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49"/>
  </p:notesMasterIdLst>
  <p:handoutMasterIdLst>
    <p:handoutMasterId r:id="rId50"/>
  </p:handoutMasterIdLst>
  <p:sldIdLst>
    <p:sldId id="414" r:id="rId2"/>
    <p:sldId id="415" r:id="rId3"/>
    <p:sldId id="269" r:id="rId4"/>
    <p:sldId id="374" r:id="rId5"/>
    <p:sldId id="358" r:id="rId6"/>
    <p:sldId id="362" r:id="rId7"/>
    <p:sldId id="363" r:id="rId8"/>
    <p:sldId id="364" r:id="rId9"/>
    <p:sldId id="416" r:id="rId10"/>
    <p:sldId id="359" r:id="rId11"/>
    <p:sldId id="277" r:id="rId12"/>
    <p:sldId id="375" r:id="rId13"/>
    <p:sldId id="417" r:id="rId14"/>
    <p:sldId id="418" r:id="rId15"/>
    <p:sldId id="376" r:id="rId16"/>
    <p:sldId id="419" r:id="rId17"/>
    <p:sldId id="420" r:id="rId18"/>
    <p:sldId id="421" r:id="rId19"/>
    <p:sldId id="422" r:id="rId20"/>
    <p:sldId id="423" r:id="rId21"/>
    <p:sldId id="431" r:id="rId22"/>
    <p:sldId id="432" r:id="rId23"/>
    <p:sldId id="433" r:id="rId24"/>
    <p:sldId id="292" r:id="rId25"/>
    <p:sldId id="434" r:id="rId26"/>
    <p:sldId id="294" r:id="rId27"/>
    <p:sldId id="295" r:id="rId28"/>
    <p:sldId id="296" r:id="rId29"/>
    <p:sldId id="439" r:id="rId30"/>
    <p:sldId id="440" r:id="rId31"/>
    <p:sldId id="441" r:id="rId32"/>
    <p:sldId id="442" r:id="rId33"/>
    <p:sldId id="351" r:id="rId34"/>
    <p:sldId id="302" r:id="rId35"/>
    <p:sldId id="303" r:id="rId36"/>
    <p:sldId id="304" r:id="rId37"/>
    <p:sldId id="305" r:id="rId38"/>
    <p:sldId id="306" r:id="rId39"/>
    <p:sldId id="307" r:id="rId40"/>
    <p:sldId id="352" r:id="rId41"/>
    <p:sldId id="316" r:id="rId42"/>
    <p:sldId id="317" r:id="rId43"/>
    <p:sldId id="353" r:id="rId44"/>
    <p:sldId id="354" r:id="rId45"/>
    <p:sldId id="355" r:id="rId46"/>
    <p:sldId id="311" r:id="rId47"/>
    <p:sldId id="312" r:id="rId48"/>
  </p:sldIdLst>
  <p:sldSz cx="12192000" cy="6858000"/>
  <p:notesSz cx="10234613" cy="70993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236">
          <p15:clr>
            <a:srgbClr val="A4A3A4"/>
          </p15:clr>
        </p15:guide>
        <p15:guide id="2" pos="32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00FF"/>
    <a:srgbClr val="00FF00"/>
    <a:srgbClr val="00FFFF"/>
    <a:srgbClr val="FF0000"/>
    <a:srgbClr val="FFFF00"/>
    <a:srgbClr val="FFFFFF"/>
    <a:srgbClr val="66FFFF"/>
    <a:srgbClr val="FFFF66"/>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82" autoAdjust="0"/>
    <p:restoredTop sz="94589" autoAdjust="0"/>
  </p:normalViewPr>
  <p:slideViewPr>
    <p:cSldViewPr>
      <p:cViewPr varScale="1">
        <p:scale>
          <a:sx n="70" d="100"/>
          <a:sy n="70" d="100"/>
        </p:scale>
        <p:origin x="65" y="206"/>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75" d="100"/>
          <a:sy n="75" d="100"/>
        </p:scale>
        <p:origin x="-1404" y="702"/>
      </p:cViewPr>
      <p:guideLst>
        <p:guide orient="horz" pos="2236"/>
        <p:guide pos="3224"/>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4435475" cy="35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a:defRPr sz="1300"/>
            </a:lvl1pPr>
          </a:lstStyle>
          <a:p>
            <a:endParaRPr lang="en-US" altLang="zh-CN"/>
          </a:p>
        </p:txBody>
      </p:sp>
      <p:sp>
        <p:nvSpPr>
          <p:cNvPr id="32771" name="Rectangle 3"/>
          <p:cNvSpPr>
            <a:spLocks noGrp="1" noChangeArrowheads="1"/>
          </p:cNvSpPr>
          <p:nvPr>
            <p:ph type="dt" sz="quarter" idx="1"/>
          </p:nvPr>
        </p:nvSpPr>
        <p:spPr bwMode="auto">
          <a:xfrm>
            <a:off x="5799138" y="0"/>
            <a:ext cx="4435475" cy="35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a:lvl1pPr>
          </a:lstStyle>
          <a:p>
            <a:endParaRPr lang="en-US" altLang="zh-CN"/>
          </a:p>
        </p:txBody>
      </p:sp>
      <p:sp>
        <p:nvSpPr>
          <p:cNvPr id="32772" name="Rectangle 4"/>
          <p:cNvSpPr>
            <a:spLocks noGrp="1" noChangeArrowheads="1"/>
          </p:cNvSpPr>
          <p:nvPr>
            <p:ph type="ftr" sz="quarter" idx="2"/>
          </p:nvPr>
        </p:nvSpPr>
        <p:spPr bwMode="auto">
          <a:xfrm>
            <a:off x="0" y="6745288"/>
            <a:ext cx="4435475" cy="35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a:defRPr sz="1300"/>
            </a:lvl1pPr>
          </a:lstStyle>
          <a:p>
            <a:endParaRPr lang="en-US" altLang="zh-CN"/>
          </a:p>
        </p:txBody>
      </p:sp>
      <p:sp>
        <p:nvSpPr>
          <p:cNvPr id="32773" name="Rectangle 5"/>
          <p:cNvSpPr>
            <a:spLocks noGrp="1" noChangeArrowheads="1"/>
          </p:cNvSpPr>
          <p:nvPr>
            <p:ph type="sldNum" sz="quarter" idx="3"/>
          </p:nvPr>
        </p:nvSpPr>
        <p:spPr bwMode="auto">
          <a:xfrm>
            <a:off x="5799138" y="6745288"/>
            <a:ext cx="4435475" cy="35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a:lvl1pPr>
          </a:lstStyle>
          <a:p>
            <a:fld id="{1ED63F37-6A36-4D44-A22D-CF0D4B6B0465}" type="slidenum">
              <a:rPr lang="en-US" altLang="zh-CN"/>
              <a:pPr/>
              <a:t>‹#›</a:t>
            </a:fld>
            <a:endParaRPr lang="en-US" altLang="zh-CN"/>
          </a:p>
        </p:txBody>
      </p:sp>
    </p:spTree>
    <p:extLst>
      <p:ext uri="{BB962C8B-B14F-4D97-AF65-F5344CB8AC3E}">
        <p14:creationId xmlns:p14="http://schemas.microsoft.com/office/powerpoint/2010/main" val="5567776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435475" cy="35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a:defRPr sz="1300"/>
            </a:lvl1pPr>
          </a:lstStyle>
          <a:p>
            <a:endParaRPr lang="en-US" altLang="zh-CN"/>
          </a:p>
        </p:txBody>
      </p:sp>
      <p:sp>
        <p:nvSpPr>
          <p:cNvPr id="6147" name="Rectangle 3"/>
          <p:cNvSpPr>
            <a:spLocks noGrp="1" noChangeArrowheads="1"/>
          </p:cNvSpPr>
          <p:nvPr>
            <p:ph type="dt" idx="1"/>
          </p:nvPr>
        </p:nvSpPr>
        <p:spPr bwMode="auto">
          <a:xfrm>
            <a:off x="5799138" y="0"/>
            <a:ext cx="4435475" cy="35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a:lvl1pPr>
          </a:lstStyle>
          <a:p>
            <a:endParaRPr lang="en-US" altLang="zh-CN"/>
          </a:p>
        </p:txBody>
      </p:sp>
      <p:sp>
        <p:nvSpPr>
          <p:cNvPr id="6148" name="Rectangle 4"/>
          <p:cNvSpPr>
            <a:spLocks noGrp="1" noRot="1" noChangeAspect="1" noChangeArrowheads="1" noTextEdit="1"/>
          </p:cNvSpPr>
          <p:nvPr>
            <p:ph type="sldImg" idx="2"/>
          </p:nvPr>
        </p:nvSpPr>
        <p:spPr bwMode="auto">
          <a:xfrm>
            <a:off x="2752725" y="533400"/>
            <a:ext cx="4729163" cy="26606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1363663" y="3430588"/>
            <a:ext cx="7507287" cy="313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150" name="Rectangle 6"/>
          <p:cNvSpPr>
            <a:spLocks noGrp="1" noChangeArrowheads="1"/>
          </p:cNvSpPr>
          <p:nvPr>
            <p:ph type="ftr" sz="quarter" idx="4"/>
          </p:nvPr>
        </p:nvSpPr>
        <p:spPr bwMode="auto">
          <a:xfrm>
            <a:off x="0" y="6745288"/>
            <a:ext cx="4435475" cy="35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a:defRPr sz="1300"/>
            </a:lvl1pPr>
          </a:lstStyle>
          <a:p>
            <a:endParaRPr lang="en-US" altLang="zh-CN"/>
          </a:p>
        </p:txBody>
      </p:sp>
      <p:sp>
        <p:nvSpPr>
          <p:cNvPr id="6151" name="Rectangle 7"/>
          <p:cNvSpPr>
            <a:spLocks noGrp="1" noChangeArrowheads="1"/>
          </p:cNvSpPr>
          <p:nvPr>
            <p:ph type="sldNum" sz="quarter" idx="5"/>
          </p:nvPr>
        </p:nvSpPr>
        <p:spPr bwMode="auto">
          <a:xfrm>
            <a:off x="5799138" y="6745288"/>
            <a:ext cx="4435475" cy="35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a:lvl1pPr>
          </a:lstStyle>
          <a:p>
            <a:fld id="{8376F7E1-4157-4B27-AE5F-57A3E6F6B6CB}" type="slidenum">
              <a:rPr lang="en-US" altLang="zh-CN"/>
              <a:pPr/>
              <a:t>‹#›</a:t>
            </a:fld>
            <a:endParaRPr lang="en-US" altLang="zh-CN"/>
          </a:p>
        </p:txBody>
      </p:sp>
    </p:spTree>
    <p:extLst>
      <p:ext uri="{BB962C8B-B14F-4D97-AF65-F5344CB8AC3E}">
        <p14:creationId xmlns:p14="http://schemas.microsoft.com/office/powerpoint/2010/main" val="24994652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376F7E1-4157-4B27-AE5F-57A3E6F6B6CB}" type="slidenum">
              <a:rPr lang="en-US" altLang="zh-CN" smtClean="0"/>
              <a:pPr/>
              <a:t>1</a:t>
            </a:fld>
            <a:endParaRPr lang="en-US" altLang="zh-CN"/>
          </a:p>
        </p:txBody>
      </p:sp>
    </p:spTree>
    <p:extLst>
      <p:ext uri="{BB962C8B-B14F-4D97-AF65-F5344CB8AC3E}">
        <p14:creationId xmlns:p14="http://schemas.microsoft.com/office/powerpoint/2010/main" val="4287004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2EC134-AC14-4F2C-9691-E274BD462ACA}" type="slidenum">
              <a:rPr lang="en-US" altLang="zh-CN"/>
              <a:pPr/>
              <a:t>11</a:t>
            </a:fld>
            <a:endParaRPr lang="en-US" altLang="zh-CN"/>
          </a:p>
        </p:txBody>
      </p:sp>
      <p:sp>
        <p:nvSpPr>
          <p:cNvPr id="191490" name="Rectangle 2"/>
          <p:cNvSpPr>
            <a:spLocks noGrp="1" noRot="1" noChangeAspect="1" noChangeArrowheads="1" noTextEdit="1"/>
          </p:cNvSpPr>
          <p:nvPr>
            <p:ph type="sldImg"/>
          </p:nvPr>
        </p:nvSpPr>
        <p:spPr>
          <a:xfrm>
            <a:off x="2752725" y="533400"/>
            <a:ext cx="4729163" cy="2660650"/>
          </a:xfrm>
          <a:ln/>
        </p:spPr>
      </p:sp>
      <p:sp>
        <p:nvSpPr>
          <p:cNvPr id="191491" name="Rectangle 3"/>
          <p:cNvSpPr>
            <a:spLocks noGrp="1" noChangeArrowheads="1"/>
          </p:cNvSpPr>
          <p:nvPr>
            <p:ph type="body" idx="1"/>
          </p:nvPr>
        </p:nvSpPr>
        <p:spPr>
          <a:xfrm>
            <a:off x="1679575" y="3430588"/>
            <a:ext cx="7191375" cy="3135312"/>
          </a:xfrm>
        </p:spPr>
        <p:txBody>
          <a:bodyPr/>
          <a:lstStyle/>
          <a:p>
            <a:endParaRPr lang="en-US" altLang="zh-CN" sz="1200" b="0" dirty="0">
              <a:effectLst/>
              <a:ea typeface="等线" panose="02010600030101010101" pitchFamily="2" charset="-122"/>
              <a:cs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CFDDCE-A663-440E-866B-BC57600728B7}" type="slidenum">
              <a:rPr lang="en-US" altLang="zh-CN"/>
              <a:pPr/>
              <a:t>12</a:t>
            </a:fld>
            <a:endParaRPr lang="en-US" altLang="zh-CN"/>
          </a:p>
        </p:txBody>
      </p:sp>
      <p:sp>
        <p:nvSpPr>
          <p:cNvPr id="193538" name="Rectangle 2"/>
          <p:cNvSpPr>
            <a:spLocks noGrp="1" noRot="1" noChangeAspect="1" noChangeArrowheads="1" noTextEdit="1"/>
          </p:cNvSpPr>
          <p:nvPr>
            <p:ph type="sldImg"/>
          </p:nvPr>
        </p:nvSpPr>
        <p:spPr>
          <a:xfrm>
            <a:off x="2752725" y="533400"/>
            <a:ext cx="4729163" cy="2660650"/>
          </a:xfrm>
          <a:ln/>
        </p:spPr>
      </p:sp>
      <p:sp>
        <p:nvSpPr>
          <p:cNvPr id="193539" name="Rectangle 3"/>
          <p:cNvSpPr>
            <a:spLocks noGrp="1" noChangeArrowheads="1"/>
          </p:cNvSpPr>
          <p:nvPr>
            <p:ph type="body" idx="1"/>
          </p:nvPr>
        </p:nvSpPr>
        <p:spPr>
          <a:xfrm>
            <a:off x="1679575" y="3430588"/>
            <a:ext cx="7191375" cy="3135312"/>
          </a:xfrm>
        </p:spPr>
        <p:txBody>
          <a:bodyPr/>
          <a:lstStyle/>
          <a:p>
            <a:endParaRPr lang="en-US" altLang="zh-CN" sz="1200" b="0" dirty="0">
              <a:effectLst/>
              <a:ea typeface="等线" panose="02010600030101010101" pitchFamily="2" charset="-122"/>
              <a:cs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5056C6-8136-4A47-8EAD-E896F6173B1E}" type="slidenum">
              <a:rPr lang="en-US" altLang="zh-CN"/>
              <a:pPr/>
              <a:t>13</a:t>
            </a:fld>
            <a:endParaRPr lang="en-US" altLang="zh-CN"/>
          </a:p>
        </p:txBody>
      </p:sp>
      <p:sp>
        <p:nvSpPr>
          <p:cNvPr id="197634" name="Rectangle 2"/>
          <p:cNvSpPr>
            <a:spLocks noGrp="1" noRot="1" noChangeAspect="1" noChangeArrowheads="1" noTextEdit="1"/>
          </p:cNvSpPr>
          <p:nvPr>
            <p:ph type="sldImg"/>
          </p:nvPr>
        </p:nvSpPr>
        <p:spPr>
          <a:xfrm>
            <a:off x="2752725" y="533400"/>
            <a:ext cx="4729163" cy="2660650"/>
          </a:xfrm>
          <a:ln/>
        </p:spPr>
      </p:sp>
      <p:sp>
        <p:nvSpPr>
          <p:cNvPr id="197635" name="Rectangle 3"/>
          <p:cNvSpPr>
            <a:spLocks noGrp="1" noChangeArrowheads="1"/>
          </p:cNvSpPr>
          <p:nvPr>
            <p:ph type="body" idx="1"/>
          </p:nvPr>
        </p:nvSpPr>
        <p:spPr>
          <a:xfrm>
            <a:off x="1679575" y="3430588"/>
            <a:ext cx="7191375" cy="3135312"/>
          </a:xfrm>
        </p:spPr>
        <p:txBody>
          <a:bodyPr/>
          <a:lstStyle/>
          <a:p>
            <a:endParaRPr lang="en-US" altLang="ja-JP" b="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BDA9A4-5FB7-4650-A216-AC7BB59467F5}" type="slidenum">
              <a:rPr lang="en-US" altLang="zh-CN"/>
              <a:pPr/>
              <a:t>14</a:t>
            </a:fld>
            <a:endParaRPr lang="en-US" altLang="zh-CN"/>
          </a:p>
        </p:txBody>
      </p:sp>
      <p:sp>
        <p:nvSpPr>
          <p:cNvPr id="203778" name="Rectangle 2"/>
          <p:cNvSpPr>
            <a:spLocks noGrp="1" noRot="1" noChangeAspect="1" noChangeArrowheads="1" noTextEdit="1"/>
          </p:cNvSpPr>
          <p:nvPr>
            <p:ph type="sldImg"/>
          </p:nvPr>
        </p:nvSpPr>
        <p:spPr>
          <a:xfrm>
            <a:off x="2752725" y="533400"/>
            <a:ext cx="4729163" cy="2660650"/>
          </a:xfrm>
          <a:ln/>
        </p:spPr>
      </p:sp>
      <p:sp>
        <p:nvSpPr>
          <p:cNvPr id="203779" name="Rectangle 3"/>
          <p:cNvSpPr>
            <a:spLocks noGrp="1" noChangeArrowheads="1"/>
          </p:cNvSpPr>
          <p:nvPr>
            <p:ph type="body" idx="1"/>
          </p:nvPr>
        </p:nvSpPr>
        <p:spPr/>
        <p:txBody>
          <a:bodyPr/>
          <a:lstStyle/>
          <a:p>
            <a:endParaRPr lang="zh-CN" altLang="zh-CN" b="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0B55DC-0875-4256-A836-8040B1C1725E}" type="slidenum">
              <a:rPr lang="en-US" altLang="zh-CN"/>
              <a:pPr/>
              <a:t>15</a:t>
            </a:fld>
            <a:endParaRPr lang="en-US" altLang="zh-CN"/>
          </a:p>
        </p:txBody>
      </p:sp>
      <p:sp>
        <p:nvSpPr>
          <p:cNvPr id="205826" name="Rectangle 2"/>
          <p:cNvSpPr>
            <a:spLocks noGrp="1" noRot="1" noChangeAspect="1" noChangeArrowheads="1" noTextEdit="1"/>
          </p:cNvSpPr>
          <p:nvPr>
            <p:ph type="sldImg"/>
          </p:nvPr>
        </p:nvSpPr>
        <p:spPr>
          <a:xfrm>
            <a:off x="2752725" y="533400"/>
            <a:ext cx="4729163" cy="2660650"/>
          </a:xfrm>
          <a:ln/>
        </p:spPr>
      </p:sp>
      <p:sp>
        <p:nvSpPr>
          <p:cNvPr id="205827" name="Rectangle 3"/>
          <p:cNvSpPr>
            <a:spLocks noGrp="1" noChangeArrowheads="1"/>
          </p:cNvSpPr>
          <p:nvPr>
            <p:ph type="body" idx="1"/>
          </p:nvPr>
        </p:nvSpPr>
        <p:spPr>
          <a:xfrm>
            <a:off x="1679575" y="3430588"/>
            <a:ext cx="7191375" cy="3135312"/>
          </a:xfrm>
        </p:spPr>
        <p:txBody>
          <a:bodyPr/>
          <a:lstStyle/>
          <a:p>
            <a:pPr marL="228600" lvl="0" indent="-228600"/>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3C712F-450C-4B1F-A57E-45983404CF07}" type="slidenum">
              <a:rPr lang="en-US" altLang="zh-CN"/>
              <a:pPr/>
              <a:t>16</a:t>
            </a:fld>
            <a:endParaRPr lang="en-US" altLang="zh-CN"/>
          </a:p>
        </p:txBody>
      </p:sp>
      <p:sp>
        <p:nvSpPr>
          <p:cNvPr id="207874" name="Rectangle 2"/>
          <p:cNvSpPr>
            <a:spLocks noGrp="1" noRot="1" noChangeAspect="1" noChangeArrowheads="1" noTextEdit="1"/>
          </p:cNvSpPr>
          <p:nvPr>
            <p:ph type="sldImg"/>
          </p:nvPr>
        </p:nvSpPr>
        <p:spPr>
          <a:xfrm>
            <a:off x="2752725" y="533400"/>
            <a:ext cx="4729163" cy="2660650"/>
          </a:xfrm>
          <a:ln/>
        </p:spPr>
      </p:sp>
      <p:sp>
        <p:nvSpPr>
          <p:cNvPr id="207875" name="Rectangle 3"/>
          <p:cNvSpPr>
            <a:spLocks noGrp="1" noChangeArrowheads="1"/>
          </p:cNvSpPr>
          <p:nvPr>
            <p:ph type="body" idx="1"/>
          </p:nvPr>
        </p:nvSpPr>
        <p:spPr>
          <a:xfrm>
            <a:off x="1679575" y="3430588"/>
            <a:ext cx="7191375" cy="3135312"/>
          </a:xfrm>
        </p:spPr>
        <p:txBody>
          <a:bodyPr/>
          <a:lstStyle/>
          <a:p>
            <a:endParaRPr lang="zh-CN" altLang="zh-CN" b="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6ECA2F-AF33-4DBF-B5B7-C1515EBAEA5E}" type="slidenum">
              <a:rPr lang="en-US" altLang="zh-CN"/>
              <a:pPr/>
              <a:t>17</a:t>
            </a:fld>
            <a:endParaRPr lang="en-US" altLang="zh-CN"/>
          </a:p>
        </p:txBody>
      </p:sp>
      <p:sp>
        <p:nvSpPr>
          <p:cNvPr id="209922" name="Rectangle 2"/>
          <p:cNvSpPr>
            <a:spLocks noGrp="1" noRot="1" noChangeAspect="1" noChangeArrowheads="1" noTextEdit="1"/>
          </p:cNvSpPr>
          <p:nvPr>
            <p:ph type="sldImg"/>
          </p:nvPr>
        </p:nvSpPr>
        <p:spPr>
          <a:xfrm>
            <a:off x="2752725" y="533400"/>
            <a:ext cx="4729163" cy="2660650"/>
          </a:xfrm>
          <a:ln/>
        </p:spPr>
      </p:sp>
      <p:sp>
        <p:nvSpPr>
          <p:cNvPr id="209923" name="Rectangle 3"/>
          <p:cNvSpPr>
            <a:spLocks noGrp="1" noChangeArrowheads="1"/>
          </p:cNvSpPr>
          <p:nvPr>
            <p:ph type="body" idx="1"/>
          </p:nvPr>
        </p:nvSpPr>
        <p:spPr>
          <a:xfrm>
            <a:off x="1679575" y="3430588"/>
            <a:ext cx="7191375" cy="3135312"/>
          </a:xfrm>
        </p:spPr>
        <p:txBody>
          <a:bodyPr/>
          <a:lstStyle/>
          <a:p>
            <a:endParaRPr lang="en-US" altLang="zh-CN" sz="1200" b="0" dirty="0">
              <a:effectLst/>
              <a:ea typeface="等线" panose="02010600030101010101" pitchFamily="2" charset="-122"/>
              <a:cs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9D237E-5296-4960-928B-AF18486F3413}" type="slidenum">
              <a:rPr lang="en-US" altLang="zh-CN"/>
              <a:pPr/>
              <a:t>18</a:t>
            </a:fld>
            <a:endParaRPr lang="en-US" altLang="zh-CN"/>
          </a:p>
        </p:txBody>
      </p:sp>
      <p:sp>
        <p:nvSpPr>
          <p:cNvPr id="267266" name="Rectangle 2"/>
          <p:cNvSpPr>
            <a:spLocks noGrp="1" noRot="1" noChangeAspect="1" noChangeArrowheads="1" noTextEdit="1"/>
          </p:cNvSpPr>
          <p:nvPr>
            <p:ph type="sldImg"/>
          </p:nvPr>
        </p:nvSpPr>
        <p:spPr>
          <a:xfrm>
            <a:off x="2752725" y="533400"/>
            <a:ext cx="4729163" cy="2660650"/>
          </a:xfrm>
          <a:ln/>
        </p:spPr>
      </p:sp>
      <p:sp>
        <p:nvSpPr>
          <p:cNvPr id="267267" name="Rectangle 3"/>
          <p:cNvSpPr>
            <a:spLocks noGrp="1" noChangeArrowheads="1"/>
          </p:cNvSpPr>
          <p:nvPr>
            <p:ph type="body" idx="1"/>
          </p:nvPr>
        </p:nvSpPr>
        <p:spPr>
          <a:xfrm>
            <a:off x="1679575" y="3430588"/>
            <a:ext cx="7191375" cy="3135312"/>
          </a:xfrm>
        </p:spPr>
        <p:txBody>
          <a:bodyPr/>
          <a:lstStyle/>
          <a:p>
            <a:endParaRPr lang="zh-CN" altLang="zh-CN" b="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2BB25A-2356-48AB-8B88-4A4B9F5221EE}" type="slidenum">
              <a:rPr lang="en-US" altLang="zh-CN"/>
              <a:pPr/>
              <a:t>19</a:t>
            </a:fld>
            <a:endParaRPr lang="en-US" altLang="zh-CN"/>
          </a:p>
        </p:txBody>
      </p:sp>
      <p:sp>
        <p:nvSpPr>
          <p:cNvPr id="211970" name="Rectangle 2"/>
          <p:cNvSpPr>
            <a:spLocks noGrp="1" noRot="1" noChangeAspect="1" noChangeArrowheads="1" noTextEdit="1"/>
          </p:cNvSpPr>
          <p:nvPr>
            <p:ph type="sldImg"/>
          </p:nvPr>
        </p:nvSpPr>
        <p:spPr>
          <a:xfrm>
            <a:off x="2752725" y="533400"/>
            <a:ext cx="4729163" cy="2660650"/>
          </a:xfrm>
          <a:ln/>
        </p:spPr>
      </p:sp>
      <p:sp>
        <p:nvSpPr>
          <p:cNvPr id="211971" name="Rectangle 3"/>
          <p:cNvSpPr>
            <a:spLocks noGrp="1" noChangeArrowheads="1"/>
          </p:cNvSpPr>
          <p:nvPr>
            <p:ph type="body" idx="1"/>
          </p:nvPr>
        </p:nvSpPr>
        <p:spPr>
          <a:xfrm>
            <a:off x="1679575" y="3430588"/>
            <a:ext cx="7191375" cy="3135312"/>
          </a:xfrm>
        </p:spPr>
        <p:txBody>
          <a:bodyPr/>
          <a:lstStyle/>
          <a:p>
            <a:endParaRPr lang="zh-CN" altLang="zh-CN" b="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F227D7-B594-4DA6-A9D2-278011779372}" type="slidenum">
              <a:rPr lang="en-US" altLang="zh-CN"/>
              <a:pPr/>
              <a:t>20</a:t>
            </a:fld>
            <a:endParaRPr lang="en-US" altLang="zh-CN"/>
          </a:p>
        </p:txBody>
      </p:sp>
      <p:sp>
        <p:nvSpPr>
          <p:cNvPr id="216066" name="Rectangle 2"/>
          <p:cNvSpPr>
            <a:spLocks noGrp="1" noRot="1" noChangeAspect="1" noChangeArrowheads="1" noTextEdit="1"/>
          </p:cNvSpPr>
          <p:nvPr>
            <p:ph type="sldImg"/>
          </p:nvPr>
        </p:nvSpPr>
        <p:spPr>
          <a:xfrm>
            <a:off x="2752725" y="533400"/>
            <a:ext cx="4729163" cy="2660650"/>
          </a:xfrm>
          <a:ln/>
        </p:spPr>
      </p:sp>
      <p:sp>
        <p:nvSpPr>
          <p:cNvPr id="216067" name="Rectangle 3"/>
          <p:cNvSpPr>
            <a:spLocks noGrp="1" noChangeArrowheads="1"/>
          </p:cNvSpPr>
          <p:nvPr>
            <p:ph type="body" idx="1"/>
          </p:nvPr>
        </p:nvSpPr>
        <p:spPr>
          <a:xfrm>
            <a:off x="1679575" y="3430588"/>
            <a:ext cx="7191375" cy="3135312"/>
          </a:xfrm>
        </p:spPr>
        <p:txBody>
          <a:bodyPr/>
          <a:lstStyle/>
          <a:p>
            <a:endParaRPr lang="en-US" altLang="zh-CN" b="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5"/>
          </p:nvPr>
        </p:nvSpPr>
        <p:spPr/>
        <p:txBody>
          <a:bodyPr/>
          <a:lstStyle/>
          <a:p>
            <a:fld id="{8376F7E1-4157-4B27-AE5F-57A3E6F6B6CB}" type="slidenum">
              <a:rPr lang="en-US" altLang="zh-CN" smtClean="0"/>
              <a:pPr/>
              <a:t>2</a:t>
            </a:fld>
            <a:endParaRPr lang="en-US" altLang="zh-CN"/>
          </a:p>
        </p:txBody>
      </p:sp>
    </p:spTree>
    <p:extLst>
      <p:ext uri="{BB962C8B-B14F-4D97-AF65-F5344CB8AC3E}">
        <p14:creationId xmlns:p14="http://schemas.microsoft.com/office/powerpoint/2010/main" val="3123867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6B1122-65EE-4853-A151-9A95F90021BB}" type="slidenum">
              <a:rPr lang="en-US" altLang="zh-CN"/>
              <a:pPr/>
              <a:t>21</a:t>
            </a:fld>
            <a:endParaRPr lang="en-US" altLang="zh-CN"/>
          </a:p>
        </p:txBody>
      </p:sp>
      <p:sp>
        <p:nvSpPr>
          <p:cNvPr id="218114" name="Rectangle 2"/>
          <p:cNvSpPr>
            <a:spLocks noGrp="1" noRot="1" noChangeAspect="1" noChangeArrowheads="1" noTextEdit="1"/>
          </p:cNvSpPr>
          <p:nvPr>
            <p:ph type="sldImg"/>
          </p:nvPr>
        </p:nvSpPr>
        <p:spPr>
          <a:xfrm>
            <a:off x="2752725" y="533400"/>
            <a:ext cx="4729163" cy="2660650"/>
          </a:xfrm>
          <a:ln/>
        </p:spPr>
      </p:sp>
      <p:sp>
        <p:nvSpPr>
          <p:cNvPr id="218115" name="Rectangle 3"/>
          <p:cNvSpPr>
            <a:spLocks noGrp="1" noChangeArrowheads="1"/>
          </p:cNvSpPr>
          <p:nvPr>
            <p:ph type="body" idx="1"/>
          </p:nvPr>
        </p:nvSpPr>
        <p:spPr>
          <a:xfrm>
            <a:off x="1679575" y="3430588"/>
            <a:ext cx="7191375" cy="3135312"/>
          </a:xfrm>
        </p:spPr>
        <p:txBody>
          <a:bodyPr/>
          <a:lstStyle/>
          <a:p>
            <a:pPr>
              <a:lnSpc>
                <a:spcPct val="90000"/>
              </a:lnSpc>
            </a:pPr>
            <a:endParaRPr lang="zh-CN"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BA49AB-34F1-4834-869A-7CB79020443D}" type="slidenum">
              <a:rPr lang="en-US" altLang="zh-CN"/>
              <a:pPr/>
              <a:t>22</a:t>
            </a:fld>
            <a:endParaRPr lang="en-US" altLang="zh-CN"/>
          </a:p>
        </p:txBody>
      </p:sp>
      <p:sp>
        <p:nvSpPr>
          <p:cNvPr id="220162" name="Rectangle 2"/>
          <p:cNvSpPr>
            <a:spLocks noGrp="1" noRot="1" noChangeAspect="1" noChangeArrowheads="1" noTextEdit="1"/>
          </p:cNvSpPr>
          <p:nvPr>
            <p:ph type="sldImg"/>
          </p:nvPr>
        </p:nvSpPr>
        <p:spPr>
          <a:xfrm>
            <a:off x="2752725" y="533400"/>
            <a:ext cx="4729163" cy="2660650"/>
          </a:xfrm>
          <a:ln/>
        </p:spPr>
      </p:sp>
      <p:sp>
        <p:nvSpPr>
          <p:cNvPr id="220163" name="Rectangle 3"/>
          <p:cNvSpPr>
            <a:spLocks noGrp="1" noChangeArrowheads="1"/>
          </p:cNvSpPr>
          <p:nvPr>
            <p:ph type="body" idx="1"/>
          </p:nvPr>
        </p:nvSpPr>
        <p:spPr>
          <a:xfrm>
            <a:off x="1679575" y="3430588"/>
            <a:ext cx="7191375" cy="3135312"/>
          </a:xfrm>
        </p:spPr>
        <p:txBody>
          <a:bodyPr/>
          <a:lstStyle/>
          <a:p>
            <a:endParaRPr lang="zh-CN" altLang="zh-CN" b="0"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BA49AB-34F1-4834-869A-7CB79020443D}" type="slidenum">
              <a:rPr lang="en-US" altLang="zh-CN"/>
              <a:pPr/>
              <a:t>23</a:t>
            </a:fld>
            <a:endParaRPr lang="en-US" altLang="zh-CN"/>
          </a:p>
        </p:txBody>
      </p:sp>
      <p:sp>
        <p:nvSpPr>
          <p:cNvPr id="220162" name="Rectangle 2"/>
          <p:cNvSpPr>
            <a:spLocks noGrp="1" noRot="1" noChangeAspect="1" noChangeArrowheads="1" noTextEdit="1"/>
          </p:cNvSpPr>
          <p:nvPr>
            <p:ph type="sldImg"/>
          </p:nvPr>
        </p:nvSpPr>
        <p:spPr>
          <a:xfrm>
            <a:off x="2752725" y="533400"/>
            <a:ext cx="4729163" cy="2660650"/>
          </a:xfrm>
          <a:ln/>
        </p:spPr>
      </p:sp>
      <p:sp>
        <p:nvSpPr>
          <p:cNvPr id="220163" name="Rectangle 3"/>
          <p:cNvSpPr>
            <a:spLocks noGrp="1" noChangeArrowheads="1"/>
          </p:cNvSpPr>
          <p:nvPr>
            <p:ph type="body" idx="1"/>
          </p:nvPr>
        </p:nvSpPr>
        <p:spPr>
          <a:xfrm>
            <a:off x="1679575" y="3430588"/>
            <a:ext cx="7191375" cy="3135312"/>
          </a:xfrm>
        </p:spPr>
        <p:txBody>
          <a:bodyPr/>
          <a:lstStyle/>
          <a:p>
            <a:endParaRPr lang="zh-CN" altLang="zh-CN" b="0"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046C37-F66C-4AF2-98A6-DA68D720C30E}" type="slidenum">
              <a:rPr lang="en-US" altLang="zh-CN"/>
              <a:pPr/>
              <a:t>24</a:t>
            </a:fld>
            <a:endParaRPr lang="en-US" altLang="zh-CN"/>
          </a:p>
        </p:txBody>
      </p:sp>
      <p:sp>
        <p:nvSpPr>
          <p:cNvPr id="222210" name="Rectangle 2"/>
          <p:cNvSpPr>
            <a:spLocks noGrp="1" noRot="1" noChangeAspect="1" noChangeArrowheads="1" noTextEdit="1"/>
          </p:cNvSpPr>
          <p:nvPr>
            <p:ph type="sldImg"/>
          </p:nvPr>
        </p:nvSpPr>
        <p:spPr>
          <a:xfrm>
            <a:off x="2752725" y="533400"/>
            <a:ext cx="4729163" cy="2660650"/>
          </a:xfrm>
          <a:ln/>
        </p:spPr>
      </p:sp>
      <p:sp>
        <p:nvSpPr>
          <p:cNvPr id="222211" name="Rectangle 3"/>
          <p:cNvSpPr>
            <a:spLocks noGrp="1" noChangeArrowheads="1"/>
          </p:cNvSpPr>
          <p:nvPr>
            <p:ph type="body" idx="1"/>
          </p:nvPr>
        </p:nvSpPr>
        <p:spPr>
          <a:xfrm>
            <a:off x="1679575" y="3430588"/>
            <a:ext cx="7191375" cy="3135312"/>
          </a:xfrm>
        </p:spPr>
        <p:txBody>
          <a:bodyPr/>
          <a:lstStyle/>
          <a:p>
            <a:endParaRPr lang="zh-CN"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AB494C-A26D-4EC9-B4CA-F050A18FA01F}" type="slidenum">
              <a:rPr lang="en-US" altLang="zh-CN"/>
              <a:pPr/>
              <a:t>25</a:t>
            </a:fld>
            <a:endParaRPr lang="en-US" altLang="zh-CN"/>
          </a:p>
        </p:txBody>
      </p:sp>
      <p:sp>
        <p:nvSpPr>
          <p:cNvPr id="224258" name="Rectangle 2"/>
          <p:cNvSpPr>
            <a:spLocks noGrp="1" noRot="1" noChangeAspect="1" noChangeArrowheads="1" noTextEdit="1"/>
          </p:cNvSpPr>
          <p:nvPr>
            <p:ph type="sldImg"/>
          </p:nvPr>
        </p:nvSpPr>
        <p:spPr>
          <a:xfrm>
            <a:off x="2752725" y="533400"/>
            <a:ext cx="4729163" cy="2660650"/>
          </a:xfrm>
          <a:ln/>
        </p:spPr>
      </p:sp>
      <p:sp>
        <p:nvSpPr>
          <p:cNvPr id="224259" name="Rectangle 3"/>
          <p:cNvSpPr>
            <a:spLocks noGrp="1" noChangeArrowheads="1"/>
          </p:cNvSpPr>
          <p:nvPr>
            <p:ph type="body" idx="1"/>
          </p:nvPr>
        </p:nvSpPr>
        <p:spPr>
          <a:xfrm>
            <a:off x="1679575" y="3430588"/>
            <a:ext cx="7191375" cy="3135312"/>
          </a:xfrm>
        </p:spPr>
        <p:txBody>
          <a:bodyPr/>
          <a:lstStyle/>
          <a:p>
            <a:endParaRPr lang="en-US" altLang="zh-CN" b="0"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D51518-1544-480C-A749-B962004F6BF2}" type="slidenum">
              <a:rPr lang="en-US" altLang="zh-CN"/>
              <a:pPr/>
              <a:t>26</a:t>
            </a:fld>
            <a:endParaRPr lang="en-US" altLang="zh-CN"/>
          </a:p>
        </p:txBody>
      </p:sp>
      <p:sp>
        <p:nvSpPr>
          <p:cNvPr id="226306" name="Rectangle 2"/>
          <p:cNvSpPr>
            <a:spLocks noGrp="1" noRot="1" noChangeAspect="1" noChangeArrowheads="1" noTextEdit="1"/>
          </p:cNvSpPr>
          <p:nvPr>
            <p:ph type="sldImg"/>
          </p:nvPr>
        </p:nvSpPr>
        <p:spPr>
          <a:xfrm>
            <a:off x="2752725" y="533400"/>
            <a:ext cx="4729163" cy="2660650"/>
          </a:xfrm>
          <a:ln/>
        </p:spPr>
      </p:sp>
      <p:sp>
        <p:nvSpPr>
          <p:cNvPr id="226307" name="Rectangle 3"/>
          <p:cNvSpPr>
            <a:spLocks noGrp="1" noChangeArrowheads="1"/>
          </p:cNvSpPr>
          <p:nvPr>
            <p:ph type="body" idx="1"/>
          </p:nvPr>
        </p:nvSpPr>
        <p:spPr>
          <a:xfrm>
            <a:off x="1679575" y="3430588"/>
            <a:ext cx="7191375" cy="3135312"/>
          </a:xfrm>
        </p:spPr>
        <p:txBody>
          <a:bodyPr/>
          <a:lstStyle/>
          <a:p>
            <a:endParaRPr lang="zh-CN"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A5506A-9611-4BD9-960F-DED4974BB654}" type="slidenum">
              <a:rPr lang="en-US" altLang="zh-CN"/>
              <a:pPr/>
              <a:t>27</a:t>
            </a:fld>
            <a:endParaRPr lang="en-US" altLang="zh-CN"/>
          </a:p>
        </p:txBody>
      </p:sp>
      <p:sp>
        <p:nvSpPr>
          <p:cNvPr id="228354" name="Rectangle 2"/>
          <p:cNvSpPr>
            <a:spLocks noGrp="1" noRot="1" noChangeAspect="1" noChangeArrowheads="1" noTextEdit="1"/>
          </p:cNvSpPr>
          <p:nvPr>
            <p:ph type="sldImg"/>
          </p:nvPr>
        </p:nvSpPr>
        <p:spPr>
          <a:xfrm>
            <a:off x="2752725" y="533400"/>
            <a:ext cx="4729163" cy="2660650"/>
          </a:xfrm>
          <a:ln/>
        </p:spPr>
      </p:sp>
      <p:sp>
        <p:nvSpPr>
          <p:cNvPr id="228355"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1C4EB4-9C0B-467C-B938-74E737921E8F}" type="slidenum">
              <a:rPr lang="en-US" altLang="zh-CN"/>
              <a:pPr/>
              <a:t>28</a:t>
            </a:fld>
            <a:endParaRPr lang="en-US" altLang="zh-CN"/>
          </a:p>
        </p:txBody>
      </p:sp>
      <p:sp>
        <p:nvSpPr>
          <p:cNvPr id="230402" name="Rectangle 2"/>
          <p:cNvSpPr>
            <a:spLocks noGrp="1" noRot="1" noChangeAspect="1" noChangeArrowheads="1" noTextEdit="1"/>
          </p:cNvSpPr>
          <p:nvPr>
            <p:ph type="sldImg"/>
          </p:nvPr>
        </p:nvSpPr>
        <p:spPr>
          <a:xfrm>
            <a:off x="2752725" y="533400"/>
            <a:ext cx="4729163" cy="2660650"/>
          </a:xfrm>
          <a:ln/>
        </p:spPr>
      </p:sp>
      <p:sp>
        <p:nvSpPr>
          <p:cNvPr id="230403" name="Rectangle 3"/>
          <p:cNvSpPr>
            <a:spLocks noGrp="1" noChangeArrowheads="1"/>
          </p:cNvSpPr>
          <p:nvPr>
            <p:ph type="body" idx="1"/>
          </p:nvPr>
        </p:nvSpPr>
        <p:spPr>
          <a:xfrm>
            <a:off x="1679575" y="3430588"/>
            <a:ext cx="7191375" cy="3135312"/>
          </a:xfrm>
        </p:spPr>
        <p:txBody>
          <a:bodyPr/>
          <a:lstStyle/>
          <a:p>
            <a:endParaRPr lang="zh-CN"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EDDFED-CAE7-479C-B510-EBAE372A16DF}" type="slidenum">
              <a:rPr lang="en-US" altLang="zh-CN"/>
              <a:pPr/>
              <a:t>29</a:t>
            </a:fld>
            <a:endParaRPr lang="en-US" altLang="zh-CN"/>
          </a:p>
        </p:txBody>
      </p:sp>
      <p:sp>
        <p:nvSpPr>
          <p:cNvPr id="234498" name="Rectangle 2"/>
          <p:cNvSpPr>
            <a:spLocks noGrp="1" noRot="1" noChangeAspect="1" noChangeArrowheads="1" noTextEdit="1"/>
          </p:cNvSpPr>
          <p:nvPr>
            <p:ph type="sldImg"/>
          </p:nvPr>
        </p:nvSpPr>
        <p:spPr>
          <a:xfrm>
            <a:off x="2752725" y="533400"/>
            <a:ext cx="4729163" cy="2660650"/>
          </a:xfrm>
          <a:ln/>
        </p:spPr>
      </p:sp>
      <p:sp>
        <p:nvSpPr>
          <p:cNvPr id="234499" name="Rectangle 3"/>
          <p:cNvSpPr>
            <a:spLocks noGrp="1" noChangeArrowheads="1"/>
          </p:cNvSpPr>
          <p:nvPr>
            <p:ph type="body" idx="1"/>
          </p:nvPr>
        </p:nvSpPr>
        <p:spPr>
          <a:xfrm>
            <a:off x="1679575" y="3430588"/>
            <a:ext cx="7191375" cy="3135312"/>
          </a:xfrm>
        </p:spPr>
        <p:txBody>
          <a:bodyPr/>
          <a:lstStyle/>
          <a:p>
            <a:endParaRPr lang="zh-CN" altLang="zh-CN" dirty="0"/>
          </a:p>
        </p:txBody>
      </p:sp>
    </p:spTree>
    <p:extLst>
      <p:ext uri="{BB962C8B-B14F-4D97-AF65-F5344CB8AC3E}">
        <p14:creationId xmlns:p14="http://schemas.microsoft.com/office/powerpoint/2010/main" val="17710570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376F7E1-4157-4B27-AE5F-57A3E6F6B6CB}" type="slidenum">
              <a:rPr lang="en-US" altLang="zh-CN" smtClean="0"/>
              <a:pPr/>
              <a:t>30</a:t>
            </a:fld>
            <a:endParaRPr lang="en-US" altLang="zh-CN"/>
          </a:p>
        </p:txBody>
      </p:sp>
    </p:spTree>
    <p:extLst>
      <p:ext uri="{BB962C8B-B14F-4D97-AF65-F5344CB8AC3E}">
        <p14:creationId xmlns:p14="http://schemas.microsoft.com/office/powerpoint/2010/main" val="1112344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D6CD2E-17CB-4EAB-9ECC-18105E573E9A}" type="slidenum">
              <a:rPr lang="en-US" altLang="zh-CN"/>
              <a:pPr/>
              <a:t>3</a:t>
            </a:fld>
            <a:endParaRPr lang="en-US" altLang="zh-CN"/>
          </a:p>
        </p:txBody>
      </p:sp>
      <p:sp>
        <p:nvSpPr>
          <p:cNvPr id="175106" name="Rectangle 2"/>
          <p:cNvSpPr>
            <a:spLocks noGrp="1" noRot="1" noChangeAspect="1" noChangeArrowheads="1" noTextEdit="1"/>
          </p:cNvSpPr>
          <p:nvPr>
            <p:ph type="sldImg"/>
          </p:nvPr>
        </p:nvSpPr>
        <p:spPr>
          <a:xfrm>
            <a:off x="2752725" y="533400"/>
            <a:ext cx="4729163" cy="2660650"/>
          </a:xfrm>
          <a:ln/>
        </p:spPr>
      </p:sp>
      <p:sp>
        <p:nvSpPr>
          <p:cNvPr id="1751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746D2F-8571-4DEB-AB5F-73801449B044}" type="slidenum">
              <a:rPr lang="en-US" altLang="zh-CN"/>
              <a:pPr/>
              <a:t>31</a:t>
            </a:fld>
            <a:endParaRPr lang="en-US" altLang="zh-CN"/>
          </a:p>
        </p:txBody>
      </p:sp>
      <p:sp>
        <p:nvSpPr>
          <p:cNvPr id="236546" name="Rectangle 2"/>
          <p:cNvSpPr>
            <a:spLocks noGrp="1" noRot="1" noChangeAspect="1" noChangeArrowheads="1" noTextEdit="1"/>
          </p:cNvSpPr>
          <p:nvPr>
            <p:ph type="sldImg"/>
          </p:nvPr>
        </p:nvSpPr>
        <p:spPr>
          <a:xfrm>
            <a:off x="2752725" y="533400"/>
            <a:ext cx="4729163" cy="2660650"/>
          </a:xfrm>
          <a:ln/>
        </p:spPr>
      </p:sp>
      <p:sp>
        <p:nvSpPr>
          <p:cNvPr id="236547" name="Rectangle 3"/>
          <p:cNvSpPr>
            <a:spLocks noGrp="1" noChangeArrowheads="1"/>
          </p:cNvSpPr>
          <p:nvPr>
            <p:ph type="body" idx="1"/>
          </p:nvPr>
        </p:nvSpPr>
        <p:spPr>
          <a:xfrm>
            <a:off x="1679575" y="3430588"/>
            <a:ext cx="7191375" cy="3135312"/>
          </a:xfrm>
        </p:spPr>
        <p:txBody>
          <a:bodyPr/>
          <a:lstStyle/>
          <a:p>
            <a:pPr algn="just"/>
            <a:endParaRPr lang="zh-CN" altLang="zh-CN" b="0"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5AABAF-E30C-4399-BDED-652CBBDADA67}" type="slidenum">
              <a:rPr lang="en-US" altLang="zh-CN"/>
              <a:pPr/>
              <a:t>32</a:t>
            </a:fld>
            <a:endParaRPr lang="en-US" altLang="zh-CN"/>
          </a:p>
        </p:txBody>
      </p:sp>
      <p:sp>
        <p:nvSpPr>
          <p:cNvPr id="238594" name="Rectangle 2"/>
          <p:cNvSpPr>
            <a:spLocks noGrp="1" noRot="1" noChangeAspect="1" noChangeArrowheads="1" noTextEdit="1"/>
          </p:cNvSpPr>
          <p:nvPr>
            <p:ph type="sldImg"/>
          </p:nvPr>
        </p:nvSpPr>
        <p:spPr>
          <a:xfrm>
            <a:off x="2752725" y="533400"/>
            <a:ext cx="4729163" cy="2660650"/>
          </a:xfrm>
          <a:ln/>
        </p:spPr>
      </p:sp>
      <p:sp>
        <p:nvSpPr>
          <p:cNvPr id="238595" name="Rectangle 3"/>
          <p:cNvSpPr>
            <a:spLocks noGrp="1" noChangeArrowheads="1"/>
          </p:cNvSpPr>
          <p:nvPr>
            <p:ph type="body" idx="1"/>
          </p:nvPr>
        </p:nvSpPr>
        <p:spPr>
          <a:xfrm>
            <a:off x="1679575" y="3430588"/>
            <a:ext cx="7191375" cy="3135312"/>
          </a:xfrm>
        </p:spPr>
        <p:txBody>
          <a:bodyPr/>
          <a:lstStyle/>
          <a:p>
            <a:endParaRPr lang="zh-CN" altLang="zh-CN" b="0"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E3B3E6-BC5E-45A7-8D01-68B5FE3B5C3F}" type="slidenum">
              <a:rPr lang="en-US" altLang="zh-CN"/>
              <a:pPr/>
              <a:t>33</a:t>
            </a:fld>
            <a:endParaRPr lang="en-US" altLang="zh-CN"/>
          </a:p>
        </p:txBody>
      </p:sp>
      <p:sp>
        <p:nvSpPr>
          <p:cNvPr id="240642" name="Rectangle 2"/>
          <p:cNvSpPr>
            <a:spLocks noGrp="1" noRot="1" noChangeAspect="1" noChangeArrowheads="1" noTextEdit="1"/>
          </p:cNvSpPr>
          <p:nvPr>
            <p:ph type="sldImg"/>
          </p:nvPr>
        </p:nvSpPr>
        <p:spPr>
          <a:xfrm>
            <a:off x="2752725" y="533400"/>
            <a:ext cx="4729163" cy="2660650"/>
          </a:xfrm>
          <a:ln/>
        </p:spPr>
      </p:sp>
      <p:sp>
        <p:nvSpPr>
          <p:cNvPr id="240643" name="Rectangle 3"/>
          <p:cNvSpPr>
            <a:spLocks noGrp="1" noChangeArrowheads="1"/>
          </p:cNvSpPr>
          <p:nvPr>
            <p:ph type="body" idx="1"/>
          </p:nvPr>
        </p:nvSpPr>
        <p:spPr>
          <a:xfrm>
            <a:off x="1679575" y="3430588"/>
            <a:ext cx="7191375" cy="3135312"/>
          </a:xfrm>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A953F7-C177-44C4-A0CB-E8B8772C32F6}" type="slidenum">
              <a:rPr lang="en-US" altLang="zh-CN"/>
              <a:pPr/>
              <a:t>34</a:t>
            </a:fld>
            <a:endParaRPr lang="en-US" altLang="zh-CN"/>
          </a:p>
        </p:txBody>
      </p:sp>
      <p:sp>
        <p:nvSpPr>
          <p:cNvPr id="242690" name="Rectangle 2"/>
          <p:cNvSpPr>
            <a:spLocks noGrp="1" noRot="1" noChangeAspect="1" noChangeArrowheads="1" noTextEdit="1"/>
          </p:cNvSpPr>
          <p:nvPr>
            <p:ph type="sldImg"/>
          </p:nvPr>
        </p:nvSpPr>
        <p:spPr>
          <a:xfrm>
            <a:off x="2752725" y="533400"/>
            <a:ext cx="4729163" cy="2660650"/>
          </a:xfrm>
          <a:ln/>
        </p:spPr>
      </p:sp>
      <p:sp>
        <p:nvSpPr>
          <p:cNvPr id="242691" name="Rectangle 3"/>
          <p:cNvSpPr>
            <a:spLocks noGrp="1" noChangeArrowheads="1"/>
          </p:cNvSpPr>
          <p:nvPr>
            <p:ph type="body" idx="1"/>
          </p:nvPr>
        </p:nvSpPr>
        <p:spPr>
          <a:xfrm>
            <a:off x="1679575" y="3430588"/>
            <a:ext cx="7191375" cy="3135312"/>
          </a:xfrm>
        </p:spPr>
        <p:txBody>
          <a:bodyPr/>
          <a:lstStyle/>
          <a:p>
            <a:endParaRPr lang="zh-CN"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928F56-DD6A-49EE-BE91-EABA42731D84}" type="slidenum">
              <a:rPr lang="en-US" altLang="zh-CN"/>
              <a:pPr/>
              <a:t>35</a:t>
            </a:fld>
            <a:endParaRPr lang="en-US" altLang="zh-CN"/>
          </a:p>
        </p:txBody>
      </p:sp>
      <p:sp>
        <p:nvSpPr>
          <p:cNvPr id="244738" name="Rectangle 2"/>
          <p:cNvSpPr>
            <a:spLocks noGrp="1" noRot="1" noChangeAspect="1" noChangeArrowheads="1" noTextEdit="1"/>
          </p:cNvSpPr>
          <p:nvPr>
            <p:ph type="sldImg"/>
          </p:nvPr>
        </p:nvSpPr>
        <p:spPr>
          <a:xfrm>
            <a:off x="2752725" y="533400"/>
            <a:ext cx="4729163" cy="2660650"/>
          </a:xfrm>
          <a:ln/>
        </p:spPr>
      </p:sp>
      <p:sp>
        <p:nvSpPr>
          <p:cNvPr id="244739" name="Rectangle 3"/>
          <p:cNvSpPr>
            <a:spLocks noGrp="1" noChangeArrowheads="1"/>
          </p:cNvSpPr>
          <p:nvPr>
            <p:ph type="body" idx="1"/>
          </p:nvPr>
        </p:nvSpPr>
        <p:spPr>
          <a:xfrm>
            <a:off x="1679575" y="3430588"/>
            <a:ext cx="7191375" cy="3135312"/>
          </a:xfrm>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E991A0-3F11-4BF6-919E-288A58218DB1}" type="slidenum">
              <a:rPr lang="en-US" altLang="zh-CN"/>
              <a:pPr/>
              <a:t>36</a:t>
            </a:fld>
            <a:endParaRPr lang="en-US" altLang="zh-CN"/>
          </a:p>
        </p:txBody>
      </p:sp>
      <p:sp>
        <p:nvSpPr>
          <p:cNvPr id="246786" name="Rectangle 2"/>
          <p:cNvSpPr>
            <a:spLocks noGrp="1" noRot="1" noChangeAspect="1" noChangeArrowheads="1" noTextEdit="1"/>
          </p:cNvSpPr>
          <p:nvPr>
            <p:ph type="sldImg"/>
          </p:nvPr>
        </p:nvSpPr>
        <p:spPr>
          <a:xfrm>
            <a:off x="2752725" y="533400"/>
            <a:ext cx="4729163" cy="2660650"/>
          </a:xfrm>
          <a:ln/>
        </p:spPr>
      </p:sp>
      <p:sp>
        <p:nvSpPr>
          <p:cNvPr id="246787" name="Rectangle 3"/>
          <p:cNvSpPr>
            <a:spLocks noGrp="1" noChangeArrowheads="1"/>
          </p:cNvSpPr>
          <p:nvPr>
            <p:ph type="body" idx="1"/>
          </p:nvPr>
        </p:nvSpPr>
        <p:spPr>
          <a:xfrm>
            <a:off x="1679575" y="3430588"/>
            <a:ext cx="7191375" cy="3135312"/>
          </a:xfrm>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6CFED5-371F-4AC0-B671-4677A07FA6E6}" type="slidenum">
              <a:rPr lang="en-US" altLang="zh-CN"/>
              <a:pPr/>
              <a:t>37</a:t>
            </a:fld>
            <a:endParaRPr lang="en-US" altLang="zh-CN"/>
          </a:p>
        </p:txBody>
      </p:sp>
      <p:sp>
        <p:nvSpPr>
          <p:cNvPr id="248834" name="Rectangle 2"/>
          <p:cNvSpPr>
            <a:spLocks noGrp="1" noRot="1" noChangeAspect="1" noChangeArrowheads="1" noTextEdit="1"/>
          </p:cNvSpPr>
          <p:nvPr>
            <p:ph type="sldImg"/>
          </p:nvPr>
        </p:nvSpPr>
        <p:spPr>
          <a:xfrm>
            <a:off x="2752725" y="533400"/>
            <a:ext cx="4729163" cy="2660650"/>
          </a:xfrm>
          <a:ln/>
        </p:spPr>
      </p:sp>
      <p:sp>
        <p:nvSpPr>
          <p:cNvPr id="248835" name="Rectangle 3"/>
          <p:cNvSpPr>
            <a:spLocks noGrp="1" noChangeArrowheads="1"/>
          </p:cNvSpPr>
          <p:nvPr>
            <p:ph type="body" idx="1"/>
          </p:nvPr>
        </p:nvSpPr>
        <p:spPr>
          <a:xfrm>
            <a:off x="1679575" y="3430588"/>
            <a:ext cx="7191375" cy="3135312"/>
          </a:xfrm>
        </p:spPr>
        <p:txBody>
          <a:bodyPr/>
          <a:lstStyle/>
          <a:p>
            <a:endParaRPr lang="zh-CN" altLang="zh-CN"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ADA6E-2023-42F9-9945-9C14A9C69E88}" type="slidenum">
              <a:rPr lang="en-US" altLang="zh-CN"/>
              <a:pPr/>
              <a:t>38</a:t>
            </a:fld>
            <a:endParaRPr lang="en-US" altLang="zh-CN"/>
          </a:p>
        </p:txBody>
      </p:sp>
      <p:sp>
        <p:nvSpPr>
          <p:cNvPr id="250882" name="Rectangle 2"/>
          <p:cNvSpPr>
            <a:spLocks noGrp="1" noRot="1" noChangeAspect="1" noChangeArrowheads="1" noTextEdit="1"/>
          </p:cNvSpPr>
          <p:nvPr>
            <p:ph type="sldImg"/>
          </p:nvPr>
        </p:nvSpPr>
        <p:spPr>
          <a:xfrm>
            <a:off x="2752725" y="533400"/>
            <a:ext cx="4729163" cy="2660650"/>
          </a:xfrm>
          <a:ln/>
        </p:spPr>
      </p:sp>
      <p:sp>
        <p:nvSpPr>
          <p:cNvPr id="250883" name="Rectangle 3"/>
          <p:cNvSpPr>
            <a:spLocks noGrp="1" noChangeArrowheads="1"/>
          </p:cNvSpPr>
          <p:nvPr>
            <p:ph type="body" idx="1"/>
          </p:nvPr>
        </p:nvSpPr>
        <p:spPr>
          <a:xfrm>
            <a:off x="1679575" y="3430588"/>
            <a:ext cx="7191375" cy="3135312"/>
          </a:xfrm>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D602DB-F798-49D2-802B-1548B371724F}" type="slidenum">
              <a:rPr lang="en-US" altLang="zh-CN"/>
              <a:pPr/>
              <a:t>39</a:t>
            </a:fld>
            <a:endParaRPr lang="en-US" altLang="zh-CN"/>
          </a:p>
        </p:txBody>
      </p:sp>
      <p:sp>
        <p:nvSpPr>
          <p:cNvPr id="252930" name="Rectangle 2"/>
          <p:cNvSpPr>
            <a:spLocks noGrp="1" noRot="1" noChangeAspect="1" noChangeArrowheads="1" noTextEdit="1"/>
          </p:cNvSpPr>
          <p:nvPr>
            <p:ph type="sldImg"/>
          </p:nvPr>
        </p:nvSpPr>
        <p:spPr>
          <a:xfrm>
            <a:off x="2752725" y="533400"/>
            <a:ext cx="4729163" cy="2660650"/>
          </a:xfrm>
          <a:ln/>
        </p:spPr>
      </p:sp>
      <p:sp>
        <p:nvSpPr>
          <p:cNvPr id="252931" name="Rectangle 3"/>
          <p:cNvSpPr>
            <a:spLocks noGrp="1" noChangeArrowheads="1"/>
          </p:cNvSpPr>
          <p:nvPr>
            <p:ph type="body" idx="1"/>
          </p:nvPr>
        </p:nvSpPr>
        <p:spPr>
          <a:xfrm>
            <a:off x="1679575" y="3430588"/>
            <a:ext cx="7191375" cy="3135312"/>
          </a:xfrm>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95ADED-16EB-40E6-A0F7-5B6B72A66580}" type="slidenum">
              <a:rPr lang="en-US" altLang="zh-CN"/>
              <a:pPr/>
              <a:t>40</a:t>
            </a:fld>
            <a:endParaRPr lang="en-US" altLang="zh-CN"/>
          </a:p>
        </p:txBody>
      </p:sp>
      <p:sp>
        <p:nvSpPr>
          <p:cNvPr id="254978" name="Rectangle 2"/>
          <p:cNvSpPr>
            <a:spLocks noGrp="1" noRot="1" noChangeAspect="1" noChangeArrowheads="1" noTextEdit="1"/>
          </p:cNvSpPr>
          <p:nvPr>
            <p:ph type="sldImg"/>
          </p:nvPr>
        </p:nvSpPr>
        <p:spPr>
          <a:xfrm>
            <a:off x="2752725" y="533400"/>
            <a:ext cx="4729163" cy="2660650"/>
          </a:xfrm>
          <a:ln/>
        </p:spPr>
      </p:sp>
      <p:sp>
        <p:nvSpPr>
          <p:cNvPr id="254979" name="Rectangle 3"/>
          <p:cNvSpPr>
            <a:spLocks noGrp="1" noChangeArrowheads="1"/>
          </p:cNvSpPr>
          <p:nvPr>
            <p:ph type="body" idx="1"/>
          </p:nvPr>
        </p:nvSpPr>
        <p:spPr>
          <a:xfrm>
            <a:off x="1679575" y="3430588"/>
            <a:ext cx="7191375" cy="3135312"/>
          </a:xfrm>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A2B8C3-E074-4195-8A3C-25A04EE4BD70}" type="slidenum">
              <a:rPr lang="en-US" altLang="zh-CN"/>
              <a:pPr/>
              <a:t>4</a:t>
            </a:fld>
            <a:endParaRPr lang="en-US" altLang="zh-CN"/>
          </a:p>
        </p:txBody>
      </p:sp>
      <p:sp>
        <p:nvSpPr>
          <p:cNvPr id="177154" name="Rectangle 2"/>
          <p:cNvSpPr>
            <a:spLocks noGrp="1" noRot="1" noChangeAspect="1" noChangeArrowheads="1" noTextEdit="1"/>
          </p:cNvSpPr>
          <p:nvPr>
            <p:ph type="sldImg"/>
          </p:nvPr>
        </p:nvSpPr>
        <p:spPr>
          <a:xfrm>
            <a:off x="2752725" y="533400"/>
            <a:ext cx="4729163" cy="2660650"/>
          </a:xfrm>
          <a:ln/>
        </p:spPr>
      </p:sp>
      <p:sp>
        <p:nvSpPr>
          <p:cNvPr id="177155"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E5B40F-CA83-4E99-8694-9AF4B8D7A0A4}" type="slidenum">
              <a:rPr lang="en-US" altLang="zh-CN"/>
              <a:pPr/>
              <a:t>43</a:t>
            </a:fld>
            <a:endParaRPr lang="en-US" altLang="zh-CN"/>
          </a:p>
        </p:txBody>
      </p:sp>
      <p:sp>
        <p:nvSpPr>
          <p:cNvPr id="257026" name="Rectangle 2"/>
          <p:cNvSpPr>
            <a:spLocks noGrp="1" noRot="1" noChangeAspect="1" noChangeArrowheads="1" noTextEdit="1"/>
          </p:cNvSpPr>
          <p:nvPr>
            <p:ph type="sldImg"/>
          </p:nvPr>
        </p:nvSpPr>
        <p:spPr>
          <a:xfrm>
            <a:off x="2752725" y="533400"/>
            <a:ext cx="4729163" cy="2660650"/>
          </a:xfrm>
          <a:ln/>
        </p:spPr>
      </p:sp>
      <p:sp>
        <p:nvSpPr>
          <p:cNvPr id="257027" name="Rectangle 3"/>
          <p:cNvSpPr>
            <a:spLocks noGrp="1" noChangeArrowheads="1"/>
          </p:cNvSpPr>
          <p:nvPr>
            <p:ph type="body" idx="1"/>
          </p:nvPr>
        </p:nvSpPr>
        <p:spPr>
          <a:xfrm>
            <a:off x="1679575" y="3430588"/>
            <a:ext cx="7191375" cy="3135312"/>
          </a:xfrm>
        </p:spPr>
        <p:txBody>
          <a:bodyPr/>
          <a:lstStyle/>
          <a:p>
            <a:pPr marL="228600" indent="-228600"/>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E5B40F-CA83-4E99-8694-9AF4B8D7A0A4}" type="slidenum">
              <a:rPr lang="en-US" altLang="zh-CN"/>
              <a:pPr/>
              <a:t>44</a:t>
            </a:fld>
            <a:endParaRPr lang="en-US" altLang="zh-CN"/>
          </a:p>
        </p:txBody>
      </p:sp>
      <p:sp>
        <p:nvSpPr>
          <p:cNvPr id="257026" name="Rectangle 2"/>
          <p:cNvSpPr>
            <a:spLocks noGrp="1" noRot="1" noChangeAspect="1" noChangeArrowheads="1" noTextEdit="1"/>
          </p:cNvSpPr>
          <p:nvPr>
            <p:ph type="sldImg"/>
          </p:nvPr>
        </p:nvSpPr>
        <p:spPr>
          <a:xfrm>
            <a:off x="2752725" y="533400"/>
            <a:ext cx="4729163" cy="2660650"/>
          </a:xfrm>
          <a:ln/>
        </p:spPr>
      </p:sp>
      <p:sp>
        <p:nvSpPr>
          <p:cNvPr id="257027" name="Rectangle 3"/>
          <p:cNvSpPr>
            <a:spLocks noGrp="1" noChangeArrowheads="1"/>
          </p:cNvSpPr>
          <p:nvPr>
            <p:ph type="body" idx="1"/>
          </p:nvPr>
        </p:nvSpPr>
        <p:spPr>
          <a:xfrm>
            <a:off x="1679575" y="3430588"/>
            <a:ext cx="7191375" cy="3135312"/>
          </a:xfrm>
        </p:spPr>
        <p:txBody>
          <a:bodyPr/>
          <a:lstStyle/>
          <a:p>
            <a:pPr marL="228600" indent="-228600"/>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F124CE-4B7B-4CD4-BF87-52B5965A8164}" type="slidenum">
              <a:rPr lang="en-US" altLang="zh-CN"/>
              <a:pPr/>
              <a:t>45</a:t>
            </a:fld>
            <a:endParaRPr lang="en-US" altLang="zh-CN"/>
          </a:p>
        </p:txBody>
      </p:sp>
      <p:sp>
        <p:nvSpPr>
          <p:cNvPr id="259074" name="Rectangle 2"/>
          <p:cNvSpPr>
            <a:spLocks noGrp="1" noRot="1" noChangeAspect="1" noChangeArrowheads="1" noTextEdit="1"/>
          </p:cNvSpPr>
          <p:nvPr>
            <p:ph type="sldImg"/>
          </p:nvPr>
        </p:nvSpPr>
        <p:spPr>
          <a:xfrm>
            <a:off x="2752725" y="533400"/>
            <a:ext cx="4729163" cy="2660650"/>
          </a:xfrm>
          <a:ln/>
        </p:spPr>
      </p:sp>
      <p:sp>
        <p:nvSpPr>
          <p:cNvPr id="259075" name="Rectangle 3"/>
          <p:cNvSpPr>
            <a:spLocks noGrp="1" noChangeArrowheads="1"/>
          </p:cNvSpPr>
          <p:nvPr>
            <p:ph type="body" idx="1"/>
          </p:nvPr>
        </p:nvSpPr>
        <p:spPr>
          <a:xfrm>
            <a:off x="1679575" y="3430588"/>
            <a:ext cx="7191375" cy="3135312"/>
          </a:xfrm>
        </p:spPr>
        <p:txBody>
          <a:bodyPr/>
          <a:lstStyle/>
          <a:p>
            <a:pPr marL="228600" indent="-228600"/>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306135-C31D-424A-A9BF-1E4107D13406}" type="slidenum">
              <a:rPr lang="en-US" altLang="zh-CN"/>
              <a:pPr/>
              <a:t>46</a:t>
            </a:fld>
            <a:endParaRPr lang="en-US" altLang="zh-CN"/>
          </a:p>
        </p:txBody>
      </p:sp>
      <p:sp>
        <p:nvSpPr>
          <p:cNvPr id="261122" name="Rectangle 2"/>
          <p:cNvSpPr>
            <a:spLocks noGrp="1" noRot="1" noChangeAspect="1" noChangeArrowheads="1" noTextEdit="1"/>
          </p:cNvSpPr>
          <p:nvPr>
            <p:ph type="sldImg"/>
          </p:nvPr>
        </p:nvSpPr>
        <p:spPr>
          <a:xfrm>
            <a:off x="2752725" y="533400"/>
            <a:ext cx="4729163" cy="2660650"/>
          </a:xfrm>
          <a:ln/>
        </p:spPr>
      </p:sp>
      <p:sp>
        <p:nvSpPr>
          <p:cNvPr id="261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6B097E-DD54-495F-B0F1-CB1E0B79CFA2}" type="slidenum">
              <a:rPr lang="en-US" altLang="zh-CN"/>
              <a:pPr/>
              <a:t>47</a:t>
            </a:fld>
            <a:endParaRPr lang="en-US" altLang="zh-CN"/>
          </a:p>
        </p:txBody>
      </p:sp>
      <p:sp>
        <p:nvSpPr>
          <p:cNvPr id="263170" name="Rectangle 2"/>
          <p:cNvSpPr>
            <a:spLocks noGrp="1" noRot="1" noChangeAspect="1" noChangeArrowheads="1" noTextEdit="1"/>
          </p:cNvSpPr>
          <p:nvPr>
            <p:ph type="sldImg"/>
          </p:nvPr>
        </p:nvSpPr>
        <p:spPr>
          <a:xfrm>
            <a:off x="2752725" y="533400"/>
            <a:ext cx="4729163" cy="2660650"/>
          </a:xfrm>
          <a:ln/>
        </p:spPr>
      </p:sp>
      <p:sp>
        <p:nvSpPr>
          <p:cNvPr id="2631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BB3437-1358-411C-B392-53B8945C67CA}" type="slidenum">
              <a:rPr lang="en-US" altLang="zh-CN"/>
              <a:pPr/>
              <a:t>5</a:t>
            </a:fld>
            <a:endParaRPr lang="en-US" altLang="zh-CN"/>
          </a:p>
        </p:txBody>
      </p:sp>
      <p:sp>
        <p:nvSpPr>
          <p:cNvPr id="179202" name="Rectangle 2"/>
          <p:cNvSpPr>
            <a:spLocks noGrp="1" noRot="1" noChangeAspect="1" noChangeArrowheads="1" noTextEdit="1"/>
          </p:cNvSpPr>
          <p:nvPr>
            <p:ph type="sldImg"/>
          </p:nvPr>
        </p:nvSpPr>
        <p:spPr>
          <a:xfrm>
            <a:off x="2752725" y="533400"/>
            <a:ext cx="4729163" cy="2660650"/>
          </a:xfrm>
          <a:ln/>
        </p:spPr>
      </p:sp>
      <p:sp>
        <p:nvSpPr>
          <p:cNvPr id="179203"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63618D-1D79-47BE-BBC1-5EA1850333A8}" type="slidenum">
              <a:rPr lang="en-US" altLang="zh-CN"/>
              <a:pPr/>
              <a:t>6</a:t>
            </a:fld>
            <a:endParaRPr lang="en-US" altLang="zh-CN"/>
          </a:p>
        </p:txBody>
      </p:sp>
      <p:sp>
        <p:nvSpPr>
          <p:cNvPr id="181250" name="Rectangle 2"/>
          <p:cNvSpPr>
            <a:spLocks noGrp="1" noRot="1" noChangeAspect="1" noChangeArrowheads="1" noTextEdit="1"/>
          </p:cNvSpPr>
          <p:nvPr>
            <p:ph type="sldImg"/>
          </p:nvPr>
        </p:nvSpPr>
        <p:spPr>
          <a:xfrm>
            <a:off x="2752725" y="533400"/>
            <a:ext cx="4729163" cy="2660650"/>
          </a:xfrm>
          <a:ln/>
        </p:spPr>
      </p:sp>
      <p:sp>
        <p:nvSpPr>
          <p:cNvPr id="181251"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5E438F-1A16-4255-8A53-067D74B4676F}" type="slidenum">
              <a:rPr lang="en-US" altLang="zh-CN"/>
              <a:pPr/>
              <a:t>7</a:t>
            </a:fld>
            <a:endParaRPr lang="en-US" altLang="zh-CN"/>
          </a:p>
        </p:txBody>
      </p:sp>
      <p:sp>
        <p:nvSpPr>
          <p:cNvPr id="183298" name="Rectangle 2"/>
          <p:cNvSpPr>
            <a:spLocks noGrp="1" noRot="1" noChangeAspect="1" noChangeArrowheads="1" noTextEdit="1"/>
          </p:cNvSpPr>
          <p:nvPr>
            <p:ph type="sldImg"/>
          </p:nvPr>
        </p:nvSpPr>
        <p:spPr>
          <a:xfrm>
            <a:off x="2752725" y="533400"/>
            <a:ext cx="4729163" cy="2660650"/>
          </a:xfrm>
          <a:ln/>
        </p:spPr>
      </p:sp>
      <p:sp>
        <p:nvSpPr>
          <p:cNvPr id="183299"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603853-E2DE-4C27-894C-9D12AE75DB4E}" type="slidenum">
              <a:rPr lang="en-US" altLang="zh-CN"/>
              <a:pPr/>
              <a:t>8</a:t>
            </a:fld>
            <a:endParaRPr lang="en-US" altLang="zh-CN"/>
          </a:p>
        </p:txBody>
      </p:sp>
      <p:sp>
        <p:nvSpPr>
          <p:cNvPr id="185346" name="Rectangle 2"/>
          <p:cNvSpPr>
            <a:spLocks noGrp="1" noRot="1" noChangeAspect="1" noChangeArrowheads="1" noTextEdit="1"/>
          </p:cNvSpPr>
          <p:nvPr>
            <p:ph type="sldImg"/>
          </p:nvPr>
        </p:nvSpPr>
        <p:spPr>
          <a:xfrm>
            <a:off x="2752725" y="533400"/>
            <a:ext cx="4729163" cy="2660650"/>
          </a:xfrm>
          <a:ln/>
        </p:spPr>
      </p:sp>
      <p:sp>
        <p:nvSpPr>
          <p:cNvPr id="185347"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19A146-0BA5-4288-B150-D51DD3BAAA9C}" type="slidenum">
              <a:rPr lang="en-US" altLang="zh-CN"/>
              <a:pPr/>
              <a:t>9</a:t>
            </a:fld>
            <a:endParaRPr lang="en-US" altLang="zh-CN"/>
          </a:p>
        </p:txBody>
      </p:sp>
      <p:sp>
        <p:nvSpPr>
          <p:cNvPr id="189442" name="Rectangle 2"/>
          <p:cNvSpPr>
            <a:spLocks noGrp="1" noRot="1" noChangeAspect="1" noChangeArrowheads="1" noTextEdit="1"/>
          </p:cNvSpPr>
          <p:nvPr>
            <p:ph type="sldImg"/>
          </p:nvPr>
        </p:nvSpPr>
        <p:spPr>
          <a:xfrm>
            <a:off x="2752725" y="533400"/>
            <a:ext cx="4729163" cy="2660650"/>
          </a:xfrm>
          <a:ln/>
        </p:spPr>
      </p:sp>
      <p:sp>
        <p:nvSpPr>
          <p:cNvPr id="189443" name="Rectangle 3"/>
          <p:cNvSpPr>
            <a:spLocks noGrp="1" noChangeArrowheads="1"/>
          </p:cNvSpPr>
          <p:nvPr>
            <p:ph type="body" idx="1"/>
          </p:nvPr>
        </p:nvSpPr>
        <p:spPr>
          <a:xfrm>
            <a:off x="1679575" y="3430588"/>
            <a:ext cx="7191375" cy="3135312"/>
          </a:xfrm>
        </p:spPr>
        <p:txBody>
          <a:bodyPr/>
          <a:lstStyle/>
          <a:p>
            <a:endParaRPr lang="en-US" altLang="zh-CN" sz="1200" b="0" dirty="0">
              <a:effectLst/>
              <a:ea typeface="等线" panose="02010600030101010101" pitchFamily="2" charset="-122"/>
              <a:cs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标题幻灯片">
    <p:spTree>
      <p:nvGrpSpPr>
        <p:cNvPr id="1" name=""/>
        <p:cNvGrpSpPr/>
        <p:nvPr/>
      </p:nvGrpSpPr>
      <p:grpSpPr>
        <a:xfrm>
          <a:off x="0" y="0"/>
          <a:ext cx="0" cy="0"/>
          <a:chOff x="0" y="0"/>
          <a:chExt cx="0" cy="0"/>
        </a:xfrm>
      </p:grpSpPr>
      <p:sp>
        <p:nvSpPr>
          <p:cNvPr id="5145" name="Rectangle 25"/>
          <p:cNvSpPr>
            <a:spLocks noGrp="1" noChangeArrowheads="1"/>
          </p:cNvSpPr>
          <p:nvPr>
            <p:ph type="ctrTitle"/>
          </p:nvPr>
        </p:nvSpPr>
        <p:spPr>
          <a:xfrm>
            <a:off x="360000" y="1980000"/>
            <a:ext cx="11581473" cy="1668189"/>
          </a:xfrm>
          <a:noFill/>
        </p:spPr>
        <p:txBody>
          <a:bodyPr/>
          <a:lstStyle>
            <a:lvl1pPr algn="ctr">
              <a:defRPr sz="4800" b="1">
                <a:ln>
                  <a:noFill/>
                </a:ln>
                <a:solidFill>
                  <a:srgbClr val="0000FF"/>
                </a:solidFill>
                <a:latin typeface="Times New Roman" panose="02020603050405020304" pitchFamily="18" charset="0"/>
                <a:cs typeface="Times New Roman" panose="02020603050405020304" pitchFamily="18" charset="0"/>
              </a:defRPr>
            </a:lvl1pPr>
          </a:lstStyle>
          <a:p>
            <a:pPr lvl="0"/>
            <a:endParaRPr lang="zh-CN" altLang="zh-CN" noProof="0" dirty="0"/>
          </a:p>
        </p:txBody>
      </p:sp>
      <p:grpSp>
        <p:nvGrpSpPr>
          <p:cNvPr id="2" name="组合 1">
            <a:extLst>
              <a:ext uri="{FF2B5EF4-FFF2-40B4-BE49-F238E27FC236}">
                <a16:creationId xmlns:a16="http://schemas.microsoft.com/office/drawing/2014/main" id="{CBDB8BB6-68DD-4B6F-AF6B-6131FC9E823D}"/>
              </a:ext>
            </a:extLst>
          </p:cNvPr>
          <p:cNvGrpSpPr/>
          <p:nvPr userDrawn="1"/>
        </p:nvGrpSpPr>
        <p:grpSpPr>
          <a:xfrm>
            <a:off x="275369" y="3672000"/>
            <a:ext cx="11641263" cy="432000"/>
            <a:chOff x="323850" y="2419349"/>
            <a:chExt cx="8730947" cy="432000"/>
          </a:xfrm>
        </p:grpSpPr>
        <p:graphicFrame>
          <p:nvGraphicFramePr>
            <p:cNvPr id="5153" name="Object 33"/>
            <p:cNvGraphicFramePr>
              <a:graphicFrameLocks noChangeAspect="1"/>
            </p:cNvGraphicFramePr>
            <p:nvPr>
              <p:extLst>
                <p:ext uri="{D42A27DB-BD31-4B8C-83A1-F6EECF244321}">
                  <p14:modId xmlns:p14="http://schemas.microsoft.com/office/powerpoint/2010/main" val="3744638467"/>
                </p:ext>
              </p:extLst>
            </p:nvPr>
          </p:nvGraphicFramePr>
          <p:xfrm>
            <a:off x="323850" y="2419349"/>
            <a:ext cx="8730947" cy="432000"/>
          </p:xfrm>
          <a:graphic>
            <a:graphicData uri="http://schemas.openxmlformats.org/presentationml/2006/ole">
              <mc:AlternateContent xmlns:mc="http://schemas.openxmlformats.org/markup-compatibility/2006">
                <mc:Choice xmlns:v="urn:schemas-microsoft-com:vml" Requires="v">
                  <p:oleObj name="剪辑" r:id="rId2" imgW="4732560" imgH="423000" progId="MS_ClipArt_Gallery.2">
                    <p:embed/>
                  </p:oleObj>
                </mc:Choice>
                <mc:Fallback>
                  <p:oleObj name="剪辑" r:id="rId2" imgW="4732560" imgH="423000" progId="MS_ClipArt_Gallery.2">
                    <p:embed/>
                    <p:pic>
                      <p:nvPicPr>
                        <p:cNvPr id="5153" name="Object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419349"/>
                          <a:ext cx="8730947" cy="43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56" name="Text Box 36"/>
            <p:cNvSpPr txBox="1">
              <a:spLocks noChangeArrowheads="1"/>
            </p:cNvSpPr>
            <p:nvPr/>
          </p:nvSpPr>
          <p:spPr bwMode="auto">
            <a:xfrm>
              <a:off x="2339975" y="2436883"/>
              <a:ext cx="45370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zh-CN" sz="2000" i="1" dirty="0">
                  <a:solidFill>
                    <a:srgbClr val="0000FF"/>
                  </a:solidFill>
                  <a:ea typeface="宋体" pitchFamily="2" charset="-122"/>
                </a:rPr>
                <a:t>wenshli@bupt.edu.cn</a:t>
              </a:r>
            </a:p>
          </p:txBody>
        </p:sp>
      </p:grpSp>
      <p:sp>
        <p:nvSpPr>
          <p:cNvPr id="5159" name="Rectangle 39"/>
          <p:cNvSpPr>
            <a:spLocks noChangeArrowheads="1"/>
          </p:cNvSpPr>
          <p:nvPr userDrawn="1"/>
        </p:nvSpPr>
        <p:spPr bwMode="auto">
          <a:xfrm>
            <a:off x="360000" y="3672000"/>
            <a:ext cx="11581473" cy="19267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nchorCtr="0"/>
          <a:lstStyle/>
          <a:p>
            <a:pPr algn="ctr"/>
            <a:r>
              <a:rPr lang="zh-CN" altLang="en-US" sz="4000" dirty="0">
                <a:latin typeface="Times New Roman" panose="02020603050405020304" pitchFamily="18" charset="0"/>
                <a:ea typeface="楷体" panose="02010609060101010101" pitchFamily="49" charset="-122"/>
                <a:cs typeface="Times New Roman" panose="02020603050405020304" pitchFamily="18" charset="0"/>
              </a:rPr>
              <a:t>李文生</a:t>
            </a:r>
            <a:endParaRPr lang="en-US" altLang="zh-CN" sz="40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椭圆 7"/>
          <p:cNvSpPr/>
          <p:nvPr userDrawn="1"/>
        </p:nvSpPr>
        <p:spPr>
          <a:xfrm>
            <a:off x="10776680" y="0"/>
            <a:ext cx="1440000" cy="1440000"/>
          </a:xfrm>
          <a:prstGeom prst="ellipse">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800"/>
          </a:p>
        </p:txBody>
      </p:sp>
      <p:pic>
        <p:nvPicPr>
          <p:cNvPr id="9" name="图片 8">
            <a:extLst>
              <a:ext uri="{FF2B5EF4-FFF2-40B4-BE49-F238E27FC236}">
                <a16:creationId xmlns:a16="http://schemas.microsoft.com/office/drawing/2014/main" id="{2A41BBDC-80EF-4613-8147-CFF6A6611F15}"/>
              </a:ext>
            </a:extLst>
          </p:cNvPr>
          <p:cNvPicPr>
            <a:picLocks noChangeAspect="1"/>
          </p:cNvPicPr>
          <p:nvPr userDrawn="1"/>
        </p:nvPicPr>
        <p:blipFill>
          <a:blip r:embed="rId5"/>
          <a:stretch>
            <a:fillRect/>
          </a:stretch>
        </p:blipFill>
        <p:spPr>
          <a:xfrm>
            <a:off x="20325" y="5769260"/>
            <a:ext cx="6120000" cy="1080120"/>
          </a:xfrm>
          <a:prstGeom prst="rect">
            <a:avLst/>
          </a:prstGeom>
        </p:spPr>
      </p:pic>
      <p:sp>
        <p:nvSpPr>
          <p:cNvPr id="3" name="Rectangle 25">
            <a:extLst>
              <a:ext uri="{FF2B5EF4-FFF2-40B4-BE49-F238E27FC236}">
                <a16:creationId xmlns:a16="http://schemas.microsoft.com/office/drawing/2014/main" id="{408409CD-240E-5C95-9743-B3988388BF2D}"/>
              </a:ext>
            </a:extLst>
          </p:cNvPr>
          <p:cNvSpPr txBox="1">
            <a:spLocks noChangeArrowheads="1"/>
          </p:cNvSpPr>
          <p:nvPr userDrawn="1"/>
        </p:nvSpPr>
        <p:spPr bwMode="auto">
          <a:xfrm>
            <a:off x="360000" y="252000"/>
            <a:ext cx="5241553" cy="1143001"/>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ln>
                  <a:noFill/>
                </a:ln>
                <a:solidFill>
                  <a:srgbClr val="FF3300"/>
                </a:solidFill>
                <a:latin typeface="Times New Roman" panose="02020603050405020304" pitchFamily="18" charset="0"/>
                <a:ea typeface="+mj-ea"/>
                <a:cs typeface="Times New Roman" panose="02020603050405020304" pitchFamily="18" charset="0"/>
              </a:defRPr>
            </a:lvl1pPr>
            <a:lvl2pPr algn="l" rtl="0" fontAlgn="base">
              <a:spcBef>
                <a:spcPct val="0"/>
              </a:spcBef>
              <a:spcAft>
                <a:spcPct val="0"/>
              </a:spcAft>
              <a:defRPr kumimoji="1" sz="4000">
                <a:solidFill>
                  <a:srgbClr val="FF3300"/>
                </a:solidFill>
                <a:latin typeface="黑体" pitchFamily="2" charset="-122"/>
                <a:ea typeface="黑体" pitchFamily="2" charset="-122"/>
              </a:defRPr>
            </a:lvl2pPr>
            <a:lvl3pPr algn="l" rtl="0" fontAlgn="base">
              <a:spcBef>
                <a:spcPct val="0"/>
              </a:spcBef>
              <a:spcAft>
                <a:spcPct val="0"/>
              </a:spcAft>
              <a:defRPr kumimoji="1" sz="4000">
                <a:solidFill>
                  <a:srgbClr val="FF3300"/>
                </a:solidFill>
                <a:latin typeface="黑体" pitchFamily="2" charset="-122"/>
                <a:ea typeface="黑体" pitchFamily="2" charset="-122"/>
              </a:defRPr>
            </a:lvl3pPr>
            <a:lvl4pPr algn="l" rtl="0" fontAlgn="base">
              <a:spcBef>
                <a:spcPct val="0"/>
              </a:spcBef>
              <a:spcAft>
                <a:spcPct val="0"/>
              </a:spcAft>
              <a:defRPr kumimoji="1" sz="4000">
                <a:solidFill>
                  <a:srgbClr val="FF3300"/>
                </a:solidFill>
                <a:latin typeface="黑体" pitchFamily="2" charset="-122"/>
                <a:ea typeface="黑体" pitchFamily="2" charset="-122"/>
              </a:defRPr>
            </a:lvl4pPr>
            <a:lvl5pPr algn="l" rtl="0" fontAlgn="base">
              <a:spcBef>
                <a:spcPct val="0"/>
              </a:spcBef>
              <a:spcAft>
                <a:spcPct val="0"/>
              </a:spcAft>
              <a:defRPr kumimoji="1" sz="4000">
                <a:solidFill>
                  <a:srgbClr val="FF3300"/>
                </a:solidFill>
                <a:latin typeface="黑体" pitchFamily="2" charset="-122"/>
                <a:ea typeface="黑体" pitchFamily="2" charset="-122"/>
              </a:defRPr>
            </a:lvl5pPr>
            <a:lvl6pPr marL="457200" algn="l" rtl="0" fontAlgn="base">
              <a:spcBef>
                <a:spcPct val="0"/>
              </a:spcBef>
              <a:spcAft>
                <a:spcPct val="0"/>
              </a:spcAft>
              <a:defRPr kumimoji="1" sz="4000">
                <a:solidFill>
                  <a:srgbClr val="FF3300"/>
                </a:solidFill>
                <a:latin typeface="黑体" pitchFamily="2" charset="-122"/>
                <a:ea typeface="黑体" pitchFamily="2" charset="-122"/>
              </a:defRPr>
            </a:lvl6pPr>
            <a:lvl7pPr marL="914400" algn="l" rtl="0" fontAlgn="base">
              <a:spcBef>
                <a:spcPct val="0"/>
              </a:spcBef>
              <a:spcAft>
                <a:spcPct val="0"/>
              </a:spcAft>
              <a:defRPr kumimoji="1" sz="4000">
                <a:solidFill>
                  <a:srgbClr val="FF3300"/>
                </a:solidFill>
                <a:latin typeface="黑体" pitchFamily="2" charset="-122"/>
                <a:ea typeface="黑体" pitchFamily="2" charset="-122"/>
              </a:defRPr>
            </a:lvl7pPr>
            <a:lvl8pPr marL="1371600" algn="l" rtl="0" fontAlgn="base">
              <a:spcBef>
                <a:spcPct val="0"/>
              </a:spcBef>
              <a:spcAft>
                <a:spcPct val="0"/>
              </a:spcAft>
              <a:defRPr kumimoji="1" sz="4000">
                <a:solidFill>
                  <a:srgbClr val="FF3300"/>
                </a:solidFill>
                <a:latin typeface="黑体" pitchFamily="2" charset="-122"/>
                <a:ea typeface="黑体" pitchFamily="2" charset="-122"/>
              </a:defRPr>
            </a:lvl8pPr>
            <a:lvl9pPr marL="1828800" algn="l" rtl="0" fontAlgn="base">
              <a:spcBef>
                <a:spcPct val="0"/>
              </a:spcBef>
              <a:spcAft>
                <a:spcPct val="0"/>
              </a:spcAft>
              <a:defRPr kumimoji="1" sz="4000">
                <a:solidFill>
                  <a:srgbClr val="FF3300"/>
                </a:solidFill>
                <a:latin typeface="黑体" pitchFamily="2" charset="-122"/>
                <a:ea typeface="黑体" pitchFamily="2" charset="-122"/>
              </a:defRPr>
            </a:lvl9pPr>
          </a:lstStyle>
          <a:p>
            <a:pPr algn="l"/>
            <a:r>
              <a:rPr lang="zh-CN" altLang="en-US" sz="3200" kern="0" dirty="0">
                <a:latin typeface="楷体" panose="02010609060101010101" pitchFamily="49" charset="-122"/>
                <a:ea typeface="楷体" panose="02010609060101010101" pitchFamily="49" charset="-122"/>
              </a:rPr>
              <a:t>教育部课程思政示范课程</a:t>
            </a:r>
            <a:endParaRPr lang="en-US" altLang="zh-CN" sz="3200" kern="0" dirty="0">
              <a:latin typeface="楷体" panose="02010609060101010101" pitchFamily="49" charset="-122"/>
              <a:ea typeface="楷体" panose="02010609060101010101" pitchFamily="49" charset="-122"/>
            </a:endParaRPr>
          </a:p>
          <a:p>
            <a:pPr algn="l"/>
            <a:r>
              <a:rPr lang="zh-CN" altLang="en-US" sz="3200" kern="0" dirty="0">
                <a:latin typeface="楷体" panose="02010609060101010101" pitchFamily="49" charset="-122"/>
                <a:ea typeface="楷体" panose="02010609060101010101" pitchFamily="49" charset="-122"/>
              </a:rPr>
              <a:t>北京邮电大学高新课程</a:t>
            </a:r>
            <a:endParaRPr lang="zh-CN" altLang="zh-CN" sz="3200" kern="0" dirty="0">
              <a:latin typeface="楷体" panose="02010609060101010101" pitchFamily="49" charset="-122"/>
              <a:ea typeface="楷体" panose="02010609060101010101" pitchFamily="49" charset="-122"/>
            </a:endParaRPr>
          </a:p>
        </p:txBody>
      </p:sp>
      <p:sp>
        <p:nvSpPr>
          <p:cNvPr id="4" name="日期占位符 3">
            <a:extLst>
              <a:ext uri="{FF2B5EF4-FFF2-40B4-BE49-F238E27FC236}">
                <a16:creationId xmlns:a16="http://schemas.microsoft.com/office/drawing/2014/main" id="{6DAD563C-1915-5373-AB02-3AA21B69F725}"/>
              </a:ext>
            </a:extLst>
          </p:cNvPr>
          <p:cNvSpPr>
            <a:spLocks noGrp="1"/>
          </p:cNvSpPr>
          <p:nvPr>
            <p:ph type="dt" sz="half" idx="10"/>
          </p:nvPr>
        </p:nvSpPr>
        <p:spPr>
          <a:xfrm>
            <a:off x="4320000" y="5040000"/>
            <a:ext cx="3600000" cy="402963"/>
          </a:xfrm>
          <a:prstGeom prst="rect">
            <a:avLst/>
          </a:prstGeom>
        </p:spPr>
        <p:txBody>
          <a:bodyPr/>
          <a:lstStyle>
            <a:defPPr>
              <a:defRPr lang="zh-CN"/>
            </a:defPPr>
            <a:lvl1pPr algn="ctr" rtl="0" fontAlgn="base">
              <a:spcBef>
                <a:spcPct val="0"/>
              </a:spcBef>
              <a:spcAft>
                <a:spcPct val="0"/>
              </a:spcAft>
              <a:defRPr kumimoji="1" sz="20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457200" algn="l" rtl="0" fontAlgn="base">
              <a:spcBef>
                <a:spcPct val="0"/>
              </a:spcBef>
              <a:spcAft>
                <a:spcPct val="0"/>
              </a:spcAft>
              <a:defRPr kumimoji="1" sz="2400" kern="1200">
                <a:solidFill>
                  <a:schemeClr val="tx1"/>
                </a:solidFill>
                <a:latin typeface="Times New Roman" pitchFamily="18" charset="0"/>
                <a:ea typeface="宋体"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charset="-122"/>
                <a:cs typeface="+mn-cs"/>
              </a:defRPr>
            </a:lvl5pPr>
            <a:lvl6pPr marL="2286000" algn="l" defTabSz="914400" rtl="0" eaLnBrk="1" latinLnBrk="0" hangingPunct="1">
              <a:defRPr kumimoji="1" sz="2400" kern="1200">
                <a:solidFill>
                  <a:schemeClr val="tx1"/>
                </a:solidFill>
                <a:latin typeface="Times New Roman" pitchFamily="18" charset="0"/>
                <a:ea typeface="宋体" charset="-122"/>
                <a:cs typeface="+mn-cs"/>
              </a:defRPr>
            </a:lvl6pPr>
            <a:lvl7pPr marL="2743200" algn="l" defTabSz="914400" rtl="0" eaLnBrk="1" latinLnBrk="0" hangingPunct="1">
              <a:defRPr kumimoji="1" sz="2400" kern="1200">
                <a:solidFill>
                  <a:schemeClr val="tx1"/>
                </a:solidFill>
                <a:latin typeface="Times New Roman" pitchFamily="18" charset="0"/>
                <a:ea typeface="宋体" charset="-122"/>
                <a:cs typeface="+mn-cs"/>
              </a:defRPr>
            </a:lvl7pPr>
            <a:lvl8pPr marL="3200400" algn="l" defTabSz="914400" rtl="0" eaLnBrk="1" latinLnBrk="0" hangingPunct="1">
              <a:defRPr kumimoji="1" sz="2400" kern="1200">
                <a:solidFill>
                  <a:schemeClr val="tx1"/>
                </a:solidFill>
                <a:latin typeface="Times New Roman" pitchFamily="18" charset="0"/>
                <a:ea typeface="宋体" charset="-122"/>
                <a:cs typeface="+mn-cs"/>
              </a:defRPr>
            </a:lvl8pPr>
            <a:lvl9pPr marL="3657600" algn="l" defTabSz="914400" rtl="0" eaLnBrk="1" latinLnBrk="0" hangingPunct="1">
              <a:defRPr kumimoji="1" sz="2400" kern="1200">
                <a:solidFill>
                  <a:schemeClr val="tx1"/>
                </a:solidFill>
                <a:latin typeface="Times New Roman" pitchFamily="18" charset="0"/>
                <a:ea typeface="宋体" charset="-122"/>
                <a:cs typeface="+mn-cs"/>
              </a:defRPr>
            </a:lvl9pPr>
          </a:lstStyle>
          <a:p>
            <a:fld id="{6FE94433-00FA-4F71-914E-060E62B54059}" type="datetime3">
              <a:rPr lang="zh-CN" altLang="en-US" smtClean="0"/>
              <a:pPr/>
              <a:t>2024年9月3日星期二</a:t>
            </a:fld>
            <a:endParaRPr lang="zh-CN" altLang="en-US" dirty="0"/>
          </a:p>
        </p:txBody>
      </p:sp>
      <p:sp>
        <p:nvSpPr>
          <p:cNvPr id="5" name="标题 1">
            <a:extLst>
              <a:ext uri="{FF2B5EF4-FFF2-40B4-BE49-F238E27FC236}">
                <a16:creationId xmlns:a16="http://schemas.microsoft.com/office/drawing/2014/main" id="{F8DB766C-7813-08DC-053F-E7D2D4DC7502}"/>
              </a:ext>
            </a:extLst>
          </p:cNvPr>
          <p:cNvSpPr txBox="1">
            <a:spLocks/>
          </p:cNvSpPr>
          <p:nvPr userDrawn="1"/>
        </p:nvSpPr>
        <p:spPr bwMode="auto">
          <a:xfrm>
            <a:off x="5015880" y="203511"/>
            <a:ext cx="5760800" cy="111025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kumimoji="1" sz="3600" b="1">
                <a:ln>
                  <a:noFill/>
                </a:ln>
                <a:solidFill>
                  <a:schemeClr val="bg1"/>
                </a:solidFill>
                <a:latin typeface="Times New Roman" panose="02020603050405020304" pitchFamily="18" charset="0"/>
                <a:ea typeface="+mj-ea"/>
                <a:cs typeface="Times New Roman" panose="02020603050405020304" pitchFamily="18" charset="0"/>
              </a:defRPr>
            </a:lvl1pPr>
            <a:lvl2pPr algn="l" rtl="0" fontAlgn="base">
              <a:spcBef>
                <a:spcPct val="0"/>
              </a:spcBef>
              <a:spcAft>
                <a:spcPct val="0"/>
              </a:spcAft>
              <a:defRPr kumimoji="1" sz="4000">
                <a:solidFill>
                  <a:srgbClr val="FF3300"/>
                </a:solidFill>
                <a:latin typeface="黑体" pitchFamily="2" charset="-122"/>
                <a:ea typeface="黑体" pitchFamily="2" charset="-122"/>
              </a:defRPr>
            </a:lvl2pPr>
            <a:lvl3pPr algn="l" rtl="0" fontAlgn="base">
              <a:spcBef>
                <a:spcPct val="0"/>
              </a:spcBef>
              <a:spcAft>
                <a:spcPct val="0"/>
              </a:spcAft>
              <a:defRPr kumimoji="1" sz="4000">
                <a:solidFill>
                  <a:srgbClr val="FF3300"/>
                </a:solidFill>
                <a:latin typeface="黑体" pitchFamily="2" charset="-122"/>
                <a:ea typeface="黑体" pitchFamily="2" charset="-122"/>
              </a:defRPr>
            </a:lvl3pPr>
            <a:lvl4pPr algn="l" rtl="0" fontAlgn="base">
              <a:spcBef>
                <a:spcPct val="0"/>
              </a:spcBef>
              <a:spcAft>
                <a:spcPct val="0"/>
              </a:spcAft>
              <a:defRPr kumimoji="1" sz="4000">
                <a:solidFill>
                  <a:srgbClr val="FF3300"/>
                </a:solidFill>
                <a:latin typeface="黑体" pitchFamily="2" charset="-122"/>
                <a:ea typeface="黑体" pitchFamily="2" charset="-122"/>
              </a:defRPr>
            </a:lvl4pPr>
            <a:lvl5pPr algn="l" rtl="0" fontAlgn="base">
              <a:spcBef>
                <a:spcPct val="0"/>
              </a:spcBef>
              <a:spcAft>
                <a:spcPct val="0"/>
              </a:spcAft>
              <a:defRPr kumimoji="1" sz="4000">
                <a:solidFill>
                  <a:srgbClr val="FF3300"/>
                </a:solidFill>
                <a:latin typeface="黑体" pitchFamily="2" charset="-122"/>
                <a:ea typeface="黑体" pitchFamily="2" charset="-122"/>
              </a:defRPr>
            </a:lvl5pPr>
            <a:lvl6pPr marL="457200" algn="l" rtl="0" fontAlgn="base">
              <a:spcBef>
                <a:spcPct val="0"/>
              </a:spcBef>
              <a:spcAft>
                <a:spcPct val="0"/>
              </a:spcAft>
              <a:defRPr kumimoji="1" sz="4000">
                <a:solidFill>
                  <a:srgbClr val="FF3300"/>
                </a:solidFill>
                <a:latin typeface="黑体" pitchFamily="2" charset="-122"/>
                <a:ea typeface="黑体" pitchFamily="2" charset="-122"/>
              </a:defRPr>
            </a:lvl6pPr>
            <a:lvl7pPr marL="914400" algn="l" rtl="0" fontAlgn="base">
              <a:spcBef>
                <a:spcPct val="0"/>
              </a:spcBef>
              <a:spcAft>
                <a:spcPct val="0"/>
              </a:spcAft>
              <a:defRPr kumimoji="1" sz="4000">
                <a:solidFill>
                  <a:srgbClr val="FF3300"/>
                </a:solidFill>
                <a:latin typeface="黑体" pitchFamily="2" charset="-122"/>
                <a:ea typeface="黑体" pitchFamily="2" charset="-122"/>
              </a:defRPr>
            </a:lvl7pPr>
            <a:lvl8pPr marL="1371600" algn="l" rtl="0" fontAlgn="base">
              <a:spcBef>
                <a:spcPct val="0"/>
              </a:spcBef>
              <a:spcAft>
                <a:spcPct val="0"/>
              </a:spcAft>
              <a:defRPr kumimoji="1" sz="4000">
                <a:solidFill>
                  <a:srgbClr val="FF3300"/>
                </a:solidFill>
                <a:latin typeface="黑体" pitchFamily="2" charset="-122"/>
                <a:ea typeface="黑体" pitchFamily="2" charset="-122"/>
              </a:defRPr>
            </a:lvl8pPr>
            <a:lvl9pPr marL="1828800" algn="l" rtl="0" fontAlgn="base">
              <a:spcBef>
                <a:spcPct val="0"/>
              </a:spcBef>
              <a:spcAft>
                <a:spcPct val="0"/>
              </a:spcAft>
              <a:defRPr kumimoji="1" sz="4000">
                <a:solidFill>
                  <a:srgbClr val="FF3300"/>
                </a:solidFill>
                <a:latin typeface="黑体" pitchFamily="2" charset="-122"/>
                <a:ea typeface="黑体" pitchFamily="2" charset="-122"/>
              </a:defRPr>
            </a:lvl9pPr>
          </a:lstStyle>
          <a:p>
            <a:pPr algn="ctr"/>
            <a:r>
              <a:rPr lang="en-US" altLang="zh-CN" sz="5400" kern="0" dirty="0">
                <a:solidFill>
                  <a:schemeClr val="tx1"/>
                </a:solidFill>
              </a:rPr>
              <a:t>Operating System</a:t>
            </a:r>
            <a:endParaRPr lang="zh-CN" altLang="en-US" sz="5400" kern="0" dirty="0">
              <a:solidFill>
                <a:schemeClr val="tx1"/>
              </a:solidFill>
            </a:endParaRPr>
          </a:p>
        </p:txBody>
      </p:sp>
    </p:spTree>
    <p:extLst>
      <p:ext uri="{BB962C8B-B14F-4D97-AF65-F5344CB8AC3E}">
        <p14:creationId xmlns:p14="http://schemas.microsoft.com/office/powerpoint/2010/main" val="1818285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内容在文本之上">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360000" y="1088740"/>
            <a:ext cx="11592000" cy="2736000"/>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文本占位符 3"/>
          <p:cNvSpPr>
            <a:spLocks noGrp="1"/>
          </p:cNvSpPr>
          <p:nvPr>
            <p:ph type="body" sz="half" idx="2"/>
          </p:nvPr>
        </p:nvSpPr>
        <p:spPr>
          <a:xfrm>
            <a:off x="360000" y="3888355"/>
            <a:ext cx="11592000" cy="2736000"/>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Rectangle 29"/>
          <p:cNvSpPr>
            <a:spLocks noGrp="1" noChangeArrowheads="1"/>
          </p:cNvSpPr>
          <p:nvPr>
            <p:ph type="sldNum" sz="quarter" idx="10"/>
          </p:nvPr>
        </p:nvSpPr>
        <p:spPr>
          <a:ln/>
        </p:spPr>
        <p:txBody>
          <a:bodyPr/>
          <a:lstStyle>
            <a:lvl1pPr>
              <a:defRPr/>
            </a:lvl1pPr>
          </a:lstStyle>
          <a:p>
            <a:pPr>
              <a:defRPr/>
            </a:pPr>
            <a:fld id="{56A76461-E082-43AD-9577-1E67FD9444D8}" type="slidenum">
              <a:rPr lang="en-US" altLang="zh-CN"/>
              <a:pPr>
                <a:defRPr/>
              </a:pPr>
              <a:t>‹#›</a:t>
            </a:fld>
            <a:endParaRPr lang="en-US" altLang="zh-CN"/>
          </a:p>
        </p:txBody>
      </p:sp>
      <p:sp>
        <p:nvSpPr>
          <p:cNvPr id="6" name="标题 1">
            <a:extLst>
              <a:ext uri="{FF2B5EF4-FFF2-40B4-BE49-F238E27FC236}">
                <a16:creationId xmlns:a16="http://schemas.microsoft.com/office/drawing/2014/main" id="{4FFDEC6C-BDD3-2A54-F59D-C780C472531B}"/>
              </a:ext>
            </a:extLst>
          </p:cNvPr>
          <p:cNvSpPr>
            <a:spLocks noGrp="1"/>
          </p:cNvSpPr>
          <p:nvPr>
            <p:ph type="title"/>
          </p:nvPr>
        </p:nvSpPr>
        <p:spPr>
          <a:xfrm>
            <a:off x="360000" y="108000"/>
            <a:ext cx="11592000" cy="720000"/>
          </a:xfrm>
        </p:spPr>
        <p:txBody>
          <a:bodyPr/>
          <a:lstStyle/>
          <a:p>
            <a:r>
              <a:rPr lang="zh-CN" altLang="en-US" dirty="0"/>
              <a:t>单击此处编辑母版标题样式</a:t>
            </a:r>
          </a:p>
        </p:txBody>
      </p:sp>
    </p:spTree>
    <p:extLst>
      <p:ext uri="{BB962C8B-B14F-4D97-AF65-F5344CB8AC3E}">
        <p14:creationId xmlns:p14="http://schemas.microsoft.com/office/powerpoint/2010/main" val="1124406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p>
        </p:txBody>
      </p:sp>
      <p:sp>
        <p:nvSpPr>
          <p:cNvPr id="3" name="内容占位符 2"/>
          <p:cNvSpPr>
            <a:spLocks noGrp="1"/>
          </p:cNvSpPr>
          <p:nvPr>
            <p:ph idx="1"/>
          </p:nvPr>
        </p:nvSpPr>
        <p:spPr>
          <a:xfrm>
            <a:off x="360000" y="1043735"/>
            <a:ext cx="11556000" cy="5580000"/>
          </a:xfrm>
        </p:spPr>
        <p:txBody>
          <a:bodyPr/>
          <a:lstStyle>
            <a:lvl1pPr marL="342900" indent="-342900">
              <a:buClr>
                <a:srgbClr val="0000FF"/>
              </a:buClr>
              <a:buSzPct val="80000"/>
              <a:buFont typeface="Wingdings" panose="05000000000000000000" pitchFamily="2" charset="2"/>
              <a:buChar char="n"/>
              <a:defRPr>
                <a:latin typeface="Times New Roman" panose="02020603050405020304" pitchFamily="18" charset="0"/>
                <a:cs typeface="Times New Roman" panose="02020603050405020304" pitchFamily="18" charset="0"/>
              </a:defRPr>
            </a:lvl1pPr>
            <a:lvl2pPr marL="742950" indent="-285750">
              <a:buClr>
                <a:srgbClr val="0000FF"/>
              </a:buClr>
              <a:buFont typeface="Wingdings" pitchFamily="2" charset="2"/>
              <a:buChar char="p"/>
              <a:defRPr>
                <a:latin typeface="Times New Roman" panose="02020603050405020304" pitchFamily="18" charset="0"/>
                <a:cs typeface="Times New Roman" panose="02020603050405020304" pitchFamily="18" charset="0"/>
              </a:defRPr>
            </a:lvl2pPr>
            <a:lvl3pPr marL="1143000" indent="-228600">
              <a:buClr>
                <a:srgbClr val="0000FF"/>
              </a:buClr>
              <a:buFont typeface="Wingdings" pitchFamily="2" charset="2"/>
              <a:buChar char="Ø"/>
              <a:defRPr>
                <a:latin typeface="Times New Roman" panose="02020603050405020304" pitchFamily="18" charset="0"/>
                <a:cs typeface="Times New Roman" panose="02020603050405020304" pitchFamily="18" charset="0"/>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灯片编号占位符 3"/>
          <p:cNvSpPr>
            <a:spLocks noGrp="1"/>
          </p:cNvSpPr>
          <p:nvPr>
            <p:ph type="sldNum" sz="quarter" idx="10"/>
          </p:nvPr>
        </p:nvSpPr>
        <p:spPr/>
        <p:txBody>
          <a:bodyPr/>
          <a:lstStyle>
            <a:lvl1pPr>
              <a:defRPr/>
            </a:lvl1pPr>
          </a:lstStyle>
          <a:p>
            <a:fld id="{E66D2CC7-F4CF-4117-A897-807AC786776F}" type="slidenum">
              <a:rPr lang="en-US" altLang="zh-CN"/>
              <a:pPr/>
              <a:t>‹#›</a:t>
            </a:fld>
            <a:endParaRPr lang="en-US" altLang="zh-CN"/>
          </a:p>
        </p:txBody>
      </p:sp>
    </p:spTree>
    <p:extLst>
      <p:ext uri="{BB962C8B-B14F-4D97-AF65-F5344CB8AC3E}">
        <p14:creationId xmlns:p14="http://schemas.microsoft.com/office/powerpoint/2010/main" val="4924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p>
        </p:txBody>
      </p:sp>
      <p:sp>
        <p:nvSpPr>
          <p:cNvPr id="3" name="内容占位符 2"/>
          <p:cNvSpPr>
            <a:spLocks noGrp="1"/>
          </p:cNvSpPr>
          <p:nvPr>
            <p:ph sz="half" idx="1"/>
          </p:nvPr>
        </p:nvSpPr>
        <p:spPr>
          <a:xfrm>
            <a:off x="360000" y="1080000"/>
            <a:ext cx="5760000" cy="5580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内容占位符 3"/>
          <p:cNvSpPr>
            <a:spLocks noGrp="1"/>
          </p:cNvSpPr>
          <p:nvPr>
            <p:ph sz="half" idx="2"/>
          </p:nvPr>
        </p:nvSpPr>
        <p:spPr>
          <a:xfrm>
            <a:off x="6240648" y="1080000"/>
            <a:ext cx="5688000" cy="5580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灯片编号占位符 4"/>
          <p:cNvSpPr>
            <a:spLocks noGrp="1"/>
          </p:cNvSpPr>
          <p:nvPr>
            <p:ph type="sldNum" sz="quarter" idx="10"/>
          </p:nvPr>
        </p:nvSpPr>
        <p:spPr/>
        <p:txBody>
          <a:bodyPr/>
          <a:lstStyle>
            <a:lvl1pPr>
              <a:defRPr/>
            </a:lvl1pPr>
          </a:lstStyle>
          <a:p>
            <a:fld id="{8CDF8177-B492-4B3A-BE83-F6A6FE842A03}" type="slidenum">
              <a:rPr lang="en-US" altLang="zh-CN"/>
              <a:pPr/>
              <a:t>‹#›</a:t>
            </a:fld>
            <a:endParaRPr lang="en-US" altLang="zh-CN"/>
          </a:p>
        </p:txBody>
      </p:sp>
    </p:spTree>
    <p:extLst>
      <p:ext uri="{BB962C8B-B14F-4D97-AF65-F5344CB8AC3E}">
        <p14:creationId xmlns:p14="http://schemas.microsoft.com/office/powerpoint/2010/main" val="1138919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p>
        </p:txBody>
      </p:sp>
      <p:sp>
        <p:nvSpPr>
          <p:cNvPr id="3" name="内容占位符 2"/>
          <p:cNvSpPr>
            <a:spLocks noGrp="1"/>
          </p:cNvSpPr>
          <p:nvPr>
            <p:ph idx="1"/>
          </p:nvPr>
        </p:nvSpPr>
        <p:spPr>
          <a:xfrm>
            <a:off x="360000" y="1088739"/>
            <a:ext cx="11556000" cy="5534995"/>
          </a:xfrm>
        </p:spPr>
        <p:txBody>
          <a:bodyPr/>
          <a:lstStyle>
            <a:lvl1pPr marL="342900" indent="-342900">
              <a:buClr>
                <a:srgbClr val="0000FF"/>
              </a:buClr>
              <a:buSzPct val="80000"/>
              <a:buFont typeface="Wingdings" panose="05000000000000000000" pitchFamily="2" charset="2"/>
              <a:buChar char="n"/>
              <a:defRPr>
                <a:latin typeface="Times New Roman" panose="02020603050405020304" pitchFamily="18" charset="0"/>
                <a:cs typeface="Times New Roman" panose="02020603050405020304" pitchFamily="18" charset="0"/>
              </a:defRPr>
            </a:lvl1pPr>
            <a:lvl2pPr marL="742950" indent="-285750">
              <a:buClr>
                <a:srgbClr val="0000FF"/>
              </a:buClr>
              <a:buFont typeface="Wingdings" pitchFamily="2" charset="2"/>
              <a:buChar char="p"/>
              <a:defRPr>
                <a:latin typeface="Times New Roman" panose="02020603050405020304" pitchFamily="18" charset="0"/>
                <a:cs typeface="Times New Roman" panose="02020603050405020304" pitchFamily="18" charset="0"/>
              </a:defRPr>
            </a:lvl2pPr>
            <a:lvl3pPr marL="1143000" indent="-228600">
              <a:buClr>
                <a:srgbClr val="0000FF"/>
              </a:buClr>
              <a:buFont typeface="Wingdings" pitchFamily="2" charset="2"/>
              <a:buChar char="Ø"/>
              <a:defRPr>
                <a:latin typeface="Times New Roman" panose="02020603050405020304" pitchFamily="18" charset="0"/>
                <a:cs typeface="Times New Roman" panose="02020603050405020304" pitchFamily="18" charset="0"/>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灯片编号占位符 3"/>
          <p:cNvSpPr>
            <a:spLocks noGrp="1"/>
          </p:cNvSpPr>
          <p:nvPr>
            <p:ph type="sldNum" sz="quarter" idx="10"/>
          </p:nvPr>
        </p:nvSpPr>
        <p:spPr/>
        <p:txBody>
          <a:bodyPr/>
          <a:lstStyle>
            <a:lvl1pPr>
              <a:defRPr/>
            </a:lvl1pPr>
          </a:lstStyle>
          <a:p>
            <a:fld id="{E66D2CC7-F4CF-4117-A897-807AC786776F}" type="slidenum">
              <a:rPr lang="en-US" altLang="zh-CN"/>
              <a:pPr/>
              <a:t>‹#›</a:t>
            </a:fld>
            <a:endParaRPr lang="en-US" altLang="zh-CN"/>
          </a:p>
        </p:txBody>
      </p:sp>
      <p:sp>
        <p:nvSpPr>
          <p:cNvPr id="5" name="星形: 五角 4">
            <a:extLst>
              <a:ext uri="{FF2B5EF4-FFF2-40B4-BE49-F238E27FC236}">
                <a16:creationId xmlns:a16="http://schemas.microsoft.com/office/drawing/2014/main" id="{18400F21-BDF6-DD48-F1F2-475743760A9A}"/>
              </a:ext>
            </a:extLst>
          </p:cNvPr>
          <p:cNvSpPr/>
          <p:nvPr userDrawn="1"/>
        </p:nvSpPr>
        <p:spPr bwMode="auto">
          <a:xfrm>
            <a:off x="119360" y="152660"/>
            <a:ext cx="216000" cy="216000"/>
          </a:xfrm>
          <a:prstGeom prst="star5">
            <a:avLst/>
          </a:prstGeom>
          <a:solidFill>
            <a:schemeClr val="accent6">
              <a:lumMod val="50000"/>
            </a:schemeClr>
          </a:solidFill>
          <a:ln w="9525" cap="flat" cmpd="sng" algn="ctr">
            <a:solidFill>
              <a:schemeClr val="bg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黑体" pitchFamily="2" charset="-122"/>
            </a:endParaRPr>
          </a:p>
        </p:txBody>
      </p:sp>
    </p:spTree>
    <p:extLst>
      <p:ext uri="{BB962C8B-B14F-4D97-AF65-F5344CB8AC3E}">
        <p14:creationId xmlns:p14="http://schemas.microsoft.com/office/powerpoint/2010/main" val="2036213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p:spPr>
        <p:txBody>
          <a:bodyPr/>
          <a:lstStyle/>
          <a:p>
            <a:r>
              <a:rPr lang="zh-CN" altLang="en-US" dirty="0"/>
              <a:t>单击此处编辑母版标题样式</a:t>
            </a:r>
          </a:p>
        </p:txBody>
      </p:sp>
      <p:sp>
        <p:nvSpPr>
          <p:cNvPr id="5" name="灯片编号占位符 4"/>
          <p:cNvSpPr>
            <a:spLocks noGrp="1"/>
          </p:cNvSpPr>
          <p:nvPr>
            <p:ph type="sldNum" sz="quarter" idx="10"/>
          </p:nvPr>
        </p:nvSpPr>
        <p:spPr>
          <a:xfrm>
            <a:off x="11074400" y="6453188"/>
            <a:ext cx="1016000" cy="328612"/>
          </a:xfrm>
        </p:spPr>
        <p:txBody>
          <a:bodyPr/>
          <a:lstStyle>
            <a:lvl1pPr>
              <a:defRPr/>
            </a:lvl1pPr>
          </a:lstStyle>
          <a:p>
            <a:fld id="{C31F608A-0643-4209-BE2E-4A085FC8A795}" type="slidenum">
              <a:rPr lang="en-US" altLang="zh-CN"/>
              <a:pPr/>
              <a:t>‹#›</a:t>
            </a:fld>
            <a:endParaRPr lang="en-US" altLang="zh-CN"/>
          </a:p>
        </p:txBody>
      </p:sp>
      <p:sp>
        <p:nvSpPr>
          <p:cNvPr id="6" name="内容占位符 2">
            <a:extLst>
              <a:ext uri="{FF2B5EF4-FFF2-40B4-BE49-F238E27FC236}">
                <a16:creationId xmlns:a16="http://schemas.microsoft.com/office/drawing/2014/main" id="{A8641377-DB25-EE77-6EA2-57D378B8D233}"/>
              </a:ext>
            </a:extLst>
          </p:cNvPr>
          <p:cNvSpPr>
            <a:spLocks noGrp="1"/>
          </p:cNvSpPr>
          <p:nvPr>
            <p:ph sz="half" idx="1"/>
          </p:nvPr>
        </p:nvSpPr>
        <p:spPr>
          <a:xfrm>
            <a:off x="360000" y="1080000"/>
            <a:ext cx="5760000" cy="5580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7" name="内容占位符 3">
            <a:extLst>
              <a:ext uri="{FF2B5EF4-FFF2-40B4-BE49-F238E27FC236}">
                <a16:creationId xmlns:a16="http://schemas.microsoft.com/office/drawing/2014/main" id="{B168A1F0-DCE0-366D-07C9-0A59486F4F7D}"/>
              </a:ext>
            </a:extLst>
          </p:cNvPr>
          <p:cNvSpPr>
            <a:spLocks noGrp="1"/>
          </p:cNvSpPr>
          <p:nvPr>
            <p:ph sz="half" idx="2"/>
          </p:nvPr>
        </p:nvSpPr>
        <p:spPr>
          <a:xfrm>
            <a:off x="6240648" y="1080000"/>
            <a:ext cx="5688000" cy="5580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3" name="星形: 五角 2">
            <a:extLst>
              <a:ext uri="{FF2B5EF4-FFF2-40B4-BE49-F238E27FC236}">
                <a16:creationId xmlns:a16="http://schemas.microsoft.com/office/drawing/2014/main" id="{1AE59F59-49C7-AF4F-CA01-FC95842A9A34}"/>
              </a:ext>
            </a:extLst>
          </p:cNvPr>
          <p:cNvSpPr/>
          <p:nvPr userDrawn="1"/>
        </p:nvSpPr>
        <p:spPr bwMode="auto">
          <a:xfrm>
            <a:off x="119360" y="152660"/>
            <a:ext cx="216000" cy="216000"/>
          </a:xfrm>
          <a:prstGeom prst="star5">
            <a:avLst/>
          </a:prstGeom>
          <a:solidFill>
            <a:schemeClr val="accent6">
              <a:lumMod val="50000"/>
            </a:schemeClr>
          </a:solidFill>
          <a:ln w="9525" cap="flat" cmpd="sng" algn="ctr">
            <a:solidFill>
              <a:schemeClr val="bg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黑体" pitchFamily="2" charset="-122"/>
            </a:endParaRPr>
          </a:p>
        </p:txBody>
      </p:sp>
    </p:spTree>
    <p:extLst>
      <p:ext uri="{BB962C8B-B14F-4D97-AF65-F5344CB8AC3E}">
        <p14:creationId xmlns:p14="http://schemas.microsoft.com/office/powerpoint/2010/main" val="757326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p>
        </p:txBody>
      </p:sp>
      <p:sp>
        <p:nvSpPr>
          <p:cNvPr id="4" name="灯片编号占位符 3"/>
          <p:cNvSpPr>
            <a:spLocks noGrp="1"/>
          </p:cNvSpPr>
          <p:nvPr>
            <p:ph type="sldNum" sz="quarter" idx="10"/>
          </p:nvPr>
        </p:nvSpPr>
        <p:spPr/>
        <p:txBody>
          <a:bodyPr/>
          <a:lstStyle>
            <a:lvl1pPr>
              <a:defRPr/>
            </a:lvl1pPr>
          </a:lstStyle>
          <a:p>
            <a:fld id="{E66D2CC7-F4CF-4117-A897-807AC786776F}" type="slidenum">
              <a:rPr lang="en-US" altLang="zh-CN"/>
              <a:pPr/>
              <a:t>‹#›</a:t>
            </a:fld>
            <a:endParaRPr lang="en-US" altLang="zh-CN"/>
          </a:p>
        </p:txBody>
      </p:sp>
      <p:sp>
        <p:nvSpPr>
          <p:cNvPr id="5" name="星形: 五角 4">
            <a:extLst>
              <a:ext uri="{FF2B5EF4-FFF2-40B4-BE49-F238E27FC236}">
                <a16:creationId xmlns:a16="http://schemas.microsoft.com/office/drawing/2014/main" id="{18400F21-BDF6-DD48-F1F2-475743760A9A}"/>
              </a:ext>
            </a:extLst>
          </p:cNvPr>
          <p:cNvSpPr/>
          <p:nvPr userDrawn="1"/>
        </p:nvSpPr>
        <p:spPr bwMode="auto">
          <a:xfrm>
            <a:off x="119360" y="152660"/>
            <a:ext cx="216000" cy="216000"/>
          </a:xfrm>
          <a:prstGeom prst="star5">
            <a:avLst/>
          </a:prstGeom>
          <a:solidFill>
            <a:schemeClr val="accent6">
              <a:lumMod val="50000"/>
            </a:schemeClr>
          </a:solidFill>
          <a:ln w="9525" cap="flat" cmpd="sng" algn="ctr">
            <a:solidFill>
              <a:schemeClr val="bg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黑体" pitchFamily="2" charset="-122"/>
            </a:endParaRPr>
          </a:p>
        </p:txBody>
      </p:sp>
    </p:spTree>
    <p:extLst>
      <p:ext uri="{BB962C8B-B14F-4D97-AF65-F5344CB8AC3E}">
        <p14:creationId xmlns:p14="http://schemas.microsoft.com/office/powerpoint/2010/main" val="1982631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p>
        </p:txBody>
      </p:sp>
      <p:sp>
        <p:nvSpPr>
          <p:cNvPr id="3" name="灯片编号占位符 2"/>
          <p:cNvSpPr>
            <a:spLocks noGrp="1"/>
          </p:cNvSpPr>
          <p:nvPr>
            <p:ph type="sldNum" sz="quarter" idx="10"/>
          </p:nvPr>
        </p:nvSpPr>
        <p:spPr/>
        <p:txBody>
          <a:bodyPr/>
          <a:lstStyle>
            <a:lvl1pPr>
              <a:defRPr/>
            </a:lvl1pPr>
          </a:lstStyle>
          <a:p>
            <a:fld id="{B46DCD4B-A773-44AB-A5AF-CE3CB9FE704A}" type="slidenum">
              <a:rPr lang="en-US" altLang="zh-CN"/>
              <a:pPr/>
              <a:t>‹#›</a:t>
            </a:fld>
            <a:endParaRPr lang="en-US" altLang="zh-CN"/>
          </a:p>
        </p:txBody>
      </p:sp>
    </p:spTree>
    <p:extLst>
      <p:ext uri="{BB962C8B-B14F-4D97-AF65-F5344CB8AC3E}">
        <p14:creationId xmlns:p14="http://schemas.microsoft.com/office/powerpoint/2010/main" val="3195465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p:spPr>
        <p:txBody>
          <a:bodyPr/>
          <a:lstStyle/>
          <a:p>
            <a:r>
              <a:rPr lang="zh-CN" altLang="en-US" dirty="0"/>
              <a:t>单击此处编辑母版标题样式</a:t>
            </a:r>
          </a:p>
        </p:txBody>
      </p:sp>
      <p:sp>
        <p:nvSpPr>
          <p:cNvPr id="5" name="灯片编号占位符 4"/>
          <p:cNvSpPr>
            <a:spLocks noGrp="1"/>
          </p:cNvSpPr>
          <p:nvPr>
            <p:ph type="sldNum" sz="quarter" idx="10"/>
          </p:nvPr>
        </p:nvSpPr>
        <p:spPr>
          <a:xfrm>
            <a:off x="11074400" y="6453188"/>
            <a:ext cx="1016000" cy="328612"/>
          </a:xfrm>
        </p:spPr>
        <p:txBody>
          <a:bodyPr/>
          <a:lstStyle>
            <a:lvl1pPr>
              <a:defRPr/>
            </a:lvl1pPr>
          </a:lstStyle>
          <a:p>
            <a:fld id="{C31F608A-0643-4209-BE2E-4A085FC8A795}" type="slidenum">
              <a:rPr lang="en-US" altLang="zh-CN"/>
              <a:pPr/>
              <a:t>‹#›</a:t>
            </a:fld>
            <a:endParaRPr lang="en-US" altLang="zh-CN"/>
          </a:p>
        </p:txBody>
      </p:sp>
      <p:sp>
        <p:nvSpPr>
          <p:cNvPr id="6" name="内容占位符 2">
            <a:extLst>
              <a:ext uri="{FF2B5EF4-FFF2-40B4-BE49-F238E27FC236}">
                <a16:creationId xmlns:a16="http://schemas.microsoft.com/office/drawing/2014/main" id="{A8641377-DB25-EE77-6EA2-57D378B8D233}"/>
              </a:ext>
            </a:extLst>
          </p:cNvPr>
          <p:cNvSpPr>
            <a:spLocks noGrp="1"/>
          </p:cNvSpPr>
          <p:nvPr>
            <p:ph sz="half" idx="1"/>
          </p:nvPr>
        </p:nvSpPr>
        <p:spPr>
          <a:xfrm>
            <a:off x="360000" y="1080000"/>
            <a:ext cx="5760000" cy="5580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7" name="内容占位符 3">
            <a:extLst>
              <a:ext uri="{FF2B5EF4-FFF2-40B4-BE49-F238E27FC236}">
                <a16:creationId xmlns:a16="http://schemas.microsoft.com/office/drawing/2014/main" id="{B168A1F0-DCE0-366D-07C9-0A59486F4F7D}"/>
              </a:ext>
            </a:extLst>
          </p:cNvPr>
          <p:cNvSpPr>
            <a:spLocks noGrp="1"/>
          </p:cNvSpPr>
          <p:nvPr>
            <p:ph sz="half" idx="2"/>
          </p:nvPr>
        </p:nvSpPr>
        <p:spPr>
          <a:xfrm>
            <a:off x="6240648" y="1080000"/>
            <a:ext cx="5688000" cy="5580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98470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和表格">
    <p:spTree>
      <p:nvGrpSpPr>
        <p:cNvPr id="1" name=""/>
        <p:cNvGrpSpPr/>
        <p:nvPr/>
      </p:nvGrpSpPr>
      <p:grpSpPr>
        <a:xfrm>
          <a:off x="0" y="0"/>
          <a:ext cx="0" cy="0"/>
          <a:chOff x="0" y="0"/>
          <a:chExt cx="0" cy="0"/>
        </a:xfrm>
      </p:grpSpPr>
      <p:sp>
        <p:nvSpPr>
          <p:cNvPr id="3" name="表格占位符 2"/>
          <p:cNvSpPr>
            <a:spLocks noGrp="1"/>
          </p:cNvSpPr>
          <p:nvPr>
            <p:ph type="tbl" idx="1"/>
          </p:nvPr>
        </p:nvSpPr>
        <p:spPr>
          <a:xfrm>
            <a:off x="360000" y="1080000"/>
            <a:ext cx="11556000" cy="5580000"/>
          </a:xfrm>
        </p:spPr>
        <p:txBody>
          <a:bodyPr/>
          <a:lstStyle>
            <a:lvl1pPr marL="342900" indent="-342900">
              <a:buFont typeface="Wingdings" panose="05000000000000000000" pitchFamily="2" charset="2"/>
              <a:buChar char="n"/>
              <a:defRPr/>
            </a:lvl1pPr>
          </a:lstStyle>
          <a:p>
            <a:endParaRPr lang="zh-CN" altLang="en-US" dirty="0"/>
          </a:p>
        </p:txBody>
      </p:sp>
      <p:sp>
        <p:nvSpPr>
          <p:cNvPr id="4" name="灯片编号占位符 3"/>
          <p:cNvSpPr>
            <a:spLocks noGrp="1"/>
          </p:cNvSpPr>
          <p:nvPr>
            <p:ph type="sldNum" sz="quarter" idx="10"/>
          </p:nvPr>
        </p:nvSpPr>
        <p:spPr>
          <a:xfrm>
            <a:off x="11074400" y="6453188"/>
            <a:ext cx="1016000" cy="328612"/>
          </a:xfrm>
        </p:spPr>
        <p:txBody>
          <a:bodyPr/>
          <a:lstStyle>
            <a:lvl1pPr>
              <a:defRPr/>
            </a:lvl1pPr>
          </a:lstStyle>
          <a:p>
            <a:fld id="{E6A0E2BD-5DC8-49A0-B25A-742D5D9C1508}" type="slidenum">
              <a:rPr lang="en-US" altLang="zh-CN"/>
              <a:pPr/>
              <a:t>‹#›</a:t>
            </a:fld>
            <a:endParaRPr lang="en-US" altLang="zh-CN"/>
          </a:p>
        </p:txBody>
      </p:sp>
      <p:sp>
        <p:nvSpPr>
          <p:cNvPr id="2" name="标题 1">
            <a:extLst>
              <a:ext uri="{FF2B5EF4-FFF2-40B4-BE49-F238E27FC236}">
                <a16:creationId xmlns:a16="http://schemas.microsoft.com/office/drawing/2014/main" id="{975BF83C-15D6-15E6-4E27-7BC2BE7CBCEA}"/>
              </a:ext>
            </a:extLst>
          </p:cNvPr>
          <p:cNvSpPr>
            <a:spLocks noGrp="1"/>
          </p:cNvSpPr>
          <p:nvPr>
            <p:ph type="title"/>
          </p:nvPr>
        </p:nvSpPr>
        <p:spPr>
          <a:xfrm>
            <a:off x="360000" y="108000"/>
            <a:ext cx="11592000" cy="720000"/>
          </a:xfrm>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p>
        </p:txBody>
      </p:sp>
    </p:spTree>
    <p:extLst>
      <p:ext uri="{BB962C8B-B14F-4D97-AF65-F5344CB8AC3E}">
        <p14:creationId xmlns:p14="http://schemas.microsoft.com/office/powerpoint/2010/main" val="3340820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4121" name="Rectangle 25"/>
          <p:cNvSpPr>
            <a:spLocks noGrp="1" noChangeArrowheads="1"/>
          </p:cNvSpPr>
          <p:nvPr>
            <p:ph type="title"/>
          </p:nvPr>
        </p:nvSpPr>
        <p:spPr bwMode="auto">
          <a:xfrm>
            <a:off x="360000" y="108000"/>
            <a:ext cx="11592000" cy="720000"/>
          </a:xfrm>
          <a:prstGeom prst="rect">
            <a:avLst/>
          </a:prstGeom>
          <a:solidFill>
            <a:srgbClr val="002060"/>
          </a:solid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4122" name="Rectangle 26"/>
          <p:cNvSpPr>
            <a:spLocks noGrp="1" noChangeArrowheads="1"/>
          </p:cNvSpPr>
          <p:nvPr>
            <p:ph type="body" idx="1"/>
          </p:nvPr>
        </p:nvSpPr>
        <p:spPr bwMode="auto">
          <a:xfrm>
            <a:off x="360000" y="1043735"/>
            <a:ext cx="11556000" cy="55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126" name="Text Box 30"/>
          <p:cNvSpPr txBox="1">
            <a:spLocks noChangeArrowheads="1"/>
          </p:cNvSpPr>
          <p:nvPr/>
        </p:nvSpPr>
        <p:spPr bwMode="auto">
          <a:xfrm rot="5400000">
            <a:off x="-992187" y="5310560"/>
            <a:ext cx="24098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r"/>
            <a:r>
              <a:rPr lang="en-US" altLang="zh-CN" sz="1400" b="0" i="1" dirty="0">
                <a:solidFill>
                  <a:srgbClr val="0000FF"/>
                </a:solidFill>
                <a:latin typeface="Times New Roman" panose="02020603050405020304" pitchFamily="18" charset="0"/>
                <a:cs typeface="Times New Roman" panose="02020603050405020304" pitchFamily="18" charset="0"/>
              </a:rPr>
              <a:t>wenshli@bupt.edu.cn</a:t>
            </a:r>
          </a:p>
        </p:txBody>
      </p:sp>
      <p:sp>
        <p:nvSpPr>
          <p:cNvPr id="4125" name="Rectangle 29"/>
          <p:cNvSpPr>
            <a:spLocks noGrp="1" noChangeArrowheads="1"/>
          </p:cNvSpPr>
          <p:nvPr>
            <p:ph type="sldNum" sz="quarter" idx="4"/>
          </p:nvPr>
        </p:nvSpPr>
        <p:spPr bwMode="auto">
          <a:xfrm>
            <a:off x="11110670" y="6475763"/>
            <a:ext cx="1016000" cy="328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defRPr sz="1400" b="0">
                <a:latin typeface="Times New Roman" panose="02020603050405020304" pitchFamily="18" charset="0"/>
                <a:cs typeface="Times New Roman" panose="02020603050405020304" pitchFamily="18" charset="0"/>
              </a:defRPr>
            </a:lvl1pPr>
          </a:lstStyle>
          <a:p>
            <a:fld id="{94B65F5E-76AF-4616-8AB7-5F4F37EF1F71}" type="slidenum">
              <a:rPr lang="en-US" altLang="zh-CN" smtClean="0"/>
              <a:pPr/>
              <a:t>‹#›</a:t>
            </a:fld>
            <a:endParaRPr lang="en-US" altLang="zh-CN"/>
          </a:p>
        </p:txBody>
      </p:sp>
      <p:grpSp>
        <p:nvGrpSpPr>
          <p:cNvPr id="2" name="组合 1">
            <a:extLst>
              <a:ext uri="{FF2B5EF4-FFF2-40B4-BE49-F238E27FC236}">
                <a16:creationId xmlns:a16="http://schemas.microsoft.com/office/drawing/2014/main" id="{C97C6F2A-58FC-DA1E-64BA-12E37F77A954}"/>
              </a:ext>
            </a:extLst>
          </p:cNvPr>
          <p:cNvGrpSpPr/>
          <p:nvPr userDrawn="1"/>
        </p:nvGrpSpPr>
        <p:grpSpPr>
          <a:xfrm>
            <a:off x="360000" y="108000"/>
            <a:ext cx="1800000" cy="540060"/>
            <a:chOff x="360000" y="108000"/>
            <a:chExt cx="1800000" cy="540060"/>
          </a:xfrm>
        </p:grpSpPr>
        <p:cxnSp>
          <p:nvCxnSpPr>
            <p:cNvPr id="4" name="直接连接符 3"/>
            <p:cNvCxnSpPr/>
            <p:nvPr userDrawn="1"/>
          </p:nvCxnSpPr>
          <p:spPr bwMode="auto">
            <a:xfrm>
              <a:off x="360000" y="108000"/>
              <a:ext cx="0" cy="540060"/>
            </a:xfrm>
            <a:prstGeom prst="line">
              <a:avLst/>
            </a:prstGeom>
            <a:solidFill>
              <a:schemeClr val="accent1"/>
            </a:solidFill>
            <a:ln w="6350"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接连接符 5"/>
            <p:cNvCxnSpPr/>
            <p:nvPr userDrawn="1"/>
          </p:nvCxnSpPr>
          <p:spPr bwMode="auto">
            <a:xfrm>
              <a:off x="360000" y="108000"/>
              <a:ext cx="1800000" cy="0"/>
            </a:xfrm>
            <a:prstGeom prst="line">
              <a:avLst/>
            </a:prstGeom>
            <a:solidFill>
              <a:schemeClr val="accent1"/>
            </a:solidFill>
            <a:ln w="6350"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 name="组合 6"/>
          <p:cNvGrpSpPr/>
          <p:nvPr userDrawn="1"/>
        </p:nvGrpSpPr>
        <p:grpSpPr>
          <a:xfrm>
            <a:off x="360000" y="4824000"/>
            <a:ext cx="1080000" cy="1800000"/>
            <a:chOff x="251520" y="4869360"/>
            <a:chExt cx="3600400" cy="1800000"/>
          </a:xfrm>
        </p:grpSpPr>
        <p:sp>
          <p:nvSpPr>
            <p:cNvPr id="15" name="Line 8"/>
            <p:cNvSpPr>
              <a:spLocks noChangeShapeType="1"/>
            </p:cNvSpPr>
            <p:nvPr userDrawn="1"/>
          </p:nvSpPr>
          <p:spPr bwMode="auto">
            <a:xfrm>
              <a:off x="251520" y="4869360"/>
              <a:ext cx="0" cy="1800000"/>
            </a:xfrm>
            <a:prstGeom prst="line">
              <a:avLst/>
            </a:prstGeom>
            <a:noFill/>
            <a:ln w="6350">
              <a:solidFill>
                <a:schemeClr val="bg1">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17" name="Line 8"/>
            <p:cNvSpPr>
              <a:spLocks noChangeShapeType="1"/>
            </p:cNvSpPr>
            <p:nvPr userDrawn="1"/>
          </p:nvSpPr>
          <p:spPr bwMode="auto">
            <a:xfrm rot="5400000">
              <a:off x="2051920" y="4869360"/>
              <a:ext cx="0" cy="3600000"/>
            </a:xfrm>
            <a:prstGeom prst="line">
              <a:avLst/>
            </a:prstGeom>
            <a:noFill/>
            <a:ln w="6350">
              <a:solidFill>
                <a:schemeClr val="bg1">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8" name="组合 7"/>
          <p:cNvGrpSpPr/>
          <p:nvPr userDrawn="1"/>
        </p:nvGrpSpPr>
        <p:grpSpPr>
          <a:xfrm>
            <a:off x="10128648" y="1080000"/>
            <a:ext cx="1800000" cy="1080000"/>
            <a:chOff x="5382090" y="1043735"/>
            <a:chExt cx="3600400" cy="1800000"/>
          </a:xfrm>
        </p:grpSpPr>
        <p:sp>
          <p:nvSpPr>
            <p:cNvPr id="20" name="Line 8"/>
            <p:cNvSpPr>
              <a:spLocks noChangeShapeType="1"/>
            </p:cNvSpPr>
            <p:nvPr userDrawn="1"/>
          </p:nvSpPr>
          <p:spPr bwMode="auto">
            <a:xfrm>
              <a:off x="8982490" y="1043735"/>
              <a:ext cx="0" cy="1800000"/>
            </a:xfrm>
            <a:prstGeom prst="line">
              <a:avLst/>
            </a:prstGeom>
            <a:noFill/>
            <a:ln w="6350">
              <a:solidFill>
                <a:schemeClr val="bg1">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21" name="Line 8"/>
            <p:cNvSpPr>
              <a:spLocks noChangeShapeType="1"/>
            </p:cNvSpPr>
            <p:nvPr userDrawn="1"/>
          </p:nvSpPr>
          <p:spPr bwMode="auto">
            <a:xfrm rot="5400000">
              <a:off x="7182090" y="-756265"/>
              <a:ext cx="0" cy="3600000"/>
            </a:xfrm>
            <a:prstGeom prst="line">
              <a:avLst/>
            </a:prstGeom>
            <a:noFill/>
            <a:ln w="6350">
              <a:solidFill>
                <a:schemeClr val="bg1">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spTree>
    <p:extLst>
      <p:ext uri="{BB962C8B-B14F-4D97-AF65-F5344CB8AC3E}">
        <p14:creationId xmlns:p14="http://schemas.microsoft.com/office/powerpoint/2010/main" val="3867354939"/>
      </p:ext>
    </p:extLst>
  </p:cSld>
  <p:clrMap bg1="lt1" tx1="dk1" bg2="lt2" tx2="dk2" accent1="accent1" accent2="accent2" accent3="accent3" accent4="accent4" accent5="accent5" accent6="accent6" hlink="hlink" folHlink="folHlink"/>
  <p:sldLayoutIdLst>
    <p:sldLayoutId id="2147483708" r:id="rId1"/>
    <p:sldLayoutId id="2147483702" r:id="rId2"/>
    <p:sldLayoutId id="2147483703" r:id="rId3"/>
    <p:sldLayoutId id="2147483709" r:id="rId4"/>
    <p:sldLayoutId id="2147483711" r:id="rId5"/>
    <p:sldLayoutId id="2147483710" r:id="rId6"/>
    <p:sldLayoutId id="2147483704" r:id="rId7"/>
    <p:sldLayoutId id="2147483705" r:id="rId8"/>
    <p:sldLayoutId id="2147483706" r:id="rId9"/>
    <p:sldLayoutId id="2147483707" r:id="rId10"/>
  </p:sldLayoutIdLst>
  <p:hf hdr="0" ftr="0"/>
  <p:txStyles>
    <p:titleStyle>
      <a:lvl1pPr algn="l" rtl="0" fontAlgn="base">
        <a:spcBef>
          <a:spcPct val="0"/>
        </a:spcBef>
        <a:spcAft>
          <a:spcPct val="0"/>
        </a:spcAft>
        <a:defRPr kumimoji="1" sz="3600" b="1">
          <a:ln>
            <a:noFill/>
          </a:ln>
          <a:solidFill>
            <a:schemeClr val="bg1"/>
          </a:solidFill>
          <a:latin typeface="Times New Roman" panose="02020603050405020304" pitchFamily="18" charset="0"/>
          <a:ea typeface="+mj-ea"/>
          <a:cs typeface="Times New Roman" panose="02020603050405020304" pitchFamily="18" charset="0"/>
        </a:defRPr>
      </a:lvl1pPr>
      <a:lvl2pPr algn="l" rtl="0" fontAlgn="base">
        <a:spcBef>
          <a:spcPct val="0"/>
        </a:spcBef>
        <a:spcAft>
          <a:spcPct val="0"/>
        </a:spcAft>
        <a:defRPr kumimoji="1" sz="4000">
          <a:solidFill>
            <a:srgbClr val="FF3300"/>
          </a:solidFill>
          <a:latin typeface="黑体" pitchFamily="2" charset="-122"/>
          <a:ea typeface="黑体" pitchFamily="2" charset="-122"/>
        </a:defRPr>
      </a:lvl2pPr>
      <a:lvl3pPr algn="l" rtl="0" fontAlgn="base">
        <a:spcBef>
          <a:spcPct val="0"/>
        </a:spcBef>
        <a:spcAft>
          <a:spcPct val="0"/>
        </a:spcAft>
        <a:defRPr kumimoji="1" sz="4000">
          <a:solidFill>
            <a:srgbClr val="FF3300"/>
          </a:solidFill>
          <a:latin typeface="黑体" pitchFamily="2" charset="-122"/>
          <a:ea typeface="黑体" pitchFamily="2" charset="-122"/>
        </a:defRPr>
      </a:lvl3pPr>
      <a:lvl4pPr algn="l" rtl="0" fontAlgn="base">
        <a:spcBef>
          <a:spcPct val="0"/>
        </a:spcBef>
        <a:spcAft>
          <a:spcPct val="0"/>
        </a:spcAft>
        <a:defRPr kumimoji="1" sz="4000">
          <a:solidFill>
            <a:srgbClr val="FF3300"/>
          </a:solidFill>
          <a:latin typeface="黑体" pitchFamily="2" charset="-122"/>
          <a:ea typeface="黑体" pitchFamily="2" charset="-122"/>
        </a:defRPr>
      </a:lvl4pPr>
      <a:lvl5pPr algn="l" rtl="0" fontAlgn="base">
        <a:spcBef>
          <a:spcPct val="0"/>
        </a:spcBef>
        <a:spcAft>
          <a:spcPct val="0"/>
        </a:spcAft>
        <a:defRPr kumimoji="1" sz="4000">
          <a:solidFill>
            <a:srgbClr val="FF3300"/>
          </a:solidFill>
          <a:latin typeface="黑体" pitchFamily="2" charset="-122"/>
          <a:ea typeface="黑体" pitchFamily="2" charset="-122"/>
        </a:defRPr>
      </a:lvl5pPr>
      <a:lvl6pPr marL="457200" algn="l" rtl="0" fontAlgn="base">
        <a:spcBef>
          <a:spcPct val="0"/>
        </a:spcBef>
        <a:spcAft>
          <a:spcPct val="0"/>
        </a:spcAft>
        <a:defRPr kumimoji="1" sz="4000">
          <a:solidFill>
            <a:srgbClr val="FF3300"/>
          </a:solidFill>
          <a:latin typeface="黑体" pitchFamily="2" charset="-122"/>
          <a:ea typeface="黑体" pitchFamily="2" charset="-122"/>
        </a:defRPr>
      </a:lvl6pPr>
      <a:lvl7pPr marL="914400" algn="l" rtl="0" fontAlgn="base">
        <a:spcBef>
          <a:spcPct val="0"/>
        </a:spcBef>
        <a:spcAft>
          <a:spcPct val="0"/>
        </a:spcAft>
        <a:defRPr kumimoji="1" sz="4000">
          <a:solidFill>
            <a:srgbClr val="FF3300"/>
          </a:solidFill>
          <a:latin typeface="黑体" pitchFamily="2" charset="-122"/>
          <a:ea typeface="黑体" pitchFamily="2" charset="-122"/>
        </a:defRPr>
      </a:lvl7pPr>
      <a:lvl8pPr marL="1371600" algn="l" rtl="0" fontAlgn="base">
        <a:spcBef>
          <a:spcPct val="0"/>
        </a:spcBef>
        <a:spcAft>
          <a:spcPct val="0"/>
        </a:spcAft>
        <a:defRPr kumimoji="1" sz="4000">
          <a:solidFill>
            <a:srgbClr val="FF3300"/>
          </a:solidFill>
          <a:latin typeface="黑体" pitchFamily="2" charset="-122"/>
          <a:ea typeface="黑体" pitchFamily="2" charset="-122"/>
        </a:defRPr>
      </a:lvl8pPr>
      <a:lvl9pPr marL="1828800" algn="l" rtl="0" fontAlgn="base">
        <a:spcBef>
          <a:spcPct val="0"/>
        </a:spcBef>
        <a:spcAft>
          <a:spcPct val="0"/>
        </a:spcAft>
        <a:defRPr kumimoji="1" sz="4000">
          <a:solidFill>
            <a:srgbClr val="FF3300"/>
          </a:solidFill>
          <a:latin typeface="黑体" pitchFamily="2" charset="-122"/>
          <a:ea typeface="黑体" pitchFamily="2" charset="-122"/>
        </a:defRPr>
      </a:lvl9pPr>
    </p:titleStyle>
    <p:bodyStyle>
      <a:lvl1pPr marL="342900" indent="-342900" algn="l" rtl="0" fontAlgn="base">
        <a:spcBef>
          <a:spcPct val="20000"/>
        </a:spcBef>
        <a:spcAft>
          <a:spcPct val="0"/>
        </a:spcAft>
        <a:buClr>
          <a:srgbClr val="0000FF"/>
        </a:buClr>
        <a:buSzPct val="80000"/>
        <a:buFont typeface="Wingdings" panose="05000000000000000000" pitchFamily="2" charset="2"/>
        <a:buChar char="n"/>
        <a:defRPr kumimoji="1" sz="2800" b="1">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742950" indent="-285750" algn="l" rtl="0" fontAlgn="base">
        <a:spcBef>
          <a:spcPct val="20000"/>
        </a:spcBef>
        <a:spcAft>
          <a:spcPct val="0"/>
        </a:spcAft>
        <a:buClr>
          <a:srgbClr val="0000FF"/>
        </a:buClr>
        <a:buSzPct val="80000"/>
        <a:buFont typeface="Wingdings" panose="05000000000000000000" pitchFamily="2" charset="2"/>
        <a:buChar char="p"/>
        <a:defRPr kumimoji="1" sz="2400" b="1">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rtl="0" fontAlgn="base">
        <a:spcBef>
          <a:spcPct val="20000"/>
        </a:spcBef>
        <a:spcAft>
          <a:spcPct val="0"/>
        </a:spcAft>
        <a:buClr>
          <a:srgbClr val="0000FF"/>
        </a:buClr>
        <a:buFont typeface="Wingdings" panose="05000000000000000000" pitchFamily="2" charset="2"/>
        <a:buChar char="Ø"/>
        <a:defRPr kumimoji="1" sz="2000" b="1">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rtl="0" fontAlgn="base">
        <a:spcBef>
          <a:spcPct val="20000"/>
        </a:spcBef>
        <a:spcAft>
          <a:spcPct val="0"/>
        </a:spcAft>
        <a:buChar char="–"/>
        <a:defRPr kumimoji="1">
          <a:solidFill>
            <a:schemeClr val="tx1"/>
          </a:solidFill>
          <a:latin typeface="+mn-lt"/>
          <a:ea typeface="+mn-ea"/>
        </a:defRPr>
      </a:lvl4pPr>
      <a:lvl5pPr marL="2057400" indent="-228600" algn="l" rtl="0" fontAlgn="base">
        <a:spcBef>
          <a:spcPct val="20000"/>
        </a:spcBef>
        <a:spcAft>
          <a:spcPct val="0"/>
        </a:spcAft>
        <a:buChar char="»"/>
        <a:defRPr kumimoji="1">
          <a:solidFill>
            <a:schemeClr val="tx1"/>
          </a:solidFill>
          <a:latin typeface="+mn-lt"/>
          <a:ea typeface="+mn-ea"/>
        </a:defRPr>
      </a:lvl5pPr>
      <a:lvl6pPr marL="2514600" indent="-228600" algn="l" rtl="0" fontAlgn="base">
        <a:spcBef>
          <a:spcPct val="20000"/>
        </a:spcBef>
        <a:spcAft>
          <a:spcPct val="0"/>
        </a:spcAft>
        <a:buChar char="»"/>
        <a:defRPr kumimoji="1">
          <a:solidFill>
            <a:schemeClr val="tx1"/>
          </a:solidFill>
          <a:latin typeface="+mn-lt"/>
          <a:ea typeface="+mn-ea"/>
        </a:defRPr>
      </a:lvl6pPr>
      <a:lvl7pPr marL="2971800" indent="-228600" algn="l" rtl="0" fontAlgn="base">
        <a:spcBef>
          <a:spcPct val="20000"/>
        </a:spcBef>
        <a:spcAft>
          <a:spcPct val="0"/>
        </a:spcAft>
        <a:buChar char="»"/>
        <a:defRPr kumimoji="1">
          <a:solidFill>
            <a:schemeClr val="tx1"/>
          </a:solidFill>
          <a:latin typeface="+mn-lt"/>
          <a:ea typeface="+mn-ea"/>
        </a:defRPr>
      </a:lvl7pPr>
      <a:lvl8pPr marL="3429000" indent="-228600" algn="l" rtl="0" fontAlgn="base">
        <a:spcBef>
          <a:spcPct val="20000"/>
        </a:spcBef>
        <a:spcAft>
          <a:spcPct val="0"/>
        </a:spcAft>
        <a:buChar char="»"/>
        <a:defRPr kumimoji="1">
          <a:solidFill>
            <a:schemeClr val="tx1"/>
          </a:solidFill>
          <a:latin typeface="+mn-lt"/>
          <a:ea typeface="+mn-ea"/>
        </a:defRPr>
      </a:lvl8pPr>
      <a:lvl9pPr marL="3886200" indent="-228600" algn="l" rtl="0" fontAlgn="base">
        <a:spcBef>
          <a:spcPct val="20000"/>
        </a:spcBef>
        <a:spcAft>
          <a:spcPct val="0"/>
        </a:spcAft>
        <a:buChar char="»"/>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4B5CC6-3B48-4514-91D1-EA0E4FABA0C2}"/>
              </a:ext>
            </a:extLst>
          </p:cNvPr>
          <p:cNvSpPr>
            <a:spLocks noGrp="1"/>
          </p:cNvSpPr>
          <p:nvPr>
            <p:ph type="ctrTitle"/>
          </p:nvPr>
        </p:nvSpPr>
        <p:spPr/>
        <p:txBody>
          <a:bodyPr/>
          <a:lstStyle/>
          <a:p>
            <a:r>
              <a:rPr lang="en-US" altLang="zh-CN" sz="4800" dirty="0"/>
              <a:t>Chapter 7    Deadlocks</a:t>
            </a:r>
            <a:endParaRPr lang="zh-CN" altLang="en-US" sz="4800" dirty="0"/>
          </a:p>
        </p:txBody>
      </p:sp>
      <p:sp>
        <p:nvSpPr>
          <p:cNvPr id="3" name="日期占位符 2">
            <a:extLst>
              <a:ext uri="{FF2B5EF4-FFF2-40B4-BE49-F238E27FC236}">
                <a16:creationId xmlns:a16="http://schemas.microsoft.com/office/drawing/2014/main" id="{C5C280E6-34C0-A88D-4C0F-4E379C80B4F1}"/>
              </a:ext>
            </a:extLst>
          </p:cNvPr>
          <p:cNvSpPr>
            <a:spLocks noGrp="1"/>
          </p:cNvSpPr>
          <p:nvPr>
            <p:ph type="dt" sz="half" idx="10"/>
          </p:nvPr>
        </p:nvSpPr>
        <p:spPr/>
        <p:txBody>
          <a:bodyPr/>
          <a:lstStyle/>
          <a:p>
            <a:fld id="{25CF536B-D66D-48E2-9E54-AEF9488C5DD2}" type="datetime3">
              <a:rPr lang="zh-CN" altLang="en-US" smtClean="0"/>
              <a:t>2024年9月3日星期二</a:t>
            </a:fld>
            <a:endParaRPr lang="zh-CN" altLang="en-US" dirty="0"/>
          </a:p>
        </p:txBody>
      </p:sp>
      <p:sp>
        <p:nvSpPr>
          <p:cNvPr id="4" name="星形: 五角 3">
            <a:extLst>
              <a:ext uri="{FF2B5EF4-FFF2-40B4-BE49-F238E27FC236}">
                <a16:creationId xmlns:a16="http://schemas.microsoft.com/office/drawing/2014/main" id="{8602DED5-7955-FEB8-22F2-1DA54552F497}"/>
              </a:ext>
            </a:extLst>
          </p:cNvPr>
          <p:cNvSpPr/>
          <p:nvPr/>
        </p:nvSpPr>
        <p:spPr bwMode="auto">
          <a:xfrm>
            <a:off x="119360" y="152660"/>
            <a:ext cx="216000" cy="216000"/>
          </a:xfrm>
          <a:prstGeom prst="star5">
            <a:avLst/>
          </a:prstGeom>
          <a:solidFill>
            <a:schemeClr val="accent6">
              <a:lumMod val="50000"/>
            </a:schemeClr>
          </a:solidFill>
          <a:ln w="9525" cap="flat" cmpd="sng" algn="ctr">
            <a:solidFill>
              <a:schemeClr val="bg2">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黑体" pitchFamily="2" charset="-122"/>
            </a:endParaRPr>
          </a:p>
        </p:txBody>
      </p:sp>
    </p:spTree>
    <p:extLst>
      <p:ext uri="{BB962C8B-B14F-4D97-AF65-F5344CB8AC3E}">
        <p14:creationId xmlns:p14="http://schemas.microsoft.com/office/powerpoint/2010/main" val="156949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solidFill>
            <a:srgbClr val="002060"/>
          </a:solidFill>
        </p:spPr>
        <p:txBody>
          <a:bodyPr/>
          <a:lstStyle/>
          <a:p>
            <a:r>
              <a:rPr lang="zh-CN" altLang="en-US" dirty="0"/>
              <a:t>产生死锁的原因</a:t>
            </a:r>
            <a:r>
              <a:rPr lang="en-US" altLang="zh-CN" dirty="0"/>
              <a:t> </a:t>
            </a:r>
            <a:endParaRPr lang="zh-CN" altLang="en-US" dirty="0"/>
          </a:p>
        </p:txBody>
      </p:sp>
      <p:sp>
        <p:nvSpPr>
          <p:cNvPr id="4" name="灯片编号占位符 3"/>
          <p:cNvSpPr>
            <a:spLocks noGrp="1"/>
          </p:cNvSpPr>
          <p:nvPr>
            <p:ph type="sldNum" sz="quarter" idx="10"/>
          </p:nvPr>
        </p:nvSpPr>
        <p:spPr/>
        <p:txBody>
          <a:bodyPr/>
          <a:lstStyle/>
          <a:p>
            <a:fld id="{7772ABC8-2081-4EE4-B461-2F1B78FBCD25}" type="slidenum">
              <a:rPr lang="en-US" altLang="zh-CN">
                <a:latin typeface="+mj-ea"/>
                <a:ea typeface="+mj-ea"/>
              </a:rPr>
              <a:pPr/>
              <a:t>10</a:t>
            </a:fld>
            <a:endParaRPr lang="en-US" altLang="zh-CN">
              <a:latin typeface="+mj-ea"/>
              <a:ea typeface="+mj-ea"/>
            </a:endParaRPr>
          </a:p>
        </p:txBody>
      </p:sp>
      <p:sp>
        <p:nvSpPr>
          <p:cNvPr id="271363" name="Rectangle 3"/>
          <p:cNvSpPr>
            <a:spLocks noGrp="1" noChangeArrowheads="1"/>
          </p:cNvSpPr>
          <p:nvPr>
            <p:ph sz="half" idx="1"/>
          </p:nvPr>
        </p:nvSpPr>
        <p:spPr>
          <a:xfrm>
            <a:off x="360000" y="1080000"/>
            <a:ext cx="5060925" cy="5580000"/>
          </a:xfrm>
        </p:spPr>
        <p:txBody>
          <a:bodyPr>
            <a:normAutofit/>
          </a:bodyPr>
          <a:lstStyle/>
          <a:p>
            <a:r>
              <a:rPr lang="zh-CN" altLang="en-US" dirty="0">
                <a:latin typeface="+mn-ea"/>
              </a:rPr>
              <a:t>竞争资源</a:t>
            </a:r>
          </a:p>
          <a:p>
            <a:r>
              <a:rPr lang="zh-CN" altLang="en-US" dirty="0">
                <a:latin typeface="+mn-ea"/>
              </a:rPr>
              <a:t>进程间推进顺序</a:t>
            </a:r>
          </a:p>
        </p:txBody>
      </p:sp>
      <p:sp>
        <p:nvSpPr>
          <p:cNvPr id="2" name="内容占位符 1">
            <a:extLst>
              <a:ext uri="{FF2B5EF4-FFF2-40B4-BE49-F238E27FC236}">
                <a16:creationId xmlns:a16="http://schemas.microsoft.com/office/drawing/2014/main" id="{604E14A8-D454-4A9D-8B33-FC43AD3A09F4}"/>
              </a:ext>
            </a:extLst>
          </p:cNvPr>
          <p:cNvSpPr>
            <a:spLocks noGrp="1"/>
          </p:cNvSpPr>
          <p:nvPr>
            <p:ph sz="half" idx="2"/>
          </p:nvPr>
        </p:nvSpPr>
        <p:spPr>
          <a:xfrm>
            <a:off x="5015881" y="1080000"/>
            <a:ext cx="6912768" cy="5580000"/>
          </a:xfrm>
        </p:spPr>
        <p:txBody>
          <a:bodyPr>
            <a:normAutofit/>
          </a:bodyPr>
          <a:lstStyle/>
          <a:p>
            <a:r>
              <a:rPr lang="zh-CN" altLang="en-US" dirty="0"/>
              <a:t>永久性资源（物理资源）</a:t>
            </a:r>
          </a:p>
          <a:p>
            <a:pPr lvl="1"/>
            <a:r>
              <a:rPr lang="zh-CN" altLang="en-US" dirty="0">
                <a:solidFill>
                  <a:srgbClr val="0000FF"/>
                </a:solidFill>
              </a:rPr>
              <a:t>可剥夺资源</a:t>
            </a:r>
            <a:r>
              <a:rPr lang="zh-CN" altLang="en-US" dirty="0"/>
              <a:t>（可重用资源）</a:t>
            </a:r>
          </a:p>
          <a:p>
            <a:pPr lvl="2"/>
            <a:r>
              <a:rPr lang="zh-CN" altLang="en-US" dirty="0"/>
              <a:t>资源被剥夺走时，对进程不产生破坏性的影响，</a:t>
            </a:r>
            <a:br>
              <a:rPr lang="en-US" altLang="zh-CN" dirty="0"/>
            </a:br>
            <a:r>
              <a:rPr lang="zh-CN" altLang="en-US" dirty="0"/>
              <a:t>如：内存、</a:t>
            </a:r>
            <a:r>
              <a:rPr lang="en-US" altLang="zh-CN" dirty="0"/>
              <a:t>CPU</a:t>
            </a:r>
            <a:r>
              <a:rPr lang="zh-CN" altLang="en-US" dirty="0"/>
              <a:t>。</a:t>
            </a:r>
            <a:endParaRPr lang="en-US" altLang="zh-CN" dirty="0"/>
          </a:p>
          <a:p>
            <a:pPr lvl="2"/>
            <a:r>
              <a:rPr lang="zh-CN" altLang="en-US" dirty="0"/>
              <a:t>一旦再次获得资源，很容易恢复进程的执行。</a:t>
            </a:r>
          </a:p>
          <a:p>
            <a:pPr lvl="1"/>
            <a:r>
              <a:rPr lang="zh-CN" altLang="en-US" dirty="0">
                <a:solidFill>
                  <a:srgbClr val="3333CC"/>
                </a:solidFill>
              </a:rPr>
              <a:t>不</a:t>
            </a:r>
            <a:r>
              <a:rPr lang="zh-CN" altLang="en-US" dirty="0">
                <a:solidFill>
                  <a:srgbClr val="0000FF"/>
                </a:solidFill>
              </a:rPr>
              <a:t>可剥夺资源</a:t>
            </a:r>
            <a:r>
              <a:rPr lang="zh-CN" altLang="en-US" dirty="0"/>
              <a:t>（非剥夺性资源）</a:t>
            </a:r>
          </a:p>
          <a:p>
            <a:pPr lvl="2"/>
            <a:r>
              <a:rPr lang="zh-CN" altLang="en-US" dirty="0"/>
              <a:t>资源被剥夺走时，可能引起进程执行失败，</a:t>
            </a:r>
            <a:br>
              <a:rPr lang="en-US" altLang="zh-CN" dirty="0"/>
            </a:br>
            <a:r>
              <a:rPr lang="zh-CN" altLang="en-US" dirty="0"/>
              <a:t>如打印机。</a:t>
            </a:r>
          </a:p>
          <a:p>
            <a:pPr lvl="2"/>
            <a:r>
              <a:rPr lang="zh-CN" altLang="en-US" dirty="0"/>
              <a:t>不当竞争，可能引起死锁。</a:t>
            </a:r>
          </a:p>
          <a:p>
            <a:r>
              <a:rPr lang="zh-CN" altLang="en-US" dirty="0"/>
              <a:t>临时性资源（逻辑资源）</a:t>
            </a:r>
          </a:p>
          <a:p>
            <a:pPr lvl="1"/>
            <a:r>
              <a:rPr lang="zh-CN" altLang="en-US" dirty="0"/>
              <a:t>由一个进程产生，被另一个进程使用一短暂时间后便无用的资源，也称为消耗性资源。</a:t>
            </a:r>
          </a:p>
          <a:p>
            <a:pPr lvl="1"/>
            <a:r>
              <a:rPr lang="zh-CN" altLang="en-US" dirty="0"/>
              <a:t>竞争临时性资源也可能引起死锁。</a:t>
            </a:r>
          </a:p>
          <a:p>
            <a:endParaRPr lang="zh-CN" altLang="en-US" dirty="0"/>
          </a:p>
        </p:txBody>
      </p:sp>
      <p:sp>
        <p:nvSpPr>
          <p:cNvPr id="6" name="Rectangle 2">
            <a:extLst>
              <a:ext uri="{FF2B5EF4-FFF2-40B4-BE49-F238E27FC236}">
                <a16:creationId xmlns:a16="http://schemas.microsoft.com/office/drawing/2014/main" id="{8B88649E-2F50-4018-98FB-6D4FDEBB16FD}"/>
              </a:ext>
            </a:extLst>
          </p:cNvPr>
          <p:cNvSpPr txBox="1">
            <a:spLocks noChangeArrowheads="1"/>
          </p:cNvSpPr>
          <p:nvPr/>
        </p:nvSpPr>
        <p:spPr bwMode="auto">
          <a:xfrm>
            <a:off x="5510935" y="152400"/>
            <a:ext cx="6415465" cy="648000"/>
          </a:xfrm>
          <a:prstGeom prst="rect">
            <a:avLst/>
          </a:prstGeom>
          <a:solidFill>
            <a:srgbClr val="002060"/>
          </a:solidFill>
          <a:ln w="9525">
            <a:noFill/>
            <a:miter lim="800000"/>
            <a:headEnd/>
            <a:tailEnd/>
          </a:ln>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kumimoji="1" sz="4000" b="1">
                <a:ln>
                  <a:noFill/>
                </a:ln>
                <a:solidFill>
                  <a:srgbClr val="FF3300"/>
                </a:solidFill>
                <a:latin typeface="Times New Roman" panose="02020603050405020304" pitchFamily="18" charset="0"/>
                <a:ea typeface="+mj-ea"/>
                <a:cs typeface="Times New Roman" panose="02020603050405020304" pitchFamily="18" charset="0"/>
              </a:defRPr>
            </a:lvl1pPr>
            <a:lvl2pPr algn="l" rtl="0" fontAlgn="base">
              <a:spcBef>
                <a:spcPct val="0"/>
              </a:spcBef>
              <a:spcAft>
                <a:spcPct val="0"/>
              </a:spcAft>
              <a:defRPr kumimoji="1" sz="4000">
                <a:solidFill>
                  <a:srgbClr val="FF3300"/>
                </a:solidFill>
                <a:latin typeface="黑体" pitchFamily="2" charset="-122"/>
                <a:ea typeface="黑体" pitchFamily="2" charset="-122"/>
              </a:defRPr>
            </a:lvl2pPr>
            <a:lvl3pPr algn="l" rtl="0" fontAlgn="base">
              <a:spcBef>
                <a:spcPct val="0"/>
              </a:spcBef>
              <a:spcAft>
                <a:spcPct val="0"/>
              </a:spcAft>
              <a:defRPr kumimoji="1" sz="4000">
                <a:solidFill>
                  <a:srgbClr val="FF3300"/>
                </a:solidFill>
                <a:latin typeface="黑体" pitchFamily="2" charset="-122"/>
                <a:ea typeface="黑体" pitchFamily="2" charset="-122"/>
              </a:defRPr>
            </a:lvl3pPr>
            <a:lvl4pPr algn="l" rtl="0" fontAlgn="base">
              <a:spcBef>
                <a:spcPct val="0"/>
              </a:spcBef>
              <a:spcAft>
                <a:spcPct val="0"/>
              </a:spcAft>
              <a:defRPr kumimoji="1" sz="4000">
                <a:solidFill>
                  <a:srgbClr val="FF3300"/>
                </a:solidFill>
                <a:latin typeface="黑体" pitchFamily="2" charset="-122"/>
                <a:ea typeface="黑体" pitchFamily="2" charset="-122"/>
              </a:defRPr>
            </a:lvl4pPr>
            <a:lvl5pPr algn="l" rtl="0" fontAlgn="base">
              <a:spcBef>
                <a:spcPct val="0"/>
              </a:spcBef>
              <a:spcAft>
                <a:spcPct val="0"/>
              </a:spcAft>
              <a:defRPr kumimoji="1" sz="4000">
                <a:solidFill>
                  <a:srgbClr val="FF3300"/>
                </a:solidFill>
                <a:latin typeface="黑体" pitchFamily="2" charset="-122"/>
                <a:ea typeface="黑体" pitchFamily="2" charset="-122"/>
              </a:defRPr>
            </a:lvl5pPr>
            <a:lvl6pPr marL="457200" algn="l" rtl="0" fontAlgn="base">
              <a:spcBef>
                <a:spcPct val="0"/>
              </a:spcBef>
              <a:spcAft>
                <a:spcPct val="0"/>
              </a:spcAft>
              <a:defRPr kumimoji="1" sz="4000">
                <a:solidFill>
                  <a:srgbClr val="FF3300"/>
                </a:solidFill>
                <a:latin typeface="黑体" pitchFamily="2" charset="-122"/>
                <a:ea typeface="黑体" pitchFamily="2" charset="-122"/>
              </a:defRPr>
            </a:lvl6pPr>
            <a:lvl7pPr marL="914400" algn="l" rtl="0" fontAlgn="base">
              <a:spcBef>
                <a:spcPct val="0"/>
              </a:spcBef>
              <a:spcAft>
                <a:spcPct val="0"/>
              </a:spcAft>
              <a:defRPr kumimoji="1" sz="4000">
                <a:solidFill>
                  <a:srgbClr val="FF3300"/>
                </a:solidFill>
                <a:latin typeface="黑体" pitchFamily="2" charset="-122"/>
                <a:ea typeface="黑体" pitchFamily="2" charset="-122"/>
              </a:defRPr>
            </a:lvl7pPr>
            <a:lvl8pPr marL="1371600" algn="l" rtl="0" fontAlgn="base">
              <a:spcBef>
                <a:spcPct val="0"/>
              </a:spcBef>
              <a:spcAft>
                <a:spcPct val="0"/>
              </a:spcAft>
              <a:defRPr kumimoji="1" sz="4000">
                <a:solidFill>
                  <a:srgbClr val="FF3300"/>
                </a:solidFill>
                <a:latin typeface="黑体" pitchFamily="2" charset="-122"/>
                <a:ea typeface="黑体" pitchFamily="2" charset="-122"/>
              </a:defRPr>
            </a:lvl8pPr>
            <a:lvl9pPr marL="1828800" algn="l" rtl="0" fontAlgn="base">
              <a:spcBef>
                <a:spcPct val="0"/>
              </a:spcBef>
              <a:spcAft>
                <a:spcPct val="0"/>
              </a:spcAft>
              <a:defRPr kumimoji="1" sz="4000">
                <a:solidFill>
                  <a:srgbClr val="FF3300"/>
                </a:solidFill>
                <a:latin typeface="黑体" pitchFamily="2" charset="-122"/>
                <a:ea typeface="黑体" pitchFamily="2" charset="-122"/>
              </a:defRPr>
            </a:lvl9pPr>
          </a:lstStyle>
          <a:p>
            <a:r>
              <a:rPr lang="zh-CN" altLang="en-US" kern="0" dirty="0">
                <a:solidFill>
                  <a:schemeClr val="bg1"/>
                </a:solidFill>
              </a:rPr>
              <a:t>系统资源与死锁</a:t>
            </a:r>
            <a:r>
              <a:rPr lang="en-US" altLang="zh-CN" kern="0" dirty="0">
                <a:solidFill>
                  <a:schemeClr val="bg1"/>
                </a:solidFill>
              </a:rPr>
              <a:t> </a:t>
            </a:r>
            <a:endParaRPr lang="zh-CN" altLang="en-US" kern="0" dirty="0">
              <a:solidFill>
                <a:schemeClr val="bg1"/>
              </a:solidFill>
            </a:endParaRPr>
          </a:p>
        </p:txBody>
      </p:sp>
      <p:sp>
        <p:nvSpPr>
          <p:cNvPr id="3" name="动作按钮: 结束 6">
            <a:hlinkClick r:id="" action="ppaction://noaction" highlightClick="1"/>
            <a:extLst>
              <a:ext uri="{FF2B5EF4-FFF2-40B4-BE49-F238E27FC236}">
                <a16:creationId xmlns:a16="http://schemas.microsoft.com/office/drawing/2014/main" id="{7BE874EA-D2CE-FD87-0496-8B6C2C8B8B18}"/>
              </a:ext>
            </a:extLst>
          </p:cNvPr>
          <p:cNvSpPr/>
          <p:nvPr/>
        </p:nvSpPr>
        <p:spPr bwMode="auto">
          <a:xfrm>
            <a:off x="11694670" y="6401538"/>
            <a:ext cx="432000" cy="432000"/>
          </a:xfrm>
          <a:prstGeom prst="bevel">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zh-CN"/>
            </a:defPPr>
            <a:lvl1pPr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1pPr>
            <a:lvl2pPr marL="4572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2pPr>
            <a:lvl3pPr marL="9144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3pPr>
            <a:lvl4pPr marL="13716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4pPr>
            <a:lvl5pPr marL="18288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5pPr>
            <a:lvl6pPr marL="2286000" algn="l" defTabSz="914400" rtl="0" eaLnBrk="1" latinLnBrk="0" hangingPunct="1">
              <a:defRPr kumimoji="1" sz="2400" b="1" kern="1200">
                <a:solidFill>
                  <a:schemeClr val="tx1"/>
                </a:solidFill>
                <a:latin typeface="Times New Roman" pitchFamily="18" charset="0"/>
                <a:ea typeface="黑体" pitchFamily="2" charset="-122"/>
                <a:cs typeface="+mn-cs"/>
              </a:defRPr>
            </a:lvl6pPr>
            <a:lvl7pPr marL="2743200" algn="l" defTabSz="914400" rtl="0" eaLnBrk="1" latinLnBrk="0" hangingPunct="1">
              <a:defRPr kumimoji="1" sz="2400" b="1" kern="1200">
                <a:solidFill>
                  <a:schemeClr val="tx1"/>
                </a:solidFill>
                <a:latin typeface="Times New Roman" pitchFamily="18" charset="0"/>
                <a:ea typeface="黑体" pitchFamily="2" charset="-122"/>
                <a:cs typeface="+mn-cs"/>
              </a:defRPr>
            </a:lvl7pPr>
            <a:lvl8pPr marL="3200400" algn="l" defTabSz="914400" rtl="0" eaLnBrk="1" latinLnBrk="0" hangingPunct="1">
              <a:defRPr kumimoji="1" sz="2400" b="1" kern="1200">
                <a:solidFill>
                  <a:schemeClr val="tx1"/>
                </a:solidFill>
                <a:latin typeface="Times New Roman" pitchFamily="18" charset="0"/>
                <a:ea typeface="黑体" pitchFamily="2" charset="-122"/>
                <a:cs typeface="+mn-cs"/>
              </a:defRPr>
            </a:lvl8pPr>
            <a:lvl9pPr marL="3657600" algn="l" defTabSz="914400" rtl="0" eaLnBrk="1" latinLnBrk="0" hangingPunct="1">
              <a:defRPr kumimoji="1" sz="2400" b="1" kern="1200">
                <a:solidFill>
                  <a:schemeClr val="tx1"/>
                </a:solidFill>
                <a:latin typeface="Times New Roman" pitchFamily="18" charset="0"/>
                <a:ea typeface="黑体" pitchFamily="2" charset="-122"/>
                <a:cs typeface="+mn-cs"/>
              </a:defRPr>
            </a:lvl9pPr>
          </a:lstStyle>
          <a:p>
            <a:pPr algn="ctr"/>
            <a:endParaRPr lang="zh-CN" altLang="en-US" sz="1400" dirty="0">
              <a:solidFill>
                <a:schemeClr val="bg1"/>
              </a:solidFill>
            </a:endParaRPr>
          </a:p>
        </p:txBody>
      </p:sp>
    </p:spTree>
    <p:extLst>
      <p:ext uri="{BB962C8B-B14F-4D97-AF65-F5344CB8AC3E}">
        <p14:creationId xmlns:p14="http://schemas.microsoft.com/office/powerpoint/2010/main" val="307205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left)">
                                      <p:cBhvr>
                                        <p:cTn id="12" dur="500"/>
                                        <p:tgtEl>
                                          <p:spTgt spid="2">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wipe(left)">
                                      <p:cBhvr>
                                        <p:cTn id="15" dur="500"/>
                                        <p:tgtEl>
                                          <p:spTgt spid="2">
                                            <p:txEl>
                                              <p:pRg st="1" end="1"/>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wipe(left)">
                                      <p:cBhvr>
                                        <p:cTn id="18" dur="500"/>
                                        <p:tgtEl>
                                          <p:spTgt spid="2">
                                            <p:txEl>
                                              <p:pRg st="2" end="2"/>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wipe(left)">
                                      <p:cBhvr>
                                        <p:cTn id="21" dur="500"/>
                                        <p:tgtEl>
                                          <p:spTgt spid="2">
                                            <p:txEl>
                                              <p:pRg st="3" end="3"/>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wipe(left)">
                                      <p:cBhvr>
                                        <p:cTn id="24" dur="500"/>
                                        <p:tgtEl>
                                          <p:spTgt spid="2">
                                            <p:txEl>
                                              <p:pRg st="4" end="4"/>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left)">
                                      <p:cBhvr>
                                        <p:cTn id="27" dur="500"/>
                                        <p:tgtEl>
                                          <p:spTgt spid="2">
                                            <p:txEl>
                                              <p:pRg st="5" end="5"/>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Effect transition="in" filter="wipe(left)">
                                      <p:cBhvr>
                                        <p:cTn id="30" dur="500"/>
                                        <p:tgtEl>
                                          <p:spTgt spid="2">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Effect transition="in" filter="wipe(left)">
                                      <p:cBhvr>
                                        <p:cTn id="35" dur="500"/>
                                        <p:tgtEl>
                                          <p:spTgt spid="2">
                                            <p:txEl>
                                              <p:pRg st="7" end="7"/>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
                                            <p:txEl>
                                              <p:pRg st="8" end="8"/>
                                            </p:txEl>
                                          </p:spTgt>
                                        </p:tgtEl>
                                        <p:attrNameLst>
                                          <p:attrName>style.visibility</p:attrName>
                                        </p:attrNameLst>
                                      </p:cBhvr>
                                      <p:to>
                                        <p:strVal val="visible"/>
                                      </p:to>
                                    </p:set>
                                    <p:animEffect transition="in" filter="wipe(left)">
                                      <p:cBhvr>
                                        <p:cTn id="38" dur="500"/>
                                        <p:tgtEl>
                                          <p:spTgt spid="2">
                                            <p:txEl>
                                              <p:pRg st="8" end="8"/>
                                            </p:txEl>
                                          </p:spTgt>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
                                            <p:txEl>
                                              <p:pRg st="9" end="9"/>
                                            </p:txEl>
                                          </p:spTgt>
                                        </p:tgtEl>
                                        <p:attrNameLst>
                                          <p:attrName>style.visibility</p:attrName>
                                        </p:attrNameLst>
                                      </p:cBhvr>
                                      <p:to>
                                        <p:strVal val="visible"/>
                                      </p:to>
                                    </p:set>
                                    <p:animEffect transition="in" filter="wipe(left)">
                                      <p:cBhvr>
                                        <p:cTn id="41" dur="500"/>
                                        <p:tgtEl>
                                          <p:spTgt spid="2">
                                            <p:txEl>
                                              <p:pRg st="9" end="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6" presetClass="entr" presetSubtype="32" fill="hold" grpId="0" nodeType="click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circle(out)">
                                      <p:cBhvr>
                                        <p:cTn id="4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 grpId="0" animBg="1"/>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ltLang="zh-CN" dirty="0"/>
              <a:t>7.2  Deadlock Characterization</a:t>
            </a:r>
          </a:p>
        </p:txBody>
      </p:sp>
      <p:sp>
        <p:nvSpPr>
          <p:cNvPr id="190467" name="Rectangle 3"/>
          <p:cNvSpPr>
            <a:spLocks noGrp="1" noChangeArrowheads="1"/>
          </p:cNvSpPr>
          <p:nvPr>
            <p:ph idx="1"/>
          </p:nvPr>
        </p:nvSpPr>
        <p:spPr/>
        <p:txBody>
          <a:bodyPr>
            <a:normAutofit/>
          </a:bodyPr>
          <a:lstStyle/>
          <a:p>
            <a:pPr>
              <a:spcBef>
                <a:spcPts val="600"/>
              </a:spcBef>
            </a:pPr>
            <a:r>
              <a:rPr lang="en-US" altLang="zh-CN" dirty="0">
                <a:solidFill>
                  <a:srgbClr val="0000FF"/>
                </a:solidFill>
              </a:rPr>
              <a:t>Mutual exclusion:</a:t>
            </a:r>
            <a:r>
              <a:rPr lang="en-US" altLang="zh-CN" dirty="0"/>
              <a:t>  only one process at a time can use the resource.</a:t>
            </a:r>
          </a:p>
          <a:p>
            <a:pPr>
              <a:spcBef>
                <a:spcPts val="600"/>
              </a:spcBef>
            </a:pPr>
            <a:r>
              <a:rPr lang="en-US" altLang="zh-CN" dirty="0">
                <a:solidFill>
                  <a:srgbClr val="0000FF"/>
                </a:solidFill>
              </a:rPr>
              <a:t>Hold and wait:</a:t>
            </a:r>
            <a:r>
              <a:rPr lang="en-US" altLang="zh-CN" dirty="0"/>
              <a:t>  a process holding at least one resource is waiting to acquire additional resources held by other processes.</a:t>
            </a:r>
          </a:p>
          <a:p>
            <a:pPr>
              <a:spcBef>
                <a:spcPts val="600"/>
              </a:spcBef>
            </a:pPr>
            <a:r>
              <a:rPr lang="en-US" altLang="zh-CN" dirty="0">
                <a:solidFill>
                  <a:srgbClr val="0000FF"/>
                </a:solidFill>
              </a:rPr>
              <a:t>No preemption:</a:t>
            </a:r>
            <a:r>
              <a:rPr lang="en-US" altLang="zh-CN" dirty="0"/>
              <a:t>  a resource can be released only voluntarily by the process holding it, after that process has completed its task.</a:t>
            </a:r>
          </a:p>
          <a:p>
            <a:pPr>
              <a:spcBef>
                <a:spcPts val="600"/>
              </a:spcBef>
            </a:pPr>
            <a:r>
              <a:rPr lang="en-US" altLang="zh-CN" dirty="0">
                <a:solidFill>
                  <a:srgbClr val="0000FF"/>
                </a:solidFill>
              </a:rPr>
              <a:t>Circular wait:</a:t>
            </a:r>
            <a:r>
              <a:rPr lang="en-US" altLang="zh-CN" dirty="0"/>
              <a:t>  there exists a set {</a:t>
            </a:r>
            <a:r>
              <a:rPr lang="en-US" altLang="zh-CN" i="1" dirty="0"/>
              <a:t>P</a:t>
            </a:r>
            <a:r>
              <a:rPr lang="en-US" altLang="zh-CN" baseline="-25000" dirty="0"/>
              <a:t>0</a:t>
            </a:r>
            <a:r>
              <a:rPr lang="en-US" altLang="zh-CN" dirty="0"/>
              <a:t>, </a:t>
            </a:r>
            <a:r>
              <a:rPr lang="en-US" altLang="zh-CN" i="1" dirty="0"/>
              <a:t>P</a:t>
            </a:r>
            <a:r>
              <a:rPr lang="en-US" altLang="zh-CN" baseline="-25000" dirty="0"/>
              <a:t>1</a:t>
            </a:r>
            <a:r>
              <a:rPr lang="en-US" altLang="zh-CN" dirty="0"/>
              <a:t>, …, </a:t>
            </a:r>
            <a:r>
              <a:rPr lang="en-US" altLang="zh-CN" i="1" dirty="0" err="1"/>
              <a:t>P</a:t>
            </a:r>
            <a:r>
              <a:rPr lang="en-US" altLang="zh-CN" baseline="-25000" dirty="0" err="1"/>
              <a:t>n</a:t>
            </a:r>
            <a:r>
              <a:rPr lang="en-US" altLang="zh-CN" dirty="0"/>
              <a:t>} of waiting processes such that </a:t>
            </a:r>
            <a:r>
              <a:rPr lang="en-US" altLang="zh-CN" i="1" dirty="0"/>
              <a:t>P</a:t>
            </a:r>
            <a:r>
              <a:rPr lang="en-US" altLang="zh-CN" baseline="-25000" dirty="0"/>
              <a:t>0 </a:t>
            </a:r>
            <a:r>
              <a:rPr lang="en-US" altLang="zh-CN" dirty="0"/>
              <a:t>is waiting for a resource that is held by </a:t>
            </a:r>
            <a:r>
              <a:rPr lang="en-US" altLang="zh-CN" i="1" dirty="0"/>
              <a:t>P</a:t>
            </a:r>
            <a:r>
              <a:rPr lang="en-US" altLang="zh-CN" baseline="-25000" dirty="0"/>
              <a:t>1</a:t>
            </a:r>
            <a:r>
              <a:rPr lang="en-US" altLang="zh-CN" dirty="0"/>
              <a:t>, </a:t>
            </a:r>
            <a:r>
              <a:rPr lang="en-US" altLang="zh-CN" i="1" dirty="0"/>
              <a:t>P</a:t>
            </a:r>
            <a:r>
              <a:rPr lang="en-US" altLang="zh-CN" baseline="-25000" dirty="0"/>
              <a:t>1</a:t>
            </a:r>
            <a:r>
              <a:rPr lang="en-US" altLang="zh-CN" dirty="0"/>
              <a:t> is waiting for a resource that is held by </a:t>
            </a:r>
            <a:r>
              <a:rPr lang="en-US" altLang="zh-CN" i="1" dirty="0"/>
              <a:t>P</a:t>
            </a:r>
            <a:r>
              <a:rPr lang="en-US" altLang="zh-CN" baseline="-25000" dirty="0"/>
              <a:t>2</a:t>
            </a:r>
            <a:r>
              <a:rPr lang="en-US" altLang="zh-CN" dirty="0"/>
              <a:t>, …, </a:t>
            </a:r>
            <a:r>
              <a:rPr lang="en-US" altLang="zh-CN" i="1" dirty="0" err="1"/>
              <a:t>P</a:t>
            </a:r>
            <a:r>
              <a:rPr lang="en-US" altLang="zh-CN" i="1" baseline="-25000" dirty="0" err="1"/>
              <a:t>n</a:t>
            </a:r>
            <a:r>
              <a:rPr lang="en-US" altLang="zh-CN" baseline="-25000" dirty="0"/>
              <a:t>–1</a:t>
            </a:r>
            <a:r>
              <a:rPr lang="en-US" altLang="zh-CN" dirty="0"/>
              <a:t> is waiting for a resource that is held by </a:t>
            </a:r>
            <a:r>
              <a:rPr lang="en-US" altLang="zh-CN" i="1" dirty="0" err="1"/>
              <a:t>P</a:t>
            </a:r>
            <a:r>
              <a:rPr lang="en-US" altLang="zh-CN" baseline="-25000" dirty="0" err="1"/>
              <a:t>n</a:t>
            </a:r>
            <a:r>
              <a:rPr lang="en-US" altLang="zh-CN" baseline="-25000" dirty="0"/>
              <a:t> </a:t>
            </a:r>
            <a:r>
              <a:rPr lang="en-US" altLang="zh-CN" dirty="0"/>
              <a:t>,and </a:t>
            </a:r>
            <a:r>
              <a:rPr lang="en-US" altLang="zh-CN" i="1" dirty="0" err="1"/>
              <a:t>P</a:t>
            </a:r>
            <a:r>
              <a:rPr lang="en-US" altLang="zh-CN" baseline="-25000" dirty="0" err="1"/>
              <a:t>n</a:t>
            </a:r>
            <a:r>
              <a:rPr lang="en-US" altLang="zh-CN" dirty="0"/>
              <a:t> is waiting for a resource that is held by </a:t>
            </a:r>
            <a:r>
              <a:rPr lang="en-US" altLang="zh-CN" i="1" dirty="0"/>
              <a:t>P</a:t>
            </a:r>
            <a:r>
              <a:rPr lang="en-US" altLang="zh-CN" baseline="-25000" dirty="0"/>
              <a:t>0</a:t>
            </a:r>
            <a:r>
              <a:rPr lang="en-US" altLang="zh-CN" dirty="0"/>
              <a:t>.</a:t>
            </a:r>
          </a:p>
          <a:p>
            <a:pPr>
              <a:spcBef>
                <a:spcPts val="600"/>
              </a:spcBef>
            </a:pPr>
            <a:r>
              <a:rPr lang="en-US" altLang="zh-CN" dirty="0"/>
              <a:t>A deadlock situation can arise if the above four conditions hold simultaneously.</a:t>
            </a:r>
          </a:p>
        </p:txBody>
      </p:sp>
      <p:sp>
        <p:nvSpPr>
          <p:cNvPr id="4" name="灯片编号占位符 3"/>
          <p:cNvSpPr>
            <a:spLocks noGrp="1"/>
          </p:cNvSpPr>
          <p:nvPr>
            <p:ph type="sldNum" sz="quarter" idx="10"/>
          </p:nvPr>
        </p:nvSpPr>
        <p:spPr/>
        <p:txBody>
          <a:bodyPr/>
          <a:lstStyle/>
          <a:p>
            <a:fld id="{89A0555D-F50D-4C01-9B5A-22E2DEB93BF7}" type="slidenum">
              <a:rPr lang="en-US" altLang="zh-CN"/>
              <a:pPr/>
              <a:t>11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Effect transition="in" filter="wipe(left)">
                                      <p:cBhvr>
                                        <p:cTn id="7" dur="500"/>
                                        <p:tgtEl>
                                          <p:spTgt spid="1904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0467">
                                            <p:txEl>
                                              <p:pRg st="1" end="1"/>
                                            </p:txEl>
                                          </p:spTgt>
                                        </p:tgtEl>
                                        <p:attrNameLst>
                                          <p:attrName>style.visibility</p:attrName>
                                        </p:attrNameLst>
                                      </p:cBhvr>
                                      <p:to>
                                        <p:strVal val="visible"/>
                                      </p:to>
                                    </p:set>
                                    <p:animEffect transition="in" filter="wipe(left)">
                                      <p:cBhvr>
                                        <p:cTn id="12" dur="500"/>
                                        <p:tgtEl>
                                          <p:spTgt spid="1904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0467">
                                            <p:txEl>
                                              <p:pRg st="2" end="2"/>
                                            </p:txEl>
                                          </p:spTgt>
                                        </p:tgtEl>
                                        <p:attrNameLst>
                                          <p:attrName>style.visibility</p:attrName>
                                        </p:attrNameLst>
                                      </p:cBhvr>
                                      <p:to>
                                        <p:strVal val="visible"/>
                                      </p:to>
                                    </p:set>
                                    <p:animEffect transition="in" filter="wipe(left)">
                                      <p:cBhvr>
                                        <p:cTn id="17" dur="500"/>
                                        <p:tgtEl>
                                          <p:spTgt spid="1904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0467">
                                            <p:txEl>
                                              <p:pRg st="3" end="3"/>
                                            </p:txEl>
                                          </p:spTgt>
                                        </p:tgtEl>
                                        <p:attrNameLst>
                                          <p:attrName>style.visibility</p:attrName>
                                        </p:attrNameLst>
                                      </p:cBhvr>
                                      <p:to>
                                        <p:strVal val="visible"/>
                                      </p:to>
                                    </p:set>
                                    <p:animEffect transition="in" filter="wipe(left)">
                                      <p:cBhvr>
                                        <p:cTn id="22" dur="500"/>
                                        <p:tgtEl>
                                          <p:spTgt spid="1904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0467">
                                            <p:txEl>
                                              <p:pRg st="4" end="4"/>
                                            </p:txEl>
                                          </p:spTgt>
                                        </p:tgtEl>
                                        <p:attrNameLst>
                                          <p:attrName>style.visibility</p:attrName>
                                        </p:attrNameLst>
                                      </p:cBhvr>
                                      <p:to>
                                        <p:strVal val="visible"/>
                                      </p:to>
                                    </p:set>
                                    <p:animEffect transition="in" filter="wipe(left)">
                                      <p:cBhvr>
                                        <p:cTn id="27" dur="500"/>
                                        <p:tgtEl>
                                          <p:spTgt spid="1904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US" altLang="zh-CN" dirty="0"/>
              <a:t>Resource-Allocation Graph</a:t>
            </a:r>
          </a:p>
        </p:txBody>
      </p:sp>
      <p:sp>
        <p:nvSpPr>
          <p:cNvPr id="192515" name="Rectangle 3"/>
          <p:cNvSpPr>
            <a:spLocks noGrp="1" noChangeArrowheads="1"/>
          </p:cNvSpPr>
          <p:nvPr>
            <p:ph idx="1"/>
          </p:nvPr>
        </p:nvSpPr>
        <p:spPr/>
        <p:txBody>
          <a:bodyPr>
            <a:normAutofit/>
          </a:bodyPr>
          <a:lstStyle/>
          <a:p>
            <a:pPr>
              <a:spcBef>
                <a:spcPts val="0"/>
              </a:spcBef>
            </a:pPr>
            <a:r>
              <a:rPr lang="en-US" altLang="zh-CN" dirty="0"/>
              <a:t>Deadlock can be described in terms of a System resource-allocation graph.</a:t>
            </a:r>
          </a:p>
          <a:p>
            <a:pPr lvl="1">
              <a:spcBef>
                <a:spcPts val="0"/>
              </a:spcBef>
            </a:pPr>
            <a:r>
              <a:rPr lang="en-US" altLang="zh-CN" dirty="0"/>
              <a:t>Directed graph.</a:t>
            </a:r>
          </a:p>
          <a:p>
            <a:pPr lvl="1">
              <a:spcBef>
                <a:spcPts val="0"/>
              </a:spcBef>
            </a:pPr>
            <a:r>
              <a:rPr lang="en-US" altLang="zh-CN" dirty="0"/>
              <a:t>A set of vertices </a:t>
            </a:r>
            <a:r>
              <a:rPr lang="en-US" altLang="zh-CN" i="1" dirty="0"/>
              <a:t>V</a:t>
            </a:r>
            <a:r>
              <a:rPr lang="en-US" altLang="zh-CN" dirty="0"/>
              <a:t> and a set of edges </a:t>
            </a:r>
            <a:r>
              <a:rPr lang="en-US" altLang="zh-CN" i="1" dirty="0"/>
              <a:t>E</a:t>
            </a:r>
            <a:r>
              <a:rPr lang="en-US" altLang="zh-CN" dirty="0"/>
              <a:t>.</a:t>
            </a:r>
          </a:p>
          <a:p>
            <a:pPr>
              <a:spcBef>
                <a:spcPts val="0"/>
              </a:spcBef>
            </a:pPr>
            <a:r>
              <a:rPr lang="en-US" altLang="zh-CN" dirty="0"/>
              <a:t>V is partitioned into two different types:</a:t>
            </a:r>
          </a:p>
          <a:p>
            <a:pPr lvl="1">
              <a:spcBef>
                <a:spcPts val="0"/>
              </a:spcBef>
            </a:pPr>
            <a:r>
              <a:rPr lang="en-US" altLang="zh-CN" i="1" dirty="0">
                <a:solidFill>
                  <a:srgbClr val="0000FF"/>
                </a:solidFill>
              </a:rPr>
              <a:t>P</a:t>
            </a:r>
            <a:r>
              <a:rPr lang="en-US" altLang="zh-CN" dirty="0"/>
              <a:t> = {</a:t>
            </a:r>
            <a:r>
              <a:rPr lang="en-US" altLang="zh-CN" i="1" dirty="0"/>
              <a:t>P</a:t>
            </a:r>
            <a:r>
              <a:rPr lang="en-US" altLang="zh-CN" baseline="-25000" dirty="0"/>
              <a:t>1</a:t>
            </a:r>
            <a:r>
              <a:rPr lang="en-US" altLang="zh-CN" dirty="0"/>
              <a:t>, </a:t>
            </a:r>
            <a:r>
              <a:rPr lang="en-US" altLang="zh-CN" i="1" dirty="0"/>
              <a:t>P</a:t>
            </a:r>
            <a:r>
              <a:rPr lang="en-US" altLang="zh-CN" baseline="-25000" dirty="0"/>
              <a:t>2</a:t>
            </a:r>
            <a:r>
              <a:rPr lang="en-US" altLang="zh-CN" dirty="0"/>
              <a:t>, …, </a:t>
            </a:r>
            <a:r>
              <a:rPr lang="en-US" altLang="zh-CN" i="1" dirty="0"/>
              <a:t>P</a:t>
            </a:r>
            <a:r>
              <a:rPr lang="en-US" altLang="zh-CN" i="1" baseline="-25000" dirty="0"/>
              <a:t>n</a:t>
            </a:r>
            <a:r>
              <a:rPr lang="en-US" altLang="zh-CN" dirty="0"/>
              <a:t>}, consisting of all the processes in the system.</a:t>
            </a:r>
          </a:p>
          <a:p>
            <a:pPr lvl="1">
              <a:spcBef>
                <a:spcPts val="0"/>
              </a:spcBef>
            </a:pPr>
            <a:r>
              <a:rPr lang="en-US" altLang="zh-CN" i="1" dirty="0">
                <a:solidFill>
                  <a:srgbClr val="0000FF"/>
                </a:solidFill>
              </a:rPr>
              <a:t>R</a:t>
            </a:r>
            <a:r>
              <a:rPr lang="en-US" altLang="zh-CN" dirty="0"/>
              <a:t> = {</a:t>
            </a:r>
            <a:r>
              <a:rPr lang="en-US" altLang="zh-CN" i="1" dirty="0"/>
              <a:t>R</a:t>
            </a:r>
            <a:r>
              <a:rPr lang="en-US" altLang="zh-CN" baseline="-25000" dirty="0"/>
              <a:t>1</a:t>
            </a:r>
            <a:r>
              <a:rPr lang="en-US" altLang="zh-CN" dirty="0"/>
              <a:t>, </a:t>
            </a:r>
            <a:r>
              <a:rPr lang="en-US" altLang="zh-CN" i="1" dirty="0"/>
              <a:t>R</a:t>
            </a:r>
            <a:r>
              <a:rPr lang="en-US" altLang="zh-CN" baseline="-25000" dirty="0"/>
              <a:t>2</a:t>
            </a:r>
            <a:r>
              <a:rPr lang="en-US" altLang="zh-CN" dirty="0"/>
              <a:t>, …, </a:t>
            </a:r>
            <a:r>
              <a:rPr lang="en-US" altLang="zh-CN" i="1" dirty="0"/>
              <a:t>R</a:t>
            </a:r>
            <a:r>
              <a:rPr lang="en-US" altLang="zh-CN" i="1" baseline="-25000" dirty="0"/>
              <a:t>m</a:t>
            </a:r>
            <a:r>
              <a:rPr lang="en-US" altLang="zh-CN" dirty="0"/>
              <a:t>}, consisting of all resource types in the system.</a:t>
            </a:r>
          </a:p>
          <a:p>
            <a:pPr>
              <a:spcBef>
                <a:spcPts val="0"/>
              </a:spcBef>
            </a:pPr>
            <a:r>
              <a:rPr lang="en-US" altLang="zh-CN" dirty="0"/>
              <a:t>E is classed into two different types:</a:t>
            </a:r>
          </a:p>
          <a:p>
            <a:pPr lvl="1">
              <a:spcBef>
                <a:spcPts val="0"/>
              </a:spcBef>
            </a:pPr>
            <a:r>
              <a:rPr lang="en-US" altLang="zh-CN" i="1" dirty="0">
                <a:solidFill>
                  <a:srgbClr val="0000FF"/>
                </a:solidFill>
              </a:rPr>
              <a:t>request</a:t>
            </a:r>
            <a:r>
              <a:rPr lang="en-US" altLang="zh-CN" i="1" dirty="0"/>
              <a:t> </a:t>
            </a:r>
            <a:r>
              <a:rPr lang="en-US" altLang="zh-CN" i="1" dirty="0">
                <a:solidFill>
                  <a:srgbClr val="0000FF"/>
                </a:solidFill>
              </a:rPr>
              <a:t>edge</a:t>
            </a:r>
            <a:r>
              <a:rPr lang="en-US" altLang="zh-CN" dirty="0"/>
              <a:t> -- directed edge </a:t>
            </a:r>
            <a:r>
              <a:rPr lang="en-US" altLang="zh-CN" i="1" dirty="0">
                <a:solidFill>
                  <a:srgbClr val="0000FF"/>
                </a:solidFill>
              </a:rPr>
              <a:t>P</a:t>
            </a:r>
            <a:r>
              <a:rPr lang="en-US" altLang="zh-CN" baseline="-25000" dirty="0">
                <a:solidFill>
                  <a:srgbClr val="0000FF"/>
                </a:solidFill>
              </a:rPr>
              <a:t>i </a:t>
            </a:r>
            <a:r>
              <a:rPr lang="en-US" altLang="zh-CN" dirty="0">
                <a:solidFill>
                  <a:srgbClr val="0000FF"/>
                </a:solidFill>
                <a:sym typeface="Symbol" pitchFamily="18" charset="2"/>
              </a:rPr>
              <a:t> </a:t>
            </a:r>
            <a:r>
              <a:rPr lang="en-US" altLang="zh-CN" i="1" dirty="0" err="1">
                <a:solidFill>
                  <a:srgbClr val="0000FF"/>
                </a:solidFill>
                <a:sym typeface="Symbol" pitchFamily="18" charset="2"/>
              </a:rPr>
              <a:t>R</a:t>
            </a:r>
            <a:r>
              <a:rPr lang="en-US" altLang="zh-CN" i="1" baseline="-25000" dirty="0" err="1">
                <a:solidFill>
                  <a:srgbClr val="0000FF"/>
                </a:solidFill>
                <a:sym typeface="Symbol" pitchFamily="18" charset="2"/>
              </a:rPr>
              <a:t>j</a:t>
            </a:r>
            <a:r>
              <a:rPr lang="en-US" altLang="zh-CN" i="1" baseline="-25000" dirty="0">
                <a:solidFill>
                  <a:srgbClr val="0000FF"/>
                </a:solidFill>
                <a:sym typeface="Symbol" pitchFamily="18" charset="2"/>
              </a:rPr>
              <a:t>,  </a:t>
            </a:r>
            <a:br>
              <a:rPr lang="en-US" altLang="zh-CN" i="1" baseline="-25000" dirty="0">
                <a:solidFill>
                  <a:srgbClr val="0000FF"/>
                </a:solidFill>
                <a:sym typeface="Symbol" pitchFamily="18" charset="2"/>
              </a:rPr>
            </a:br>
            <a:r>
              <a:rPr lang="en-US" altLang="zh-CN" dirty="0"/>
              <a:t>Process P</a:t>
            </a:r>
            <a:r>
              <a:rPr lang="en-US" altLang="zh-CN" baseline="-25000" dirty="0"/>
              <a:t>i</a:t>
            </a:r>
            <a:r>
              <a:rPr lang="en-US" altLang="zh-CN" dirty="0"/>
              <a:t> requested an instance of resource type </a:t>
            </a:r>
            <a:r>
              <a:rPr lang="en-US" altLang="zh-CN" dirty="0" err="1"/>
              <a:t>R</a:t>
            </a:r>
            <a:r>
              <a:rPr lang="en-US" altLang="zh-CN" baseline="-25000" dirty="0" err="1"/>
              <a:t>j</a:t>
            </a:r>
            <a:r>
              <a:rPr lang="en-US" altLang="zh-CN" dirty="0"/>
              <a:t>, </a:t>
            </a:r>
            <a:br>
              <a:rPr lang="en-US" altLang="zh-CN" dirty="0"/>
            </a:br>
            <a:r>
              <a:rPr lang="en-US" altLang="zh-CN" dirty="0"/>
              <a:t>and is currently waiting for that resource.</a:t>
            </a:r>
            <a:endParaRPr lang="en-US" altLang="zh-CN" i="1" dirty="0">
              <a:sym typeface="Symbol" pitchFamily="18" charset="2"/>
            </a:endParaRPr>
          </a:p>
          <a:p>
            <a:pPr lvl="1">
              <a:spcBef>
                <a:spcPts val="0"/>
              </a:spcBef>
            </a:pPr>
            <a:r>
              <a:rPr lang="en-US" altLang="zh-CN" i="1" dirty="0">
                <a:solidFill>
                  <a:srgbClr val="0000FF"/>
                </a:solidFill>
                <a:sym typeface="Symbol" pitchFamily="18" charset="2"/>
              </a:rPr>
              <a:t>assignment edge --</a:t>
            </a:r>
            <a:r>
              <a:rPr lang="en-US" altLang="zh-CN" dirty="0"/>
              <a:t> directed edge </a:t>
            </a:r>
            <a:r>
              <a:rPr lang="en-US" altLang="zh-CN" i="1" dirty="0" err="1">
                <a:solidFill>
                  <a:srgbClr val="0000FF"/>
                </a:solidFill>
              </a:rPr>
              <a:t>R</a:t>
            </a:r>
            <a:r>
              <a:rPr lang="en-US" altLang="zh-CN" i="1" baseline="-25000" dirty="0" err="1">
                <a:solidFill>
                  <a:srgbClr val="0000FF"/>
                </a:solidFill>
              </a:rPr>
              <a:t>j</a:t>
            </a:r>
            <a:r>
              <a:rPr lang="en-US" altLang="zh-CN" i="1" dirty="0">
                <a:solidFill>
                  <a:srgbClr val="0000FF"/>
                </a:solidFill>
              </a:rPr>
              <a:t> </a:t>
            </a:r>
            <a:r>
              <a:rPr lang="en-US" altLang="zh-CN" dirty="0">
                <a:solidFill>
                  <a:srgbClr val="0000FF"/>
                </a:solidFill>
                <a:sym typeface="Symbol" pitchFamily="18" charset="2"/>
              </a:rPr>
              <a:t> </a:t>
            </a:r>
            <a:r>
              <a:rPr lang="en-US" altLang="zh-CN" i="1" dirty="0">
                <a:solidFill>
                  <a:srgbClr val="0000FF"/>
                </a:solidFill>
                <a:sym typeface="Symbol" pitchFamily="18" charset="2"/>
              </a:rPr>
              <a:t>P</a:t>
            </a:r>
            <a:r>
              <a:rPr lang="en-US" altLang="zh-CN" i="1" baseline="-25000" dirty="0">
                <a:solidFill>
                  <a:srgbClr val="0000FF"/>
                </a:solidFill>
                <a:sym typeface="Symbol" pitchFamily="18" charset="2"/>
              </a:rPr>
              <a:t>i,      </a:t>
            </a:r>
            <a:br>
              <a:rPr lang="en-US" altLang="zh-CN" i="1" baseline="-25000" dirty="0">
                <a:solidFill>
                  <a:srgbClr val="0000FF"/>
                </a:solidFill>
                <a:sym typeface="Symbol" pitchFamily="18" charset="2"/>
              </a:rPr>
            </a:br>
            <a:r>
              <a:rPr lang="en-US" altLang="zh-CN" dirty="0"/>
              <a:t>An instance of resource type </a:t>
            </a:r>
            <a:r>
              <a:rPr lang="en-US" altLang="zh-CN" dirty="0" err="1"/>
              <a:t>R</a:t>
            </a:r>
            <a:r>
              <a:rPr lang="en-US" altLang="zh-CN" baseline="-25000" dirty="0" err="1"/>
              <a:t>j</a:t>
            </a:r>
            <a:r>
              <a:rPr lang="en-US" altLang="zh-CN" baseline="-25000" dirty="0"/>
              <a:t> </a:t>
            </a:r>
            <a:r>
              <a:rPr lang="en-US" altLang="zh-CN" dirty="0"/>
              <a:t>has been allocated to process </a:t>
            </a:r>
            <a:r>
              <a:rPr lang="en-US" altLang="zh-CN" i="1" dirty="0">
                <a:sym typeface="Symbol" pitchFamily="18" charset="2"/>
              </a:rPr>
              <a:t>P</a:t>
            </a:r>
            <a:r>
              <a:rPr lang="en-US" altLang="zh-CN" i="1" baseline="-25000" dirty="0">
                <a:sym typeface="Symbol" pitchFamily="18" charset="2"/>
              </a:rPr>
              <a:t>i</a:t>
            </a:r>
            <a:r>
              <a:rPr lang="en-US" altLang="zh-CN" dirty="0"/>
              <a:t> . </a:t>
            </a:r>
          </a:p>
        </p:txBody>
      </p:sp>
      <p:sp>
        <p:nvSpPr>
          <p:cNvPr id="4" name="灯片编号占位符 3"/>
          <p:cNvSpPr>
            <a:spLocks noGrp="1"/>
          </p:cNvSpPr>
          <p:nvPr>
            <p:ph type="sldNum" sz="quarter" idx="10"/>
          </p:nvPr>
        </p:nvSpPr>
        <p:spPr/>
        <p:txBody>
          <a:bodyPr/>
          <a:lstStyle/>
          <a:p>
            <a:fld id="{447BE796-9424-4A83-B0B8-3C66316D30B1}" type="slidenum">
              <a:rPr lang="en-US" altLang="zh-CN"/>
              <a:pPr/>
              <a:t>12</a:t>
            </a:fld>
            <a:endParaRPr lang="en-US" altLang="zh-CN"/>
          </a:p>
        </p:txBody>
      </p:sp>
      <p:sp>
        <p:nvSpPr>
          <p:cNvPr id="5" name="Oval 4"/>
          <p:cNvSpPr>
            <a:spLocks noChangeArrowheads="1"/>
          </p:cNvSpPr>
          <p:nvPr/>
        </p:nvSpPr>
        <p:spPr bwMode="auto">
          <a:xfrm>
            <a:off x="10346600" y="2843315"/>
            <a:ext cx="495300" cy="4953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 name="Group 19"/>
          <p:cNvGrpSpPr>
            <a:grpSpLocks/>
          </p:cNvGrpSpPr>
          <p:nvPr/>
        </p:nvGrpSpPr>
        <p:grpSpPr bwMode="auto">
          <a:xfrm>
            <a:off x="10391851" y="3518391"/>
            <a:ext cx="504825" cy="504825"/>
            <a:chOff x="3651" y="1570"/>
            <a:chExt cx="318" cy="318"/>
          </a:xfrm>
        </p:grpSpPr>
        <p:sp>
          <p:nvSpPr>
            <p:cNvPr id="7" name="Rectangle 20"/>
            <p:cNvSpPr>
              <a:spLocks noChangeArrowheads="1"/>
            </p:cNvSpPr>
            <p:nvPr/>
          </p:nvSpPr>
          <p:spPr bwMode="auto">
            <a:xfrm>
              <a:off x="3651" y="1570"/>
              <a:ext cx="318" cy="318"/>
            </a:xfrm>
            <a:prstGeom prst="rect">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 name="Group 21"/>
            <p:cNvGrpSpPr>
              <a:grpSpLocks/>
            </p:cNvGrpSpPr>
            <p:nvPr/>
          </p:nvGrpSpPr>
          <p:grpSpPr bwMode="auto">
            <a:xfrm>
              <a:off x="3697" y="1615"/>
              <a:ext cx="226" cy="227"/>
              <a:chOff x="4332" y="2069"/>
              <a:chExt cx="226" cy="227"/>
            </a:xfrm>
          </p:grpSpPr>
          <p:sp>
            <p:nvSpPr>
              <p:cNvPr id="9" name="Oval 22"/>
              <p:cNvSpPr>
                <a:spLocks noChangeArrowheads="1"/>
              </p:cNvSpPr>
              <p:nvPr/>
            </p:nvSpPr>
            <p:spPr bwMode="auto">
              <a:xfrm>
                <a:off x="4332" y="2069"/>
                <a:ext cx="90" cy="91"/>
              </a:xfrm>
              <a:prstGeom prst="ellipse">
                <a:avLst/>
              </a:prstGeom>
              <a:solidFill>
                <a:srgbClr val="000000"/>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Oval 23"/>
              <p:cNvSpPr>
                <a:spLocks noChangeArrowheads="1"/>
              </p:cNvSpPr>
              <p:nvPr/>
            </p:nvSpPr>
            <p:spPr bwMode="auto">
              <a:xfrm>
                <a:off x="4468" y="2069"/>
                <a:ext cx="90" cy="91"/>
              </a:xfrm>
              <a:prstGeom prst="ellipse">
                <a:avLst/>
              </a:prstGeom>
              <a:solidFill>
                <a:srgbClr val="000000"/>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Oval 24"/>
              <p:cNvSpPr>
                <a:spLocks noChangeArrowheads="1"/>
              </p:cNvSpPr>
              <p:nvPr/>
            </p:nvSpPr>
            <p:spPr bwMode="auto">
              <a:xfrm>
                <a:off x="4468" y="2205"/>
                <a:ext cx="90" cy="91"/>
              </a:xfrm>
              <a:prstGeom prst="ellipse">
                <a:avLst/>
              </a:prstGeom>
              <a:solidFill>
                <a:srgbClr val="000000"/>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Oval 25"/>
              <p:cNvSpPr>
                <a:spLocks noChangeArrowheads="1"/>
              </p:cNvSpPr>
              <p:nvPr/>
            </p:nvSpPr>
            <p:spPr bwMode="auto">
              <a:xfrm>
                <a:off x="4332" y="2205"/>
                <a:ext cx="90" cy="91"/>
              </a:xfrm>
              <a:prstGeom prst="ellipse">
                <a:avLst/>
              </a:prstGeom>
              <a:solidFill>
                <a:srgbClr val="000000"/>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3" name="Group 26"/>
          <p:cNvGrpSpPr>
            <a:grpSpLocks/>
          </p:cNvGrpSpPr>
          <p:nvPr/>
        </p:nvGrpSpPr>
        <p:grpSpPr bwMode="auto">
          <a:xfrm>
            <a:off x="10167204" y="4454990"/>
            <a:ext cx="1574802" cy="863600"/>
            <a:chOff x="3249" y="2432"/>
            <a:chExt cx="992" cy="544"/>
          </a:xfrm>
        </p:grpSpPr>
        <p:sp>
          <p:nvSpPr>
            <p:cNvPr id="14" name="Oval 27"/>
            <p:cNvSpPr>
              <a:spLocks noChangeArrowheads="1"/>
            </p:cNvSpPr>
            <p:nvPr/>
          </p:nvSpPr>
          <p:spPr bwMode="auto">
            <a:xfrm>
              <a:off x="3249" y="2432"/>
              <a:ext cx="312" cy="312"/>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i="1">
                  <a:cs typeface="Times New Roman" panose="02020603050405020304" pitchFamily="18" charset="0"/>
                </a:rPr>
                <a:t>P</a:t>
              </a:r>
              <a:r>
                <a:rPr lang="en-US" altLang="zh-CN" sz="2000" b="1" i="1" baseline="-25000">
                  <a:cs typeface="Times New Roman" panose="02020603050405020304" pitchFamily="18" charset="0"/>
                </a:rPr>
                <a:t>i</a:t>
              </a:r>
              <a:endParaRPr lang="en-US" altLang="zh-CN" sz="2000" b="1" i="1">
                <a:cs typeface="Times New Roman" panose="02020603050405020304" pitchFamily="18" charset="0"/>
              </a:endParaRPr>
            </a:p>
          </p:txBody>
        </p:sp>
        <p:sp>
          <p:nvSpPr>
            <p:cNvPr id="15" name="Line 28"/>
            <p:cNvSpPr>
              <a:spLocks noChangeShapeType="1"/>
            </p:cNvSpPr>
            <p:nvPr/>
          </p:nvSpPr>
          <p:spPr bwMode="auto">
            <a:xfrm>
              <a:off x="3561" y="2600"/>
              <a:ext cx="363" cy="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cs typeface="Times New Roman" panose="02020603050405020304" pitchFamily="18" charset="0"/>
              </a:endParaRPr>
            </a:p>
          </p:txBody>
        </p:sp>
        <p:sp>
          <p:nvSpPr>
            <p:cNvPr id="16" name="Text Box 29"/>
            <p:cNvSpPr txBox="1">
              <a:spLocks noChangeArrowheads="1"/>
            </p:cNvSpPr>
            <p:nvPr/>
          </p:nvSpPr>
          <p:spPr bwMode="auto">
            <a:xfrm>
              <a:off x="3973" y="2745"/>
              <a:ext cx="241"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zh-CN" sz="1800" b="1" i="1" dirty="0" err="1">
                  <a:cs typeface="Times New Roman" panose="02020603050405020304" pitchFamily="18" charset="0"/>
                </a:rPr>
                <a:t>R</a:t>
              </a:r>
              <a:r>
                <a:rPr lang="en-US" altLang="zh-CN" sz="1800" b="1" i="1" baseline="-25000" dirty="0" err="1">
                  <a:cs typeface="Times New Roman" panose="02020603050405020304" pitchFamily="18" charset="0"/>
                </a:rPr>
                <a:t>j</a:t>
              </a:r>
              <a:endParaRPr lang="en-US" altLang="zh-CN" sz="1800" b="1" i="1" dirty="0">
                <a:cs typeface="Times New Roman" panose="02020603050405020304" pitchFamily="18" charset="0"/>
              </a:endParaRPr>
            </a:p>
          </p:txBody>
        </p:sp>
        <p:grpSp>
          <p:nvGrpSpPr>
            <p:cNvPr id="17" name="Group 30"/>
            <p:cNvGrpSpPr>
              <a:grpSpLocks/>
            </p:cNvGrpSpPr>
            <p:nvPr/>
          </p:nvGrpSpPr>
          <p:grpSpPr bwMode="auto">
            <a:xfrm>
              <a:off x="3923" y="2432"/>
              <a:ext cx="318" cy="318"/>
              <a:chOff x="3651" y="1570"/>
              <a:chExt cx="318" cy="318"/>
            </a:xfrm>
          </p:grpSpPr>
          <p:sp>
            <p:nvSpPr>
              <p:cNvPr id="18" name="Rectangle 31"/>
              <p:cNvSpPr>
                <a:spLocks noChangeArrowheads="1"/>
              </p:cNvSpPr>
              <p:nvPr/>
            </p:nvSpPr>
            <p:spPr bwMode="auto">
              <a:xfrm>
                <a:off x="3651" y="1570"/>
                <a:ext cx="318" cy="318"/>
              </a:xfrm>
              <a:prstGeom prst="rect">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cs typeface="Times New Roman" panose="02020603050405020304" pitchFamily="18" charset="0"/>
                </a:endParaRPr>
              </a:p>
            </p:txBody>
          </p:sp>
          <p:grpSp>
            <p:nvGrpSpPr>
              <p:cNvPr id="19" name="Group 32"/>
              <p:cNvGrpSpPr>
                <a:grpSpLocks/>
              </p:cNvGrpSpPr>
              <p:nvPr/>
            </p:nvGrpSpPr>
            <p:grpSpPr bwMode="auto">
              <a:xfrm>
                <a:off x="3697" y="1615"/>
                <a:ext cx="226" cy="227"/>
                <a:chOff x="4332" y="2069"/>
                <a:chExt cx="226" cy="227"/>
              </a:xfrm>
            </p:grpSpPr>
            <p:sp>
              <p:nvSpPr>
                <p:cNvPr id="20" name="Oval 33"/>
                <p:cNvSpPr>
                  <a:spLocks noChangeArrowheads="1"/>
                </p:cNvSpPr>
                <p:nvPr/>
              </p:nvSpPr>
              <p:spPr bwMode="auto">
                <a:xfrm>
                  <a:off x="4332" y="2069"/>
                  <a:ext cx="90" cy="91"/>
                </a:xfrm>
                <a:prstGeom prst="ellipse">
                  <a:avLst/>
                </a:prstGeom>
                <a:solidFill>
                  <a:srgbClr val="000000"/>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cs typeface="Times New Roman" panose="02020603050405020304" pitchFamily="18" charset="0"/>
                  </a:endParaRPr>
                </a:p>
              </p:txBody>
            </p:sp>
            <p:sp>
              <p:nvSpPr>
                <p:cNvPr id="21" name="Oval 34"/>
                <p:cNvSpPr>
                  <a:spLocks noChangeArrowheads="1"/>
                </p:cNvSpPr>
                <p:nvPr/>
              </p:nvSpPr>
              <p:spPr bwMode="auto">
                <a:xfrm>
                  <a:off x="4468" y="2069"/>
                  <a:ext cx="90" cy="91"/>
                </a:xfrm>
                <a:prstGeom prst="ellipse">
                  <a:avLst/>
                </a:prstGeom>
                <a:solidFill>
                  <a:srgbClr val="000000"/>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cs typeface="Times New Roman" panose="02020603050405020304" pitchFamily="18" charset="0"/>
                  </a:endParaRPr>
                </a:p>
              </p:txBody>
            </p:sp>
            <p:sp>
              <p:nvSpPr>
                <p:cNvPr id="22" name="Oval 35"/>
                <p:cNvSpPr>
                  <a:spLocks noChangeArrowheads="1"/>
                </p:cNvSpPr>
                <p:nvPr/>
              </p:nvSpPr>
              <p:spPr bwMode="auto">
                <a:xfrm>
                  <a:off x="4468" y="2205"/>
                  <a:ext cx="90" cy="91"/>
                </a:xfrm>
                <a:prstGeom prst="ellipse">
                  <a:avLst/>
                </a:prstGeom>
                <a:solidFill>
                  <a:srgbClr val="000000"/>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cs typeface="Times New Roman" panose="02020603050405020304" pitchFamily="18" charset="0"/>
                  </a:endParaRPr>
                </a:p>
              </p:txBody>
            </p:sp>
            <p:sp>
              <p:nvSpPr>
                <p:cNvPr id="23" name="Oval 36"/>
                <p:cNvSpPr>
                  <a:spLocks noChangeArrowheads="1"/>
                </p:cNvSpPr>
                <p:nvPr/>
              </p:nvSpPr>
              <p:spPr bwMode="auto">
                <a:xfrm>
                  <a:off x="4332" y="2205"/>
                  <a:ext cx="90" cy="91"/>
                </a:xfrm>
                <a:prstGeom prst="ellipse">
                  <a:avLst/>
                </a:prstGeom>
                <a:solidFill>
                  <a:srgbClr val="000000"/>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cs typeface="Times New Roman" panose="02020603050405020304" pitchFamily="18" charset="0"/>
                  </a:endParaRPr>
                </a:p>
              </p:txBody>
            </p:sp>
          </p:grpSp>
        </p:grpSp>
      </p:grpSp>
      <p:grpSp>
        <p:nvGrpSpPr>
          <p:cNvPr id="2" name="组合 1"/>
          <p:cNvGrpSpPr/>
          <p:nvPr/>
        </p:nvGrpSpPr>
        <p:grpSpPr>
          <a:xfrm>
            <a:off x="10166429" y="5635821"/>
            <a:ext cx="1600201" cy="898525"/>
            <a:chOff x="7226898" y="5635820"/>
            <a:chExt cx="1600201" cy="898525"/>
          </a:xfrm>
        </p:grpSpPr>
        <p:grpSp>
          <p:nvGrpSpPr>
            <p:cNvPr id="24" name="Group 5"/>
            <p:cNvGrpSpPr>
              <a:grpSpLocks/>
            </p:cNvGrpSpPr>
            <p:nvPr/>
          </p:nvGrpSpPr>
          <p:grpSpPr bwMode="auto">
            <a:xfrm>
              <a:off x="7226898" y="5635820"/>
              <a:ext cx="1600201" cy="898525"/>
              <a:chOff x="3414" y="3339"/>
              <a:chExt cx="1008" cy="566"/>
            </a:xfrm>
          </p:grpSpPr>
          <p:grpSp>
            <p:nvGrpSpPr>
              <p:cNvPr id="25" name="Group 6"/>
              <p:cNvGrpSpPr>
                <a:grpSpLocks/>
              </p:cNvGrpSpPr>
              <p:nvPr/>
            </p:nvGrpSpPr>
            <p:grpSpPr bwMode="auto">
              <a:xfrm>
                <a:off x="4104" y="3339"/>
                <a:ext cx="318" cy="318"/>
                <a:chOff x="3651" y="1570"/>
                <a:chExt cx="318" cy="318"/>
              </a:xfrm>
            </p:grpSpPr>
            <p:sp>
              <p:nvSpPr>
                <p:cNvPr id="29" name="Rectangle 7"/>
                <p:cNvSpPr>
                  <a:spLocks noChangeArrowheads="1"/>
                </p:cNvSpPr>
                <p:nvPr/>
              </p:nvSpPr>
              <p:spPr bwMode="auto">
                <a:xfrm>
                  <a:off x="3651" y="1570"/>
                  <a:ext cx="318" cy="318"/>
                </a:xfrm>
                <a:prstGeom prst="rect">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cs typeface="Times New Roman" panose="02020603050405020304" pitchFamily="18" charset="0"/>
                  </a:endParaRPr>
                </a:p>
              </p:txBody>
            </p:sp>
            <p:grpSp>
              <p:nvGrpSpPr>
                <p:cNvPr id="30" name="Group 8"/>
                <p:cNvGrpSpPr>
                  <a:grpSpLocks/>
                </p:cNvGrpSpPr>
                <p:nvPr/>
              </p:nvGrpSpPr>
              <p:grpSpPr bwMode="auto">
                <a:xfrm>
                  <a:off x="3697" y="1615"/>
                  <a:ext cx="226" cy="227"/>
                  <a:chOff x="4332" y="2069"/>
                  <a:chExt cx="226" cy="227"/>
                </a:xfrm>
              </p:grpSpPr>
              <p:sp>
                <p:nvSpPr>
                  <p:cNvPr id="31" name="Oval 9"/>
                  <p:cNvSpPr>
                    <a:spLocks noChangeArrowheads="1"/>
                  </p:cNvSpPr>
                  <p:nvPr/>
                </p:nvSpPr>
                <p:spPr bwMode="auto">
                  <a:xfrm>
                    <a:off x="4332" y="2069"/>
                    <a:ext cx="90" cy="91"/>
                  </a:xfrm>
                  <a:prstGeom prst="ellipse">
                    <a:avLst/>
                  </a:prstGeom>
                  <a:solidFill>
                    <a:srgbClr val="000000"/>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cs typeface="Times New Roman" panose="02020603050405020304" pitchFamily="18" charset="0"/>
                    </a:endParaRPr>
                  </a:p>
                </p:txBody>
              </p:sp>
              <p:sp>
                <p:nvSpPr>
                  <p:cNvPr id="32" name="Oval 10"/>
                  <p:cNvSpPr>
                    <a:spLocks noChangeArrowheads="1"/>
                  </p:cNvSpPr>
                  <p:nvPr/>
                </p:nvSpPr>
                <p:spPr bwMode="auto">
                  <a:xfrm>
                    <a:off x="4468" y="2069"/>
                    <a:ext cx="90" cy="91"/>
                  </a:xfrm>
                  <a:prstGeom prst="ellipse">
                    <a:avLst/>
                  </a:prstGeom>
                  <a:solidFill>
                    <a:srgbClr val="000000"/>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cs typeface="Times New Roman" panose="02020603050405020304" pitchFamily="18" charset="0"/>
                    </a:endParaRPr>
                  </a:p>
                </p:txBody>
              </p:sp>
              <p:sp>
                <p:nvSpPr>
                  <p:cNvPr id="33" name="Oval 11"/>
                  <p:cNvSpPr>
                    <a:spLocks noChangeArrowheads="1"/>
                  </p:cNvSpPr>
                  <p:nvPr/>
                </p:nvSpPr>
                <p:spPr bwMode="auto">
                  <a:xfrm>
                    <a:off x="4468" y="2205"/>
                    <a:ext cx="90" cy="91"/>
                  </a:xfrm>
                  <a:prstGeom prst="ellipse">
                    <a:avLst/>
                  </a:prstGeom>
                  <a:solidFill>
                    <a:srgbClr val="000000"/>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cs typeface="Times New Roman" panose="02020603050405020304" pitchFamily="18" charset="0"/>
                    </a:endParaRPr>
                  </a:p>
                </p:txBody>
              </p:sp>
              <p:sp>
                <p:nvSpPr>
                  <p:cNvPr id="34" name="Oval 12"/>
                  <p:cNvSpPr>
                    <a:spLocks noChangeArrowheads="1"/>
                  </p:cNvSpPr>
                  <p:nvPr/>
                </p:nvSpPr>
                <p:spPr bwMode="auto">
                  <a:xfrm>
                    <a:off x="4332" y="2205"/>
                    <a:ext cx="90" cy="91"/>
                  </a:xfrm>
                  <a:prstGeom prst="ellipse">
                    <a:avLst/>
                  </a:prstGeom>
                  <a:solidFill>
                    <a:srgbClr val="000000"/>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cs typeface="Times New Roman" panose="02020603050405020304" pitchFamily="18" charset="0"/>
                    </a:endParaRPr>
                  </a:p>
                </p:txBody>
              </p:sp>
            </p:grpSp>
          </p:grpSp>
          <p:sp>
            <p:nvSpPr>
              <p:cNvPr id="26" name="Oval 13"/>
              <p:cNvSpPr>
                <a:spLocks noChangeArrowheads="1"/>
              </p:cNvSpPr>
              <p:nvPr/>
            </p:nvSpPr>
            <p:spPr bwMode="auto">
              <a:xfrm>
                <a:off x="3414" y="3362"/>
                <a:ext cx="312" cy="312"/>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i="1">
                    <a:cs typeface="Times New Roman" panose="02020603050405020304" pitchFamily="18" charset="0"/>
                  </a:rPr>
                  <a:t>P</a:t>
                </a:r>
                <a:r>
                  <a:rPr lang="en-US" altLang="zh-CN" sz="2000" b="1" i="1" baseline="-25000">
                    <a:cs typeface="Times New Roman" panose="02020603050405020304" pitchFamily="18" charset="0"/>
                  </a:rPr>
                  <a:t>i</a:t>
                </a:r>
                <a:endParaRPr lang="en-US" altLang="zh-CN" sz="2000" b="1">
                  <a:cs typeface="Times New Roman" panose="02020603050405020304" pitchFamily="18" charset="0"/>
                </a:endParaRPr>
              </a:p>
            </p:txBody>
          </p:sp>
          <p:sp>
            <p:nvSpPr>
              <p:cNvPr id="27" name="Line 14"/>
              <p:cNvSpPr>
                <a:spLocks noChangeShapeType="1"/>
              </p:cNvSpPr>
              <p:nvPr/>
            </p:nvSpPr>
            <p:spPr bwMode="auto">
              <a:xfrm flipH="1">
                <a:off x="3726" y="3426"/>
                <a:ext cx="454" cy="66"/>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cs typeface="Times New Roman" panose="02020603050405020304" pitchFamily="18" charset="0"/>
                </a:endParaRPr>
              </a:p>
            </p:txBody>
          </p:sp>
          <p:sp>
            <p:nvSpPr>
              <p:cNvPr id="28" name="Text Box 15"/>
              <p:cNvSpPr txBox="1">
                <a:spLocks noChangeArrowheads="1"/>
              </p:cNvSpPr>
              <p:nvPr/>
            </p:nvSpPr>
            <p:spPr bwMode="auto">
              <a:xfrm>
                <a:off x="4151" y="3674"/>
                <a:ext cx="241"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zh-CN" sz="1800" b="1" i="1" dirty="0" err="1">
                    <a:cs typeface="Times New Roman" panose="02020603050405020304" pitchFamily="18" charset="0"/>
                  </a:rPr>
                  <a:t>R</a:t>
                </a:r>
                <a:r>
                  <a:rPr lang="en-US" altLang="zh-CN" sz="1800" b="1" i="1" baseline="-25000" dirty="0" err="1">
                    <a:cs typeface="Times New Roman" panose="02020603050405020304" pitchFamily="18" charset="0"/>
                  </a:rPr>
                  <a:t>j</a:t>
                </a:r>
                <a:endParaRPr lang="en-US" altLang="zh-CN" sz="1800" b="1" i="1" dirty="0">
                  <a:cs typeface="Times New Roman" panose="02020603050405020304" pitchFamily="18" charset="0"/>
                </a:endParaRPr>
              </a:p>
            </p:txBody>
          </p:sp>
        </p:grpSp>
        <p:sp>
          <p:nvSpPr>
            <p:cNvPr id="35" name="Line 14"/>
            <p:cNvSpPr>
              <a:spLocks noChangeShapeType="1"/>
            </p:cNvSpPr>
            <p:nvPr/>
          </p:nvSpPr>
          <p:spPr bwMode="auto">
            <a:xfrm flipH="1" flipV="1">
              <a:off x="7721626" y="5980308"/>
              <a:ext cx="720724" cy="21366"/>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cs typeface="Times New Roman" panose="02020603050405020304" pitchFamily="18" charset="0"/>
              </a:endParaRPr>
            </a:p>
          </p:txBody>
        </p:sp>
      </p:grpSp>
    </p:spTree>
    <p:extLst>
      <p:ext uri="{BB962C8B-B14F-4D97-AF65-F5344CB8AC3E}">
        <p14:creationId xmlns:p14="http://schemas.microsoft.com/office/powerpoint/2010/main" val="7035037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2515">
                                            <p:txEl>
                                              <p:pRg st="0" end="0"/>
                                            </p:txEl>
                                          </p:spTgt>
                                        </p:tgtEl>
                                        <p:attrNameLst>
                                          <p:attrName>style.visibility</p:attrName>
                                        </p:attrNameLst>
                                      </p:cBhvr>
                                      <p:to>
                                        <p:strVal val="visible"/>
                                      </p:to>
                                    </p:set>
                                    <p:animEffect transition="in" filter="wipe(left)">
                                      <p:cBhvr>
                                        <p:cTn id="7" dur="500"/>
                                        <p:tgtEl>
                                          <p:spTgt spid="19251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92515">
                                            <p:txEl>
                                              <p:pRg st="1" end="1"/>
                                            </p:txEl>
                                          </p:spTgt>
                                        </p:tgtEl>
                                        <p:attrNameLst>
                                          <p:attrName>style.visibility</p:attrName>
                                        </p:attrNameLst>
                                      </p:cBhvr>
                                      <p:to>
                                        <p:strVal val="visible"/>
                                      </p:to>
                                    </p:set>
                                    <p:animEffect transition="in" filter="wipe(left)">
                                      <p:cBhvr>
                                        <p:cTn id="10" dur="500"/>
                                        <p:tgtEl>
                                          <p:spTgt spid="192515">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92515">
                                            <p:txEl>
                                              <p:pRg st="2" end="2"/>
                                            </p:txEl>
                                          </p:spTgt>
                                        </p:tgtEl>
                                        <p:attrNameLst>
                                          <p:attrName>style.visibility</p:attrName>
                                        </p:attrNameLst>
                                      </p:cBhvr>
                                      <p:to>
                                        <p:strVal val="visible"/>
                                      </p:to>
                                    </p:set>
                                    <p:animEffect transition="in" filter="wipe(left)">
                                      <p:cBhvr>
                                        <p:cTn id="13" dur="500"/>
                                        <p:tgtEl>
                                          <p:spTgt spid="19251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92515">
                                            <p:txEl>
                                              <p:pRg st="3" end="3"/>
                                            </p:txEl>
                                          </p:spTgt>
                                        </p:tgtEl>
                                        <p:attrNameLst>
                                          <p:attrName>style.visibility</p:attrName>
                                        </p:attrNameLst>
                                      </p:cBhvr>
                                      <p:to>
                                        <p:strVal val="visible"/>
                                      </p:to>
                                    </p:set>
                                    <p:animEffect transition="in" filter="wipe(left)">
                                      <p:cBhvr>
                                        <p:cTn id="18" dur="500"/>
                                        <p:tgtEl>
                                          <p:spTgt spid="192515">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92515">
                                            <p:txEl>
                                              <p:pRg st="4" end="4"/>
                                            </p:txEl>
                                          </p:spTgt>
                                        </p:tgtEl>
                                        <p:attrNameLst>
                                          <p:attrName>style.visibility</p:attrName>
                                        </p:attrNameLst>
                                      </p:cBhvr>
                                      <p:to>
                                        <p:strVal val="visible"/>
                                      </p:to>
                                    </p:set>
                                    <p:animEffect transition="in" filter="wipe(left)">
                                      <p:cBhvr>
                                        <p:cTn id="21" dur="500"/>
                                        <p:tgtEl>
                                          <p:spTgt spid="192515">
                                            <p:txEl>
                                              <p:pRg st="4" end="4"/>
                                            </p:txEl>
                                          </p:spTgt>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92515">
                                            <p:txEl>
                                              <p:pRg st="5" end="5"/>
                                            </p:txEl>
                                          </p:spTgt>
                                        </p:tgtEl>
                                        <p:attrNameLst>
                                          <p:attrName>style.visibility</p:attrName>
                                        </p:attrNameLst>
                                      </p:cBhvr>
                                      <p:to>
                                        <p:strVal val="visible"/>
                                      </p:to>
                                    </p:set>
                                    <p:animEffect transition="in" filter="wipe(left)">
                                      <p:cBhvr>
                                        <p:cTn id="28" dur="500"/>
                                        <p:tgtEl>
                                          <p:spTgt spid="192515">
                                            <p:txEl>
                                              <p:pRg st="5" end="5"/>
                                            </p:txEl>
                                          </p:spTgt>
                                        </p:tgtEl>
                                      </p:cBhvr>
                                    </p:animEffect>
                                  </p:childTnLst>
                                </p:cTn>
                              </p:par>
                            </p:childTnLst>
                          </p:cTn>
                        </p:par>
                        <p:par>
                          <p:cTn id="29" fill="hold">
                            <p:stCondLst>
                              <p:cond delay="1000"/>
                            </p:stCondLst>
                            <p:childTnLst>
                              <p:par>
                                <p:cTn id="30" presetID="22" presetClass="entr" presetSubtype="8" fill="hold"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2515">
                                            <p:txEl>
                                              <p:pRg st="6" end="6"/>
                                            </p:txEl>
                                          </p:spTgt>
                                        </p:tgtEl>
                                        <p:attrNameLst>
                                          <p:attrName>style.visibility</p:attrName>
                                        </p:attrNameLst>
                                      </p:cBhvr>
                                      <p:to>
                                        <p:strVal val="visible"/>
                                      </p:to>
                                    </p:set>
                                    <p:animEffect transition="in" filter="wipe(left)">
                                      <p:cBhvr>
                                        <p:cTn id="37" dur="500"/>
                                        <p:tgtEl>
                                          <p:spTgt spid="192515">
                                            <p:txEl>
                                              <p:pRg st="6" end="6"/>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92515">
                                            <p:txEl>
                                              <p:pRg st="7" end="7"/>
                                            </p:txEl>
                                          </p:spTgt>
                                        </p:tgtEl>
                                        <p:attrNameLst>
                                          <p:attrName>style.visibility</p:attrName>
                                        </p:attrNameLst>
                                      </p:cBhvr>
                                      <p:to>
                                        <p:strVal val="visible"/>
                                      </p:to>
                                    </p:set>
                                    <p:animEffect transition="in" filter="wipe(left)">
                                      <p:cBhvr>
                                        <p:cTn id="40" dur="500"/>
                                        <p:tgtEl>
                                          <p:spTgt spid="192515">
                                            <p:txEl>
                                              <p:pRg st="7" end="7"/>
                                            </p:txEl>
                                          </p:spTgt>
                                        </p:tgtEl>
                                      </p:cBhvr>
                                    </p:animEffect>
                                  </p:childTnLst>
                                </p:cTn>
                              </p:par>
                            </p:childTnLst>
                          </p:cTn>
                        </p:par>
                        <p:par>
                          <p:cTn id="41" fill="hold">
                            <p:stCondLst>
                              <p:cond delay="500"/>
                            </p:stCondLst>
                            <p:childTnLst>
                              <p:par>
                                <p:cTn id="42" presetID="22" presetClass="entr" presetSubtype="8" fill="hold"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wipe(left)">
                                      <p:cBhvr>
                                        <p:cTn id="44" dur="500"/>
                                        <p:tgtEl>
                                          <p:spTgt spid="13"/>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92515">
                                            <p:txEl>
                                              <p:pRg st="8" end="8"/>
                                            </p:txEl>
                                          </p:spTgt>
                                        </p:tgtEl>
                                        <p:attrNameLst>
                                          <p:attrName>style.visibility</p:attrName>
                                        </p:attrNameLst>
                                      </p:cBhvr>
                                      <p:to>
                                        <p:strVal val="visible"/>
                                      </p:to>
                                    </p:set>
                                    <p:animEffect transition="in" filter="wipe(left)">
                                      <p:cBhvr>
                                        <p:cTn id="47" dur="500"/>
                                        <p:tgtEl>
                                          <p:spTgt spid="192515">
                                            <p:txEl>
                                              <p:pRg st="8" end="8"/>
                                            </p:txEl>
                                          </p:spTgt>
                                        </p:tgtEl>
                                      </p:cBhvr>
                                    </p:animEffect>
                                  </p:childTnLst>
                                </p:cTn>
                              </p:par>
                            </p:childTnLst>
                          </p:cTn>
                        </p:par>
                        <p:par>
                          <p:cTn id="48" fill="hold">
                            <p:stCondLst>
                              <p:cond delay="1000"/>
                            </p:stCondLst>
                            <p:childTnLst>
                              <p:par>
                                <p:cTn id="49" presetID="22" presetClass="entr" presetSubtype="8" fill="hold" nodeType="after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wipe(left)">
                                      <p:cBhvr>
                                        <p:cTn id="5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5" grpId="0" uiExpand="1" build="p"/>
      <p:bldP spid="5" grpId="0" uiExpan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Example of Resource Allocation Graph</a:t>
            </a:r>
            <a:endParaRPr lang="zh-CN" altLang="en-US" dirty="0"/>
          </a:p>
        </p:txBody>
      </p:sp>
      <p:grpSp>
        <p:nvGrpSpPr>
          <p:cNvPr id="3" name="组合 2">
            <a:extLst>
              <a:ext uri="{FF2B5EF4-FFF2-40B4-BE49-F238E27FC236}">
                <a16:creationId xmlns:a16="http://schemas.microsoft.com/office/drawing/2014/main" id="{01304E5D-5771-8B5F-0588-7C36799E2C78}"/>
              </a:ext>
            </a:extLst>
          </p:cNvPr>
          <p:cNvGrpSpPr/>
          <p:nvPr/>
        </p:nvGrpSpPr>
        <p:grpSpPr>
          <a:xfrm>
            <a:off x="335360" y="1148124"/>
            <a:ext cx="3230317" cy="4756152"/>
            <a:chOff x="335360" y="1148124"/>
            <a:chExt cx="3230317" cy="4756152"/>
          </a:xfrm>
        </p:grpSpPr>
        <p:sp>
          <p:nvSpPr>
            <p:cNvPr id="196611" name="Oval 3"/>
            <p:cNvSpPr>
              <a:spLocks noChangeArrowheads="1"/>
            </p:cNvSpPr>
            <p:nvPr/>
          </p:nvSpPr>
          <p:spPr bwMode="auto">
            <a:xfrm>
              <a:off x="335360" y="2803886"/>
              <a:ext cx="647700" cy="6477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b="1"/>
                <a:t>P</a:t>
              </a:r>
              <a:r>
                <a:rPr lang="en-US" altLang="ja-JP" b="1" baseline="-25000"/>
                <a:t>1</a:t>
              </a:r>
              <a:endParaRPr lang="en-US" altLang="zh-CN" b="1" baseline="-25000"/>
            </a:p>
          </p:txBody>
        </p:sp>
        <p:sp>
          <p:nvSpPr>
            <p:cNvPr id="196612" name="Oval 4"/>
            <p:cNvSpPr>
              <a:spLocks noChangeArrowheads="1"/>
            </p:cNvSpPr>
            <p:nvPr/>
          </p:nvSpPr>
          <p:spPr bwMode="auto">
            <a:xfrm>
              <a:off x="1478115" y="2803886"/>
              <a:ext cx="647700" cy="6477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b="1"/>
                <a:t>P</a:t>
              </a:r>
              <a:r>
                <a:rPr lang="en-US" altLang="ja-JP" b="1" baseline="-25000"/>
                <a:t>2</a:t>
              </a:r>
              <a:endParaRPr lang="en-US" altLang="zh-CN" b="1" baseline="-25000"/>
            </a:p>
          </p:txBody>
        </p:sp>
        <p:sp>
          <p:nvSpPr>
            <p:cNvPr id="196613" name="Oval 5"/>
            <p:cNvSpPr>
              <a:spLocks noChangeArrowheads="1"/>
            </p:cNvSpPr>
            <p:nvPr/>
          </p:nvSpPr>
          <p:spPr bwMode="auto">
            <a:xfrm>
              <a:off x="2917977" y="2803886"/>
              <a:ext cx="647700" cy="6477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b="1"/>
                <a:t>P</a:t>
              </a:r>
              <a:r>
                <a:rPr lang="en-US" altLang="ja-JP" b="1" baseline="-25000"/>
                <a:t>3</a:t>
              </a:r>
              <a:endParaRPr lang="en-US" altLang="zh-CN" b="1" baseline="-25000"/>
            </a:p>
          </p:txBody>
        </p:sp>
        <p:grpSp>
          <p:nvGrpSpPr>
            <p:cNvPr id="196614" name="Group 6"/>
            <p:cNvGrpSpPr>
              <a:grpSpLocks/>
            </p:cNvGrpSpPr>
            <p:nvPr/>
          </p:nvGrpSpPr>
          <p:grpSpPr bwMode="auto">
            <a:xfrm>
              <a:off x="749184" y="1148124"/>
              <a:ext cx="935037" cy="1079500"/>
              <a:chOff x="1792" y="709"/>
              <a:chExt cx="589" cy="680"/>
            </a:xfrm>
          </p:grpSpPr>
          <p:sp>
            <p:nvSpPr>
              <p:cNvPr id="196615" name="Rectangle 7"/>
              <p:cNvSpPr>
                <a:spLocks noChangeArrowheads="1"/>
              </p:cNvSpPr>
              <p:nvPr/>
            </p:nvSpPr>
            <p:spPr bwMode="auto">
              <a:xfrm>
                <a:off x="1792" y="1026"/>
                <a:ext cx="589" cy="363"/>
              </a:xfrm>
              <a:prstGeom prst="rect">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4000" b="1"/>
                  <a:t>•</a:t>
                </a:r>
              </a:p>
            </p:txBody>
          </p:sp>
          <p:sp>
            <p:nvSpPr>
              <p:cNvPr id="196616" name="Text Box 8"/>
              <p:cNvSpPr txBox="1">
                <a:spLocks noChangeArrowheads="1"/>
              </p:cNvSpPr>
              <p:nvPr/>
            </p:nvSpPr>
            <p:spPr bwMode="auto">
              <a:xfrm>
                <a:off x="1937" y="709"/>
                <a:ext cx="321" cy="291"/>
              </a:xfrm>
              <a:prstGeom prst="rect">
                <a:avLst/>
              </a:prstGeom>
              <a:noFill/>
              <a:ln>
                <a:noFill/>
              </a:ln>
              <a:effectLst/>
              <a:extLst>
                <a:ext uri="{909E8E84-426E-40DD-AFC4-6F175D3DCCD1}">
                  <a14:hiddenFill xmlns:a14="http://schemas.microsoft.com/office/drawing/2010/main">
                    <a:solidFill>
                      <a:srgbClr val="96969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b="1"/>
                  <a:t>R</a:t>
                </a:r>
                <a:r>
                  <a:rPr lang="en-US" altLang="ja-JP" b="1" baseline="-25000"/>
                  <a:t>1</a:t>
                </a:r>
                <a:endParaRPr lang="en-US" altLang="zh-CN" b="1" baseline="-25000"/>
              </a:p>
            </p:txBody>
          </p:sp>
        </p:grpSp>
        <p:grpSp>
          <p:nvGrpSpPr>
            <p:cNvPr id="196617" name="Group 9"/>
            <p:cNvGrpSpPr>
              <a:grpSpLocks/>
            </p:cNvGrpSpPr>
            <p:nvPr/>
          </p:nvGrpSpPr>
          <p:grpSpPr bwMode="auto">
            <a:xfrm>
              <a:off x="2125816" y="1148124"/>
              <a:ext cx="935037" cy="1079500"/>
              <a:chOff x="2790" y="709"/>
              <a:chExt cx="589" cy="680"/>
            </a:xfrm>
          </p:grpSpPr>
          <p:sp>
            <p:nvSpPr>
              <p:cNvPr id="196618" name="Rectangle 10"/>
              <p:cNvSpPr>
                <a:spLocks noChangeArrowheads="1"/>
              </p:cNvSpPr>
              <p:nvPr/>
            </p:nvSpPr>
            <p:spPr bwMode="auto">
              <a:xfrm>
                <a:off x="2790" y="1026"/>
                <a:ext cx="589" cy="363"/>
              </a:xfrm>
              <a:prstGeom prst="rect">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4000" b="1"/>
                  <a:t>•</a:t>
                </a:r>
              </a:p>
            </p:txBody>
          </p:sp>
          <p:sp>
            <p:nvSpPr>
              <p:cNvPr id="196619" name="Text Box 11"/>
              <p:cNvSpPr txBox="1">
                <a:spLocks noChangeArrowheads="1"/>
              </p:cNvSpPr>
              <p:nvPr/>
            </p:nvSpPr>
            <p:spPr bwMode="auto">
              <a:xfrm>
                <a:off x="2935" y="709"/>
                <a:ext cx="321" cy="291"/>
              </a:xfrm>
              <a:prstGeom prst="rect">
                <a:avLst/>
              </a:prstGeom>
              <a:noFill/>
              <a:ln>
                <a:noFill/>
              </a:ln>
              <a:effectLst/>
              <a:extLst>
                <a:ext uri="{909E8E84-426E-40DD-AFC4-6F175D3DCCD1}">
                  <a14:hiddenFill xmlns:a14="http://schemas.microsoft.com/office/drawing/2010/main">
                    <a:solidFill>
                      <a:srgbClr val="96969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b="1"/>
                  <a:t>R</a:t>
                </a:r>
                <a:r>
                  <a:rPr lang="en-US" altLang="ja-JP" b="1" baseline="-25000"/>
                  <a:t>3</a:t>
                </a:r>
                <a:endParaRPr lang="en-US" altLang="zh-CN" b="1" baseline="-25000"/>
              </a:p>
            </p:txBody>
          </p:sp>
        </p:grpSp>
        <p:grpSp>
          <p:nvGrpSpPr>
            <p:cNvPr id="196620" name="Group 12"/>
            <p:cNvGrpSpPr>
              <a:grpSpLocks/>
            </p:cNvGrpSpPr>
            <p:nvPr/>
          </p:nvGrpSpPr>
          <p:grpSpPr bwMode="auto">
            <a:xfrm>
              <a:off x="749184" y="4170724"/>
              <a:ext cx="935037" cy="1733549"/>
              <a:chOff x="1791" y="2432"/>
              <a:chExt cx="589" cy="1092"/>
            </a:xfrm>
          </p:grpSpPr>
          <p:sp>
            <p:nvSpPr>
              <p:cNvPr id="196621" name="Rectangle 13"/>
              <p:cNvSpPr>
                <a:spLocks noChangeArrowheads="1"/>
              </p:cNvSpPr>
              <p:nvPr/>
            </p:nvSpPr>
            <p:spPr bwMode="auto">
              <a:xfrm>
                <a:off x="1791" y="2432"/>
                <a:ext cx="589" cy="771"/>
              </a:xfrm>
              <a:prstGeom prst="rect">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6600" b="1">
                    <a:cs typeface="Times New Roman" pitchFamily="18" charset="0"/>
                  </a:rPr>
                  <a:t>:</a:t>
                </a:r>
              </a:p>
            </p:txBody>
          </p:sp>
          <p:sp>
            <p:nvSpPr>
              <p:cNvPr id="196622" name="Text Box 14"/>
              <p:cNvSpPr txBox="1">
                <a:spLocks noChangeArrowheads="1"/>
              </p:cNvSpPr>
              <p:nvPr/>
            </p:nvSpPr>
            <p:spPr bwMode="auto">
              <a:xfrm>
                <a:off x="1936" y="3233"/>
                <a:ext cx="32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b="1"/>
                  <a:t>R</a:t>
                </a:r>
                <a:r>
                  <a:rPr lang="en-US" altLang="ja-JP" b="1" baseline="-25000"/>
                  <a:t>2</a:t>
                </a:r>
                <a:endParaRPr lang="en-US" altLang="zh-CN" b="1" baseline="-25000"/>
              </a:p>
            </p:txBody>
          </p:sp>
        </p:grpSp>
        <p:grpSp>
          <p:nvGrpSpPr>
            <p:cNvPr id="196623" name="Group 15"/>
            <p:cNvGrpSpPr>
              <a:grpSpLocks/>
            </p:cNvGrpSpPr>
            <p:nvPr/>
          </p:nvGrpSpPr>
          <p:grpSpPr bwMode="auto">
            <a:xfrm>
              <a:off x="2198841" y="4172313"/>
              <a:ext cx="935037" cy="1731963"/>
              <a:chOff x="2835" y="2614"/>
              <a:chExt cx="589" cy="1091"/>
            </a:xfrm>
          </p:grpSpPr>
          <p:sp>
            <p:nvSpPr>
              <p:cNvPr id="196624" name="Rectangle 16"/>
              <p:cNvSpPr>
                <a:spLocks noChangeArrowheads="1"/>
              </p:cNvSpPr>
              <p:nvPr/>
            </p:nvSpPr>
            <p:spPr bwMode="auto">
              <a:xfrm>
                <a:off x="2835" y="2614"/>
                <a:ext cx="589" cy="771"/>
              </a:xfrm>
              <a:prstGeom prst="rect">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r>
                  <a:rPr lang="en-US" altLang="ja-JP" sz="6600" b="1">
                    <a:cs typeface="Times New Roman" pitchFamily="18" charset="0"/>
                  </a:rPr>
                  <a:t>…</a:t>
                </a:r>
              </a:p>
              <a:p>
                <a:pPr algn="ctr">
                  <a:lnSpc>
                    <a:spcPct val="50000"/>
                  </a:lnSpc>
                </a:pPr>
                <a:endParaRPr lang="en-US" altLang="ja-JP" sz="6600" b="1">
                  <a:cs typeface="Times New Roman" pitchFamily="18" charset="0"/>
                </a:endParaRPr>
              </a:p>
            </p:txBody>
          </p:sp>
          <p:sp>
            <p:nvSpPr>
              <p:cNvPr id="196625" name="Text Box 17"/>
              <p:cNvSpPr txBox="1">
                <a:spLocks noChangeArrowheads="1"/>
              </p:cNvSpPr>
              <p:nvPr/>
            </p:nvSpPr>
            <p:spPr bwMode="auto">
              <a:xfrm>
                <a:off x="2980" y="3414"/>
                <a:ext cx="321" cy="291"/>
              </a:xfrm>
              <a:prstGeom prst="rect">
                <a:avLst/>
              </a:prstGeom>
              <a:noFill/>
              <a:ln>
                <a:noFill/>
              </a:ln>
              <a:effectLst/>
              <a:extLst>
                <a:ext uri="{909E8E84-426E-40DD-AFC4-6F175D3DCCD1}">
                  <a14:hiddenFill xmlns:a14="http://schemas.microsoft.com/office/drawing/2010/main">
                    <a:solidFill>
                      <a:srgbClr val="96969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b="1" dirty="0"/>
                  <a:t>R</a:t>
                </a:r>
                <a:r>
                  <a:rPr lang="en-US" altLang="ja-JP" b="1" baseline="-25000" dirty="0"/>
                  <a:t>4</a:t>
                </a:r>
                <a:endParaRPr lang="en-US" altLang="zh-CN" b="1" baseline="-25000" dirty="0"/>
              </a:p>
            </p:txBody>
          </p:sp>
        </p:grpSp>
        <p:sp>
          <p:nvSpPr>
            <p:cNvPr id="196626" name="Line 18"/>
            <p:cNvSpPr>
              <a:spLocks noChangeShapeType="1"/>
            </p:cNvSpPr>
            <p:nvPr/>
          </p:nvSpPr>
          <p:spPr bwMode="auto">
            <a:xfrm flipV="1">
              <a:off x="670695" y="2227624"/>
              <a:ext cx="294389" cy="576261"/>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96627" name="Line 19"/>
            <p:cNvSpPr>
              <a:spLocks noChangeShapeType="1"/>
            </p:cNvSpPr>
            <p:nvPr/>
          </p:nvSpPr>
          <p:spPr bwMode="auto">
            <a:xfrm>
              <a:off x="1254008" y="2010136"/>
              <a:ext cx="423593" cy="842603"/>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96628" name="Line 20"/>
            <p:cNvSpPr>
              <a:spLocks noChangeShapeType="1"/>
            </p:cNvSpPr>
            <p:nvPr/>
          </p:nvSpPr>
          <p:spPr bwMode="auto">
            <a:xfrm flipV="1">
              <a:off x="2018474" y="2227624"/>
              <a:ext cx="530936" cy="64770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96629" name="Line 21"/>
            <p:cNvSpPr>
              <a:spLocks noChangeShapeType="1"/>
            </p:cNvSpPr>
            <p:nvPr/>
          </p:nvSpPr>
          <p:spPr bwMode="auto">
            <a:xfrm>
              <a:off x="2587767" y="1998933"/>
              <a:ext cx="526278" cy="876391"/>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96630" name="Line 22"/>
            <p:cNvSpPr>
              <a:spLocks noChangeShapeType="1"/>
            </p:cNvSpPr>
            <p:nvPr/>
          </p:nvSpPr>
          <p:spPr bwMode="auto">
            <a:xfrm flipV="1">
              <a:off x="1182570" y="3451586"/>
              <a:ext cx="619125" cy="129540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196631" name="Line 23"/>
            <p:cNvSpPr>
              <a:spLocks noChangeShapeType="1"/>
            </p:cNvSpPr>
            <p:nvPr/>
          </p:nvSpPr>
          <p:spPr bwMode="auto">
            <a:xfrm flipH="1" flipV="1">
              <a:off x="721523" y="3380146"/>
              <a:ext cx="461047" cy="1655765"/>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25" name="TextBox 1">
            <a:extLst>
              <a:ext uri="{FF2B5EF4-FFF2-40B4-BE49-F238E27FC236}">
                <a16:creationId xmlns:a16="http://schemas.microsoft.com/office/drawing/2014/main" id="{C54460A8-246B-4903-B4BB-6BD4DFE24637}"/>
              </a:ext>
            </a:extLst>
          </p:cNvPr>
          <p:cNvSpPr txBox="1"/>
          <p:nvPr/>
        </p:nvSpPr>
        <p:spPr>
          <a:xfrm>
            <a:off x="4835860" y="6084296"/>
            <a:ext cx="2143536" cy="461665"/>
          </a:xfrm>
          <a:prstGeom prst="rect">
            <a:avLst/>
          </a:prstGeom>
          <a:noFill/>
        </p:spPr>
        <p:txBody>
          <a:bodyPr wrap="none" rtlCol="0">
            <a:spAutoFit/>
          </a:bodyPr>
          <a:lstStyle/>
          <a:p>
            <a:r>
              <a:rPr lang="en-US" altLang="zh-CN" b="1" dirty="0"/>
              <a:t>with deadlocks</a:t>
            </a:r>
            <a:endParaRPr lang="zh-CN" altLang="en-US" b="1" dirty="0"/>
          </a:p>
        </p:txBody>
      </p:sp>
      <p:grpSp>
        <p:nvGrpSpPr>
          <p:cNvPr id="26" name="组合 25">
            <a:extLst>
              <a:ext uri="{FF2B5EF4-FFF2-40B4-BE49-F238E27FC236}">
                <a16:creationId xmlns:a16="http://schemas.microsoft.com/office/drawing/2014/main" id="{2646BA7B-77B3-4BEC-B8B4-B21A8B98F4DD}"/>
              </a:ext>
            </a:extLst>
          </p:cNvPr>
          <p:cNvGrpSpPr/>
          <p:nvPr/>
        </p:nvGrpSpPr>
        <p:grpSpPr>
          <a:xfrm>
            <a:off x="4278170" y="1125539"/>
            <a:ext cx="3275322" cy="4756151"/>
            <a:chOff x="2430928" y="1125538"/>
            <a:chExt cx="3275322" cy="4756151"/>
          </a:xfrm>
        </p:grpSpPr>
        <p:sp>
          <p:nvSpPr>
            <p:cNvPr id="27" name="Oval 3">
              <a:extLst>
                <a:ext uri="{FF2B5EF4-FFF2-40B4-BE49-F238E27FC236}">
                  <a16:creationId xmlns:a16="http://schemas.microsoft.com/office/drawing/2014/main" id="{4D3EB347-2456-4A15-BC06-E190E0F33AA1}"/>
                </a:ext>
              </a:extLst>
            </p:cNvPr>
            <p:cNvSpPr>
              <a:spLocks noChangeArrowheads="1"/>
            </p:cNvSpPr>
            <p:nvPr/>
          </p:nvSpPr>
          <p:spPr bwMode="auto">
            <a:xfrm>
              <a:off x="2430928" y="2781300"/>
              <a:ext cx="647700" cy="6477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b="1"/>
                <a:t>P</a:t>
              </a:r>
              <a:r>
                <a:rPr lang="en-US" altLang="ja-JP" b="1" baseline="-25000"/>
                <a:t>1</a:t>
              </a:r>
              <a:endParaRPr lang="en-US" altLang="zh-CN" b="1" baseline="-25000"/>
            </a:p>
          </p:txBody>
        </p:sp>
        <p:sp>
          <p:nvSpPr>
            <p:cNvPr id="28" name="Oval 4">
              <a:extLst>
                <a:ext uri="{FF2B5EF4-FFF2-40B4-BE49-F238E27FC236}">
                  <a16:creationId xmlns:a16="http://schemas.microsoft.com/office/drawing/2014/main" id="{79FEE3F3-9EA3-42BC-ADEA-677252CFB9B6}"/>
                </a:ext>
              </a:extLst>
            </p:cNvPr>
            <p:cNvSpPr>
              <a:spLocks noChangeArrowheads="1"/>
            </p:cNvSpPr>
            <p:nvPr/>
          </p:nvSpPr>
          <p:spPr bwMode="auto">
            <a:xfrm>
              <a:off x="3618688" y="2781300"/>
              <a:ext cx="647700" cy="6477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b="1"/>
                <a:t>P</a:t>
              </a:r>
              <a:r>
                <a:rPr lang="en-US" altLang="ja-JP" b="1" baseline="-25000"/>
                <a:t>2</a:t>
              </a:r>
              <a:endParaRPr lang="en-US" altLang="zh-CN" b="1" baseline="-25000"/>
            </a:p>
          </p:txBody>
        </p:sp>
        <p:sp>
          <p:nvSpPr>
            <p:cNvPr id="29" name="Oval 5">
              <a:extLst>
                <a:ext uri="{FF2B5EF4-FFF2-40B4-BE49-F238E27FC236}">
                  <a16:creationId xmlns:a16="http://schemas.microsoft.com/office/drawing/2014/main" id="{E91DB1C9-667A-4BA6-9B4A-24CEA9C42A05}"/>
                </a:ext>
              </a:extLst>
            </p:cNvPr>
            <p:cNvSpPr>
              <a:spLocks noChangeArrowheads="1"/>
            </p:cNvSpPr>
            <p:nvPr/>
          </p:nvSpPr>
          <p:spPr bwMode="auto">
            <a:xfrm>
              <a:off x="5058550" y="2781300"/>
              <a:ext cx="647700" cy="6477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b="1"/>
                <a:t>P</a:t>
              </a:r>
              <a:r>
                <a:rPr lang="en-US" altLang="ja-JP" b="1" baseline="-25000"/>
                <a:t>3</a:t>
              </a:r>
              <a:endParaRPr lang="en-US" altLang="zh-CN" b="1" baseline="-25000"/>
            </a:p>
          </p:txBody>
        </p:sp>
        <p:grpSp>
          <p:nvGrpSpPr>
            <p:cNvPr id="30" name="Group 6">
              <a:extLst>
                <a:ext uri="{FF2B5EF4-FFF2-40B4-BE49-F238E27FC236}">
                  <a16:creationId xmlns:a16="http://schemas.microsoft.com/office/drawing/2014/main" id="{6FFA9E0C-B4CD-4935-AE86-E4C9146AD2B3}"/>
                </a:ext>
              </a:extLst>
            </p:cNvPr>
            <p:cNvGrpSpPr>
              <a:grpSpLocks/>
            </p:cNvGrpSpPr>
            <p:nvPr/>
          </p:nvGrpSpPr>
          <p:grpSpPr bwMode="auto">
            <a:xfrm>
              <a:off x="2843213" y="1125538"/>
              <a:ext cx="935037" cy="1079500"/>
              <a:chOff x="1792" y="709"/>
              <a:chExt cx="589" cy="680"/>
            </a:xfrm>
          </p:grpSpPr>
          <p:sp>
            <p:nvSpPr>
              <p:cNvPr id="46" name="Rectangle 7">
                <a:extLst>
                  <a:ext uri="{FF2B5EF4-FFF2-40B4-BE49-F238E27FC236}">
                    <a16:creationId xmlns:a16="http://schemas.microsoft.com/office/drawing/2014/main" id="{6A3257A7-4A6A-4874-A88C-E4EB42F03297}"/>
                  </a:ext>
                </a:extLst>
              </p:cNvPr>
              <p:cNvSpPr>
                <a:spLocks noChangeArrowheads="1"/>
              </p:cNvSpPr>
              <p:nvPr/>
            </p:nvSpPr>
            <p:spPr bwMode="auto">
              <a:xfrm>
                <a:off x="1792" y="1026"/>
                <a:ext cx="589" cy="363"/>
              </a:xfrm>
              <a:prstGeom prst="rect">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800" b="1"/>
                  <a:t>•</a:t>
                </a:r>
              </a:p>
            </p:txBody>
          </p:sp>
          <p:sp>
            <p:nvSpPr>
              <p:cNvPr id="47" name="Text Box 8">
                <a:extLst>
                  <a:ext uri="{FF2B5EF4-FFF2-40B4-BE49-F238E27FC236}">
                    <a16:creationId xmlns:a16="http://schemas.microsoft.com/office/drawing/2014/main" id="{DC0E5994-4145-41B4-9EC4-95C6BD8EB3C5}"/>
                  </a:ext>
                </a:extLst>
              </p:cNvPr>
              <p:cNvSpPr txBox="1">
                <a:spLocks noChangeArrowheads="1"/>
              </p:cNvSpPr>
              <p:nvPr/>
            </p:nvSpPr>
            <p:spPr bwMode="auto">
              <a:xfrm>
                <a:off x="1937" y="709"/>
                <a:ext cx="321" cy="291"/>
              </a:xfrm>
              <a:prstGeom prst="rect">
                <a:avLst/>
              </a:prstGeom>
              <a:noFill/>
              <a:ln>
                <a:noFill/>
              </a:ln>
              <a:effectLst/>
              <a:extLst>
                <a:ext uri="{909E8E84-426E-40DD-AFC4-6F175D3DCCD1}">
                  <a14:hiddenFill xmlns:a14="http://schemas.microsoft.com/office/drawing/2010/main">
                    <a:solidFill>
                      <a:srgbClr val="96969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b="1"/>
                  <a:t>R</a:t>
                </a:r>
                <a:r>
                  <a:rPr lang="en-US" altLang="ja-JP" b="1" baseline="-25000"/>
                  <a:t>1</a:t>
                </a:r>
                <a:endParaRPr lang="en-US" altLang="zh-CN" b="1" baseline="-25000"/>
              </a:p>
            </p:txBody>
          </p:sp>
        </p:grpSp>
        <p:grpSp>
          <p:nvGrpSpPr>
            <p:cNvPr id="31" name="Group 9">
              <a:extLst>
                <a:ext uri="{FF2B5EF4-FFF2-40B4-BE49-F238E27FC236}">
                  <a16:creationId xmlns:a16="http://schemas.microsoft.com/office/drawing/2014/main" id="{CE1CB450-436E-4199-A1BF-878B364863B6}"/>
                </a:ext>
              </a:extLst>
            </p:cNvPr>
            <p:cNvGrpSpPr>
              <a:grpSpLocks/>
            </p:cNvGrpSpPr>
            <p:nvPr/>
          </p:nvGrpSpPr>
          <p:grpSpPr bwMode="auto">
            <a:xfrm>
              <a:off x="4268788" y="1125538"/>
              <a:ext cx="935037" cy="1079500"/>
              <a:chOff x="2690" y="709"/>
              <a:chExt cx="589" cy="680"/>
            </a:xfrm>
          </p:grpSpPr>
          <p:sp>
            <p:nvSpPr>
              <p:cNvPr id="44" name="Rectangle 10">
                <a:extLst>
                  <a:ext uri="{FF2B5EF4-FFF2-40B4-BE49-F238E27FC236}">
                    <a16:creationId xmlns:a16="http://schemas.microsoft.com/office/drawing/2014/main" id="{A1EBB781-D4CB-4A65-8DA2-6B8427C5475A}"/>
                  </a:ext>
                </a:extLst>
              </p:cNvPr>
              <p:cNvSpPr>
                <a:spLocks noChangeArrowheads="1"/>
              </p:cNvSpPr>
              <p:nvPr/>
            </p:nvSpPr>
            <p:spPr bwMode="auto">
              <a:xfrm>
                <a:off x="2690" y="1026"/>
                <a:ext cx="589" cy="363"/>
              </a:xfrm>
              <a:prstGeom prst="rect">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2800" b="1"/>
                  <a:t>•</a:t>
                </a:r>
              </a:p>
            </p:txBody>
          </p:sp>
          <p:sp>
            <p:nvSpPr>
              <p:cNvPr id="45" name="Text Box 11">
                <a:extLst>
                  <a:ext uri="{FF2B5EF4-FFF2-40B4-BE49-F238E27FC236}">
                    <a16:creationId xmlns:a16="http://schemas.microsoft.com/office/drawing/2014/main" id="{62182044-4F76-4803-BA24-C762723B06BC}"/>
                  </a:ext>
                </a:extLst>
              </p:cNvPr>
              <p:cNvSpPr txBox="1">
                <a:spLocks noChangeArrowheads="1"/>
              </p:cNvSpPr>
              <p:nvPr/>
            </p:nvSpPr>
            <p:spPr bwMode="auto">
              <a:xfrm>
                <a:off x="2935" y="709"/>
                <a:ext cx="321" cy="291"/>
              </a:xfrm>
              <a:prstGeom prst="rect">
                <a:avLst/>
              </a:prstGeom>
              <a:noFill/>
              <a:ln>
                <a:noFill/>
              </a:ln>
              <a:effectLst/>
              <a:extLst>
                <a:ext uri="{909E8E84-426E-40DD-AFC4-6F175D3DCCD1}">
                  <a14:hiddenFill xmlns:a14="http://schemas.microsoft.com/office/drawing/2010/main">
                    <a:solidFill>
                      <a:srgbClr val="96969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b="1"/>
                  <a:t>R</a:t>
                </a:r>
                <a:r>
                  <a:rPr lang="en-US" altLang="ja-JP" b="1" baseline="-25000"/>
                  <a:t>3</a:t>
                </a:r>
                <a:endParaRPr lang="en-US" altLang="zh-CN" b="1" baseline="-25000"/>
              </a:p>
            </p:txBody>
          </p:sp>
        </p:grpSp>
        <p:grpSp>
          <p:nvGrpSpPr>
            <p:cNvPr id="32" name="Group 12">
              <a:extLst>
                <a:ext uri="{FF2B5EF4-FFF2-40B4-BE49-F238E27FC236}">
                  <a16:creationId xmlns:a16="http://schemas.microsoft.com/office/drawing/2014/main" id="{3F8FC56C-7689-464C-B0DB-58B3E3195746}"/>
                </a:ext>
              </a:extLst>
            </p:cNvPr>
            <p:cNvGrpSpPr>
              <a:grpSpLocks/>
            </p:cNvGrpSpPr>
            <p:nvPr/>
          </p:nvGrpSpPr>
          <p:grpSpPr bwMode="auto">
            <a:xfrm>
              <a:off x="2843213" y="4148137"/>
              <a:ext cx="935037" cy="1733549"/>
              <a:chOff x="1791" y="2432"/>
              <a:chExt cx="589" cy="1092"/>
            </a:xfrm>
          </p:grpSpPr>
          <p:sp>
            <p:nvSpPr>
              <p:cNvPr id="42" name="Rectangle 13">
                <a:extLst>
                  <a:ext uri="{FF2B5EF4-FFF2-40B4-BE49-F238E27FC236}">
                    <a16:creationId xmlns:a16="http://schemas.microsoft.com/office/drawing/2014/main" id="{C629A9DB-71A8-45C9-80FA-99C186337D7E}"/>
                  </a:ext>
                </a:extLst>
              </p:cNvPr>
              <p:cNvSpPr>
                <a:spLocks noChangeArrowheads="1"/>
              </p:cNvSpPr>
              <p:nvPr/>
            </p:nvSpPr>
            <p:spPr bwMode="auto">
              <a:xfrm>
                <a:off x="1791" y="2432"/>
                <a:ext cx="589" cy="771"/>
              </a:xfrm>
              <a:prstGeom prst="rect">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6600" b="1">
                    <a:cs typeface="Times New Roman" pitchFamily="18" charset="0"/>
                  </a:rPr>
                  <a:t>:</a:t>
                </a:r>
              </a:p>
            </p:txBody>
          </p:sp>
          <p:sp>
            <p:nvSpPr>
              <p:cNvPr id="43" name="Text Box 14">
                <a:extLst>
                  <a:ext uri="{FF2B5EF4-FFF2-40B4-BE49-F238E27FC236}">
                    <a16:creationId xmlns:a16="http://schemas.microsoft.com/office/drawing/2014/main" id="{9140EB82-D19A-47B4-9FEB-905767EA22D5}"/>
                  </a:ext>
                </a:extLst>
              </p:cNvPr>
              <p:cNvSpPr txBox="1">
                <a:spLocks noChangeArrowheads="1"/>
              </p:cNvSpPr>
              <p:nvPr/>
            </p:nvSpPr>
            <p:spPr bwMode="auto">
              <a:xfrm>
                <a:off x="1936" y="3233"/>
                <a:ext cx="32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b="1"/>
                  <a:t>R</a:t>
                </a:r>
                <a:r>
                  <a:rPr lang="en-US" altLang="ja-JP" b="1" baseline="-25000"/>
                  <a:t>2</a:t>
                </a:r>
                <a:endParaRPr lang="en-US" altLang="zh-CN" b="1" baseline="-25000"/>
              </a:p>
            </p:txBody>
          </p:sp>
        </p:grpSp>
        <p:grpSp>
          <p:nvGrpSpPr>
            <p:cNvPr id="33" name="Group 15">
              <a:extLst>
                <a:ext uri="{FF2B5EF4-FFF2-40B4-BE49-F238E27FC236}">
                  <a16:creationId xmlns:a16="http://schemas.microsoft.com/office/drawing/2014/main" id="{085078E0-1E8F-48B7-AB0D-82DF6920E2C8}"/>
                </a:ext>
              </a:extLst>
            </p:cNvPr>
            <p:cNvGrpSpPr>
              <a:grpSpLocks/>
            </p:cNvGrpSpPr>
            <p:nvPr/>
          </p:nvGrpSpPr>
          <p:grpSpPr bwMode="auto">
            <a:xfrm>
              <a:off x="4341813" y="4149726"/>
              <a:ext cx="935037" cy="1731963"/>
              <a:chOff x="2735" y="2614"/>
              <a:chExt cx="589" cy="1091"/>
            </a:xfrm>
          </p:grpSpPr>
          <p:sp>
            <p:nvSpPr>
              <p:cNvPr id="40" name="Rectangle 16">
                <a:extLst>
                  <a:ext uri="{FF2B5EF4-FFF2-40B4-BE49-F238E27FC236}">
                    <a16:creationId xmlns:a16="http://schemas.microsoft.com/office/drawing/2014/main" id="{BC9DC6C3-B678-490E-B05D-5AEA3B85CBAC}"/>
                  </a:ext>
                </a:extLst>
              </p:cNvPr>
              <p:cNvSpPr>
                <a:spLocks noChangeArrowheads="1"/>
              </p:cNvSpPr>
              <p:nvPr/>
            </p:nvSpPr>
            <p:spPr bwMode="auto">
              <a:xfrm>
                <a:off x="2735" y="2614"/>
                <a:ext cx="589" cy="771"/>
              </a:xfrm>
              <a:prstGeom prst="rect">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r>
                  <a:rPr lang="en-US" altLang="ja-JP" sz="6600" b="1">
                    <a:cs typeface="Times New Roman" pitchFamily="18" charset="0"/>
                  </a:rPr>
                  <a:t>…</a:t>
                </a:r>
              </a:p>
              <a:p>
                <a:pPr algn="ctr">
                  <a:lnSpc>
                    <a:spcPct val="50000"/>
                  </a:lnSpc>
                </a:pPr>
                <a:endParaRPr lang="en-US" altLang="ja-JP" sz="6600" b="1">
                  <a:cs typeface="Times New Roman" pitchFamily="18" charset="0"/>
                </a:endParaRPr>
              </a:p>
            </p:txBody>
          </p:sp>
          <p:sp>
            <p:nvSpPr>
              <p:cNvPr id="41" name="Text Box 17">
                <a:extLst>
                  <a:ext uri="{FF2B5EF4-FFF2-40B4-BE49-F238E27FC236}">
                    <a16:creationId xmlns:a16="http://schemas.microsoft.com/office/drawing/2014/main" id="{61E5513B-AA2F-41D0-8EDF-8ED89982BC6C}"/>
                  </a:ext>
                </a:extLst>
              </p:cNvPr>
              <p:cNvSpPr txBox="1">
                <a:spLocks noChangeArrowheads="1"/>
              </p:cNvSpPr>
              <p:nvPr/>
            </p:nvSpPr>
            <p:spPr bwMode="auto">
              <a:xfrm>
                <a:off x="2980" y="3414"/>
                <a:ext cx="321" cy="291"/>
              </a:xfrm>
              <a:prstGeom prst="rect">
                <a:avLst/>
              </a:prstGeom>
              <a:noFill/>
              <a:ln>
                <a:noFill/>
              </a:ln>
              <a:effectLst/>
              <a:extLst>
                <a:ext uri="{909E8E84-426E-40DD-AFC4-6F175D3DCCD1}">
                  <a14:hiddenFill xmlns:a14="http://schemas.microsoft.com/office/drawing/2010/main">
                    <a:solidFill>
                      <a:srgbClr val="96969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b="1"/>
                  <a:t>R</a:t>
                </a:r>
                <a:r>
                  <a:rPr lang="en-US" altLang="ja-JP" b="1" baseline="-25000"/>
                  <a:t>4</a:t>
                </a:r>
                <a:endParaRPr lang="en-US" altLang="zh-CN" b="1" baseline="-25000"/>
              </a:p>
            </p:txBody>
          </p:sp>
        </p:grpSp>
        <p:sp>
          <p:nvSpPr>
            <p:cNvPr id="34" name="Line 18">
              <a:extLst>
                <a:ext uri="{FF2B5EF4-FFF2-40B4-BE49-F238E27FC236}">
                  <a16:creationId xmlns:a16="http://schemas.microsoft.com/office/drawing/2014/main" id="{DCA5E8C4-7D57-482F-B9E8-A52373807590}"/>
                </a:ext>
              </a:extLst>
            </p:cNvPr>
            <p:cNvSpPr>
              <a:spLocks noChangeShapeType="1"/>
            </p:cNvSpPr>
            <p:nvPr/>
          </p:nvSpPr>
          <p:spPr bwMode="auto">
            <a:xfrm flipV="1">
              <a:off x="2798369" y="2205038"/>
              <a:ext cx="260744" cy="598846"/>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5" name="Line 19">
              <a:extLst>
                <a:ext uri="{FF2B5EF4-FFF2-40B4-BE49-F238E27FC236}">
                  <a16:creationId xmlns:a16="http://schemas.microsoft.com/office/drawing/2014/main" id="{7E948D15-6557-4E6E-961F-6EBE811B199D}"/>
                </a:ext>
              </a:extLst>
            </p:cNvPr>
            <p:cNvSpPr>
              <a:spLocks noChangeShapeType="1"/>
            </p:cNvSpPr>
            <p:nvPr/>
          </p:nvSpPr>
          <p:spPr bwMode="auto">
            <a:xfrm>
              <a:off x="3328176" y="1989136"/>
              <a:ext cx="521512" cy="814747"/>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6" name="Line 20">
              <a:extLst>
                <a:ext uri="{FF2B5EF4-FFF2-40B4-BE49-F238E27FC236}">
                  <a16:creationId xmlns:a16="http://schemas.microsoft.com/office/drawing/2014/main" id="{2211C287-811D-47EB-AA03-02407ED33BA0}"/>
                </a:ext>
              </a:extLst>
            </p:cNvPr>
            <p:cNvSpPr>
              <a:spLocks noChangeShapeType="1"/>
            </p:cNvSpPr>
            <p:nvPr/>
          </p:nvSpPr>
          <p:spPr bwMode="auto">
            <a:xfrm flipV="1">
              <a:off x="4174003" y="2205037"/>
              <a:ext cx="469435" cy="670285"/>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7" name="Line 21">
              <a:extLst>
                <a:ext uri="{FF2B5EF4-FFF2-40B4-BE49-F238E27FC236}">
                  <a16:creationId xmlns:a16="http://schemas.microsoft.com/office/drawing/2014/main" id="{F83F9D98-7835-40ED-BBD7-F86C0F91D69E}"/>
                </a:ext>
              </a:extLst>
            </p:cNvPr>
            <p:cNvSpPr>
              <a:spLocks noChangeShapeType="1"/>
            </p:cNvSpPr>
            <p:nvPr/>
          </p:nvSpPr>
          <p:spPr bwMode="auto">
            <a:xfrm>
              <a:off x="4789488" y="2010134"/>
              <a:ext cx="574675" cy="842603"/>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8" name="Line 22">
              <a:extLst>
                <a:ext uri="{FF2B5EF4-FFF2-40B4-BE49-F238E27FC236}">
                  <a16:creationId xmlns:a16="http://schemas.microsoft.com/office/drawing/2014/main" id="{D92DF343-5E78-4BD4-BED4-E421188F9B66}"/>
                </a:ext>
              </a:extLst>
            </p:cNvPr>
            <p:cNvSpPr>
              <a:spLocks noChangeShapeType="1"/>
            </p:cNvSpPr>
            <p:nvPr/>
          </p:nvSpPr>
          <p:spPr bwMode="auto">
            <a:xfrm flipV="1">
              <a:off x="3276600" y="3429000"/>
              <a:ext cx="719138" cy="129540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39" name="Line 23">
              <a:extLst>
                <a:ext uri="{FF2B5EF4-FFF2-40B4-BE49-F238E27FC236}">
                  <a16:creationId xmlns:a16="http://schemas.microsoft.com/office/drawing/2014/main" id="{086A1B01-9FC5-423B-8B19-8CC6BA947ED5}"/>
                </a:ext>
              </a:extLst>
            </p:cNvPr>
            <p:cNvSpPr>
              <a:spLocks noChangeShapeType="1"/>
            </p:cNvSpPr>
            <p:nvPr/>
          </p:nvSpPr>
          <p:spPr bwMode="auto">
            <a:xfrm flipH="1" flipV="1">
              <a:off x="2725341" y="3428999"/>
              <a:ext cx="551258" cy="1584326"/>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48" name="Line 24">
            <a:extLst>
              <a:ext uri="{FF2B5EF4-FFF2-40B4-BE49-F238E27FC236}">
                <a16:creationId xmlns:a16="http://schemas.microsoft.com/office/drawing/2014/main" id="{AFBD11BD-A350-4738-9ACF-36C77F030503}"/>
              </a:ext>
            </a:extLst>
          </p:cNvPr>
          <p:cNvSpPr>
            <a:spLocks noChangeShapeType="1"/>
          </p:cNvSpPr>
          <p:nvPr/>
        </p:nvSpPr>
        <p:spPr bwMode="auto">
          <a:xfrm flipH="1">
            <a:off x="5627081" y="3357562"/>
            <a:ext cx="1394990" cy="1150939"/>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49" name="Freeform 25">
            <a:extLst>
              <a:ext uri="{FF2B5EF4-FFF2-40B4-BE49-F238E27FC236}">
                <a16:creationId xmlns:a16="http://schemas.microsoft.com/office/drawing/2014/main" id="{58C749CC-DE50-41CF-8320-D861E3B675E9}"/>
              </a:ext>
            </a:extLst>
          </p:cNvPr>
          <p:cNvSpPr>
            <a:spLocks/>
          </p:cNvSpPr>
          <p:nvPr/>
        </p:nvSpPr>
        <p:spPr bwMode="auto">
          <a:xfrm>
            <a:off x="5627081" y="2349500"/>
            <a:ext cx="1512887" cy="1727200"/>
          </a:xfrm>
          <a:custGeom>
            <a:avLst/>
            <a:gdLst>
              <a:gd name="T0" fmla="*/ 0 w 953"/>
              <a:gd name="T1" fmla="*/ 1088 h 1088"/>
              <a:gd name="T2" fmla="*/ 363 w 953"/>
              <a:gd name="T3" fmla="*/ 453 h 1088"/>
              <a:gd name="T4" fmla="*/ 635 w 953"/>
              <a:gd name="T5" fmla="*/ 0 h 1088"/>
              <a:gd name="T6" fmla="*/ 953 w 953"/>
              <a:gd name="T7" fmla="*/ 453 h 1088"/>
              <a:gd name="T8" fmla="*/ 590 w 953"/>
              <a:gd name="T9" fmla="*/ 816 h 1088"/>
              <a:gd name="T10" fmla="*/ 0 w 953"/>
              <a:gd name="T11" fmla="*/ 1088 h 1088"/>
            </a:gdLst>
            <a:ahLst/>
            <a:cxnLst>
              <a:cxn ang="0">
                <a:pos x="T0" y="T1"/>
              </a:cxn>
              <a:cxn ang="0">
                <a:pos x="T2" y="T3"/>
              </a:cxn>
              <a:cxn ang="0">
                <a:pos x="T4" y="T5"/>
              </a:cxn>
              <a:cxn ang="0">
                <a:pos x="T6" y="T7"/>
              </a:cxn>
              <a:cxn ang="0">
                <a:pos x="T8" y="T9"/>
              </a:cxn>
              <a:cxn ang="0">
                <a:pos x="T10" y="T11"/>
              </a:cxn>
            </a:cxnLst>
            <a:rect l="0" t="0" r="r" b="b"/>
            <a:pathLst>
              <a:path w="953" h="1088">
                <a:moveTo>
                  <a:pt x="0" y="1088"/>
                </a:moveTo>
                <a:lnTo>
                  <a:pt x="363" y="453"/>
                </a:lnTo>
                <a:lnTo>
                  <a:pt x="635" y="0"/>
                </a:lnTo>
                <a:lnTo>
                  <a:pt x="953" y="453"/>
                </a:lnTo>
                <a:lnTo>
                  <a:pt x="590" y="816"/>
                </a:lnTo>
                <a:lnTo>
                  <a:pt x="0" y="1088"/>
                </a:lnTo>
                <a:close/>
              </a:path>
            </a:pathLst>
          </a:custGeom>
          <a:noFill/>
          <a:ln w="38100" cap="flat" cmpd="sng">
            <a:solidFill>
              <a:srgbClr val="FF0000"/>
            </a:solidFill>
            <a:prstDash val="sys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50" name="Freeform 26">
            <a:extLst>
              <a:ext uri="{FF2B5EF4-FFF2-40B4-BE49-F238E27FC236}">
                <a16:creationId xmlns:a16="http://schemas.microsoft.com/office/drawing/2014/main" id="{02822548-C409-4820-9926-A198AE3C4DFF}"/>
              </a:ext>
            </a:extLst>
          </p:cNvPr>
          <p:cNvSpPr>
            <a:spLocks/>
          </p:cNvSpPr>
          <p:nvPr/>
        </p:nvSpPr>
        <p:spPr bwMode="auto">
          <a:xfrm>
            <a:off x="4619016" y="1790107"/>
            <a:ext cx="2850729" cy="2646955"/>
          </a:xfrm>
          <a:custGeom>
            <a:avLst/>
            <a:gdLst>
              <a:gd name="T0" fmla="*/ 318 w 1860"/>
              <a:gd name="T1" fmla="*/ 1724 h 1724"/>
              <a:gd name="T2" fmla="*/ 0 w 1860"/>
              <a:gd name="T3" fmla="*/ 908 h 1724"/>
              <a:gd name="T4" fmla="*/ 454 w 1860"/>
              <a:gd name="T5" fmla="*/ 182 h 1724"/>
              <a:gd name="T6" fmla="*/ 816 w 1860"/>
              <a:gd name="T7" fmla="*/ 726 h 1724"/>
              <a:gd name="T8" fmla="*/ 1315 w 1860"/>
              <a:gd name="T9" fmla="*/ 0 h 1724"/>
              <a:gd name="T10" fmla="*/ 1860 w 1860"/>
              <a:gd name="T11" fmla="*/ 953 h 1724"/>
              <a:gd name="T12" fmla="*/ 318 w 1860"/>
              <a:gd name="T13" fmla="*/ 1724 h 1724"/>
            </a:gdLst>
            <a:ahLst/>
            <a:cxnLst>
              <a:cxn ang="0">
                <a:pos x="T0" y="T1"/>
              </a:cxn>
              <a:cxn ang="0">
                <a:pos x="T2" y="T3"/>
              </a:cxn>
              <a:cxn ang="0">
                <a:pos x="T4" y="T5"/>
              </a:cxn>
              <a:cxn ang="0">
                <a:pos x="T6" y="T7"/>
              </a:cxn>
              <a:cxn ang="0">
                <a:pos x="T8" y="T9"/>
              </a:cxn>
              <a:cxn ang="0">
                <a:pos x="T10" y="T11"/>
              </a:cxn>
              <a:cxn ang="0">
                <a:pos x="T12" y="T13"/>
              </a:cxn>
            </a:cxnLst>
            <a:rect l="0" t="0" r="r" b="b"/>
            <a:pathLst>
              <a:path w="1860" h="1724">
                <a:moveTo>
                  <a:pt x="318" y="1724"/>
                </a:moveTo>
                <a:lnTo>
                  <a:pt x="0" y="908"/>
                </a:lnTo>
                <a:lnTo>
                  <a:pt x="454" y="182"/>
                </a:lnTo>
                <a:lnTo>
                  <a:pt x="816" y="726"/>
                </a:lnTo>
                <a:lnTo>
                  <a:pt x="1315" y="0"/>
                </a:lnTo>
                <a:lnTo>
                  <a:pt x="1860" y="953"/>
                </a:lnTo>
                <a:lnTo>
                  <a:pt x="318" y="1724"/>
                </a:lnTo>
                <a:close/>
              </a:path>
            </a:pathLst>
          </a:custGeom>
          <a:noFill/>
          <a:ln w="38100" cap="flat" cmpd="sng">
            <a:solidFill>
              <a:schemeClr val="tx2">
                <a:lumMod val="75000"/>
              </a:schemeClr>
            </a:solidFill>
            <a:prstDash val="sys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51" name="Line 24">
            <a:extLst>
              <a:ext uri="{FF2B5EF4-FFF2-40B4-BE49-F238E27FC236}">
                <a16:creationId xmlns:a16="http://schemas.microsoft.com/office/drawing/2014/main" id="{D8644CD3-5E73-4129-84A7-707F7229520F}"/>
              </a:ext>
            </a:extLst>
          </p:cNvPr>
          <p:cNvSpPr>
            <a:spLocks noChangeShapeType="1"/>
          </p:cNvSpPr>
          <p:nvPr/>
        </p:nvSpPr>
        <p:spPr bwMode="auto">
          <a:xfrm flipH="1">
            <a:off x="2769690" y="3489119"/>
            <a:ext cx="373062" cy="698139"/>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nvGrpSpPr>
          <p:cNvPr id="52" name="组合 51">
            <a:extLst>
              <a:ext uri="{FF2B5EF4-FFF2-40B4-BE49-F238E27FC236}">
                <a16:creationId xmlns:a16="http://schemas.microsoft.com/office/drawing/2014/main" id="{EDD5AA07-83A9-4048-9ED3-19D798D2C316}"/>
              </a:ext>
            </a:extLst>
          </p:cNvPr>
          <p:cNvGrpSpPr/>
          <p:nvPr/>
        </p:nvGrpSpPr>
        <p:grpSpPr>
          <a:xfrm>
            <a:off x="8271813" y="1133745"/>
            <a:ext cx="3365630" cy="4681538"/>
            <a:chOff x="1927805" y="1403775"/>
            <a:chExt cx="3365630" cy="4681538"/>
          </a:xfrm>
        </p:grpSpPr>
        <p:sp>
          <p:nvSpPr>
            <p:cNvPr id="53" name="Oval 3">
              <a:extLst>
                <a:ext uri="{FF2B5EF4-FFF2-40B4-BE49-F238E27FC236}">
                  <a16:creationId xmlns:a16="http://schemas.microsoft.com/office/drawing/2014/main" id="{762DF34D-D949-46CF-83F2-DF65442A27D7}"/>
                </a:ext>
              </a:extLst>
            </p:cNvPr>
            <p:cNvSpPr>
              <a:spLocks noChangeArrowheads="1"/>
            </p:cNvSpPr>
            <p:nvPr/>
          </p:nvSpPr>
          <p:spPr bwMode="auto">
            <a:xfrm>
              <a:off x="1927805" y="3204000"/>
              <a:ext cx="647700" cy="6477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b="1"/>
                <a:t>P</a:t>
              </a:r>
              <a:r>
                <a:rPr lang="en-US" altLang="ja-JP" b="1" baseline="-25000"/>
                <a:t>1</a:t>
              </a:r>
              <a:endParaRPr lang="en-US" altLang="zh-CN" b="1" baseline="-25000"/>
            </a:p>
          </p:txBody>
        </p:sp>
        <p:sp>
          <p:nvSpPr>
            <p:cNvPr id="54" name="Oval 4">
              <a:extLst>
                <a:ext uri="{FF2B5EF4-FFF2-40B4-BE49-F238E27FC236}">
                  <a16:creationId xmlns:a16="http://schemas.microsoft.com/office/drawing/2014/main" id="{E9CFEBCF-C933-4FFF-84E3-2C0989C5FEFF}"/>
                </a:ext>
              </a:extLst>
            </p:cNvPr>
            <p:cNvSpPr>
              <a:spLocks noChangeArrowheads="1"/>
            </p:cNvSpPr>
            <p:nvPr/>
          </p:nvSpPr>
          <p:spPr bwMode="auto">
            <a:xfrm>
              <a:off x="4645735" y="1403775"/>
              <a:ext cx="647700" cy="6477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b="1" dirty="0"/>
                <a:t>P</a:t>
              </a:r>
              <a:r>
                <a:rPr lang="en-US" altLang="zh-CN" b="1" baseline="-25000" dirty="0"/>
                <a:t>2</a:t>
              </a:r>
            </a:p>
          </p:txBody>
        </p:sp>
        <p:sp>
          <p:nvSpPr>
            <p:cNvPr id="55" name="Oval 5">
              <a:extLst>
                <a:ext uri="{FF2B5EF4-FFF2-40B4-BE49-F238E27FC236}">
                  <a16:creationId xmlns:a16="http://schemas.microsoft.com/office/drawing/2014/main" id="{64DB24C5-B7E7-479D-BEF0-FE59BF54DAF3}"/>
                </a:ext>
              </a:extLst>
            </p:cNvPr>
            <p:cNvSpPr>
              <a:spLocks noChangeArrowheads="1"/>
            </p:cNvSpPr>
            <p:nvPr/>
          </p:nvSpPr>
          <p:spPr bwMode="auto">
            <a:xfrm>
              <a:off x="4645735" y="3205588"/>
              <a:ext cx="647700" cy="6477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b="1"/>
                <a:t>P</a:t>
              </a:r>
              <a:r>
                <a:rPr lang="en-US" altLang="zh-CN" b="1" baseline="-25000"/>
                <a:t>3</a:t>
              </a:r>
            </a:p>
          </p:txBody>
        </p:sp>
        <p:sp>
          <p:nvSpPr>
            <p:cNvPr id="56" name="Oval 6">
              <a:extLst>
                <a:ext uri="{FF2B5EF4-FFF2-40B4-BE49-F238E27FC236}">
                  <a16:creationId xmlns:a16="http://schemas.microsoft.com/office/drawing/2014/main" id="{37CCA303-390E-4D88-8C2E-935C05A4B2B7}"/>
                </a:ext>
              </a:extLst>
            </p:cNvPr>
            <p:cNvSpPr>
              <a:spLocks noChangeArrowheads="1"/>
            </p:cNvSpPr>
            <p:nvPr/>
          </p:nvSpPr>
          <p:spPr bwMode="auto">
            <a:xfrm>
              <a:off x="4645735" y="5437613"/>
              <a:ext cx="647700" cy="647700"/>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b="1"/>
                <a:t>P</a:t>
              </a:r>
              <a:r>
                <a:rPr lang="en-US" altLang="zh-CN" b="1" baseline="-25000"/>
                <a:t>4</a:t>
              </a:r>
            </a:p>
          </p:txBody>
        </p:sp>
        <p:grpSp>
          <p:nvGrpSpPr>
            <p:cNvPr id="57" name="Group 7">
              <a:extLst>
                <a:ext uri="{FF2B5EF4-FFF2-40B4-BE49-F238E27FC236}">
                  <a16:creationId xmlns:a16="http://schemas.microsoft.com/office/drawing/2014/main" id="{65DCF1FE-D06F-482D-84C0-89B668666309}"/>
                </a:ext>
              </a:extLst>
            </p:cNvPr>
            <p:cNvGrpSpPr>
              <a:grpSpLocks/>
            </p:cNvGrpSpPr>
            <p:nvPr/>
          </p:nvGrpSpPr>
          <p:grpSpPr bwMode="auto">
            <a:xfrm>
              <a:off x="3132138" y="1692701"/>
              <a:ext cx="935037" cy="1733551"/>
              <a:chOff x="1791" y="2432"/>
              <a:chExt cx="589" cy="1092"/>
            </a:xfrm>
          </p:grpSpPr>
          <p:sp>
            <p:nvSpPr>
              <p:cNvPr id="67" name="Rectangle 8">
                <a:extLst>
                  <a:ext uri="{FF2B5EF4-FFF2-40B4-BE49-F238E27FC236}">
                    <a16:creationId xmlns:a16="http://schemas.microsoft.com/office/drawing/2014/main" id="{831BFDBA-2BE6-40AC-9866-E1B514F3079E}"/>
                  </a:ext>
                </a:extLst>
              </p:cNvPr>
              <p:cNvSpPr>
                <a:spLocks noChangeArrowheads="1"/>
              </p:cNvSpPr>
              <p:nvPr/>
            </p:nvSpPr>
            <p:spPr bwMode="auto">
              <a:xfrm>
                <a:off x="1791" y="2432"/>
                <a:ext cx="589" cy="771"/>
              </a:xfrm>
              <a:prstGeom prst="rect">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6600" b="1">
                    <a:cs typeface="Times New Roman" pitchFamily="18" charset="0"/>
                  </a:rPr>
                  <a:t>:</a:t>
                </a:r>
              </a:p>
            </p:txBody>
          </p:sp>
          <p:sp>
            <p:nvSpPr>
              <p:cNvPr id="68" name="Text Box 9">
                <a:extLst>
                  <a:ext uri="{FF2B5EF4-FFF2-40B4-BE49-F238E27FC236}">
                    <a16:creationId xmlns:a16="http://schemas.microsoft.com/office/drawing/2014/main" id="{C4280FB2-3A1D-4764-B325-F93A81CAC810}"/>
                  </a:ext>
                </a:extLst>
              </p:cNvPr>
              <p:cNvSpPr txBox="1">
                <a:spLocks noChangeArrowheads="1"/>
              </p:cNvSpPr>
              <p:nvPr/>
            </p:nvSpPr>
            <p:spPr bwMode="auto">
              <a:xfrm>
                <a:off x="1936" y="3233"/>
                <a:ext cx="32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b="1"/>
                  <a:t>R</a:t>
                </a:r>
                <a:r>
                  <a:rPr lang="en-US" altLang="zh-CN" b="1" baseline="-25000"/>
                  <a:t>1</a:t>
                </a:r>
              </a:p>
            </p:txBody>
          </p:sp>
        </p:grpSp>
        <p:grpSp>
          <p:nvGrpSpPr>
            <p:cNvPr id="58" name="Group 10">
              <a:extLst>
                <a:ext uri="{FF2B5EF4-FFF2-40B4-BE49-F238E27FC236}">
                  <a16:creationId xmlns:a16="http://schemas.microsoft.com/office/drawing/2014/main" id="{A021A155-877A-4432-B9B2-6D90543A1F93}"/>
                </a:ext>
              </a:extLst>
            </p:cNvPr>
            <p:cNvGrpSpPr>
              <a:grpSpLocks/>
            </p:cNvGrpSpPr>
            <p:nvPr/>
          </p:nvGrpSpPr>
          <p:grpSpPr bwMode="auto">
            <a:xfrm>
              <a:off x="3132138" y="3924726"/>
              <a:ext cx="935037" cy="1733551"/>
              <a:chOff x="1791" y="2432"/>
              <a:chExt cx="589" cy="1092"/>
            </a:xfrm>
          </p:grpSpPr>
          <p:sp>
            <p:nvSpPr>
              <p:cNvPr id="65" name="Rectangle 11">
                <a:extLst>
                  <a:ext uri="{FF2B5EF4-FFF2-40B4-BE49-F238E27FC236}">
                    <a16:creationId xmlns:a16="http://schemas.microsoft.com/office/drawing/2014/main" id="{42AA9D20-BF47-4E10-B0F9-14D7A4CE188B}"/>
                  </a:ext>
                </a:extLst>
              </p:cNvPr>
              <p:cNvSpPr>
                <a:spLocks noChangeArrowheads="1"/>
              </p:cNvSpPr>
              <p:nvPr/>
            </p:nvSpPr>
            <p:spPr bwMode="auto">
              <a:xfrm>
                <a:off x="1791" y="2432"/>
                <a:ext cx="589" cy="771"/>
              </a:xfrm>
              <a:prstGeom prst="rect">
                <a:avLst/>
              </a:prstGeom>
              <a:solidFill>
                <a:srgbClr val="96969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ja-JP" sz="6600" b="1">
                    <a:cs typeface="Times New Roman" pitchFamily="18" charset="0"/>
                  </a:rPr>
                  <a:t>:</a:t>
                </a:r>
              </a:p>
            </p:txBody>
          </p:sp>
          <p:sp>
            <p:nvSpPr>
              <p:cNvPr id="66" name="Text Box 12">
                <a:extLst>
                  <a:ext uri="{FF2B5EF4-FFF2-40B4-BE49-F238E27FC236}">
                    <a16:creationId xmlns:a16="http://schemas.microsoft.com/office/drawing/2014/main" id="{6585D984-B0C3-47A1-B633-D9ED2341FFD5}"/>
                  </a:ext>
                </a:extLst>
              </p:cNvPr>
              <p:cNvSpPr txBox="1">
                <a:spLocks noChangeArrowheads="1"/>
              </p:cNvSpPr>
              <p:nvPr/>
            </p:nvSpPr>
            <p:spPr bwMode="auto">
              <a:xfrm>
                <a:off x="1936" y="3233"/>
                <a:ext cx="32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ja-JP" b="1"/>
                  <a:t>R</a:t>
                </a:r>
                <a:r>
                  <a:rPr lang="en-US" altLang="ja-JP" b="1" baseline="-25000"/>
                  <a:t>2</a:t>
                </a:r>
                <a:endParaRPr lang="en-US" altLang="zh-CN" b="1" baseline="-25000"/>
              </a:p>
            </p:txBody>
          </p:sp>
        </p:grpSp>
        <p:sp>
          <p:nvSpPr>
            <p:cNvPr id="59" name="Line 13">
              <a:extLst>
                <a:ext uri="{FF2B5EF4-FFF2-40B4-BE49-F238E27FC236}">
                  <a16:creationId xmlns:a16="http://schemas.microsoft.com/office/drawing/2014/main" id="{A7E30E4C-7BC6-4D1A-9F90-61FA4EAC0AF0}"/>
                </a:ext>
              </a:extLst>
            </p:cNvPr>
            <p:cNvSpPr>
              <a:spLocks noChangeShapeType="1"/>
            </p:cNvSpPr>
            <p:nvPr/>
          </p:nvSpPr>
          <p:spPr bwMode="auto">
            <a:xfrm flipH="1" flipV="1">
              <a:off x="2474667" y="3780263"/>
              <a:ext cx="1089270" cy="720724"/>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60" name="Line 14">
              <a:extLst>
                <a:ext uri="{FF2B5EF4-FFF2-40B4-BE49-F238E27FC236}">
                  <a16:creationId xmlns:a16="http://schemas.microsoft.com/office/drawing/2014/main" id="{326D437F-4E9F-4444-A8BC-BD511E05F95A}"/>
                </a:ext>
              </a:extLst>
            </p:cNvPr>
            <p:cNvSpPr>
              <a:spLocks noChangeShapeType="1"/>
            </p:cNvSpPr>
            <p:nvPr/>
          </p:nvSpPr>
          <p:spPr bwMode="auto">
            <a:xfrm flipV="1">
              <a:off x="2386087" y="2484863"/>
              <a:ext cx="746051" cy="720725"/>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61" name="Line 15">
              <a:extLst>
                <a:ext uri="{FF2B5EF4-FFF2-40B4-BE49-F238E27FC236}">
                  <a16:creationId xmlns:a16="http://schemas.microsoft.com/office/drawing/2014/main" id="{3B70F6CC-5E7E-4F7E-B370-DB86FCA2ACC0}"/>
                </a:ext>
              </a:extLst>
            </p:cNvPr>
            <p:cNvSpPr>
              <a:spLocks noChangeShapeType="1"/>
            </p:cNvSpPr>
            <p:nvPr/>
          </p:nvSpPr>
          <p:spPr bwMode="auto">
            <a:xfrm flipV="1">
              <a:off x="3563938" y="1791717"/>
              <a:ext cx="1081797" cy="477245"/>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62" name="Line 16">
              <a:extLst>
                <a:ext uri="{FF2B5EF4-FFF2-40B4-BE49-F238E27FC236}">
                  <a16:creationId xmlns:a16="http://schemas.microsoft.com/office/drawing/2014/main" id="{EA9C4AA1-D445-48EF-94D0-207ECCCCF019}"/>
                </a:ext>
              </a:extLst>
            </p:cNvPr>
            <p:cNvSpPr>
              <a:spLocks noChangeShapeType="1"/>
            </p:cNvSpPr>
            <p:nvPr/>
          </p:nvSpPr>
          <p:spPr bwMode="auto">
            <a:xfrm>
              <a:off x="3635375" y="2556300"/>
              <a:ext cx="1121850" cy="748306"/>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63" name="Line 17">
              <a:extLst>
                <a:ext uri="{FF2B5EF4-FFF2-40B4-BE49-F238E27FC236}">
                  <a16:creationId xmlns:a16="http://schemas.microsoft.com/office/drawing/2014/main" id="{CBAA7C12-1563-44C2-ACCC-BFD01FCBC6CC}"/>
                </a:ext>
              </a:extLst>
            </p:cNvPr>
            <p:cNvSpPr>
              <a:spLocks noChangeShapeType="1"/>
            </p:cNvSpPr>
            <p:nvPr/>
          </p:nvSpPr>
          <p:spPr bwMode="auto">
            <a:xfrm>
              <a:off x="3635375" y="4788325"/>
              <a:ext cx="1089271" cy="800341"/>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64" name="Line 18">
              <a:extLst>
                <a:ext uri="{FF2B5EF4-FFF2-40B4-BE49-F238E27FC236}">
                  <a16:creationId xmlns:a16="http://schemas.microsoft.com/office/drawing/2014/main" id="{99DF228C-0D5D-48FE-8AEC-D9C52A6CC5D9}"/>
                </a:ext>
              </a:extLst>
            </p:cNvPr>
            <p:cNvSpPr>
              <a:spLocks noChangeShapeType="1"/>
            </p:cNvSpPr>
            <p:nvPr/>
          </p:nvSpPr>
          <p:spPr bwMode="auto">
            <a:xfrm flipH="1">
              <a:off x="4076945" y="3809430"/>
              <a:ext cx="647701" cy="573599"/>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sp>
        <p:nvSpPr>
          <p:cNvPr id="69" name="Freeform 19">
            <a:extLst>
              <a:ext uri="{FF2B5EF4-FFF2-40B4-BE49-F238E27FC236}">
                <a16:creationId xmlns:a16="http://schemas.microsoft.com/office/drawing/2014/main" id="{15F5BA30-FCBD-4F3D-84C0-DCB93E63C0F5}"/>
              </a:ext>
            </a:extLst>
          </p:cNvPr>
          <p:cNvSpPr>
            <a:spLocks/>
          </p:cNvSpPr>
          <p:nvPr/>
        </p:nvSpPr>
        <p:spPr bwMode="auto">
          <a:xfrm>
            <a:off x="8694488" y="2477493"/>
            <a:ext cx="2466059" cy="1444949"/>
          </a:xfrm>
          <a:custGeom>
            <a:avLst/>
            <a:gdLst>
              <a:gd name="T0" fmla="*/ 906 w 2041"/>
              <a:gd name="T1" fmla="*/ 963 h 963"/>
              <a:gd name="T2" fmla="*/ 810 w 2041"/>
              <a:gd name="T3" fmla="*/ 915 h 963"/>
              <a:gd name="T4" fmla="*/ 0 w 2041"/>
              <a:gd name="T5" fmla="*/ 499 h 963"/>
              <a:gd name="T6" fmla="*/ 771 w 2041"/>
              <a:gd name="T7" fmla="*/ 0 h 963"/>
              <a:gd name="T8" fmla="*/ 2041 w 2041"/>
              <a:gd name="T9" fmla="*/ 544 h 963"/>
              <a:gd name="T10" fmla="*/ 906 w 2041"/>
              <a:gd name="T11" fmla="*/ 963 h 963"/>
            </a:gdLst>
            <a:ahLst/>
            <a:cxnLst>
              <a:cxn ang="0">
                <a:pos x="T0" y="T1"/>
              </a:cxn>
              <a:cxn ang="0">
                <a:pos x="T2" y="T3"/>
              </a:cxn>
              <a:cxn ang="0">
                <a:pos x="T4" y="T5"/>
              </a:cxn>
              <a:cxn ang="0">
                <a:pos x="T6" y="T7"/>
              </a:cxn>
              <a:cxn ang="0">
                <a:pos x="T8" y="T9"/>
              </a:cxn>
              <a:cxn ang="0">
                <a:pos x="T10" y="T11"/>
              </a:cxn>
            </a:cxnLst>
            <a:rect l="0" t="0" r="r" b="b"/>
            <a:pathLst>
              <a:path w="2041" h="963">
                <a:moveTo>
                  <a:pt x="906" y="963"/>
                </a:moveTo>
                <a:cubicBezTo>
                  <a:pt x="874" y="947"/>
                  <a:pt x="810" y="915"/>
                  <a:pt x="810" y="915"/>
                </a:cubicBezTo>
                <a:lnTo>
                  <a:pt x="0" y="499"/>
                </a:lnTo>
                <a:lnTo>
                  <a:pt x="771" y="0"/>
                </a:lnTo>
                <a:lnTo>
                  <a:pt x="2041" y="544"/>
                </a:lnTo>
                <a:lnTo>
                  <a:pt x="906" y="963"/>
                </a:lnTo>
                <a:close/>
              </a:path>
            </a:pathLst>
          </a:custGeom>
          <a:noFill/>
          <a:ln w="38100" cap="flat" cmpd="sng">
            <a:solidFill>
              <a:schemeClr val="tx2">
                <a:lumMod val="75000"/>
              </a:schemeClr>
            </a:solidFill>
            <a:prstDash val="sys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70" name="TextBox 2">
            <a:extLst>
              <a:ext uri="{FF2B5EF4-FFF2-40B4-BE49-F238E27FC236}">
                <a16:creationId xmlns:a16="http://schemas.microsoft.com/office/drawing/2014/main" id="{0AC05A59-C65E-48A6-9562-D583B1B3A209}"/>
              </a:ext>
            </a:extLst>
          </p:cNvPr>
          <p:cNvSpPr txBox="1"/>
          <p:nvPr/>
        </p:nvSpPr>
        <p:spPr>
          <a:xfrm>
            <a:off x="8031215" y="6084296"/>
            <a:ext cx="3903633" cy="461665"/>
          </a:xfrm>
          <a:prstGeom prst="rect">
            <a:avLst/>
          </a:prstGeom>
          <a:noFill/>
        </p:spPr>
        <p:txBody>
          <a:bodyPr wrap="none" rtlCol="0">
            <a:spAutoFit/>
          </a:bodyPr>
          <a:lstStyle/>
          <a:p>
            <a:r>
              <a:rPr lang="en-US" altLang="zh-CN" b="1" dirty="0"/>
              <a:t>with a cycle but no deadlock</a:t>
            </a:r>
            <a:endParaRPr lang="zh-CN" altLang="en-US" b="1" dirty="0"/>
          </a:p>
        </p:txBody>
      </p:sp>
      <p:sp>
        <p:nvSpPr>
          <p:cNvPr id="4" name="文本框 3">
            <a:extLst>
              <a:ext uri="{FF2B5EF4-FFF2-40B4-BE49-F238E27FC236}">
                <a16:creationId xmlns:a16="http://schemas.microsoft.com/office/drawing/2014/main" id="{78D6B9EF-840F-20B8-BE99-D711FECF292D}"/>
              </a:ext>
            </a:extLst>
          </p:cNvPr>
          <p:cNvSpPr txBox="1"/>
          <p:nvPr/>
        </p:nvSpPr>
        <p:spPr>
          <a:xfrm>
            <a:off x="1406247" y="6084296"/>
            <a:ext cx="1234633" cy="461665"/>
          </a:xfrm>
          <a:prstGeom prst="rect">
            <a:avLst/>
          </a:prstGeom>
          <a:noFill/>
        </p:spPr>
        <p:txBody>
          <a:bodyPr wrap="none" rtlCol="0">
            <a:spAutoFit/>
          </a:bodyPr>
          <a:lstStyle/>
          <a:p>
            <a:r>
              <a:rPr lang="en-US" altLang="zh-CN" b="1" dirty="0"/>
              <a:t>no cycle</a:t>
            </a:r>
            <a:endParaRPr lang="zh-CN" altLang="en-US" b="1" dirty="0"/>
          </a:p>
        </p:txBody>
      </p:sp>
      <p:sp>
        <p:nvSpPr>
          <p:cNvPr id="5" name="Line 22">
            <a:extLst>
              <a:ext uri="{FF2B5EF4-FFF2-40B4-BE49-F238E27FC236}">
                <a16:creationId xmlns:a16="http://schemas.microsoft.com/office/drawing/2014/main" id="{CB103C2B-2058-F8FB-B6A2-A7A9F558EC33}"/>
              </a:ext>
            </a:extLst>
          </p:cNvPr>
          <p:cNvSpPr>
            <a:spLocks noChangeShapeType="1"/>
          </p:cNvSpPr>
          <p:nvPr/>
        </p:nvSpPr>
        <p:spPr bwMode="auto">
          <a:xfrm flipV="1">
            <a:off x="2739147" y="3478258"/>
            <a:ext cx="430449" cy="958804"/>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6" name="Rectangle 29">
            <a:extLst>
              <a:ext uri="{FF2B5EF4-FFF2-40B4-BE49-F238E27FC236}">
                <a16:creationId xmlns:a16="http://schemas.microsoft.com/office/drawing/2014/main" id="{C61AA20D-0DDE-D735-B340-CE3713CCE76F}"/>
              </a:ext>
            </a:extLst>
          </p:cNvPr>
          <p:cNvSpPr txBox="1">
            <a:spLocks noChangeArrowheads="1"/>
          </p:cNvSpPr>
          <p:nvPr/>
        </p:nvSpPr>
        <p:spPr bwMode="auto">
          <a:xfrm>
            <a:off x="11110670" y="6475763"/>
            <a:ext cx="1016000" cy="328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r" rtl="0" fontAlgn="base">
              <a:spcBef>
                <a:spcPct val="50000"/>
              </a:spcBef>
              <a:spcAft>
                <a:spcPct val="0"/>
              </a:spcAft>
              <a:defRPr kumimoji="1" sz="1400" b="0" kern="1200">
                <a:solidFill>
                  <a:schemeClr val="tx1"/>
                </a:solidFill>
                <a:latin typeface="Times New Roman" panose="02020603050405020304" pitchFamily="18" charset="0"/>
                <a:ea typeface="宋体" pitchFamily="2" charset="-122"/>
                <a:cs typeface="Times New Roman" panose="02020603050405020304" pitchFamily="18" charset="0"/>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fld id="{94B65F5E-76AF-4616-8AB7-5F4F37EF1F71}" type="slidenum">
              <a:rPr lang="en-US" altLang="zh-CN" smtClean="0"/>
              <a:pPr/>
              <a:t>13</a:t>
            </a:fld>
            <a:endParaRPr lang="en-US" altLang="zh-CN"/>
          </a:p>
        </p:txBody>
      </p:sp>
    </p:spTree>
    <p:extLst>
      <p:ext uri="{BB962C8B-B14F-4D97-AF65-F5344CB8AC3E}">
        <p14:creationId xmlns:p14="http://schemas.microsoft.com/office/powerpoint/2010/main" val="3925135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strips(downLeft)">
                                      <p:cBhvr>
                                        <p:cTn id="7" dur="500"/>
                                        <p:tgtEl>
                                          <p:spTgt spid="51"/>
                                        </p:tgtEl>
                                      </p:cBhvr>
                                    </p:animEffect>
                                  </p:childTnLst>
                                  <p:subTnLst>
                                    <p:set>
                                      <p:cBhvr override="childStyle">
                                        <p:cTn dur="1" fill="hold" display="0" masterRel="nextClick" afterEffect="1"/>
                                        <p:tgtEl>
                                          <p:spTgt spid="51"/>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par>
                          <p:cTn id="21" fill="hold">
                            <p:stCondLst>
                              <p:cond delay="0"/>
                            </p:stCondLst>
                            <p:childTnLst>
                              <p:par>
                                <p:cTn id="22" presetID="18" presetClass="entr" presetSubtype="12" fill="hold" grpId="0" nodeType="after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strips(downLeft)">
                                      <p:cBhvr>
                                        <p:cTn id="24" dur="500"/>
                                        <p:tgtEl>
                                          <p:spTgt spid="48"/>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wheel(1)">
                                      <p:cBhvr>
                                        <p:cTn id="29" dur="2000"/>
                                        <p:tgtEl>
                                          <p:spTgt spid="49"/>
                                        </p:tgtEl>
                                      </p:cBhvr>
                                    </p:animEffect>
                                  </p:childTnLst>
                                  <p:subTnLst>
                                    <p:set>
                                      <p:cBhvr override="childStyle">
                                        <p:cTn dur="1" fill="hold" display="0" masterRel="nextClick" afterEffect="1"/>
                                        <p:tgtEl>
                                          <p:spTgt spid="49"/>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21" presetClass="entr" presetSubtype="1" fill="hold" grpId="0" nodeType="click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wheel(1)">
                                      <p:cBhvr>
                                        <p:cTn id="34" dur="2000"/>
                                        <p:tgtEl>
                                          <p:spTgt spid="50"/>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1" nodeType="clickEffect">
                                  <p:stCondLst>
                                    <p:cond delay="0"/>
                                  </p:stCondLst>
                                  <p:childTnLst>
                                    <p:set>
                                      <p:cBhvr>
                                        <p:cTn id="38" dur="1" fill="hold">
                                          <p:stCondLst>
                                            <p:cond delay="0"/>
                                          </p:stCondLst>
                                        </p:cTn>
                                        <p:tgtEl>
                                          <p:spTgt spid="49"/>
                                        </p:tgtEl>
                                        <p:attrNameLst>
                                          <p:attrName>style.visibility</p:attrName>
                                        </p:attrNameLst>
                                      </p:cBhvr>
                                      <p:to>
                                        <p:strVal val="visible"/>
                                      </p:to>
                                    </p:set>
                                    <p:anim calcmode="lin" valueType="num">
                                      <p:cBhvr>
                                        <p:cTn id="39" dur="500" fill="hold"/>
                                        <p:tgtEl>
                                          <p:spTgt spid="49"/>
                                        </p:tgtEl>
                                        <p:attrNameLst>
                                          <p:attrName>ppt_w</p:attrName>
                                        </p:attrNameLst>
                                      </p:cBhvr>
                                      <p:tavLst>
                                        <p:tav tm="0">
                                          <p:val>
                                            <p:fltVal val="0"/>
                                          </p:val>
                                        </p:tav>
                                        <p:tav tm="100000">
                                          <p:val>
                                            <p:strVal val="#ppt_w"/>
                                          </p:val>
                                        </p:tav>
                                      </p:tavLst>
                                    </p:anim>
                                    <p:anim calcmode="lin" valueType="num">
                                      <p:cBhvr>
                                        <p:cTn id="40" dur="500" fill="hold"/>
                                        <p:tgtEl>
                                          <p:spTgt spid="49"/>
                                        </p:tgtEl>
                                        <p:attrNameLst>
                                          <p:attrName>ppt_h</p:attrName>
                                        </p:attrNameLst>
                                      </p:cBhvr>
                                      <p:tavLst>
                                        <p:tav tm="0">
                                          <p:val>
                                            <p:fltVal val="0"/>
                                          </p:val>
                                        </p:tav>
                                        <p:tav tm="100000">
                                          <p:val>
                                            <p:strVal val="#ppt_h"/>
                                          </p:val>
                                        </p:tav>
                                      </p:tavLst>
                                    </p:anim>
                                    <p:animEffect transition="in" filter="fade">
                                      <p:cBhvr>
                                        <p:cTn id="41" dur="500"/>
                                        <p:tgtEl>
                                          <p:spTgt spid="49"/>
                                        </p:tgtEl>
                                      </p:cBhvr>
                                    </p:animEffect>
                                  </p:childTnLst>
                                </p:cTn>
                              </p:par>
                            </p:childTnLst>
                          </p:cTn>
                        </p:par>
                        <p:par>
                          <p:cTn id="42" fill="hold">
                            <p:stCondLst>
                              <p:cond delay="500"/>
                            </p:stCondLst>
                            <p:childTnLst>
                              <p:par>
                                <p:cTn id="43" presetID="22" presetClass="entr" presetSubtype="8" fill="hold" grpId="0" nodeType="after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wipe(left)">
                                      <p:cBhvr>
                                        <p:cTn id="45" dur="500"/>
                                        <p:tgtEl>
                                          <p:spTgt spid="2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52"/>
                                        </p:tgtEl>
                                        <p:attrNameLst>
                                          <p:attrName>style.visibility</p:attrName>
                                        </p:attrNameLst>
                                      </p:cBhvr>
                                      <p:to>
                                        <p:strVal val="visible"/>
                                      </p:to>
                                    </p:set>
                                    <p:animEffect transition="in" filter="wipe(left)">
                                      <p:cBhvr>
                                        <p:cTn id="50" dur="500"/>
                                        <p:tgtEl>
                                          <p:spTgt spid="52"/>
                                        </p:tgtEl>
                                      </p:cBhvr>
                                    </p:animEffect>
                                  </p:childTnLst>
                                </p:cTn>
                              </p:par>
                            </p:childTnLst>
                          </p:cTn>
                        </p:par>
                      </p:childTnLst>
                    </p:cTn>
                  </p:par>
                  <p:par>
                    <p:cTn id="51" fill="hold">
                      <p:stCondLst>
                        <p:cond delay="indefinite"/>
                      </p:stCondLst>
                      <p:childTnLst>
                        <p:par>
                          <p:cTn id="52" fill="hold">
                            <p:stCondLst>
                              <p:cond delay="0"/>
                            </p:stCondLst>
                            <p:childTnLst>
                              <p:par>
                                <p:cTn id="53" presetID="21" presetClass="entr" presetSubtype="1" fill="hold" grpId="0" nodeType="clickEffect">
                                  <p:stCondLst>
                                    <p:cond delay="0"/>
                                  </p:stCondLst>
                                  <p:childTnLst>
                                    <p:set>
                                      <p:cBhvr>
                                        <p:cTn id="54" dur="1" fill="hold">
                                          <p:stCondLst>
                                            <p:cond delay="0"/>
                                          </p:stCondLst>
                                        </p:cTn>
                                        <p:tgtEl>
                                          <p:spTgt spid="69"/>
                                        </p:tgtEl>
                                        <p:attrNameLst>
                                          <p:attrName>style.visibility</p:attrName>
                                        </p:attrNameLst>
                                      </p:cBhvr>
                                      <p:to>
                                        <p:strVal val="visible"/>
                                      </p:to>
                                    </p:set>
                                    <p:animEffect transition="in" filter="wheel(1)">
                                      <p:cBhvr>
                                        <p:cTn id="55" dur="2000"/>
                                        <p:tgtEl>
                                          <p:spTgt spid="69"/>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70"/>
                                        </p:tgtEl>
                                        <p:attrNameLst>
                                          <p:attrName>style.visibility</p:attrName>
                                        </p:attrNameLst>
                                      </p:cBhvr>
                                      <p:to>
                                        <p:strVal val="visible"/>
                                      </p:to>
                                    </p:set>
                                    <p:animEffect transition="in" filter="wipe(left)">
                                      <p:cBhvr>
                                        <p:cTn id="60"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48" grpId="0" animBg="1"/>
      <p:bldP spid="49" grpId="0" animBg="1"/>
      <p:bldP spid="49" grpId="1" animBg="1"/>
      <p:bldP spid="50" grpId="0" animBg="1"/>
      <p:bldP spid="51" grpId="0" animBg="1"/>
      <p:bldP spid="69" grpId="0" animBg="1"/>
      <p:bldP spid="70" grpId="0"/>
      <p:bldP spid="4" grpId="0"/>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en-US" altLang="zh-CN" dirty="0"/>
              <a:t>Basic Facts</a:t>
            </a:r>
          </a:p>
        </p:txBody>
      </p:sp>
      <p:sp>
        <p:nvSpPr>
          <p:cNvPr id="202755" name="Rectangle 3"/>
          <p:cNvSpPr>
            <a:spLocks noGrp="1" noChangeArrowheads="1"/>
          </p:cNvSpPr>
          <p:nvPr>
            <p:ph idx="1"/>
          </p:nvPr>
        </p:nvSpPr>
        <p:spPr/>
        <p:txBody>
          <a:bodyPr/>
          <a:lstStyle/>
          <a:p>
            <a:r>
              <a:rPr lang="en-US" altLang="zh-CN" dirty="0"/>
              <a:t>graph contains </a:t>
            </a:r>
            <a:r>
              <a:rPr lang="en-US" altLang="zh-CN" dirty="0">
                <a:solidFill>
                  <a:srgbClr val="0000FF"/>
                </a:solidFill>
              </a:rPr>
              <a:t>no cycles </a:t>
            </a:r>
            <a:r>
              <a:rPr lang="en-US" altLang="zh-CN" dirty="0">
                <a:sym typeface="Symbol" pitchFamily="18" charset="2"/>
              </a:rPr>
              <a:t> </a:t>
            </a:r>
            <a:r>
              <a:rPr lang="en-US" altLang="zh-CN" dirty="0">
                <a:solidFill>
                  <a:srgbClr val="0000FF"/>
                </a:solidFill>
                <a:sym typeface="Symbol" pitchFamily="18" charset="2"/>
              </a:rPr>
              <a:t>no deadlock</a:t>
            </a:r>
            <a:r>
              <a:rPr lang="en-US" altLang="zh-CN" dirty="0">
                <a:sym typeface="Symbol" pitchFamily="18" charset="2"/>
              </a:rPr>
              <a:t>.</a:t>
            </a:r>
          </a:p>
          <a:p>
            <a:r>
              <a:rPr lang="en-US" altLang="zh-CN" dirty="0">
                <a:sym typeface="Symbol" pitchFamily="18" charset="2"/>
              </a:rPr>
              <a:t>graph </a:t>
            </a:r>
            <a:r>
              <a:rPr lang="en-US" altLang="zh-CN" dirty="0">
                <a:solidFill>
                  <a:srgbClr val="0000FF"/>
                </a:solidFill>
                <a:sym typeface="Symbol" pitchFamily="18" charset="2"/>
              </a:rPr>
              <a:t>contains a cycle</a:t>
            </a:r>
            <a:r>
              <a:rPr lang="en-US" altLang="zh-CN" dirty="0">
                <a:sym typeface="Symbol" pitchFamily="18" charset="2"/>
              </a:rPr>
              <a:t>:</a:t>
            </a:r>
          </a:p>
          <a:p>
            <a:pPr marL="457200" lvl="1" indent="0">
              <a:buNone/>
            </a:pPr>
            <a:r>
              <a:rPr lang="en-US" altLang="zh-CN" dirty="0">
                <a:sym typeface="Symbol" pitchFamily="18" charset="2"/>
              </a:rPr>
              <a:t>1</a:t>
            </a:r>
            <a:r>
              <a:rPr lang="en-US" altLang="zh-CN" dirty="0">
                <a:solidFill>
                  <a:srgbClr val="FF0000"/>
                </a:solidFill>
                <a:sym typeface="Symbol" pitchFamily="18" charset="2"/>
              </a:rPr>
              <a:t>.  If only one instance per resource type  deadlock.</a:t>
            </a:r>
          </a:p>
          <a:p>
            <a:pPr marL="457200" lvl="1" indent="0">
              <a:buNone/>
            </a:pPr>
            <a:r>
              <a:rPr lang="en-US" altLang="zh-CN" dirty="0">
                <a:solidFill>
                  <a:srgbClr val="FF0000"/>
                </a:solidFill>
                <a:sym typeface="Symbol" pitchFamily="18" charset="2"/>
              </a:rPr>
              <a:t>     I</a:t>
            </a:r>
            <a:r>
              <a:rPr lang="en-US" altLang="zh-CN" dirty="0">
                <a:solidFill>
                  <a:srgbClr val="FF0000"/>
                </a:solidFill>
              </a:rPr>
              <a:t>f the cycle involves only a set of resource types, each of which has only a single instance </a:t>
            </a:r>
            <a:r>
              <a:rPr lang="en-US" altLang="zh-CN" dirty="0">
                <a:solidFill>
                  <a:srgbClr val="FF0000"/>
                </a:solidFill>
                <a:sym typeface="Symbol" pitchFamily="18" charset="2"/>
              </a:rPr>
              <a:t></a:t>
            </a:r>
            <a:r>
              <a:rPr lang="en-US" altLang="zh-CN" dirty="0">
                <a:solidFill>
                  <a:srgbClr val="FF0000"/>
                </a:solidFill>
              </a:rPr>
              <a:t> deadlock.</a:t>
            </a:r>
          </a:p>
          <a:p>
            <a:pPr lvl="2"/>
            <a:r>
              <a:rPr lang="en-US" altLang="zh-CN" sz="2400" dirty="0"/>
              <a:t>Each process involved in the cycle is deadlocked.</a:t>
            </a:r>
            <a:endParaRPr lang="en-US" altLang="zh-CN" sz="2400" dirty="0">
              <a:sym typeface="Symbol" pitchFamily="18" charset="2"/>
            </a:endParaRPr>
          </a:p>
          <a:p>
            <a:pPr lvl="2"/>
            <a:r>
              <a:rPr lang="en-US" altLang="zh-CN" sz="2400" dirty="0"/>
              <a:t>a cycle in the graph is both a </a:t>
            </a:r>
            <a:r>
              <a:rPr lang="en-US" altLang="zh-CN" sz="2400" dirty="0">
                <a:solidFill>
                  <a:srgbClr val="0000FF"/>
                </a:solidFill>
              </a:rPr>
              <a:t>necessary and a sufficient condition </a:t>
            </a:r>
            <a:r>
              <a:rPr lang="en-US" altLang="zh-CN" sz="2400" dirty="0"/>
              <a:t>for the existence of deadlock.</a:t>
            </a:r>
          </a:p>
          <a:p>
            <a:pPr marL="457200" lvl="1" indent="0">
              <a:buNone/>
            </a:pPr>
            <a:r>
              <a:rPr lang="en-US" altLang="zh-CN" dirty="0">
                <a:sym typeface="Symbol" pitchFamily="18" charset="2"/>
              </a:rPr>
              <a:t>2.  </a:t>
            </a:r>
            <a:r>
              <a:rPr lang="en-US" altLang="zh-CN" dirty="0">
                <a:solidFill>
                  <a:srgbClr val="FF0000"/>
                </a:solidFill>
                <a:sym typeface="Symbol" pitchFamily="18" charset="2"/>
              </a:rPr>
              <a:t>each resource type </a:t>
            </a:r>
            <a:r>
              <a:rPr lang="en-US" altLang="zh-CN" dirty="0">
                <a:solidFill>
                  <a:srgbClr val="FF0000"/>
                </a:solidFill>
              </a:rPr>
              <a:t>involved in the cycle </a:t>
            </a:r>
            <a:r>
              <a:rPr lang="en-US" altLang="zh-CN" dirty="0">
                <a:solidFill>
                  <a:srgbClr val="FF0000"/>
                </a:solidFill>
                <a:sym typeface="Symbol" pitchFamily="18" charset="2"/>
              </a:rPr>
              <a:t>has several instances   possibility of deadlock.</a:t>
            </a:r>
          </a:p>
          <a:p>
            <a:pPr lvl="2"/>
            <a:r>
              <a:rPr lang="en-US" altLang="zh-CN" sz="2400" dirty="0"/>
              <a:t>a cycle in the graph is a </a:t>
            </a:r>
            <a:r>
              <a:rPr lang="en-US" altLang="zh-CN" sz="2400" dirty="0">
                <a:solidFill>
                  <a:srgbClr val="0000FF"/>
                </a:solidFill>
              </a:rPr>
              <a:t>necessary but not a sufficient condition </a:t>
            </a:r>
            <a:r>
              <a:rPr lang="en-US" altLang="zh-CN" sz="2400" dirty="0"/>
              <a:t>for the existence of deadlock.</a:t>
            </a:r>
          </a:p>
        </p:txBody>
      </p:sp>
      <p:sp>
        <p:nvSpPr>
          <p:cNvPr id="4" name="灯片编号占位符 3"/>
          <p:cNvSpPr>
            <a:spLocks noGrp="1"/>
          </p:cNvSpPr>
          <p:nvPr>
            <p:ph type="sldNum" sz="quarter" idx="10"/>
          </p:nvPr>
        </p:nvSpPr>
        <p:spPr/>
        <p:txBody>
          <a:bodyPr/>
          <a:lstStyle/>
          <a:p>
            <a:fld id="{49540DFF-F426-4209-B98A-C43CF7B5D449}" type="slidenum">
              <a:rPr lang="en-US" altLang="zh-CN"/>
              <a:pPr/>
              <a:t>14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2755">
                                            <p:txEl>
                                              <p:pRg st="0" end="0"/>
                                            </p:txEl>
                                          </p:spTgt>
                                        </p:tgtEl>
                                        <p:attrNameLst>
                                          <p:attrName>style.visibility</p:attrName>
                                        </p:attrNameLst>
                                      </p:cBhvr>
                                      <p:to>
                                        <p:strVal val="visible"/>
                                      </p:to>
                                    </p:set>
                                    <p:animEffect transition="in" filter="wipe(left)">
                                      <p:cBhvr>
                                        <p:cTn id="7" dur="500"/>
                                        <p:tgtEl>
                                          <p:spTgt spid="2027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2755">
                                            <p:txEl>
                                              <p:pRg st="1" end="1"/>
                                            </p:txEl>
                                          </p:spTgt>
                                        </p:tgtEl>
                                        <p:attrNameLst>
                                          <p:attrName>style.visibility</p:attrName>
                                        </p:attrNameLst>
                                      </p:cBhvr>
                                      <p:to>
                                        <p:strVal val="visible"/>
                                      </p:to>
                                    </p:set>
                                    <p:animEffect transition="in" filter="wipe(left)">
                                      <p:cBhvr>
                                        <p:cTn id="12" dur="500"/>
                                        <p:tgtEl>
                                          <p:spTgt spid="2027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2755">
                                            <p:txEl>
                                              <p:pRg st="2" end="2"/>
                                            </p:txEl>
                                          </p:spTgt>
                                        </p:tgtEl>
                                        <p:attrNameLst>
                                          <p:attrName>style.visibility</p:attrName>
                                        </p:attrNameLst>
                                      </p:cBhvr>
                                      <p:to>
                                        <p:strVal val="visible"/>
                                      </p:to>
                                    </p:set>
                                    <p:animEffect transition="in" filter="wipe(left)">
                                      <p:cBhvr>
                                        <p:cTn id="17" dur="500"/>
                                        <p:tgtEl>
                                          <p:spTgt spid="2027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2755">
                                            <p:txEl>
                                              <p:pRg st="3" end="3"/>
                                            </p:txEl>
                                          </p:spTgt>
                                        </p:tgtEl>
                                        <p:attrNameLst>
                                          <p:attrName>style.visibility</p:attrName>
                                        </p:attrNameLst>
                                      </p:cBhvr>
                                      <p:to>
                                        <p:strVal val="visible"/>
                                      </p:to>
                                    </p:set>
                                    <p:animEffect transition="in" filter="wipe(left)">
                                      <p:cBhvr>
                                        <p:cTn id="22" dur="500"/>
                                        <p:tgtEl>
                                          <p:spTgt spid="2027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2755">
                                            <p:txEl>
                                              <p:pRg st="4" end="4"/>
                                            </p:txEl>
                                          </p:spTgt>
                                        </p:tgtEl>
                                        <p:attrNameLst>
                                          <p:attrName>style.visibility</p:attrName>
                                        </p:attrNameLst>
                                      </p:cBhvr>
                                      <p:to>
                                        <p:strVal val="visible"/>
                                      </p:to>
                                    </p:set>
                                    <p:animEffect transition="in" filter="wipe(left)">
                                      <p:cBhvr>
                                        <p:cTn id="27" dur="500"/>
                                        <p:tgtEl>
                                          <p:spTgt spid="20275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02755">
                                            <p:txEl>
                                              <p:pRg st="5" end="5"/>
                                            </p:txEl>
                                          </p:spTgt>
                                        </p:tgtEl>
                                        <p:attrNameLst>
                                          <p:attrName>style.visibility</p:attrName>
                                        </p:attrNameLst>
                                      </p:cBhvr>
                                      <p:to>
                                        <p:strVal val="visible"/>
                                      </p:to>
                                    </p:set>
                                    <p:animEffect transition="in" filter="wipe(left)">
                                      <p:cBhvr>
                                        <p:cTn id="32" dur="500"/>
                                        <p:tgtEl>
                                          <p:spTgt spid="20275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02755">
                                            <p:txEl>
                                              <p:pRg st="6" end="6"/>
                                            </p:txEl>
                                          </p:spTgt>
                                        </p:tgtEl>
                                        <p:attrNameLst>
                                          <p:attrName>style.visibility</p:attrName>
                                        </p:attrNameLst>
                                      </p:cBhvr>
                                      <p:to>
                                        <p:strVal val="visible"/>
                                      </p:to>
                                    </p:set>
                                    <p:animEffect transition="in" filter="wipe(left)">
                                      <p:cBhvr>
                                        <p:cTn id="37" dur="500"/>
                                        <p:tgtEl>
                                          <p:spTgt spid="20275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02755">
                                            <p:txEl>
                                              <p:pRg st="7" end="7"/>
                                            </p:txEl>
                                          </p:spTgt>
                                        </p:tgtEl>
                                        <p:attrNameLst>
                                          <p:attrName>style.visibility</p:attrName>
                                        </p:attrNameLst>
                                      </p:cBhvr>
                                      <p:to>
                                        <p:strVal val="visible"/>
                                      </p:to>
                                    </p:set>
                                    <p:animEffect transition="in" filter="wipe(left)">
                                      <p:cBhvr>
                                        <p:cTn id="42" dur="500"/>
                                        <p:tgtEl>
                                          <p:spTgt spid="20275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5"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en-US" altLang="zh-CN" dirty="0"/>
              <a:t>7.3  Methods for Handling Deadlocks</a:t>
            </a:r>
          </a:p>
        </p:txBody>
      </p:sp>
      <p:sp>
        <p:nvSpPr>
          <p:cNvPr id="204803" name="Rectangle 3"/>
          <p:cNvSpPr>
            <a:spLocks noGrp="1" noChangeArrowheads="1"/>
          </p:cNvSpPr>
          <p:nvPr>
            <p:ph idx="1"/>
          </p:nvPr>
        </p:nvSpPr>
        <p:spPr/>
        <p:txBody>
          <a:bodyPr/>
          <a:lstStyle/>
          <a:p>
            <a:r>
              <a:rPr lang="en-US" altLang="zh-CN" dirty="0"/>
              <a:t>Ensure that the system will </a:t>
            </a:r>
            <a:r>
              <a:rPr lang="en-US" altLang="zh-CN" i="1" dirty="0">
                <a:solidFill>
                  <a:srgbClr val="0000FF"/>
                </a:solidFill>
              </a:rPr>
              <a:t>never</a:t>
            </a:r>
            <a:r>
              <a:rPr lang="en-US" altLang="zh-CN" dirty="0"/>
              <a:t> enter a deadlock state.</a:t>
            </a:r>
          </a:p>
          <a:p>
            <a:pPr lvl="1"/>
            <a:r>
              <a:rPr lang="en-US" altLang="zh-CN" sz="2800" i="1" dirty="0">
                <a:solidFill>
                  <a:srgbClr val="0000FF"/>
                </a:solidFill>
                <a:cs typeface="+mn-cs"/>
              </a:rPr>
              <a:t>Deadlock-prevention</a:t>
            </a:r>
          </a:p>
          <a:p>
            <a:pPr lvl="1"/>
            <a:r>
              <a:rPr lang="en-US" altLang="zh-CN" sz="2800" i="1" dirty="0">
                <a:solidFill>
                  <a:srgbClr val="0000FF"/>
                </a:solidFill>
                <a:cs typeface="+mn-cs"/>
              </a:rPr>
              <a:t>Deadlock-avoidance</a:t>
            </a:r>
          </a:p>
          <a:p>
            <a:r>
              <a:rPr lang="en-US" altLang="zh-CN" dirty="0"/>
              <a:t>Allow the system to enter a deadlock state, </a:t>
            </a:r>
            <a:r>
              <a:rPr lang="en-US" altLang="zh-CN" i="1" dirty="0">
                <a:solidFill>
                  <a:srgbClr val="0000FF"/>
                </a:solidFill>
              </a:rPr>
              <a:t>detect</a:t>
            </a:r>
            <a:r>
              <a:rPr lang="en-US" altLang="zh-CN" dirty="0"/>
              <a:t> it, and then </a:t>
            </a:r>
            <a:r>
              <a:rPr lang="en-US" altLang="zh-CN" i="1" dirty="0">
                <a:solidFill>
                  <a:srgbClr val="0000FF"/>
                </a:solidFill>
              </a:rPr>
              <a:t>recover</a:t>
            </a:r>
            <a:r>
              <a:rPr lang="en-US" altLang="zh-CN" dirty="0"/>
              <a:t>.</a:t>
            </a:r>
          </a:p>
          <a:p>
            <a:pPr lvl="1"/>
            <a:endParaRPr lang="en-US" altLang="zh-CN" dirty="0"/>
          </a:p>
          <a:p>
            <a:pPr lvl="2"/>
            <a:endParaRPr lang="en-US" altLang="zh-CN" dirty="0"/>
          </a:p>
          <a:p>
            <a:r>
              <a:rPr lang="en-US" altLang="zh-CN" dirty="0">
                <a:solidFill>
                  <a:srgbClr val="FF0000"/>
                </a:solidFill>
              </a:rPr>
              <a:t>Ignore</a:t>
            </a:r>
            <a:r>
              <a:rPr lang="en-US" altLang="zh-CN" dirty="0"/>
              <a:t> the problem and pretend that deadlocks never occur in the system.</a:t>
            </a:r>
          </a:p>
          <a:p>
            <a:pPr lvl="1"/>
            <a:r>
              <a:rPr lang="en-US" altLang="zh-CN" dirty="0"/>
              <a:t>used by most operating systems, including UNIX, Windows.</a:t>
            </a:r>
          </a:p>
        </p:txBody>
      </p:sp>
      <p:sp>
        <p:nvSpPr>
          <p:cNvPr id="4" name="灯片编号占位符 3"/>
          <p:cNvSpPr>
            <a:spLocks noGrp="1"/>
          </p:cNvSpPr>
          <p:nvPr>
            <p:ph type="sldNum" sz="quarter" idx="10"/>
          </p:nvPr>
        </p:nvSpPr>
        <p:spPr/>
        <p:txBody>
          <a:bodyPr/>
          <a:lstStyle/>
          <a:p>
            <a:fld id="{0E774D6F-F6A3-41A9-9EBE-278A0663C008}" type="slidenum">
              <a:rPr lang="en-US" altLang="zh-CN"/>
              <a:pPr/>
              <a:t>15</a:t>
            </a:fld>
            <a:endParaRPr lang="en-US" altLang="zh-CN"/>
          </a:p>
        </p:txBody>
      </p:sp>
    </p:spTree>
    <p:extLst>
      <p:ext uri="{BB962C8B-B14F-4D97-AF65-F5344CB8AC3E}">
        <p14:creationId xmlns:p14="http://schemas.microsoft.com/office/powerpoint/2010/main" val="28046478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4803">
                                            <p:txEl>
                                              <p:pRg st="0" end="0"/>
                                            </p:txEl>
                                          </p:spTgt>
                                        </p:tgtEl>
                                        <p:attrNameLst>
                                          <p:attrName>style.visibility</p:attrName>
                                        </p:attrNameLst>
                                      </p:cBhvr>
                                      <p:to>
                                        <p:strVal val="visible"/>
                                      </p:to>
                                    </p:set>
                                    <p:animEffect transition="in" filter="wipe(left)">
                                      <p:cBhvr>
                                        <p:cTn id="7" dur="500"/>
                                        <p:tgtEl>
                                          <p:spTgt spid="20480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04803">
                                            <p:txEl>
                                              <p:pRg st="1" end="1"/>
                                            </p:txEl>
                                          </p:spTgt>
                                        </p:tgtEl>
                                        <p:attrNameLst>
                                          <p:attrName>style.visibility</p:attrName>
                                        </p:attrNameLst>
                                      </p:cBhvr>
                                      <p:to>
                                        <p:strVal val="visible"/>
                                      </p:to>
                                    </p:set>
                                    <p:animEffect transition="in" filter="wipe(left)">
                                      <p:cBhvr>
                                        <p:cTn id="10" dur="500"/>
                                        <p:tgtEl>
                                          <p:spTgt spid="20480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04803">
                                            <p:txEl>
                                              <p:pRg st="2" end="2"/>
                                            </p:txEl>
                                          </p:spTgt>
                                        </p:tgtEl>
                                        <p:attrNameLst>
                                          <p:attrName>style.visibility</p:attrName>
                                        </p:attrNameLst>
                                      </p:cBhvr>
                                      <p:to>
                                        <p:strVal val="visible"/>
                                      </p:to>
                                    </p:set>
                                    <p:animEffect transition="in" filter="wipe(left)">
                                      <p:cBhvr>
                                        <p:cTn id="13" dur="500"/>
                                        <p:tgtEl>
                                          <p:spTgt spid="20480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04803">
                                            <p:txEl>
                                              <p:pRg st="3" end="3"/>
                                            </p:txEl>
                                          </p:spTgt>
                                        </p:tgtEl>
                                        <p:attrNameLst>
                                          <p:attrName>style.visibility</p:attrName>
                                        </p:attrNameLst>
                                      </p:cBhvr>
                                      <p:to>
                                        <p:strVal val="visible"/>
                                      </p:to>
                                    </p:set>
                                    <p:animEffect transition="in" filter="wipe(left)">
                                      <p:cBhvr>
                                        <p:cTn id="18" dur="500"/>
                                        <p:tgtEl>
                                          <p:spTgt spid="20480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04803">
                                            <p:txEl>
                                              <p:pRg st="6" end="6"/>
                                            </p:txEl>
                                          </p:spTgt>
                                        </p:tgtEl>
                                        <p:attrNameLst>
                                          <p:attrName>style.visibility</p:attrName>
                                        </p:attrNameLst>
                                      </p:cBhvr>
                                      <p:to>
                                        <p:strVal val="visible"/>
                                      </p:to>
                                    </p:set>
                                    <p:animEffect transition="in" filter="wipe(left)">
                                      <p:cBhvr>
                                        <p:cTn id="23" dur="500"/>
                                        <p:tgtEl>
                                          <p:spTgt spid="204803">
                                            <p:txEl>
                                              <p:pRg st="6" end="6"/>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04803">
                                            <p:txEl>
                                              <p:pRg st="7" end="7"/>
                                            </p:txEl>
                                          </p:spTgt>
                                        </p:tgtEl>
                                        <p:attrNameLst>
                                          <p:attrName>style.visibility</p:attrName>
                                        </p:attrNameLst>
                                      </p:cBhvr>
                                      <p:to>
                                        <p:strVal val="visible"/>
                                      </p:to>
                                    </p:set>
                                    <p:animEffect transition="in" filter="wipe(left)">
                                      <p:cBhvr>
                                        <p:cTn id="26" dur="500"/>
                                        <p:tgtEl>
                                          <p:spTgt spid="2048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en-US" altLang="zh-CN" dirty="0"/>
              <a:t>7.4  Deadlock Prevention</a:t>
            </a:r>
          </a:p>
        </p:txBody>
      </p:sp>
      <p:sp>
        <p:nvSpPr>
          <p:cNvPr id="206851" name="Rectangle 3"/>
          <p:cNvSpPr>
            <a:spLocks noGrp="1" noChangeArrowheads="1"/>
          </p:cNvSpPr>
          <p:nvPr>
            <p:ph idx="1"/>
          </p:nvPr>
        </p:nvSpPr>
        <p:spPr/>
        <p:txBody>
          <a:bodyPr>
            <a:normAutofit/>
          </a:bodyPr>
          <a:lstStyle/>
          <a:p>
            <a:pPr>
              <a:spcBef>
                <a:spcPts val="200"/>
              </a:spcBef>
            </a:pPr>
            <a:r>
              <a:rPr lang="en-US" altLang="zh-CN" dirty="0">
                <a:solidFill>
                  <a:srgbClr val="0000FF"/>
                </a:solidFill>
              </a:rPr>
              <a:t>Mutual Exclusion</a:t>
            </a:r>
            <a:r>
              <a:rPr lang="en-US" altLang="zh-CN" dirty="0"/>
              <a:t> – not required for sharable resources; </a:t>
            </a:r>
            <a:br>
              <a:rPr lang="en-US" altLang="zh-CN" dirty="0"/>
            </a:br>
            <a:r>
              <a:rPr lang="en-US" altLang="zh-CN" dirty="0"/>
              <a:t>must hold for </a:t>
            </a:r>
            <a:r>
              <a:rPr lang="en-US" altLang="zh-CN" dirty="0" err="1"/>
              <a:t>nonsharable</a:t>
            </a:r>
            <a:r>
              <a:rPr lang="en-US" altLang="zh-CN" dirty="0"/>
              <a:t> resources.</a:t>
            </a:r>
          </a:p>
          <a:p>
            <a:pPr>
              <a:spcBef>
                <a:spcPts val="200"/>
              </a:spcBef>
            </a:pPr>
            <a:r>
              <a:rPr lang="en-US" altLang="zh-CN" dirty="0">
                <a:solidFill>
                  <a:srgbClr val="0000FF"/>
                </a:solidFill>
              </a:rPr>
              <a:t>Hold and Wait</a:t>
            </a:r>
            <a:r>
              <a:rPr lang="en-US" altLang="zh-CN" dirty="0"/>
              <a:t> – must guarantee that </a:t>
            </a:r>
            <a:r>
              <a:rPr lang="en-US" altLang="zh-CN" dirty="0">
                <a:solidFill>
                  <a:srgbClr val="FF0000"/>
                </a:solidFill>
              </a:rPr>
              <a:t>whenever a process requests a resource, it does not hold any other resources</a:t>
            </a:r>
            <a:r>
              <a:rPr lang="en-US" altLang="zh-CN" dirty="0"/>
              <a:t>. </a:t>
            </a:r>
          </a:p>
          <a:p>
            <a:pPr marL="0" indent="0">
              <a:spcBef>
                <a:spcPts val="200"/>
              </a:spcBef>
              <a:buNone/>
            </a:pPr>
            <a:r>
              <a:rPr lang="en-US" altLang="zh-CN" dirty="0"/>
              <a:t>   Two alternations:</a:t>
            </a:r>
          </a:p>
          <a:p>
            <a:pPr marL="914400" lvl="1" indent="-457200">
              <a:spcBef>
                <a:spcPts val="200"/>
              </a:spcBef>
              <a:buFont typeface="+mj-lt"/>
              <a:buAutoNum type="arabicPeriod"/>
            </a:pPr>
            <a:r>
              <a:rPr lang="en-US" altLang="zh-CN" sz="2800" dirty="0"/>
              <a:t>Require each process to request and be allocated all its resources before it begins execution. </a:t>
            </a:r>
            <a:br>
              <a:rPr lang="en-US" altLang="zh-CN" sz="2800" dirty="0"/>
            </a:br>
            <a:r>
              <a:rPr lang="en-US" altLang="zh-CN" sz="2800" dirty="0"/>
              <a:t>Disadvantages: </a:t>
            </a:r>
            <a:r>
              <a:rPr lang="en-US" altLang="zh-CN" sz="2800" dirty="0">
                <a:solidFill>
                  <a:srgbClr val="0000FF"/>
                </a:solidFill>
              </a:rPr>
              <a:t>Low resource utilization;</a:t>
            </a:r>
            <a:endParaRPr lang="en-US" altLang="zh-CN" sz="2800" dirty="0"/>
          </a:p>
          <a:p>
            <a:pPr marL="914400" lvl="1" indent="-457200">
              <a:spcBef>
                <a:spcPts val="200"/>
              </a:spcBef>
              <a:buFont typeface="+mj-lt"/>
              <a:buAutoNum type="arabicPeriod"/>
            </a:pPr>
            <a:r>
              <a:rPr lang="en-US" altLang="zh-CN" sz="2800" dirty="0"/>
              <a:t>Allow a process to request resources only when it </a:t>
            </a:r>
            <a:r>
              <a:rPr lang="en-US" altLang="zh-CN" sz="2800" dirty="0">
                <a:solidFill>
                  <a:srgbClr val="0000FF"/>
                </a:solidFill>
              </a:rPr>
              <a:t>has none </a:t>
            </a:r>
            <a:r>
              <a:rPr lang="en-US" altLang="zh-CN" sz="2800" dirty="0"/>
              <a:t>(release resources first).</a:t>
            </a:r>
            <a:br>
              <a:rPr lang="en-US" altLang="zh-CN" sz="2800" dirty="0"/>
            </a:br>
            <a:r>
              <a:rPr lang="en-US" altLang="zh-CN" sz="2800" dirty="0"/>
              <a:t>Disadvantages: </a:t>
            </a:r>
            <a:r>
              <a:rPr lang="en-US" altLang="zh-CN" sz="2800" dirty="0">
                <a:solidFill>
                  <a:srgbClr val="0000FF"/>
                </a:solidFill>
              </a:rPr>
              <a:t>Starvation possible</a:t>
            </a:r>
            <a:r>
              <a:rPr lang="en-US" altLang="zh-CN" sz="2800" dirty="0"/>
              <a:t>.</a:t>
            </a:r>
          </a:p>
        </p:txBody>
      </p:sp>
      <p:sp>
        <p:nvSpPr>
          <p:cNvPr id="5" name="灯片编号占位符 3"/>
          <p:cNvSpPr>
            <a:spLocks noGrp="1"/>
          </p:cNvSpPr>
          <p:nvPr>
            <p:ph type="sldNum" sz="quarter" idx="10"/>
          </p:nvPr>
        </p:nvSpPr>
        <p:spPr/>
        <p:txBody>
          <a:bodyPr/>
          <a:lstStyle/>
          <a:p>
            <a:fld id="{A44BAC8F-95C8-472E-99A7-491054965C54}" type="slidenum">
              <a:rPr lang="en-US" altLang="zh-CN"/>
              <a:pPr/>
              <a:t>16</a:t>
            </a:fld>
            <a:endParaRPr lang="en-US" altLang="zh-CN"/>
          </a:p>
        </p:txBody>
      </p:sp>
      <p:sp>
        <p:nvSpPr>
          <p:cNvPr id="6" name="圆角矩形 5"/>
          <p:cNvSpPr/>
          <p:nvPr/>
        </p:nvSpPr>
        <p:spPr bwMode="auto">
          <a:xfrm>
            <a:off x="10641505" y="252000"/>
            <a:ext cx="1296000" cy="432000"/>
          </a:xfrm>
          <a:prstGeom prst="roundRect">
            <a:avLst>
              <a:gd name="adj" fmla="val 0"/>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zh-CN" altLang="en-US" sz="2000" b="1" dirty="0">
                <a:latin typeface="楷体" panose="02010609060101010101" pitchFamily="49" charset="-122"/>
                <a:ea typeface="楷体" panose="02010609060101010101" pitchFamily="49" charset="-122"/>
              </a:rPr>
              <a:t>防患未然</a:t>
            </a:r>
          </a:p>
        </p:txBody>
      </p:sp>
    </p:spTree>
    <p:extLst>
      <p:ext uri="{BB962C8B-B14F-4D97-AF65-F5344CB8AC3E}">
        <p14:creationId xmlns:p14="http://schemas.microsoft.com/office/powerpoint/2010/main" val="1688965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6851">
                                            <p:txEl>
                                              <p:pRg st="0" end="0"/>
                                            </p:txEl>
                                          </p:spTgt>
                                        </p:tgtEl>
                                        <p:attrNameLst>
                                          <p:attrName>style.visibility</p:attrName>
                                        </p:attrNameLst>
                                      </p:cBhvr>
                                      <p:to>
                                        <p:strVal val="visible"/>
                                      </p:to>
                                    </p:set>
                                    <p:animEffect transition="in" filter="wipe(left)">
                                      <p:cBhvr>
                                        <p:cTn id="12" dur="500"/>
                                        <p:tgtEl>
                                          <p:spTgt spid="20685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6851">
                                            <p:txEl>
                                              <p:pRg st="1" end="1"/>
                                            </p:txEl>
                                          </p:spTgt>
                                        </p:tgtEl>
                                        <p:attrNameLst>
                                          <p:attrName>style.visibility</p:attrName>
                                        </p:attrNameLst>
                                      </p:cBhvr>
                                      <p:to>
                                        <p:strVal val="visible"/>
                                      </p:to>
                                    </p:set>
                                    <p:animEffect transition="in" filter="wipe(left)">
                                      <p:cBhvr>
                                        <p:cTn id="17" dur="500"/>
                                        <p:tgtEl>
                                          <p:spTgt spid="20685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6851">
                                            <p:txEl>
                                              <p:pRg st="2" end="2"/>
                                            </p:txEl>
                                          </p:spTgt>
                                        </p:tgtEl>
                                        <p:attrNameLst>
                                          <p:attrName>style.visibility</p:attrName>
                                        </p:attrNameLst>
                                      </p:cBhvr>
                                      <p:to>
                                        <p:strVal val="visible"/>
                                      </p:to>
                                    </p:set>
                                    <p:animEffect transition="in" filter="wipe(left)">
                                      <p:cBhvr>
                                        <p:cTn id="22" dur="500"/>
                                        <p:tgtEl>
                                          <p:spTgt spid="206851">
                                            <p:txEl>
                                              <p:pRg st="2" end="2"/>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06851">
                                            <p:txEl>
                                              <p:pRg st="3" end="3"/>
                                            </p:txEl>
                                          </p:spTgt>
                                        </p:tgtEl>
                                        <p:attrNameLst>
                                          <p:attrName>style.visibility</p:attrName>
                                        </p:attrNameLst>
                                      </p:cBhvr>
                                      <p:to>
                                        <p:strVal val="visible"/>
                                      </p:to>
                                    </p:set>
                                    <p:animEffect transition="in" filter="wipe(left)">
                                      <p:cBhvr>
                                        <p:cTn id="25" dur="500"/>
                                        <p:tgtEl>
                                          <p:spTgt spid="206851">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06851">
                                            <p:txEl>
                                              <p:pRg st="4" end="4"/>
                                            </p:txEl>
                                          </p:spTgt>
                                        </p:tgtEl>
                                        <p:attrNameLst>
                                          <p:attrName>style.visibility</p:attrName>
                                        </p:attrNameLst>
                                      </p:cBhvr>
                                      <p:to>
                                        <p:strVal val="visible"/>
                                      </p:to>
                                    </p:set>
                                    <p:animEffect transition="in" filter="wipe(left)">
                                      <p:cBhvr>
                                        <p:cTn id="30" dur="500"/>
                                        <p:tgtEl>
                                          <p:spTgt spid="2068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1" grpId="0" uiExpand="1" build="p"/>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r>
              <a:rPr lang="en-US" altLang="zh-CN" dirty="0"/>
              <a:t>Deadlock Prevention</a:t>
            </a:r>
          </a:p>
        </p:txBody>
      </p:sp>
      <p:sp>
        <p:nvSpPr>
          <p:cNvPr id="208899" name="Rectangle 3"/>
          <p:cNvSpPr>
            <a:spLocks noGrp="1" noChangeArrowheads="1"/>
          </p:cNvSpPr>
          <p:nvPr>
            <p:ph idx="1"/>
          </p:nvPr>
        </p:nvSpPr>
        <p:spPr/>
        <p:txBody>
          <a:bodyPr/>
          <a:lstStyle/>
          <a:p>
            <a:r>
              <a:rPr lang="en-US" altLang="zh-CN" dirty="0">
                <a:solidFill>
                  <a:srgbClr val="0000FF"/>
                </a:solidFill>
              </a:rPr>
              <a:t>No Preemption</a:t>
            </a:r>
            <a:r>
              <a:rPr lang="en-US" altLang="zh-CN" dirty="0"/>
              <a:t> </a:t>
            </a:r>
          </a:p>
          <a:p>
            <a:pPr marL="0" indent="0">
              <a:buNone/>
            </a:pPr>
            <a:r>
              <a:rPr lang="en-US" altLang="zh-CN" dirty="0"/>
              <a:t>    two alternations</a:t>
            </a:r>
          </a:p>
          <a:p>
            <a:pPr marL="914400" lvl="1" indent="-457200">
              <a:buFont typeface="+mj-lt"/>
              <a:buAutoNum type="arabicPeriod"/>
            </a:pPr>
            <a:r>
              <a:rPr lang="en-US" altLang="zh-CN" dirty="0">
                <a:solidFill>
                  <a:srgbClr val="FF0000"/>
                </a:solidFill>
              </a:rPr>
              <a:t>Resources being held by requesting process are preempted. The process must wait with no resources.</a:t>
            </a:r>
          </a:p>
          <a:p>
            <a:pPr lvl="2"/>
            <a:r>
              <a:rPr lang="en-US" altLang="zh-CN" sz="2400" dirty="0"/>
              <a:t>If a process holding some resources requests another resource that cannot be immediately allocated to it, then all resources currently being held are released.</a:t>
            </a:r>
          </a:p>
          <a:p>
            <a:pPr lvl="2"/>
            <a:r>
              <a:rPr lang="en-US" altLang="zh-CN" sz="2400" dirty="0"/>
              <a:t>Preempted resources are added to the list of resources for which the process is waiting.</a:t>
            </a:r>
          </a:p>
          <a:p>
            <a:pPr marL="914400" lvl="1" indent="-457200">
              <a:buFont typeface="+mj-lt"/>
              <a:buAutoNum type="arabicPeriod"/>
            </a:pPr>
            <a:r>
              <a:rPr lang="en-US" altLang="zh-CN" dirty="0">
                <a:solidFill>
                  <a:srgbClr val="FF0000"/>
                </a:solidFill>
              </a:rPr>
              <a:t>Waiting with holding resources, but resources may be preempted by other process requesting them.</a:t>
            </a:r>
          </a:p>
          <a:p>
            <a:pPr lvl="1"/>
            <a:r>
              <a:rPr lang="en-US" altLang="zh-CN" dirty="0"/>
              <a:t>Often applied to resources whose state can be easily saved and restored later, such as CPU registers and memory space.</a:t>
            </a:r>
          </a:p>
        </p:txBody>
      </p:sp>
      <p:sp>
        <p:nvSpPr>
          <p:cNvPr id="4" name="灯片编号占位符 3"/>
          <p:cNvSpPr>
            <a:spLocks noGrp="1"/>
          </p:cNvSpPr>
          <p:nvPr>
            <p:ph type="sldNum" sz="quarter" idx="10"/>
          </p:nvPr>
        </p:nvSpPr>
        <p:spPr/>
        <p:txBody>
          <a:bodyPr/>
          <a:lstStyle/>
          <a:p>
            <a:fld id="{FABB9E3A-D334-41E1-BBDF-EE4254EA8750}" type="slidenum">
              <a:rPr lang="en-US" altLang="zh-CN"/>
              <a:pPr/>
              <a:t>17</a:t>
            </a:fld>
            <a:endParaRPr lang="en-US" altLang="zh-CN"/>
          </a:p>
        </p:txBody>
      </p:sp>
    </p:spTree>
    <p:extLst>
      <p:ext uri="{BB962C8B-B14F-4D97-AF65-F5344CB8AC3E}">
        <p14:creationId xmlns:p14="http://schemas.microsoft.com/office/powerpoint/2010/main" val="17927376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8899">
                                            <p:txEl>
                                              <p:pRg st="0" end="0"/>
                                            </p:txEl>
                                          </p:spTgt>
                                        </p:tgtEl>
                                        <p:attrNameLst>
                                          <p:attrName>style.visibility</p:attrName>
                                        </p:attrNameLst>
                                      </p:cBhvr>
                                      <p:to>
                                        <p:strVal val="visible"/>
                                      </p:to>
                                    </p:set>
                                    <p:animEffect transition="in" filter="wipe(left)">
                                      <p:cBhvr>
                                        <p:cTn id="7" dur="500"/>
                                        <p:tgtEl>
                                          <p:spTgt spid="2088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8899">
                                            <p:txEl>
                                              <p:pRg st="1" end="1"/>
                                            </p:txEl>
                                          </p:spTgt>
                                        </p:tgtEl>
                                        <p:attrNameLst>
                                          <p:attrName>style.visibility</p:attrName>
                                        </p:attrNameLst>
                                      </p:cBhvr>
                                      <p:to>
                                        <p:strVal val="visible"/>
                                      </p:to>
                                    </p:set>
                                    <p:animEffect transition="in" filter="wipe(left)">
                                      <p:cBhvr>
                                        <p:cTn id="12" dur="500"/>
                                        <p:tgtEl>
                                          <p:spTgt spid="208899">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08899">
                                            <p:txEl>
                                              <p:pRg st="2" end="2"/>
                                            </p:txEl>
                                          </p:spTgt>
                                        </p:tgtEl>
                                        <p:attrNameLst>
                                          <p:attrName>style.visibility</p:attrName>
                                        </p:attrNameLst>
                                      </p:cBhvr>
                                      <p:to>
                                        <p:strVal val="visible"/>
                                      </p:to>
                                    </p:set>
                                    <p:animEffect transition="in" filter="wipe(left)">
                                      <p:cBhvr>
                                        <p:cTn id="15" dur="500"/>
                                        <p:tgtEl>
                                          <p:spTgt spid="20889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08899">
                                            <p:txEl>
                                              <p:pRg st="3" end="3"/>
                                            </p:txEl>
                                          </p:spTgt>
                                        </p:tgtEl>
                                        <p:attrNameLst>
                                          <p:attrName>style.visibility</p:attrName>
                                        </p:attrNameLst>
                                      </p:cBhvr>
                                      <p:to>
                                        <p:strVal val="visible"/>
                                      </p:to>
                                    </p:set>
                                    <p:animEffect transition="in" filter="wipe(left)">
                                      <p:cBhvr>
                                        <p:cTn id="20" dur="500"/>
                                        <p:tgtEl>
                                          <p:spTgt spid="208899">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08899">
                                            <p:txEl>
                                              <p:pRg st="4" end="4"/>
                                            </p:txEl>
                                          </p:spTgt>
                                        </p:tgtEl>
                                        <p:attrNameLst>
                                          <p:attrName>style.visibility</p:attrName>
                                        </p:attrNameLst>
                                      </p:cBhvr>
                                      <p:to>
                                        <p:strVal val="visible"/>
                                      </p:to>
                                    </p:set>
                                    <p:animEffect transition="in" filter="wipe(left)">
                                      <p:cBhvr>
                                        <p:cTn id="25" dur="500"/>
                                        <p:tgtEl>
                                          <p:spTgt spid="208899">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08899">
                                            <p:txEl>
                                              <p:pRg st="5" end="5"/>
                                            </p:txEl>
                                          </p:spTgt>
                                        </p:tgtEl>
                                        <p:attrNameLst>
                                          <p:attrName>style.visibility</p:attrName>
                                        </p:attrNameLst>
                                      </p:cBhvr>
                                      <p:to>
                                        <p:strVal val="visible"/>
                                      </p:to>
                                    </p:set>
                                    <p:animEffect transition="in" filter="wipe(left)">
                                      <p:cBhvr>
                                        <p:cTn id="30" dur="500"/>
                                        <p:tgtEl>
                                          <p:spTgt spid="208899">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08899">
                                            <p:txEl>
                                              <p:pRg st="6" end="6"/>
                                            </p:txEl>
                                          </p:spTgt>
                                        </p:tgtEl>
                                        <p:attrNameLst>
                                          <p:attrName>style.visibility</p:attrName>
                                        </p:attrNameLst>
                                      </p:cBhvr>
                                      <p:to>
                                        <p:strVal val="visible"/>
                                      </p:to>
                                    </p:set>
                                    <p:animEffect transition="in" filter="wipe(left)">
                                      <p:cBhvr>
                                        <p:cTn id="35" dur="500"/>
                                        <p:tgtEl>
                                          <p:spTgt spid="2088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9"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r>
              <a:rPr lang="en-US" altLang="zh-CN" dirty="0"/>
              <a:t>Deadlock Prevention</a:t>
            </a:r>
          </a:p>
        </p:txBody>
      </p:sp>
      <p:sp>
        <p:nvSpPr>
          <p:cNvPr id="266243" name="Rectangle 3"/>
          <p:cNvSpPr>
            <a:spLocks noGrp="1" noChangeArrowheads="1"/>
          </p:cNvSpPr>
          <p:nvPr>
            <p:ph idx="1"/>
          </p:nvPr>
        </p:nvSpPr>
        <p:spPr/>
        <p:txBody>
          <a:bodyPr/>
          <a:lstStyle/>
          <a:p>
            <a:r>
              <a:rPr lang="en-US" altLang="zh-CN" dirty="0">
                <a:solidFill>
                  <a:srgbClr val="0000FF"/>
                </a:solidFill>
              </a:rPr>
              <a:t>Circular Wait</a:t>
            </a:r>
            <a:r>
              <a:rPr lang="en-US" altLang="zh-CN" dirty="0"/>
              <a:t> – impose a total ordering of all resource types, and require that each process requests resources in an increasing order of enumeration.  </a:t>
            </a:r>
          </a:p>
          <a:p>
            <a:pPr lvl="1"/>
            <a:r>
              <a:rPr lang="en-US" altLang="zh-CN" dirty="0"/>
              <a:t>Sorting position of resource Ri —F(Ri). </a:t>
            </a:r>
          </a:p>
          <a:p>
            <a:pPr lvl="1"/>
            <a:endParaRPr lang="en-US" altLang="zh-CN" dirty="0"/>
          </a:p>
          <a:p>
            <a:pPr lvl="1"/>
            <a:endParaRPr lang="en-US" altLang="zh-CN" dirty="0"/>
          </a:p>
          <a:p>
            <a:pPr marL="0" indent="0">
              <a:buNone/>
            </a:pPr>
            <a:r>
              <a:rPr lang="en-US" altLang="zh-CN" dirty="0"/>
              <a:t>   Two alternations:</a:t>
            </a:r>
          </a:p>
          <a:p>
            <a:pPr marL="914400" lvl="1" indent="-457200">
              <a:buFont typeface="+mj-lt"/>
              <a:buAutoNum type="arabicPeriod"/>
            </a:pPr>
            <a:r>
              <a:rPr lang="en-US" altLang="zh-CN" dirty="0"/>
              <a:t>The process can request instances of resource type </a:t>
            </a:r>
            <a:r>
              <a:rPr lang="en-US" altLang="zh-CN" dirty="0" err="1"/>
              <a:t>Rj</a:t>
            </a:r>
            <a:r>
              <a:rPr lang="en-US" altLang="zh-CN" dirty="0"/>
              <a:t> </a:t>
            </a:r>
            <a:r>
              <a:rPr lang="en-US" altLang="zh-CN" dirty="0">
                <a:solidFill>
                  <a:srgbClr val="FF0000"/>
                </a:solidFill>
              </a:rPr>
              <a:t>if and only if </a:t>
            </a:r>
            <a:r>
              <a:rPr lang="en-US" altLang="zh-CN" dirty="0"/>
              <a:t>F(</a:t>
            </a:r>
            <a:r>
              <a:rPr lang="en-US" altLang="zh-CN" dirty="0" err="1"/>
              <a:t>Rj</a:t>
            </a:r>
            <a:r>
              <a:rPr lang="en-US" altLang="zh-CN" dirty="0"/>
              <a:t>)&gt;F(Ri). </a:t>
            </a:r>
            <a:br>
              <a:rPr lang="en-US" altLang="zh-CN" dirty="0"/>
            </a:br>
            <a:r>
              <a:rPr lang="en-US" altLang="zh-CN" dirty="0"/>
              <a:t>If several instances of the same resource type are needed, </a:t>
            </a:r>
            <a:br>
              <a:rPr lang="en-US" altLang="zh-CN" dirty="0"/>
            </a:br>
            <a:r>
              <a:rPr lang="en-US" altLang="zh-CN" dirty="0"/>
              <a:t>a single request for all of them must be issued.</a:t>
            </a:r>
          </a:p>
          <a:p>
            <a:pPr marL="914400" lvl="1" indent="-457200">
              <a:buFont typeface="+mj-lt"/>
              <a:buAutoNum type="arabicPeriod"/>
            </a:pPr>
            <a:r>
              <a:rPr lang="en-US" altLang="zh-CN" dirty="0"/>
              <a:t>Whenever a process requests an instance of resource type </a:t>
            </a:r>
            <a:r>
              <a:rPr lang="en-US" altLang="zh-CN" dirty="0" err="1"/>
              <a:t>Rj</a:t>
            </a:r>
            <a:r>
              <a:rPr lang="en-US" altLang="zh-CN" dirty="0"/>
              <a:t>, it has released any resources </a:t>
            </a:r>
            <a:r>
              <a:rPr lang="en-US" altLang="zh-CN" dirty="0" err="1"/>
              <a:t>Ri</a:t>
            </a:r>
            <a:r>
              <a:rPr lang="en-US" altLang="zh-CN" dirty="0"/>
              <a:t> such that F(</a:t>
            </a:r>
            <a:r>
              <a:rPr lang="en-US" altLang="zh-CN" dirty="0" err="1"/>
              <a:t>Ri</a:t>
            </a:r>
            <a:r>
              <a:rPr lang="en-US" altLang="zh-CN" dirty="0"/>
              <a:t>)&gt;=F(</a:t>
            </a:r>
            <a:r>
              <a:rPr lang="en-US" altLang="zh-CN" dirty="0" err="1"/>
              <a:t>Rj</a:t>
            </a:r>
            <a:r>
              <a:rPr lang="en-US" altLang="zh-CN" dirty="0"/>
              <a:t>).</a:t>
            </a:r>
          </a:p>
        </p:txBody>
      </p:sp>
      <p:sp>
        <p:nvSpPr>
          <p:cNvPr id="4" name="灯片编号占位符 3"/>
          <p:cNvSpPr>
            <a:spLocks noGrp="1"/>
          </p:cNvSpPr>
          <p:nvPr>
            <p:ph type="sldNum" sz="quarter" idx="10"/>
          </p:nvPr>
        </p:nvSpPr>
        <p:spPr/>
        <p:txBody>
          <a:bodyPr/>
          <a:lstStyle/>
          <a:p>
            <a:fld id="{D59426A7-459A-4A17-A27D-870AB1B4339A}" type="slidenum">
              <a:rPr lang="en-US" altLang="zh-CN"/>
              <a:pPr/>
              <a:t>18</a:t>
            </a:fld>
            <a:endParaRPr lang="en-US" altLang="zh-CN"/>
          </a:p>
        </p:txBody>
      </p:sp>
      <p:sp>
        <p:nvSpPr>
          <p:cNvPr id="17" name="矩形: 圆角 16">
            <a:extLst>
              <a:ext uri="{FF2B5EF4-FFF2-40B4-BE49-F238E27FC236}">
                <a16:creationId xmlns:a16="http://schemas.microsoft.com/office/drawing/2014/main" id="{C41F3FD6-E022-04C7-22A2-8EDED1BB7F88}"/>
              </a:ext>
            </a:extLst>
          </p:cNvPr>
          <p:cNvSpPr/>
          <p:nvPr/>
        </p:nvSpPr>
        <p:spPr bwMode="auto">
          <a:xfrm>
            <a:off x="965430" y="2978950"/>
            <a:ext cx="684000" cy="6840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黑体" pitchFamily="2" charset="-122"/>
            </a:endParaRPr>
          </a:p>
        </p:txBody>
      </p:sp>
      <p:sp>
        <p:nvSpPr>
          <p:cNvPr id="18" name="矩形: 圆角 17">
            <a:extLst>
              <a:ext uri="{FF2B5EF4-FFF2-40B4-BE49-F238E27FC236}">
                <a16:creationId xmlns:a16="http://schemas.microsoft.com/office/drawing/2014/main" id="{04545C43-1211-6951-460C-84B57050F5CA}"/>
              </a:ext>
            </a:extLst>
          </p:cNvPr>
          <p:cNvSpPr/>
          <p:nvPr/>
        </p:nvSpPr>
        <p:spPr bwMode="auto">
          <a:xfrm>
            <a:off x="2450595" y="2978950"/>
            <a:ext cx="684000" cy="6840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黑体" pitchFamily="2" charset="-122"/>
            </a:endParaRPr>
          </a:p>
        </p:txBody>
      </p:sp>
      <p:sp>
        <p:nvSpPr>
          <p:cNvPr id="19" name="矩形: 圆角 18">
            <a:extLst>
              <a:ext uri="{FF2B5EF4-FFF2-40B4-BE49-F238E27FC236}">
                <a16:creationId xmlns:a16="http://schemas.microsoft.com/office/drawing/2014/main" id="{00F9D290-8B03-424E-22DD-A9195A787136}"/>
              </a:ext>
            </a:extLst>
          </p:cNvPr>
          <p:cNvSpPr/>
          <p:nvPr/>
        </p:nvSpPr>
        <p:spPr bwMode="auto">
          <a:xfrm>
            <a:off x="6177085" y="2978950"/>
            <a:ext cx="684000" cy="6840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黑体" pitchFamily="2" charset="-122"/>
            </a:endParaRPr>
          </a:p>
        </p:txBody>
      </p:sp>
      <p:grpSp>
        <p:nvGrpSpPr>
          <p:cNvPr id="25" name="组合 24">
            <a:extLst>
              <a:ext uri="{FF2B5EF4-FFF2-40B4-BE49-F238E27FC236}">
                <a16:creationId xmlns:a16="http://schemas.microsoft.com/office/drawing/2014/main" id="{373ECC1B-714F-65C0-C9F6-C9F7070AE646}"/>
              </a:ext>
            </a:extLst>
          </p:cNvPr>
          <p:cNvGrpSpPr/>
          <p:nvPr/>
        </p:nvGrpSpPr>
        <p:grpSpPr>
          <a:xfrm>
            <a:off x="4994559" y="3600000"/>
            <a:ext cx="1524526" cy="612000"/>
            <a:chOff x="4994559" y="3600000"/>
            <a:chExt cx="1524526" cy="612000"/>
          </a:xfrm>
        </p:grpSpPr>
        <p:cxnSp>
          <p:nvCxnSpPr>
            <p:cNvPr id="21" name="直接箭头连接符 20">
              <a:extLst>
                <a:ext uri="{FF2B5EF4-FFF2-40B4-BE49-F238E27FC236}">
                  <a16:creationId xmlns:a16="http://schemas.microsoft.com/office/drawing/2014/main" id="{4D38E6D4-6E05-BA66-A9B2-26D8ECFAC0EE}"/>
                </a:ext>
              </a:extLst>
            </p:cNvPr>
            <p:cNvCxnSpPr>
              <a:endCxn id="8" idx="2"/>
            </p:cNvCxnSpPr>
            <p:nvPr/>
          </p:nvCxnSpPr>
          <p:spPr bwMode="auto">
            <a:xfrm flipH="1" flipV="1">
              <a:off x="5016559" y="3600000"/>
              <a:ext cx="0" cy="612000"/>
            </a:xfrm>
            <a:prstGeom prst="straightConnector1">
              <a:avLst/>
            </a:prstGeom>
            <a:solidFill>
              <a:schemeClr val="accent1"/>
            </a:solidFill>
            <a:ln w="38100" cap="flat" cmpd="sng" algn="ctr">
              <a:solidFill>
                <a:srgbClr val="0000FF"/>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a:extLst>
                <a:ext uri="{FF2B5EF4-FFF2-40B4-BE49-F238E27FC236}">
                  <a16:creationId xmlns:a16="http://schemas.microsoft.com/office/drawing/2014/main" id="{92F2336D-764F-B33C-967E-3412A54E7061}"/>
                </a:ext>
              </a:extLst>
            </p:cNvPr>
            <p:cNvCxnSpPr>
              <a:endCxn id="19" idx="2"/>
            </p:cNvCxnSpPr>
            <p:nvPr/>
          </p:nvCxnSpPr>
          <p:spPr bwMode="auto">
            <a:xfrm flipV="1">
              <a:off x="4994559" y="3662950"/>
              <a:ext cx="1524526" cy="548520"/>
            </a:xfrm>
            <a:prstGeom prst="straightConnector1">
              <a:avLst/>
            </a:prstGeom>
            <a:solidFill>
              <a:schemeClr val="accent1"/>
            </a:solidFill>
            <a:ln w="38100" cap="flat" cmpd="sng" algn="ctr">
              <a:solidFill>
                <a:srgbClr val="0000FF"/>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8" name="组合 27">
            <a:extLst>
              <a:ext uri="{FF2B5EF4-FFF2-40B4-BE49-F238E27FC236}">
                <a16:creationId xmlns:a16="http://schemas.microsoft.com/office/drawing/2014/main" id="{770A3197-7A5B-F07E-E2B0-11C08B5F2F5C}"/>
              </a:ext>
            </a:extLst>
          </p:cNvPr>
          <p:cNvGrpSpPr/>
          <p:nvPr/>
        </p:nvGrpSpPr>
        <p:grpSpPr>
          <a:xfrm>
            <a:off x="1010435" y="2853579"/>
            <a:ext cx="10351150" cy="746421"/>
            <a:chOff x="1010435" y="2853579"/>
            <a:chExt cx="10351150" cy="746421"/>
          </a:xfrm>
        </p:grpSpPr>
        <p:grpSp>
          <p:nvGrpSpPr>
            <p:cNvPr id="15" name="组合 14">
              <a:extLst>
                <a:ext uri="{FF2B5EF4-FFF2-40B4-BE49-F238E27FC236}">
                  <a16:creationId xmlns:a16="http://schemas.microsoft.com/office/drawing/2014/main" id="{10D44B29-AA65-7197-76D8-1DF0586A84F3}"/>
                </a:ext>
              </a:extLst>
            </p:cNvPr>
            <p:cNvGrpSpPr/>
            <p:nvPr/>
          </p:nvGrpSpPr>
          <p:grpSpPr>
            <a:xfrm>
              <a:off x="1010435" y="3023376"/>
              <a:ext cx="10351150" cy="576624"/>
              <a:chOff x="1010435" y="3023376"/>
              <a:chExt cx="10351150" cy="576624"/>
            </a:xfrm>
          </p:grpSpPr>
          <p:sp>
            <p:nvSpPr>
              <p:cNvPr id="2" name="矩形 1">
                <a:extLst>
                  <a:ext uri="{FF2B5EF4-FFF2-40B4-BE49-F238E27FC236}">
                    <a16:creationId xmlns:a16="http://schemas.microsoft.com/office/drawing/2014/main" id="{5BC5D6AC-12B1-2FAE-15DD-8CDFE7D29B67}"/>
                  </a:ext>
                </a:extLst>
              </p:cNvPr>
              <p:cNvSpPr/>
              <p:nvPr/>
            </p:nvSpPr>
            <p:spPr bwMode="auto">
              <a:xfrm>
                <a:off x="1010435" y="3023955"/>
                <a:ext cx="576000" cy="5760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黑体" pitchFamily="2" charset="-122"/>
                  </a:rPr>
                  <a:t>R</a:t>
                </a:r>
                <a:r>
                  <a:rPr kumimoji="1" lang="en-US" altLang="zh-CN" sz="2400" b="1" i="0" u="none" strike="noStrike" cap="none" normalizeH="0" baseline="-25000" dirty="0">
                    <a:ln>
                      <a:noFill/>
                    </a:ln>
                    <a:solidFill>
                      <a:schemeClr val="tx1"/>
                    </a:solidFill>
                    <a:effectLst/>
                    <a:latin typeface="Times New Roman" pitchFamily="18" charset="0"/>
                    <a:ea typeface="黑体" pitchFamily="2" charset="-122"/>
                  </a:rPr>
                  <a:t>1</a:t>
                </a:r>
                <a:endParaRPr kumimoji="1" lang="zh-CN" altLang="en-US" sz="2400" b="1" i="0" u="none" strike="noStrike" cap="none" normalizeH="0" baseline="-25000" dirty="0">
                  <a:ln>
                    <a:noFill/>
                  </a:ln>
                  <a:solidFill>
                    <a:schemeClr val="tx1"/>
                  </a:solidFill>
                  <a:effectLst/>
                  <a:latin typeface="Times New Roman" pitchFamily="18" charset="0"/>
                  <a:ea typeface="黑体" pitchFamily="2" charset="-122"/>
                </a:endParaRPr>
              </a:p>
            </p:txBody>
          </p:sp>
          <p:sp>
            <p:nvSpPr>
              <p:cNvPr id="3" name="矩形 2">
                <a:extLst>
                  <a:ext uri="{FF2B5EF4-FFF2-40B4-BE49-F238E27FC236}">
                    <a16:creationId xmlns:a16="http://schemas.microsoft.com/office/drawing/2014/main" id="{BE221CAE-A78E-9983-4349-92F77A22C3E8}"/>
                  </a:ext>
                </a:extLst>
              </p:cNvPr>
              <p:cNvSpPr/>
              <p:nvPr/>
            </p:nvSpPr>
            <p:spPr bwMode="auto">
              <a:xfrm>
                <a:off x="1738835" y="3024000"/>
                <a:ext cx="576000" cy="5760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黑体" pitchFamily="2" charset="-122"/>
                  </a:rPr>
                  <a:t>R</a:t>
                </a:r>
                <a:r>
                  <a:rPr kumimoji="1" lang="en-US" altLang="zh-CN" sz="2400" b="1" i="0" u="none" strike="noStrike" cap="none" normalizeH="0" baseline="-25000" dirty="0">
                    <a:ln>
                      <a:noFill/>
                    </a:ln>
                    <a:solidFill>
                      <a:schemeClr val="tx1"/>
                    </a:solidFill>
                    <a:effectLst/>
                    <a:latin typeface="Times New Roman" pitchFamily="18" charset="0"/>
                    <a:ea typeface="黑体" pitchFamily="2" charset="-122"/>
                  </a:rPr>
                  <a:t>2</a:t>
                </a:r>
                <a:endParaRPr kumimoji="1" lang="zh-CN" altLang="en-US" sz="2400" b="1" i="0" u="none" strike="noStrike" cap="none" normalizeH="0" baseline="-25000" dirty="0">
                  <a:ln>
                    <a:noFill/>
                  </a:ln>
                  <a:solidFill>
                    <a:schemeClr val="tx1"/>
                  </a:solidFill>
                  <a:effectLst/>
                  <a:latin typeface="Times New Roman" pitchFamily="18" charset="0"/>
                  <a:ea typeface="黑体" pitchFamily="2" charset="-122"/>
                </a:endParaRPr>
              </a:p>
            </p:txBody>
          </p:sp>
          <p:sp>
            <p:nvSpPr>
              <p:cNvPr id="5" name="矩形 4">
                <a:extLst>
                  <a:ext uri="{FF2B5EF4-FFF2-40B4-BE49-F238E27FC236}">
                    <a16:creationId xmlns:a16="http://schemas.microsoft.com/office/drawing/2014/main" id="{E9773CA1-A221-4D42-7742-C4CE5CFE16A9}"/>
                  </a:ext>
                </a:extLst>
              </p:cNvPr>
              <p:cNvSpPr/>
              <p:nvPr/>
            </p:nvSpPr>
            <p:spPr bwMode="auto">
              <a:xfrm>
                <a:off x="2501232" y="3024000"/>
                <a:ext cx="576000" cy="5760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黑体" pitchFamily="2" charset="-122"/>
                  </a:rPr>
                  <a:t>R</a:t>
                </a:r>
                <a:r>
                  <a:rPr kumimoji="1" lang="en-US" altLang="zh-CN" sz="2400" b="1" i="0" u="none" strike="noStrike" cap="none" normalizeH="0" baseline="-25000" dirty="0">
                    <a:ln>
                      <a:noFill/>
                    </a:ln>
                    <a:solidFill>
                      <a:schemeClr val="tx1"/>
                    </a:solidFill>
                    <a:effectLst/>
                    <a:latin typeface="Times New Roman" pitchFamily="18" charset="0"/>
                    <a:ea typeface="黑体" pitchFamily="2" charset="-122"/>
                  </a:rPr>
                  <a:t>3</a:t>
                </a:r>
                <a:endParaRPr kumimoji="1" lang="zh-CN" altLang="en-US" sz="2400" b="1" i="0" u="none" strike="noStrike" cap="none" normalizeH="0" baseline="-25000" dirty="0">
                  <a:ln>
                    <a:noFill/>
                  </a:ln>
                  <a:solidFill>
                    <a:schemeClr val="tx1"/>
                  </a:solidFill>
                  <a:effectLst/>
                  <a:latin typeface="Times New Roman" pitchFamily="18" charset="0"/>
                  <a:ea typeface="黑体" pitchFamily="2" charset="-122"/>
                </a:endParaRPr>
              </a:p>
            </p:txBody>
          </p:sp>
          <p:sp>
            <p:nvSpPr>
              <p:cNvPr id="6" name="矩形 5">
                <a:extLst>
                  <a:ext uri="{FF2B5EF4-FFF2-40B4-BE49-F238E27FC236}">
                    <a16:creationId xmlns:a16="http://schemas.microsoft.com/office/drawing/2014/main" id="{30CAE0F3-F183-6800-5F8E-139CD09C9405}"/>
                  </a:ext>
                </a:extLst>
              </p:cNvPr>
              <p:cNvSpPr/>
              <p:nvPr/>
            </p:nvSpPr>
            <p:spPr bwMode="auto">
              <a:xfrm>
                <a:off x="3229632" y="3024000"/>
                <a:ext cx="576000" cy="5760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黑体" pitchFamily="2" charset="-122"/>
                  </a:rPr>
                  <a:t>R</a:t>
                </a:r>
                <a:r>
                  <a:rPr kumimoji="1" lang="en-US" altLang="zh-CN" sz="2400" b="1" i="0" u="none" strike="noStrike" cap="none" normalizeH="0" baseline="-25000" dirty="0">
                    <a:ln>
                      <a:noFill/>
                    </a:ln>
                    <a:solidFill>
                      <a:schemeClr val="tx1"/>
                    </a:solidFill>
                    <a:effectLst/>
                    <a:latin typeface="Times New Roman" pitchFamily="18" charset="0"/>
                    <a:ea typeface="黑体" pitchFamily="2" charset="-122"/>
                  </a:rPr>
                  <a:t>4</a:t>
                </a:r>
                <a:endParaRPr kumimoji="1" lang="zh-CN" altLang="en-US" sz="2400" b="1" i="0" u="none" strike="noStrike" cap="none" normalizeH="0" baseline="-25000" dirty="0">
                  <a:ln>
                    <a:noFill/>
                  </a:ln>
                  <a:solidFill>
                    <a:schemeClr val="tx1"/>
                  </a:solidFill>
                  <a:effectLst/>
                  <a:latin typeface="Times New Roman" pitchFamily="18" charset="0"/>
                  <a:ea typeface="黑体" pitchFamily="2" charset="-122"/>
                </a:endParaRPr>
              </a:p>
            </p:txBody>
          </p:sp>
          <p:sp>
            <p:nvSpPr>
              <p:cNvPr id="7" name="矩形 6">
                <a:extLst>
                  <a:ext uri="{FF2B5EF4-FFF2-40B4-BE49-F238E27FC236}">
                    <a16:creationId xmlns:a16="http://schemas.microsoft.com/office/drawing/2014/main" id="{83031E97-750D-D736-0115-0583183C7B0B}"/>
                  </a:ext>
                </a:extLst>
              </p:cNvPr>
              <p:cNvSpPr/>
              <p:nvPr/>
            </p:nvSpPr>
            <p:spPr bwMode="auto">
              <a:xfrm>
                <a:off x="4000159" y="3024000"/>
                <a:ext cx="576000" cy="5760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黑体" pitchFamily="2" charset="-122"/>
                  </a:rPr>
                  <a:t>R</a:t>
                </a:r>
                <a:r>
                  <a:rPr kumimoji="1" lang="en-US" altLang="zh-CN" sz="2400" b="1" i="0" u="none" strike="noStrike" cap="none" normalizeH="0" baseline="-25000" dirty="0">
                    <a:ln>
                      <a:noFill/>
                    </a:ln>
                    <a:solidFill>
                      <a:schemeClr val="tx1"/>
                    </a:solidFill>
                    <a:effectLst/>
                    <a:latin typeface="Times New Roman" pitchFamily="18" charset="0"/>
                    <a:ea typeface="黑体" pitchFamily="2" charset="-122"/>
                  </a:rPr>
                  <a:t>5</a:t>
                </a:r>
                <a:endParaRPr kumimoji="1" lang="zh-CN" altLang="en-US" sz="2400" b="1" i="0" u="none" strike="noStrike" cap="none" normalizeH="0" baseline="-25000" dirty="0">
                  <a:ln>
                    <a:noFill/>
                  </a:ln>
                  <a:solidFill>
                    <a:schemeClr val="tx1"/>
                  </a:solidFill>
                  <a:effectLst/>
                  <a:latin typeface="Times New Roman" pitchFamily="18" charset="0"/>
                  <a:ea typeface="黑体" pitchFamily="2" charset="-122"/>
                </a:endParaRPr>
              </a:p>
            </p:txBody>
          </p:sp>
          <p:sp>
            <p:nvSpPr>
              <p:cNvPr id="8" name="矩形 7">
                <a:extLst>
                  <a:ext uri="{FF2B5EF4-FFF2-40B4-BE49-F238E27FC236}">
                    <a16:creationId xmlns:a16="http://schemas.microsoft.com/office/drawing/2014/main" id="{C48E910A-56E6-2A1E-B0DC-3B17F2EF2F2E}"/>
                  </a:ext>
                </a:extLst>
              </p:cNvPr>
              <p:cNvSpPr/>
              <p:nvPr/>
            </p:nvSpPr>
            <p:spPr bwMode="auto">
              <a:xfrm>
                <a:off x="4728559" y="3024000"/>
                <a:ext cx="576000" cy="5760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黑体" pitchFamily="2" charset="-122"/>
                  </a:rPr>
                  <a:t>R</a:t>
                </a:r>
                <a:r>
                  <a:rPr kumimoji="1" lang="en-US" altLang="zh-CN" sz="2400" b="1" i="0" u="none" strike="noStrike" cap="none" normalizeH="0" baseline="-25000" dirty="0">
                    <a:ln>
                      <a:noFill/>
                    </a:ln>
                    <a:solidFill>
                      <a:schemeClr val="tx1"/>
                    </a:solidFill>
                    <a:effectLst/>
                    <a:latin typeface="Times New Roman" pitchFamily="18" charset="0"/>
                    <a:ea typeface="黑体" pitchFamily="2" charset="-122"/>
                  </a:rPr>
                  <a:t>6</a:t>
                </a:r>
                <a:endParaRPr kumimoji="1" lang="zh-CN" altLang="en-US" sz="2400" b="1" i="0" u="none" strike="noStrike" cap="none" normalizeH="0" baseline="-25000" dirty="0">
                  <a:ln>
                    <a:noFill/>
                  </a:ln>
                  <a:solidFill>
                    <a:schemeClr val="tx1"/>
                  </a:solidFill>
                  <a:effectLst/>
                  <a:latin typeface="Times New Roman" pitchFamily="18" charset="0"/>
                  <a:ea typeface="黑体" pitchFamily="2" charset="-122"/>
                </a:endParaRPr>
              </a:p>
            </p:txBody>
          </p:sp>
          <p:sp>
            <p:nvSpPr>
              <p:cNvPr id="9" name="矩形 8">
                <a:extLst>
                  <a:ext uri="{FF2B5EF4-FFF2-40B4-BE49-F238E27FC236}">
                    <a16:creationId xmlns:a16="http://schemas.microsoft.com/office/drawing/2014/main" id="{4AEC5839-C6DF-BB0A-9327-02FA060892BE}"/>
                  </a:ext>
                </a:extLst>
              </p:cNvPr>
              <p:cNvSpPr/>
              <p:nvPr/>
            </p:nvSpPr>
            <p:spPr bwMode="auto">
              <a:xfrm>
                <a:off x="5490956" y="3024000"/>
                <a:ext cx="576000" cy="5760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黑体" pitchFamily="2" charset="-122"/>
                  </a:rPr>
                  <a:t>R</a:t>
                </a:r>
                <a:r>
                  <a:rPr kumimoji="1" lang="en-US" altLang="zh-CN" sz="2400" b="1" i="0" u="none" strike="noStrike" cap="none" normalizeH="0" baseline="-25000" dirty="0">
                    <a:ln>
                      <a:noFill/>
                    </a:ln>
                    <a:solidFill>
                      <a:schemeClr val="tx1"/>
                    </a:solidFill>
                    <a:effectLst/>
                    <a:latin typeface="Times New Roman" pitchFamily="18" charset="0"/>
                    <a:ea typeface="黑体" pitchFamily="2" charset="-122"/>
                  </a:rPr>
                  <a:t>7</a:t>
                </a:r>
                <a:endParaRPr kumimoji="1" lang="zh-CN" altLang="en-US" sz="2400" b="1" i="0" u="none" strike="noStrike" cap="none" normalizeH="0" baseline="-25000" dirty="0">
                  <a:ln>
                    <a:noFill/>
                  </a:ln>
                  <a:solidFill>
                    <a:schemeClr val="tx1"/>
                  </a:solidFill>
                  <a:effectLst/>
                  <a:latin typeface="Times New Roman" pitchFamily="18" charset="0"/>
                  <a:ea typeface="黑体" pitchFamily="2" charset="-122"/>
                </a:endParaRPr>
              </a:p>
            </p:txBody>
          </p:sp>
          <p:sp>
            <p:nvSpPr>
              <p:cNvPr id="10" name="矩形 9">
                <a:extLst>
                  <a:ext uri="{FF2B5EF4-FFF2-40B4-BE49-F238E27FC236}">
                    <a16:creationId xmlns:a16="http://schemas.microsoft.com/office/drawing/2014/main" id="{1D0D9E22-2B9E-E9CB-DD56-8E6CFB30694B}"/>
                  </a:ext>
                </a:extLst>
              </p:cNvPr>
              <p:cNvSpPr/>
              <p:nvPr/>
            </p:nvSpPr>
            <p:spPr bwMode="auto">
              <a:xfrm>
                <a:off x="6219356" y="3024000"/>
                <a:ext cx="576000" cy="5760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黑体" pitchFamily="2" charset="-122"/>
                  </a:rPr>
                  <a:t>R</a:t>
                </a:r>
                <a:r>
                  <a:rPr kumimoji="1" lang="en-US" altLang="zh-CN" sz="2400" b="1" i="0" u="none" strike="noStrike" cap="none" normalizeH="0" baseline="-25000" dirty="0">
                    <a:ln>
                      <a:noFill/>
                    </a:ln>
                    <a:solidFill>
                      <a:schemeClr val="tx1"/>
                    </a:solidFill>
                    <a:effectLst/>
                    <a:latin typeface="Times New Roman" pitchFamily="18" charset="0"/>
                    <a:ea typeface="黑体" pitchFamily="2" charset="-122"/>
                  </a:rPr>
                  <a:t>8</a:t>
                </a:r>
                <a:endParaRPr kumimoji="1" lang="zh-CN" altLang="en-US" sz="2400" b="1" i="0" u="none" strike="noStrike" cap="none" normalizeH="0" baseline="-25000" dirty="0">
                  <a:ln>
                    <a:noFill/>
                  </a:ln>
                  <a:solidFill>
                    <a:schemeClr val="tx1"/>
                  </a:solidFill>
                  <a:effectLst/>
                  <a:latin typeface="Times New Roman" pitchFamily="18" charset="0"/>
                  <a:ea typeface="黑体" pitchFamily="2" charset="-122"/>
                </a:endParaRPr>
              </a:p>
            </p:txBody>
          </p:sp>
          <p:sp>
            <p:nvSpPr>
              <p:cNvPr id="11" name="矩形 10">
                <a:extLst>
                  <a:ext uri="{FF2B5EF4-FFF2-40B4-BE49-F238E27FC236}">
                    <a16:creationId xmlns:a16="http://schemas.microsoft.com/office/drawing/2014/main" id="{F9BB8A0A-4D67-DF35-4E50-67A648293660}"/>
                  </a:ext>
                </a:extLst>
              </p:cNvPr>
              <p:cNvSpPr/>
              <p:nvPr/>
            </p:nvSpPr>
            <p:spPr bwMode="auto">
              <a:xfrm>
                <a:off x="6968242" y="3024000"/>
                <a:ext cx="576000" cy="5760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黑体" pitchFamily="2" charset="-122"/>
                  </a:rPr>
                  <a:t>R</a:t>
                </a:r>
                <a:r>
                  <a:rPr kumimoji="1" lang="en-US" altLang="zh-CN" sz="2400" b="1" i="0" u="none" strike="noStrike" cap="none" normalizeH="0" baseline="-25000" dirty="0">
                    <a:ln>
                      <a:noFill/>
                    </a:ln>
                    <a:solidFill>
                      <a:schemeClr val="tx1"/>
                    </a:solidFill>
                    <a:effectLst/>
                    <a:latin typeface="Times New Roman" pitchFamily="18" charset="0"/>
                    <a:ea typeface="黑体" pitchFamily="2" charset="-122"/>
                  </a:rPr>
                  <a:t>9</a:t>
                </a:r>
                <a:endParaRPr kumimoji="1" lang="zh-CN" altLang="en-US" sz="2400" b="1" i="0" u="none" strike="noStrike" cap="none" normalizeH="0" baseline="-25000" dirty="0">
                  <a:ln>
                    <a:noFill/>
                  </a:ln>
                  <a:solidFill>
                    <a:schemeClr val="tx1"/>
                  </a:solidFill>
                  <a:effectLst/>
                  <a:latin typeface="Times New Roman" pitchFamily="18" charset="0"/>
                  <a:ea typeface="黑体" pitchFamily="2" charset="-122"/>
                </a:endParaRPr>
              </a:p>
            </p:txBody>
          </p:sp>
          <p:sp>
            <p:nvSpPr>
              <p:cNvPr id="12" name="矩形 11">
                <a:extLst>
                  <a:ext uri="{FF2B5EF4-FFF2-40B4-BE49-F238E27FC236}">
                    <a16:creationId xmlns:a16="http://schemas.microsoft.com/office/drawing/2014/main" id="{B0CDE059-FEC2-DD74-EAF5-648DD5959A05}"/>
                  </a:ext>
                </a:extLst>
              </p:cNvPr>
              <p:cNvSpPr/>
              <p:nvPr/>
            </p:nvSpPr>
            <p:spPr bwMode="auto">
              <a:xfrm>
                <a:off x="7696642" y="3023955"/>
                <a:ext cx="612000" cy="5760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黑体" pitchFamily="2" charset="-122"/>
                  </a:rPr>
                  <a:t>R</a:t>
                </a:r>
                <a:r>
                  <a:rPr kumimoji="1" lang="en-US" altLang="zh-CN" sz="2400" b="1" i="0" u="none" strike="noStrike" cap="none" normalizeH="0" baseline="-25000" dirty="0">
                    <a:ln>
                      <a:noFill/>
                    </a:ln>
                    <a:solidFill>
                      <a:schemeClr val="tx1"/>
                    </a:solidFill>
                    <a:effectLst/>
                    <a:latin typeface="Times New Roman" pitchFamily="18" charset="0"/>
                    <a:ea typeface="黑体" pitchFamily="2" charset="-122"/>
                  </a:rPr>
                  <a:t>10</a:t>
                </a:r>
                <a:endParaRPr kumimoji="1" lang="zh-CN" altLang="en-US" sz="2400" b="1" i="0" u="none" strike="noStrike" cap="none" normalizeH="0" baseline="-25000" dirty="0">
                  <a:ln>
                    <a:noFill/>
                  </a:ln>
                  <a:solidFill>
                    <a:schemeClr val="tx1"/>
                  </a:solidFill>
                  <a:effectLst/>
                  <a:latin typeface="Times New Roman" pitchFamily="18" charset="0"/>
                  <a:ea typeface="黑体" pitchFamily="2" charset="-122"/>
                </a:endParaRPr>
              </a:p>
            </p:txBody>
          </p:sp>
          <p:sp>
            <p:nvSpPr>
              <p:cNvPr id="13" name="矩形 12">
                <a:extLst>
                  <a:ext uri="{FF2B5EF4-FFF2-40B4-BE49-F238E27FC236}">
                    <a16:creationId xmlns:a16="http://schemas.microsoft.com/office/drawing/2014/main" id="{526A52E2-A58F-414D-E8B9-6AF85E044F5F}"/>
                  </a:ext>
                </a:extLst>
              </p:cNvPr>
              <p:cNvSpPr/>
              <p:nvPr/>
            </p:nvSpPr>
            <p:spPr bwMode="auto">
              <a:xfrm>
                <a:off x="8459039" y="3023376"/>
                <a:ext cx="612000" cy="5760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黑体" pitchFamily="2" charset="-122"/>
                  </a:rPr>
                  <a:t>R</a:t>
                </a:r>
                <a:r>
                  <a:rPr kumimoji="1" lang="en-US" altLang="zh-CN" sz="2400" b="1" i="0" u="none" strike="noStrike" cap="none" normalizeH="0" baseline="-25000" dirty="0">
                    <a:ln>
                      <a:noFill/>
                    </a:ln>
                    <a:solidFill>
                      <a:schemeClr val="tx1"/>
                    </a:solidFill>
                    <a:effectLst/>
                    <a:latin typeface="Times New Roman" pitchFamily="18" charset="0"/>
                    <a:ea typeface="黑体" pitchFamily="2" charset="-122"/>
                  </a:rPr>
                  <a:t>11</a:t>
                </a:r>
                <a:endParaRPr kumimoji="1" lang="zh-CN" altLang="en-US" sz="2400" b="1" i="0" u="none" strike="noStrike" cap="none" normalizeH="0" baseline="-25000" dirty="0">
                  <a:ln>
                    <a:noFill/>
                  </a:ln>
                  <a:solidFill>
                    <a:schemeClr val="tx1"/>
                  </a:solidFill>
                  <a:effectLst/>
                  <a:latin typeface="Times New Roman" pitchFamily="18" charset="0"/>
                  <a:ea typeface="黑体" pitchFamily="2" charset="-122"/>
                </a:endParaRPr>
              </a:p>
            </p:txBody>
          </p:sp>
          <p:sp>
            <p:nvSpPr>
              <p:cNvPr id="14" name="矩形 13">
                <a:extLst>
                  <a:ext uri="{FF2B5EF4-FFF2-40B4-BE49-F238E27FC236}">
                    <a16:creationId xmlns:a16="http://schemas.microsoft.com/office/drawing/2014/main" id="{E0BF7111-7757-33EE-C04E-CA6093F844FC}"/>
                  </a:ext>
                </a:extLst>
              </p:cNvPr>
              <p:cNvSpPr/>
              <p:nvPr/>
            </p:nvSpPr>
            <p:spPr bwMode="auto">
              <a:xfrm>
                <a:off x="10749585" y="3024000"/>
                <a:ext cx="612000" cy="576000"/>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黑体" pitchFamily="2" charset="-122"/>
                  </a:rPr>
                  <a:t>R</a:t>
                </a:r>
                <a:r>
                  <a:rPr kumimoji="1" lang="en-US" altLang="zh-CN" sz="2400" b="1" i="0" u="none" strike="noStrike" cap="none" normalizeH="0" baseline="-25000" dirty="0">
                    <a:ln>
                      <a:noFill/>
                    </a:ln>
                    <a:solidFill>
                      <a:schemeClr val="tx1"/>
                    </a:solidFill>
                    <a:effectLst/>
                    <a:latin typeface="Times New Roman" pitchFamily="18" charset="0"/>
                    <a:ea typeface="黑体" pitchFamily="2" charset="-122"/>
                  </a:rPr>
                  <a:t>n</a:t>
                </a:r>
                <a:endParaRPr kumimoji="1" lang="zh-CN" altLang="en-US" sz="2400" b="1" i="0" u="none" strike="noStrike" cap="none" normalizeH="0" baseline="-25000" dirty="0">
                  <a:ln>
                    <a:noFill/>
                  </a:ln>
                  <a:solidFill>
                    <a:schemeClr val="tx1"/>
                  </a:solidFill>
                  <a:effectLst/>
                  <a:latin typeface="Times New Roman" pitchFamily="18" charset="0"/>
                  <a:ea typeface="黑体" pitchFamily="2" charset="-122"/>
                </a:endParaRPr>
              </a:p>
            </p:txBody>
          </p:sp>
        </p:grpSp>
        <p:sp>
          <p:nvSpPr>
            <p:cNvPr id="27" name="矩形 26">
              <a:extLst>
                <a:ext uri="{FF2B5EF4-FFF2-40B4-BE49-F238E27FC236}">
                  <a16:creationId xmlns:a16="http://schemas.microsoft.com/office/drawing/2014/main" id="{44EEC76F-D787-4BEE-1312-7BCC82BF33F2}"/>
                </a:ext>
              </a:extLst>
            </p:cNvPr>
            <p:cNvSpPr/>
            <p:nvPr/>
          </p:nvSpPr>
          <p:spPr bwMode="auto">
            <a:xfrm>
              <a:off x="9516380" y="2853579"/>
              <a:ext cx="936785" cy="620426"/>
            </a:xfrm>
            <a:prstGeom prst="rect">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3600" b="1" i="0" u="none" strike="noStrike" cap="none" normalizeH="0" baseline="0" dirty="0">
                  <a:ln>
                    <a:noFill/>
                  </a:ln>
                  <a:solidFill>
                    <a:schemeClr val="tx1"/>
                  </a:solidFill>
                  <a:effectLst/>
                  <a:latin typeface="Times New Roman" pitchFamily="18" charset="0"/>
                  <a:ea typeface="黑体" pitchFamily="2" charset="-122"/>
                </a:rPr>
                <a:t>…</a:t>
              </a:r>
              <a:endParaRPr kumimoji="1" lang="zh-CN" altLang="en-US" sz="3600" b="1" i="0" u="none" strike="noStrike" cap="none" normalizeH="0" baseline="0" dirty="0">
                <a:ln>
                  <a:noFill/>
                </a:ln>
                <a:solidFill>
                  <a:schemeClr val="tx1"/>
                </a:solidFill>
                <a:effectLst/>
                <a:latin typeface="Times New Roman" pitchFamily="18" charset="0"/>
                <a:ea typeface="黑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243">
                                            <p:txEl>
                                              <p:pRg st="4" end="4"/>
                                            </p:txEl>
                                          </p:spTgt>
                                        </p:tgtEl>
                                        <p:attrNameLst>
                                          <p:attrName>style.visibility</p:attrName>
                                        </p:attrNameLst>
                                      </p:cBhvr>
                                      <p:to>
                                        <p:strVal val="visible"/>
                                      </p:to>
                                    </p:set>
                                    <p:animEffect transition="in" filter="wipe(left)">
                                      <p:cBhvr>
                                        <p:cTn id="7" dur="500"/>
                                        <p:tgtEl>
                                          <p:spTgt spid="266243">
                                            <p:txEl>
                                              <p:pRg st="4" end="4"/>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66243">
                                            <p:txEl>
                                              <p:pRg st="5" end="5"/>
                                            </p:txEl>
                                          </p:spTgt>
                                        </p:tgtEl>
                                        <p:attrNameLst>
                                          <p:attrName>style.visibility</p:attrName>
                                        </p:attrNameLst>
                                      </p:cBhvr>
                                      <p:to>
                                        <p:strVal val="visible"/>
                                      </p:to>
                                    </p:set>
                                    <p:animEffect transition="in" filter="wipe(left)">
                                      <p:cBhvr>
                                        <p:cTn id="10" dur="500"/>
                                        <p:tgtEl>
                                          <p:spTgt spid="26624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ppt_w</p:attrName>
                                        </p:attrNameLst>
                                      </p:cBhvr>
                                      <p:tavLst>
                                        <p:tav tm="0">
                                          <p:val>
                                            <p:fltVal val="0"/>
                                          </p:val>
                                        </p:tav>
                                        <p:tav tm="100000">
                                          <p:val>
                                            <p:strVal val="#ppt_w"/>
                                          </p:val>
                                        </p:tav>
                                      </p:tavLst>
                                    </p:anim>
                                    <p:anim calcmode="lin" valueType="num">
                                      <p:cBhvr>
                                        <p:cTn id="16" dur="500" fill="hold"/>
                                        <p:tgtEl>
                                          <p:spTgt spid="17"/>
                                        </p:tgtEl>
                                        <p:attrNameLst>
                                          <p:attrName>ppt_h</p:attrName>
                                        </p:attrNameLst>
                                      </p:cBhvr>
                                      <p:tavLst>
                                        <p:tav tm="0">
                                          <p:val>
                                            <p:fltVal val="0"/>
                                          </p:val>
                                        </p:tav>
                                        <p:tav tm="100000">
                                          <p:val>
                                            <p:strVal val="#ppt_h"/>
                                          </p:val>
                                        </p:tav>
                                      </p:tavLst>
                                    </p:anim>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p:cTn id="22" dur="500" fill="hold"/>
                                        <p:tgtEl>
                                          <p:spTgt spid="18"/>
                                        </p:tgtEl>
                                        <p:attrNameLst>
                                          <p:attrName>ppt_w</p:attrName>
                                        </p:attrNameLst>
                                      </p:cBhvr>
                                      <p:tavLst>
                                        <p:tav tm="0">
                                          <p:val>
                                            <p:fltVal val="0"/>
                                          </p:val>
                                        </p:tav>
                                        <p:tav tm="100000">
                                          <p:val>
                                            <p:strVal val="#ppt_w"/>
                                          </p:val>
                                        </p:tav>
                                      </p:tavLst>
                                    </p:anim>
                                    <p:anim calcmode="lin" valueType="num">
                                      <p:cBhvr>
                                        <p:cTn id="23" dur="500" fill="hold"/>
                                        <p:tgtEl>
                                          <p:spTgt spid="18"/>
                                        </p:tgtEl>
                                        <p:attrNameLst>
                                          <p:attrName>ppt_h</p:attrName>
                                        </p:attrNameLst>
                                      </p:cBhvr>
                                      <p:tavLst>
                                        <p:tav tm="0">
                                          <p:val>
                                            <p:fltVal val="0"/>
                                          </p:val>
                                        </p:tav>
                                        <p:tav tm="100000">
                                          <p:val>
                                            <p:strVal val="#ppt_h"/>
                                          </p:val>
                                        </p:tav>
                                      </p:tavLst>
                                    </p:anim>
                                    <p:animEffect transition="in" filter="fade">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p:cTn id="29" dur="500" fill="hold"/>
                                        <p:tgtEl>
                                          <p:spTgt spid="19"/>
                                        </p:tgtEl>
                                        <p:attrNameLst>
                                          <p:attrName>ppt_w</p:attrName>
                                        </p:attrNameLst>
                                      </p:cBhvr>
                                      <p:tavLst>
                                        <p:tav tm="0">
                                          <p:val>
                                            <p:fltVal val="0"/>
                                          </p:val>
                                        </p:tav>
                                        <p:tav tm="100000">
                                          <p:val>
                                            <p:strVal val="#ppt_w"/>
                                          </p:val>
                                        </p:tav>
                                      </p:tavLst>
                                    </p:anim>
                                    <p:anim calcmode="lin" valueType="num">
                                      <p:cBhvr>
                                        <p:cTn id="30" dur="500" fill="hold"/>
                                        <p:tgtEl>
                                          <p:spTgt spid="19"/>
                                        </p:tgtEl>
                                        <p:attrNameLst>
                                          <p:attrName>ppt_h</p:attrName>
                                        </p:attrNameLst>
                                      </p:cBhvr>
                                      <p:tavLst>
                                        <p:tav tm="0">
                                          <p:val>
                                            <p:fltVal val="0"/>
                                          </p:val>
                                        </p:tav>
                                        <p:tav tm="100000">
                                          <p:val>
                                            <p:strVal val="#ppt_h"/>
                                          </p:val>
                                        </p:tav>
                                      </p:tavLst>
                                    </p:anim>
                                    <p:animEffect transition="in" filter="fade">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66243">
                                            <p:txEl>
                                              <p:pRg st="6" end="6"/>
                                            </p:txEl>
                                          </p:spTgt>
                                        </p:tgtEl>
                                        <p:attrNameLst>
                                          <p:attrName>style.visibility</p:attrName>
                                        </p:attrNameLst>
                                      </p:cBhvr>
                                      <p:to>
                                        <p:strVal val="visible"/>
                                      </p:to>
                                    </p:set>
                                    <p:animEffect transition="in" filter="wipe(left)">
                                      <p:cBhvr>
                                        <p:cTn id="36" dur="500"/>
                                        <p:tgtEl>
                                          <p:spTgt spid="26624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47" presetClass="exit" presetSubtype="0" fill="hold" grpId="1" nodeType="clickEffect">
                                  <p:stCondLst>
                                    <p:cond delay="0"/>
                                  </p:stCondLst>
                                  <p:childTnLst>
                                    <p:animEffect transition="out" filter="fade">
                                      <p:cBhvr>
                                        <p:cTn id="40" dur="1000"/>
                                        <p:tgtEl>
                                          <p:spTgt spid="19"/>
                                        </p:tgtEl>
                                      </p:cBhvr>
                                    </p:animEffect>
                                    <p:anim calcmode="lin" valueType="num">
                                      <p:cBhvr>
                                        <p:cTn id="41" dur="1000"/>
                                        <p:tgtEl>
                                          <p:spTgt spid="19"/>
                                        </p:tgtEl>
                                        <p:attrNameLst>
                                          <p:attrName>ppt_x</p:attrName>
                                        </p:attrNameLst>
                                      </p:cBhvr>
                                      <p:tavLst>
                                        <p:tav tm="0">
                                          <p:val>
                                            <p:strVal val="ppt_x"/>
                                          </p:val>
                                        </p:tav>
                                        <p:tav tm="100000">
                                          <p:val>
                                            <p:strVal val="ppt_x"/>
                                          </p:val>
                                        </p:tav>
                                      </p:tavLst>
                                    </p:anim>
                                    <p:anim calcmode="lin" valueType="num">
                                      <p:cBhvr>
                                        <p:cTn id="42" dur="1000"/>
                                        <p:tgtEl>
                                          <p:spTgt spid="19"/>
                                        </p:tgtEl>
                                        <p:attrNameLst>
                                          <p:attrName>ppt_y</p:attrName>
                                        </p:attrNameLst>
                                      </p:cBhvr>
                                      <p:tavLst>
                                        <p:tav tm="0">
                                          <p:val>
                                            <p:strVal val="ppt_y"/>
                                          </p:val>
                                        </p:tav>
                                        <p:tav tm="100000">
                                          <p:val>
                                            <p:strVal val="ppt_y-.1"/>
                                          </p:val>
                                        </p:tav>
                                      </p:tavLst>
                                    </p:anim>
                                    <p:set>
                                      <p:cBhvr>
                                        <p:cTn id="43" dur="1" fill="hold">
                                          <p:stCondLst>
                                            <p:cond delay="999"/>
                                          </p:stCondLst>
                                        </p:cTn>
                                        <p:tgtEl>
                                          <p:spTgt spid="19"/>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down)">
                                      <p:cBhvr>
                                        <p:cTn id="48"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3" grpId="0" uiExpand="1" build="p"/>
      <p:bldP spid="17" grpId="0" animBg="1"/>
      <p:bldP spid="18" grpId="0" animBg="1"/>
      <p:bldP spid="19" grpId="0" animBg="1"/>
      <p:bldP spid="19"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US" altLang="zh-CN" dirty="0"/>
              <a:t>7.5  Deadlock Avoidance</a:t>
            </a:r>
          </a:p>
        </p:txBody>
      </p:sp>
      <p:sp>
        <p:nvSpPr>
          <p:cNvPr id="210947" name="Rectangle 3"/>
          <p:cNvSpPr>
            <a:spLocks noGrp="1" noChangeArrowheads="1"/>
          </p:cNvSpPr>
          <p:nvPr>
            <p:ph idx="1"/>
          </p:nvPr>
        </p:nvSpPr>
        <p:spPr/>
        <p:txBody>
          <a:bodyPr>
            <a:normAutofit/>
          </a:bodyPr>
          <a:lstStyle/>
          <a:p>
            <a:pPr>
              <a:lnSpc>
                <a:spcPct val="110000"/>
              </a:lnSpc>
              <a:spcBef>
                <a:spcPts val="300"/>
              </a:spcBef>
            </a:pPr>
            <a:r>
              <a:rPr lang="en-US" altLang="zh-CN" dirty="0"/>
              <a:t>Simplest and most useful model requires</a:t>
            </a:r>
            <a:r>
              <a:rPr lang="zh-CN" altLang="en-US" dirty="0"/>
              <a:t>：</a:t>
            </a:r>
            <a:br>
              <a:rPr lang="en-US" altLang="zh-CN" dirty="0"/>
            </a:br>
            <a:r>
              <a:rPr lang="en-US" altLang="zh-CN" dirty="0"/>
              <a:t>each process declare the </a:t>
            </a:r>
            <a:r>
              <a:rPr lang="en-US" altLang="zh-CN" i="1" dirty="0">
                <a:solidFill>
                  <a:srgbClr val="0000FF"/>
                </a:solidFill>
              </a:rPr>
              <a:t>maximum number</a:t>
            </a:r>
            <a:r>
              <a:rPr lang="en-US" altLang="zh-CN" dirty="0"/>
              <a:t> of resources of each type that it may need.</a:t>
            </a:r>
          </a:p>
          <a:p>
            <a:pPr lvl="2">
              <a:lnSpc>
                <a:spcPct val="110000"/>
              </a:lnSpc>
              <a:spcBef>
                <a:spcPts val="300"/>
              </a:spcBef>
            </a:pPr>
            <a:endParaRPr lang="en-US" altLang="zh-CN" dirty="0"/>
          </a:p>
          <a:p>
            <a:pPr>
              <a:lnSpc>
                <a:spcPct val="110000"/>
              </a:lnSpc>
              <a:spcBef>
                <a:spcPts val="300"/>
              </a:spcBef>
            </a:pPr>
            <a:r>
              <a:rPr lang="en-US" altLang="zh-CN" dirty="0"/>
              <a:t>The </a:t>
            </a:r>
            <a:r>
              <a:rPr lang="en-US" altLang="zh-CN" dirty="0">
                <a:solidFill>
                  <a:srgbClr val="0000FF"/>
                </a:solidFill>
              </a:rPr>
              <a:t>deadlock-avoidance algorithm</a:t>
            </a:r>
            <a:r>
              <a:rPr lang="en-US" altLang="zh-CN" dirty="0"/>
              <a:t> dynamically examines the resource-allocation state to </a:t>
            </a:r>
            <a:r>
              <a:rPr lang="en-US" altLang="zh-CN" dirty="0">
                <a:solidFill>
                  <a:srgbClr val="FF0000"/>
                </a:solidFill>
              </a:rPr>
              <a:t>ensure</a:t>
            </a:r>
            <a:r>
              <a:rPr lang="en-US" altLang="zh-CN" dirty="0"/>
              <a:t> that a </a:t>
            </a:r>
            <a:r>
              <a:rPr lang="en-US" altLang="zh-CN" dirty="0">
                <a:solidFill>
                  <a:srgbClr val="FF0000"/>
                </a:solidFill>
              </a:rPr>
              <a:t>circular-wait condition can never exist</a:t>
            </a:r>
            <a:r>
              <a:rPr lang="en-US" altLang="zh-CN" dirty="0"/>
              <a:t>.</a:t>
            </a:r>
          </a:p>
          <a:p>
            <a:pPr lvl="2">
              <a:lnSpc>
                <a:spcPct val="110000"/>
              </a:lnSpc>
              <a:spcBef>
                <a:spcPts val="300"/>
              </a:spcBef>
            </a:pPr>
            <a:endParaRPr lang="en-US" altLang="zh-CN" dirty="0"/>
          </a:p>
          <a:p>
            <a:pPr>
              <a:lnSpc>
                <a:spcPct val="110000"/>
              </a:lnSpc>
              <a:spcBef>
                <a:spcPts val="300"/>
              </a:spcBef>
            </a:pPr>
            <a:r>
              <a:rPr lang="en-US" altLang="zh-CN" dirty="0">
                <a:solidFill>
                  <a:srgbClr val="0000FF"/>
                </a:solidFill>
              </a:rPr>
              <a:t>Resource-allocation </a:t>
            </a:r>
            <a:r>
              <a:rPr lang="en-US" altLang="zh-CN" i="1" dirty="0">
                <a:solidFill>
                  <a:srgbClr val="0000FF"/>
                </a:solidFill>
              </a:rPr>
              <a:t>state</a:t>
            </a:r>
            <a:r>
              <a:rPr lang="en-US" altLang="zh-CN" dirty="0"/>
              <a:t> is defined by the number of </a:t>
            </a:r>
            <a:r>
              <a:rPr lang="en-US" altLang="zh-CN" dirty="0">
                <a:solidFill>
                  <a:srgbClr val="0000FF"/>
                </a:solidFill>
              </a:rPr>
              <a:t>available</a:t>
            </a:r>
            <a:r>
              <a:rPr lang="en-US" altLang="zh-CN" dirty="0"/>
              <a:t>,  </a:t>
            </a:r>
            <a:r>
              <a:rPr lang="en-US" altLang="zh-CN" dirty="0">
                <a:solidFill>
                  <a:srgbClr val="0000FF"/>
                </a:solidFill>
              </a:rPr>
              <a:t>allocated</a:t>
            </a:r>
            <a:r>
              <a:rPr lang="en-US" altLang="zh-CN" dirty="0"/>
              <a:t> resources, and the </a:t>
            </a:r>
            <a:r>
              <a:rPr lang="en-US" altLang="zh-CN" dirty="0">
                <a:solidFill>
                  <a:srgbClr val="0000FF"/>
                </a:solidFill>
              </a:rPr>
              <a:t>maximum</a:t>
            </a:r>
            <a:r>
              <a:rPr lang="en-US" altLang="zh-CN" dirty="0"/>
              <a:t> demands of the processes.</a:t>
            </a:r>
          </a:p>
        </p:txBody>
      </p:sp>
      <p:sp>
        <p:nvSpPr>
          <p:cNvPr id="5" name="灯片编号占位符 3"/>
          <p:cNvSpPr>
            <a:spLocks noGrp="1"/>
          </p:cNvSpPr>
          <p:nvPr>
            <p:ph type="sldNum" sz="quarter" idx="10"/>
          </p:nvPr>
        </p:nvSpPr>
        <p:spPr/>
        <p:txBody>
          <a:bodyPr/>
          <a:lstStyle/>
          <a:p>
            <a:fld id="{AB19FFA0-9529-4C4A-B619-71BB46F9797F}" type="slidenum">
              <a:rPr lang="en-US" altLang="zh-CN"/>
              <a:pPr/>
              <a:t>19</a:t>
            </a:fld>
            <a:endParaRPr lang="en-US" altLang="zh-CN"/>
          </a:p>
        </p:txBody>
      </p:sp>
    </p:spTree>
    <p:extLst>
      <p:ext uri="{BB962C8B-B14F-4D97-AF65-F5344CB8AC3E}">
        <p14:creationId xmlns:p14="http://schemas.microsoft.com/office/powerpoint/2010/main" val="1615653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0947">
                                            <p:txEl>
                                              <p:pRg st="0" end="0"/>
                                            </p:txEl>
                                          </p:spTgt>
                                        </p:tgtEl>
                                        <p:attrNameLst>
                                          <p:attrName>style.visibility</p:attrName>
                                        </p:attrNameLst>
                                      </p:cBhvr>
                                      <p:to>
                                        <p:strVal val="visible"/>
                                      </p:to>
                                    </p:set>
                                    <p:animEffect transition="in" filter="wipe(left)">
                                      <p:cBhvr>
                                        <p:cTn id="7" dur="500"/>
                                        <p:tgtEl>
                                          <p:spTgt spid="2109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0947">
                                            <p:txEl>
                                              <p:pRg st="2" end="2"/>
                                            </p:txEl>
                                          </p:spTgt>
                                        </p:tgtEl>
                                        <p:attrNameLst>
                                          <p:attrName>style.visibility</p:attrName>
                                        </p:attrNameLst>
                                      </p:cBhvr>
                                      <p:to>
                                        <p:strVal val="visible"/>
                                      </p:to>
                                    </p:set>
                                    <p:animEffect transition="in" filter="wipe(left)">
                                      <p:cBhvr>
                                        <p:cTn id="12" dur="500"/>
                                        <p:tgtEl>
                                          <p:spTgt spid="2109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0947">
                                            <p:txEl>
                                              <p:pRg st="4" end="4"/>
                                            </p:txEl>
                                          </p:spTgt>
                                        </p:tgtEl>
                                        <p:attrNameLst>
                                          <p:attrName>style.visibility</p:attrName>
                                        </p:attrNameLst>
                                      </p:cBhvr>
                                      <p:to>
                                        <p:strVal val="visible"/>
                                      </p:to>
                                    </p:set>
                                    <p:animEffect transition="in" filter="wipe(left)">
                                      <p:cBhvr>
                                        <p:cTn id="17" dur="500"/>
                                        <p:tgtEl>
                                          <p:spTgt spid="2109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教学内容、目标与要求</a:t>
            </a:r>
          </a:p>
        </p:txBody>
      </p:sp>
      <p:sp>
        <p:nvSpPr>
          <p:cNvPr id="3" name="内容占位符 2"/>
          <p:cNvSpPr>
            <a:spLocks noGrp="1"/>
          </p:cNvSpPr>
          <p:nvPr>
            <p:ph sz="half" idx="1"/>
          </p:nvPr>
        </p:nvSpPr>
        <p:spPr/>
        <p:txBody>
          <a:bodyPr>
            <a:normAutofit/>
          </a:bodyPr>
          <a:lstStyle/>
          <a:p>
            <a:r>
              <a:rPr lang="zh-CN" altLang="en-US" dirty="0"/>
              <a:t>教学内容</a:t>
            </a:r>
            <a:endParaRPr lang="en-US" altLang="zh-CN" dirty="0"/>
          </a:p>
          <a:p>
            <a:pPr marL="914400" lvl="1" indent="-457200">
              <a:buFont typeface="+mj-lt"/>
              <a:buAutoNum type="arabicPeriod"/>
            </a:pPr>
            <a:r>
              <a:rPr lang="zh-CN" altLang="en-US" dirty="0"/>
              <a:t>系统模型</a:t>
            </a:r>
            <a:endParaRPr lang="en-US" altLang="zh-CN" dirty="0"/>
          </a:p>
          <a:p>
            <a:pPr marL="914400" lvl="1" indent="-457200">
              <a:buFont typeface="+mj-lt"/>
              <a:buAutoNum type="arabicPeriod"/>
            </a:pPr>
            <a:r>
              <a:rPr lang="zh-CN" altLang="en-US" dirty="0"/>
              <a:t>死锁特征</a:t>
            </a:r>
            <a:endParaRPr lang="en-US" altLang="zh-CN" dirty="0"/>
          </a:p>
          <a:p>
            <a:pPr marL="914400" lvl="1" indent="-457200">
              <a:buFont typeface="+mj-lt"/>
              <a:buAutoNum type="arabicPeriod"/>
            </a:pPr>
            <a:r>
              <a:rPr lang="zh-CN" altLang="en-US" dirty="0"/>
              <a:t>死锁处理方法</a:t>
            </a:r>
            <a:endParaRPr lang="en-US" altLang="zh-CN" dirty="0"/>
          </a:p>
          <a:p>
            <a:pPr marL="914400" lvl="1" indent="-457200">
              <a:buFont typeface="+mj-lt"/>
              <a:buAutoNum type="arabicPeriod"/>
            </a:pPr>
            <a:r>
              <a:rPr lang="zh-CN" altLang="en-US" dirty="0"/>
              <a:t>死锁预防</a:t>
            </a:r>
            <a:endParaRPr lang="en-US" altLang="zh-CN" dirty="0"/>
          </a:p>
          <a:p>
            <a:pPr marL="914400" lvl="1" indent="-457200">
              <a:buFont typeface="+mj-lt"/>
              <a:buAutoNum type="arabicPeriod"/>
            </a:pPr>
            <a:r>
              <a:rPr lang="zh-CN" altLang="en-US" dirty="0"/>
              <a:t>死锁避免</a:t>
            </a:r>
            <a:endParaRPr lang="en-US" altLang="zh-CN" dirty="0"/>
          </a:p>
          <a:p>
            <a:pPr marL="914400" lvl="1" indent="-457200">
              <a:buFont typeface="+mj-lt"/>
              <a:buAutoNum type="arabicPeriod"/>
            </a:pPr>
            <a:r>
              <a:rPr lang="zh-CN" altLang="en-US" dirty="0"/>
              <a:t>死锁检测</a:t>
            </a:r>
            <a:endParaRPr lang="en-US" altLang="zh-CN" dirty="0"/>
          </a:p>
          <a:p>
            <a:pPr marL="914400" lvl="1" indent="-457200">
              <a:buFont typeface="+mj-lt"/>
              <a:buAutoNum type="arabicPeriod"/>
            </a:pPr>
            <a:r>
              <a:rPr lang="zh-CN" altLang="en-US" dirty="0"/>
              <a:t>死锁恢复</a:t>
            </a:r>
            <a:endParaRPr lang="en-US" altLang="zh-CN" dirty="0"/>
          </a:p>
          <a:p>
            <a:r>
              <a:rPr lang="zh-CN" altLang="en-US" dirty="0"/>
              <a:t>教学重点与难点</a:t>
            </a:r>
            <a:endParaRPr lang="en-US" altLang="zh-CN" dirty="0"/>
          </a:p>
          <a:p>
            <a:pPr lvl="1"/>
            <a:r>
              <a:rPr lang="zh-CN" altLang="en-US" dirty="0"/>
              <a:t>重点：</a:t>
            </a:r>
            <a:r>
              <a:rPr lang="en-US" altLang="zh-CN" dirty="0"/>
              <a:t>1</a:t>
            </a:r>
            <a:r>
              <a:rPr lang="zh-CN" altLang="en-US" dirty="0"/>
              <a:t>、</a:t>
            </a:r>
            <a:r>
              <a:rPr lang="en-US" altLang="zh-CN" dirty="0"/>
              <a:t>2</a:t>
            </a:r>
            <a:r>
              <a:rPr lang="zh-CN" altLang="en-US" dirty="0"/>
              <a:t>、</a:t>
            </a:r>
            <a:r>
              <a:rPr lang="en-US" altLang="zh-CN" dirty="0"/>
              <a:t>5</a:t>
            </a:r>
            <a:r>
              <a:rPr lang="zh-CN" altLang="en-US" dirty="0"/>
              <a:t>、</a:t>
            </a:r>
            <a:r>
              <a:rPr lang="en-US" altLang="zh-CN" dirty="0"/>
              <a:t>6</a:t>
            </a:r>
          </a:p>
          <a:p>
            <a:pPr lvl="1"/>
            <a:r>
              <a:rPr lang="zh-CN" altLang="en-US" dirty="0"/>
              <a:t>难点：</a:t>
            </a:r>
            <a:r>
              <a:rPr lang="en-US" altLang="zh-CN" dirty="0"/>
              <a:t>5</a:t>
            </a:r>
            <a:r>
              <a:rPr lang="zh-CN" altLang="en-US" dirty="0"/>
              <a:t>、</a:t>
            </a:r>
            <a:r>
              <a:rPr lang="en-US" altLang="zh-CN" dirty="0"/>
              <a:t>6</a:t>
            </a:r>
          </a:p>
        </p:txBody>
      </p:sp>
      <p:sp>
        <p:nvSpPr>
          <p:cNvPr id="5" name="内容占位符 4">
            <a:extLst>
              <a:ext uri="{FF2B5EF4-FFF2-40B4-BE49-F238E27FC236}">
                <a16:creationId xmlns:a16="http://schemas.microsoft.com/office/drawing/2014/main" id="{DDA7A59E-4D14-4CA4-A7F6-75257934D13E}"/>
              </a:ext>
            </a:extLst>
          </p:cNvPr>
          <p:cNvSpPr>
            <a:spLocks noGrp="1"/>
          </p:cNvSpPr>
          <p:nvPr>
            <p:ph sz="half" idx="2"/>
          </p:nvPr>
        </p:nvSpPr>
        <p:spPr/>
        <p:txBody>
          <a:bodyPr/>
          <a:lstStyle/>
          <a:p>
            <a:r>
              <a:rPr lang="zh-CN" altLang="en-US" dirty="0"/>
              <a:t>教学目标与要求</a:t>
            </a:r>
            <a:endParaRPr lang="en-US" altLang="zh-CN" dirty="0"/>
          </a:p>
          <a:p>
            <a:pPr lvl="1"/>
            <a:r>
              <a:rPr lang="zh-CN" altLang="zh-CN" dirty="0"/>
              <a:t>理解死锁现象；</a:t>
            </a:r>
          </a:p>
          <a:p>
            <a:pPr lvl="1"/>
            <a:r>
              <a:rPr lang="zh-CN" altLang="zh-CN" dirty="0"/>
              <a:t>掌握系统模型描述方法</a:t>
            </a:r>
            <a:r>
              <a:rPr lang="zh-CN" altLang="en-US" dirty="0"/>
              <a:t>；</a:t>
            </a:r>
            <a:endParaRPr lang="en-US" altLang="zh-CN" dirty="0"/>
          </a:p>
          <a:p>
            <a:pPr lvl="1"/>
            <a:r>
              <a:rPr lang="zh-CN" altLang="zh-CN" dirty="0"/>
              <a:t>掌握死锁特征和死锁处理方法。</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E66D2CC7-F4CF-4117-A897-807AC786776F}" type="slidenum">
              <a:rPr lang="en-US" altLang="zh-CN" smtClean="0"/>
              <a:pPr/>
              <a:t>2</a:t>
            </a:fld>
            <a:endParaRPr lang="en-US" altLang="zh-CN"/>
          </a:p>
        </p:txBody>
      </p:sp>
      <p:sp>
        <p:nvSpPr>
          <p:cNvPr id="6" name="矩形: 圆角 5">
            <a:extLst>
              <a:ext uri="{FF2B5EF4-FFF2-40B4-BE49-F238E27FC236}">
                <a16:creationId xmlns:a16="http://schemas.microsoft.com/office/drawing/2014/main" id="{48508D2D-D5D6-B6AF-78B9-7A6C5FC5685D}"/>
              </a:ext>
            </a:extLst>
          </p:cNvPr>
          <p:cNvSpPr/>
          <p:nvPr/>
        </p:nvSpPr>
        <p:spPr bwMode="auto">
          <a:xfrm>
            <a:off x="605390" y="1583795"/>
            <a:ext cx="2520000" cy="900100"/>
          </a:xfrm>
          <a:prstGeom prst="roundRect">
            <a:avLst>
              <a:gd name="adj" fmla="val 15173"/>
            </a:avLst>
          </a:prstGeom>
          <a:noFill/>
          <a:ln w="2857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黑体" pitchFamily="2" charset="-122"/>
            </a:endParaRPr>
          </a:p>
        </p:txBody>
      </p:sp>
      <p:sp>
        <p:nvSpPr>
          <p:cNvPr id="7" name="矩形: 圆角 6">
            <a:extLst>
              <a:ext uri="{FF2B5EF4-FFF2-40B4-BE49-F238E27FC236}">
                <a16:creationId xmlns:a16="http://schemas.microsoft.com/office/drawing/2014/main" id="{AC7BB9D7-4B8F-F8E7-C949-3E0A4F80170B}"/>
              </a:ext>
            </a:extLst>
          </p:cNvPr>
          <p:cNvSpPr/>
          <p:nvPr/>
        </p:nvSpPr>
        <p:spPr bwMode="auto">
          <a:xfrm>
            <a:off x="605390" y="3338990"/>
            <a:ext cx="2520000" cy="900100"/>
          </a:xfrm>
          <a:prstGeom prst="roundRect">
            <a:avLst>
              <a:gd name="adj" fmla="val 8625"/>
            </a:avLst>
          </a:prstGeom>
          <a:noFill/>
          <a:ln w="2857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黑体" pitchFamily="2" charset="-122"/>
            </a:endParaRPr>
          </a:p>
        </p:txBody>
      </p:sp>
      <p:sp>
        <p:nvSpPr>
          <p:cNvPr id="8" name="矩形: 圆角 7">
            <a:extLst>
              <a:ext uri="{FF2B5EF4-FFF2-40B4-BE49-F238E27FC236}">
                <a16:creationId xmlns:a16="http://schemas.microsoft.com/office/drawing/2014/main" id="{BBFAF09C-8B5C-B22F-F85D-1A6F8CACF4D1}"/>
              </a:ext>
            </a:extLst>
          </p:cNvPr>
          <p:cNvSpPr/>
          <p:nvPr/>
        </p:nvSpPr>
        <p:spPr bwMode="auto">
          <a:xfrm>
            <a:off x="695400" y="3383995"/>
            <a:ext cx="2340000" cy="792000"/>
          </a:xfrm>
          <a:prstGeom prst="roundRect">
            <a:avLst>
              <a:gd name="adj" fmla="val 8625"/>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黑体" pitchFamily="2" charset="-122"/>
            </a:endParaRPr>
          </a:p>
        </p:txBody>
      </p:sp>
    </p:spTree>
    <p:extLst>
      <p:ext uri="{BB962C8B-B14F-4D97-AF65-F5344CB8AC3E}">
        <p14:creationId xmlns:p14="http://schemas.microsoft.com/office/powerpoint/2010/main" val="4131612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left)">
                                      <p:cBhvr>
                                        <p:cTn id="19" dur="500"/>
                                        <p:tgtEl>
                                          <p:spTgt spid="3">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left)">
                                      <p:cBhvr>
                                        <p:cTn id="22" dur="500"/>
                                        <p:tgtEl>
                                          <p:spTgt spid="3">
                                            <p:txEl>
                                              <p:pRg st="5" end="5"/>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left)">
                                      <p:cBhvr>
                                        <p:cTn id="25" dur="500"/>
                                        <p:tgtEl>
                                          <p:spTgt spid="3">
                                            <p:txEl>
                                              <p:pRg st="6" end="6"/>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left)">
                                      <p:cBhvr>
                                        <p:cTn id="28" dur="500"/>
                                        <p:tgtEl>
                                          <p:spTgt spid="3">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p:cTn id="33" dur="500" fill="hold"/>
                                        <p:tgtEl>
                                          <p:spTgt spid="6"/>
                                        </p:tgtEl>
                                        <p:attrNameLst>
                                          <p:attrName>ppt_w</p:attrName>
                                        </p:attrNameLst>
                                      </p:cBhvr>
                                      <p:tavLst>
                                        <p:tav tm="0">
                                          <p:val>
                                            <p:fltVal val="0"/>
                                          </p:val>
                                        </p:tav>
                                        <p:tav tm="100000">
                                          <p:val>
                                            <p:strVal val="#ppt_w"/>
                                          </p:val>
                                        </p:tav>
                                      </p:tavLst>
                                    </p:anim>
                                    <p:anim calcmode="lin" valueType="num">
                                      <p:cBhvr>
                                        <p:cTn id="34" dur="500" fill="hold"/>
                                        <p:tgtEl>
                                          <p:spTgt spid="6"/>
                                        </p:tgtEl>
                                        <p:attrNameLst>
                                          <p:attrName>ppt_h</p:attrName>
                                        </p:attrNameLst>
                                      </p:cBhvr>
                                      <p:tavLst>
                                        <p:tav tm="0">
                                          <p:val>
                                            <p:fltVal val="0"/>
                                          </p:val>
                                        </p:tav>
                                        <p:tav tm="100000">
                                          <p:val>
                                            <p:strVal val="#ppt_h"/>
                                          </p:val>
                                        </p:tav>
                                      </p:tavLst>
                                    </p:anim>
                                    <p:animEffect transition="in" filter="fade">
                                      <p:cBhvr>
                                        <p:cTn id="35" dur="500"/>
                                        <p:tgtEl>
                                          <p:spTgt spid="6"/>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p:cTn id="38" dur="500" fill="hold"/>
                                        <p:tgtEl>
                                          <p:spTgt spid="7"/>
                                        </p:tgtEl>
                                        <p:attrNameLst>
                                          <p:attrName>ppt_w</p:attrName>
                                        </p:attrNameLst>
                                      </p:cBhvr>
                                      <p:tavLst>
                                        <p:tav tm="0">
                                          <p:val>
                                            <p:fltVal val="0"/>
                                          </p:val>
                                        </p:tav>
                                        <p:tav tm="100000">
                                          <p:val>
                                            <p:strVal val="#ppt_w"/>
                                          </p:val>
                                        </p:tav>
                                      </p:tavLst>
                                    </p:anim>
                                    <p:anim calcmode="lin" valueType="num">
                                      <p:cBhvr>
                                        <p:cTn id="39" dur="500" fill="hold"/>
                                        <p:tgtEl>
                                          <p:spTgt spid="7"/>
                                        </p:tgtEl>
                                        <p:attrNameLst>
                                          <p:attrName>ppt_h</p:attrName>
                                        </p:attrNameLst>
                                      </p:cBhvr>
                                      <p:tavLst>
                                        <p:tav tm="0">
                                          <p:val>
                                            <p:fltVal val="0"/>
                                          </p:val>
                                        </p:tav>
                                        <p:tav tm="100000">
                                          <p:val>
                                            <p:strVal val="#ppt_h"/>
                                          </p:val>
                                        </p:tav>
                                      </p:tavLst>
                                    </p:anim>
                                    <p:animEffect transition="in" filter="fade">
                                      <p:cBhvr>
                                        <p:cTn id="40" dur="500"/>
                                        <p:tgtEl>
                                          <p:spTgt spid="7"/>
                                        </p:tgtEl>
                                      </p:cBhvr>
                                    </p:animEffect>
                                  </p:childTnLst>
                                </p:cTn>
                              </p:par>
                            </p:childTnLst>
                          </p:cTn>
                        </p:par>
                        <p:par>
                          <p:cTn id="41" fill="hold">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wipe(left)">
                                      <p:cBhvr>
                                        <p:cTn id="44" dur="500"/>
                                        <p:tgtEl>
                                          <p:spTgt spid="3">
                                            <p:txEl>
                                              <p:pRg st="8" end="8"/>
                                            </p:txEl>
                                          </p:spTgt>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wipe(left)">
                                      <p:cBhvr>
                                        <p:cTn id="47" dur="500"/>
                                        <p:tgtEl>
                                          <p:spTgt spid="3">
                                            <p:txEl>
                                              <p:pRg st="9" end="9"/>
                                            </p:txEl>
                                          </p:spTgt>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animEffect transition="in" filter="wipe(left)">
                                      <p:cBhvr>
                                        <p:cTn id="50" dur="500"/>
                                        <p:tgtEl>
                                          <p:spTgt spid="3">
                                            <p:txEl>
                                              <p:pRg st="10" end="10"/>
                                            </p:txEl>
                                          </p:spTgt>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8"/>
                                        </p:tgtEl>
                                        <p:attrNameLst>
                                          <p:attrName>style.visibility</p:attrName>
                                        </p:attrNameLst>
                                      </p:cBhvr>
                                      <p:to>
                                        <p:strVal val="visible"/>
                                      </p:to>
                                    </p:set>
                                    <p:anim calcmode="lin" valueType="num">
                                      <p:cBhvr>
                                        <p:cTn id="53" dur="500" fill="hold"/>
                                        <p:tgtEl>
                                          <p:spTgt spid="8"/>
                                        </p:tgtEl>
                                        <p:attrNameLst>
                                          <p:attrName>ppt_w</p:attrName>
                                        </p:attrNameLst>
                                      </p:cBhvr>
                                      <p:tavLst>
                                        <p:tav tm="0">
                                          <p:val>
                                            <p:fltVal val="0"/>
                                          </p:val>
                                        </p:tav>
                                        <p:tav tm="100000">
                                          <p:val>
                                            <p:strVal val="#ppt_w"/>
                                          </p:val>
                                        </p:tav>
                                      </p:tavLst>
                                    </p:anim>
                                    <p:anim calcmode="lin" valueType="num">
                                      <p:cBhvr>
                                        <p:cTn id="54" dur="500" fill="hold"/>
                                        <p:tgtEl>
                                          <p:spTgt spid="8"/>
                                        </p:tgtEl>
                                        <p:attrNameLst>
                                          <p:attrName>ppt_h</p:attrName>
                                        </p:attrNameLst>
                                      </p:cBhvr>
                                      <p:tavLst>
                                        <p:tav tm="0">
                                          <p:val>
                                            <p:fltVal val="0"/>
                                          </p:val>
                                        </p:tav>
                                        <p:tav tm="100000">
                                          <p:val>
                                            <p:strVal val="#ppt_h"/>
                                          </p:val>
                                        </p:tav>
                                      </p:tavLst>
                                    </p:anim>
                                    <p:animEffect transition="in" filter="fade">
                                      <p:cBhvr>
                                        <p:cTn id="55" dur="500"/>
                                        <p:tgtEl>
                                          <p:spTgt spid="8"/>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5">
                                            <p:txEl>
                                              <p:pRg st="0" end="0"/>
                                            </p:txEl>
                                          </p:spTgt>
                                        </p:tgtEl>
                                        <p:attrNameLst>
                                          <p:attrName>style.visibility</p:attrName>
                                        </p:attrNameLst>
                                      </p:cBhvr>
                                      <p:to>
                                        <p:strVal val="visible"/>
                                      </p:to>
                                    </p:set>
                                    <p:animEffect transition="in" filter="wipe(left)">
                                      <p:cBhvr>
                                        <p:cTn id="60" dur="500"/>
                                        <p:tgtEl>
                                          <p:spTgt spid="5">
                                            <p:txEl>
                                              <p:pRg st="0" end="0"/>
                                            </p:txEl>
                                          </p:spTgt>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5">
                                            <p:txEl>
                                              <p:pRg st="1" end="1"/>
                                            </p:txEl>
                                          </p:spTgt>
                                        </p:tgtEl>
                                        <p:attrNameLst>
                                          <p:attrName>style.visibility</p:attrName>
                                        </p:attrNameLst>
                                      </p:cBhvr>
                                      <p:to>
                                        <p:strVal val="visible"/>
                                      </p:to>
                                    </p:set>
                                    <p:animEffect transition="in" filter="wipe(left)">
                                      <p:cBhvr>
                                        <p:cTn id="63" dur="500"/>
                                        <p:tgtEl>
                                          <p:spTgt spid="5">
                                            <p:txEl>
                                              <p:pRg st="1" end="1"/>
                                            </p:txEl>
                                          </p:spTgt>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5">
                                            <p:txEl>
                                              <p:pRg st="2" end="2"/>
                                            </p:txEl>
                                          </p:spTgt>
                                        </p:tgtEl>
                                        <p:attrNameLst>
                                          <p:attrName>style.visibility</p:attrName>
                                        </p:attrNameLst>
                                      </p:cBhvr>
                                      <p:to>
                                        <p:strVal val="visible"/>
                                      </p:to>
                                    </p:set>
                                    <p:animEffect transition="in" filter="wipe(left)">
                                      <p:cBhvr>
                                        <p:cTn id="66" dur="500"/>
                                        <p:tgtEl>
                                          <p:spTgt spid="5">
                                            <p:txEl>
                                              <p:pRg st="2" end="2"/>
                                            </p:txEl>
                                          </p:spTgt>
                                        </p:tgtEl>
                                      </p:cBhvr>
                                    </p:animEffect>
                                  </p:childTnLst>
                                </p:cTn>
                              </p:par>
                              <p:par>
                                <p:cTn id="67" presetID="22" presetClass="entr" presetSubtype="8" fill="hold" grpId="0" nodeType="withEffect">
                                  <p:stCondLst>
                                    <p:cond delay="0"/>
                                  </p:stCondLst>
                                  <p:childTnLst>
                                    <p:set>
                                      <p:cBhvr>
                                        <p:cTn id="68" dur="1" fill="hold">
                                          <p:stCondLst>
                                            <p:cond delay="0"/>
                                          </p:stCondLst>
                                        </p:cTn>
                                        <p:tgtEl>
                                          <p:spTgt spid="5">
                                            <p:txEl>
                                              <p:pRg st="3" end="3"/>
                                            </p:txEl>
                                          </p:spTgt>
                                        </p:tgtEl>
                                        <p:attrNameLst>
                                          <p:attrName>style.visibility</p:attrName>
                                        </p:attrNameLst>
                                      </p:cBhvr>
                                      <p:to>
                                        <p:strVal val="visible"/>
                                      </p:to>
                                    </p:set>
                                    <p:animEffect transition="in" filter="wipe(left)">
                                      <p:cBhvr>
                                        <p:cTn id="69"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build="p"/>
      <p:bldP spid="6" grpId="0" animBg="1"/>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Safe State</a:t>
            </a:r>
            <a:endParaRPr lang="zh-CN" altLang="en-US" dirty="0"/>
          </a:p>
        </p:txBody>
      </p:sp>
      <p:sp>
        <p:nvSpPr>
          <p:cNvPr id="215043" name="Rectangle 3"/>
          <p:cNvSpPr>
            <a:spLocks noGrp="1" noChangeArrowheads="1"/>
          </p:cNvSpPr>
          <p:nvPr>
            <p:ph idx="1"/>
          </p:nvPr>
        </p:nvSpPr>
        <p:spPr/>
        <p:txBody>
          <a:bodyPr>
            <a:normAutofit/>
          </a:bodyPr>
          <a:lstStyle/>
          <a:p>
            <a:pPr>
              <a:spcBef>
                <a:spcPts val="600"/>
              </a:spcBef>
            </a:pPr>
            <a:r>
              <a:rPr lang="en-US" altLang="zh-CN" dirty="0"/>
              <a:t>When a process requests an available resource, system must decide if immediate allocation leaves the system in a </a:t>
            </a:r>
            <a:r>
              <a:rPr lang="en-US" altLang="zh-CN" i="1" dirty="0">
                <a:solidFill>
                  <a:srgbClr val="0000FF"/>
                </a:solidFill>
              </a:rPr>
              <a:t>safe state</a:t>
            </a:r>
            <a:r>
              <a:rPr lang="en-US" altLang="zh-CN" dirty="0"/>
              <a:t>.</a:t>
            </a:r>
          </a:p>
          <a:p>
            <a:pPr>
              <a:spcBef>
                <a:spcPts val="600"/>
              </a:spcBef>
            </a:pPr>
            <a:r>
              <a:rPr lang="en-US" altLang="zh-CN" dirty="0">
                <a:solidFill>
                  <a:srgbClr val="FF0000"/>
                </a:solidFill>
              </a:rPr>
              <a:t>System is in safe state only if there exists a safe sequence of all processes. </a:t>
            </a:r>
          </a:p>
          <a:p>
            <a:pPr>
              <a:spcBef>
                <a:spcPts val="600"/>
              </a:spcBef>
            </a:pPr>
            <a:r>
              <a:rPr lang="en-US" altLang="zh-CN" dirty="0">
                <a:solidFill>
                  <a:srgbClr val="0000FF"/>
                </a:solidFill>
              </a:rPr>
              <a:t>Sequence &lt;</a:t>
            </a:r>
            <a:r>
              <a:rPr lang="en-US" altLang="zh-CN" i="1" dirty="0">
                <a:solidFill>
                  <a:srgbClr val="0000FF"/>
                </a:solidFill>
              </a:rPr>
              <a:t>P</a:t>
            </a:r>
            <a:r>
              <a:rPr lang="en-US" altLang="zh-CN" baseline="-25000" dirty="0">
                <a:solidFill>
                  <a:srgbClr val="0000FF"/>
                </a:solidFill>
              </a:rPr>
              <a:t>1</a:t>
            </a:r>
            <a:r>
              <a:rPr lang="en-US" altLang="zh-CN" dirty="0">
                <a:solidFill>
                  <a:srgbClr val="0000FF"/>
                </a:solidFill>
              </a:rPr>
              <a:t>, </a:t>
            </a:r>
            <a:r>
              <a:rPr lang="en-US" altLang="zh-CN" i="1" dirty="0">
                <a:solidFill>
                  <a:srgbClr val="0000FF"/>
                </a:solidFill>
              </a:rPr>
              <a:t>P</a:t>
            </a:r>
            <a:r>
              <a:rPr lang="en-US" altLang="zh-CN" baseline="-25000" dirty="0">
                <a:solidFill>
                  <a:srgbClr val="0000FF"/>
                </a:solidFill>
              </a:rPr>
              <a:t>2</a:t>
            </a:r>
            <a:r>
              <a:rPr lang="en-US" altLang="zh-CN" dirty="0">
                <a:solidFill>
                  <a:srgbClr val="0000FF"/>
                </a:solidFill>
              </a:rPr>
              <a:t>, …, </a:t>
            </a:r>
            <a:r>
              <a:rPr lang="en-US" altLang="zh-CN" i="1" dirty="0" err="1">
                <a:solidFill>
                  <a:srgbClr val="0000FF"/>
                </a:solidFill>
              </a:rPr>
              <a:t>P</a:t>
            </a:r>
            <a:r>
              <a:rPr lang="en-US" altLang="zh-CN" i="1" baseline="-25000" dirty="0" err="1">
                <a:solidFill>
                  <a:srgbClr val="0000FF"/>
                </a:solidFill>
              </a:rPr>
              <a:t>n</a:t>
            </a:r>
            <a:r>
              <a:rPr lang="en-US" altLang="zh-CN" dirty="0">
                <a:solidFill>
                  <a:srgbClr val="0000FF"/>
                </a:solidFill>
              </a:rPr>
              <a:t>&gt; is a safe sequence if for each</a:t>
            </a:r>
            <a:r>
              <a:rPr lang="en-US" altLang="zh-CN" i="1" dirty="0">
                <a:solidFill>
                  <a:srgbClr val="0000FF"/>
                </a:solidFill>
              </a:rPr>
              <a:t> P</a:t>
            </a:r>
            <a:r>
              <a:rPr lang="en-US" altLang="zh-CN" i="1" baseline="-25000" dirty="0">
                <a:solidFill>
                  <a:srgbClr val="0000FF"/>
                </a:solidFill>
              </a:rPr>
              <a:t>i </a:t>
            </a:r>
            <a:r>
              <a:rPr lang="en-US" altLang="zh-CN" dirty="0">
                <a:solidFill>
                  <a:srgbClr val="0000FF"/>
                </a:solidFill>
              </a:rPr>
              <a:t>, the resources that </a:t>
            </a:r>
            <a:r>
              <a:rPr lang="en-US" altLang="zh-CN" i="1" dirty="0">
                <a:solidFill>
                  <a:srgbClr val="0000FF"/>
                </a:solidFill>
              </a:rPr>
              <a:t>P</a:t>
            </a:r>
            <a:r>
              <a:rPr lang="en-US" altLang="zh-CN" i="1" baseline="-25000" dirty="0">
                <a:solidFill>
                  <a:srgbClr val="0000FF"/>
                </a:solidFill>
              </a:rPr>
              <a:t>i</a:t>
            </a:r>
            <a:r>
              <a:rPr lang="en-US" altLang="zh-CN" dirty="0">
                <a:solidFill>
                  <a:srgbClr val="0000FF"/>
                </a:solidFill>
              </a:rPr>
              <a:t> can still request can be satisfied by currently available resources + resources held by all the </a:t>
            </a:r>
            <a:r>
              <a:rPr lang="en-US" altLang="zh-CN" i="1" dirty="0" err="1">
                <a:solidFill>
                  <a:srgbClr val="0000FF"/>
                </a:solidFill>
              </a:rPr>
              <a:t>P</a:t>
            </a:r>
            <a:r>
              <a:rPr lang="en-US" altLang="zh-CN" i="1" baseline="-25000" dirty="0" err="1">
                <a:solidFill>
                  <a:srgbClr val="0000FF"/>
                </a:solidFill>
              </a:rPr>
              <a:t>j</a:t>
            </a:r>
            <a:r>
              <a:rPr lang="en-US" altLang="zh-CN" i="1" baseline="-25000" dirty="0">
                <a:solidFill>
                  <a:srgbClr val="0000FF"/>
                </a:solidFill>
              </a:rPr>
              <a:t> </a:t>
            </a:r>
            <a:r>
              <a:rPr lang="en-US" altLang="zh-CN" dirty="0">
                <a:solidFill>
                  <a:srgbClr val="0000FF"/>
                </a:solidFill>
              </a:rPr>
              <a:t>, with </a:t>
            </a:r>
            <a:r>
              <a:rPr lang="en-US" altLang="zh-CN" i="1" dirty="0">
                <a:solidFill>
                  <a:srgbClr val="0000FF"/>
                </a:solidFill>
              </a:rPr>
              <a:t>j&lt;i</a:t>
            </a:r>
            <a:r>
              <a:rPr lang="en-US" altLang="zh-CN" dirty="0">
                <a:solidFill>
                  <a:srgbClr val="0000FF"/>
                </a:solidFill>
              </a:rPr>
              <a:t>.</a:t>
            </a:r>
          </a:p>
          <a:p>
            <a:pPr lvl="1">
              <a:spcBef>
                <a:spcPts val="600"/>
              </a:spcBef>
            </a:pPr>
            <a:r>
              <a:rPr lang="en-US" altLang="zh-CN" dirty="0"/>
              <a:t>If  the resources that </a:t>
            </a:r>
            <a:r>
              <a:rPr lang="en-US" altLang="zh-CN" i="1" dirty="0"/>
              <a:t>P</a:t>
            </a:r>
            <a:r>
              <a:rPr lang="en-US" altLang="zh-CN" i="1" baseline="-25000" dirty="0"/>
              <a:t>i</a:t>
            </a:r>
            <a:r>
              <a:rPr lang="en-US" altLang="zh-CN" i="1" dirty="0"/>
              <a:t> </a:t>
            </a:r>
            <a:r>
              <a:rPr lang="en-US" altLang="zh-CN" dirty="0"/>
              <a:t>needs are not immediately available, then </a:t>
            </a:r>
            <a:r>
              <a:rPr lang="en-US" altLang="zh-CN" i="1" dirty="0"/>
              <a:t>P</a:t>
            </a:r>
            <a:r>
              <a:rPr lang="en-US" altLang="zh-CN" i="1" baseline="-25000" dirty="0"/>
              <a:t>i</a:t>
            </a:r>
            <a:r>
              <a:rPr lang="en-US" altLang="zh-CN" dirty="0"/>
              <a:t> can wait until all </a:t>
            </a:r>
            <a:r>
              <a:rPr lang="en-US" altLang="zh-CN" i="1" dirty="0" err="1"/>
              <a:t>P</a:t>
            </a:r>
            <a:r>
              <a:rPr lang="en-US" altLang="zh-CN" i="1" baseline="-25000" dirty="0" err="1"/>
              <a:t>j</a:t>
            </a:r>
            <a:r>
              <a:rPr lang="en-US" altLang="zh-CN" i="1" dirty="0"/>
              <a:t> </a:t>
            </a:r>
            <a:r>
              <a:rPr lang="en-US" altLang="zh-CN" dirty="0"/>
              <a:t>have finished.</a:t>
            </a:r>
          </a:p>
          <a:p>
            <a:pPr lvl="1">
              <a:spcBef>
                <a:spcPts val="600"/>
              </a:spcBef>
            </a:pPr>
            <a:r>
              <a:rPr lang="en-US" altLang="zh-CN" dirty="0"/>
              <a:t>When </a:t>
            </a:r>
            <a:r>
              <a:rPr lang="en-US" altLang="zh-CN" i="1" dirty="0" err="1"/>
              <a:t>P</a:t>
            </a:r>
            <a:r>
              <a:rPr lang="en-US" altLang="zh-CN" i="1" baseline="-25000" dirty="0" err="1"/>
              <a:t>j</a:t>
            </a:r>
            <a:r>
              <a:rPr lang="en-US" altLang="zh-CN" dirty="0"/>
              <a:t> is finished, </a:t>
            </a:r>
            <a:r>
              <a:rPr lang="en-US" altLang="zh-CN" i="1" dirty="0"/>
              <a:t>P</a:t>
            </a:r>
            <a:r>
              <a:rPr lang="en-US" altLang="zh-CN" i="1" baseline="-25000" dirty="0"/>
              <a:t>i</a:t>
            </a:r>
            <a:r>
              <a:rPr lang="en-US" altLang="zh-CN" dirty="0"/>
              <a:t> can obtain needed resources, execute, return its  allocated resources, and terminate. </a:t>
            </a:r>
          </a:p>
          <a:p>
            <a:pPr lvl="1">
              <a:spcBef>
                <a:spcPts val="600"/>
              </a:spcBef>
            </a:pPr>
            <a:r>
              <a:rPr lang="en-US" altLang="zh-CN" dirty="0"/>
              <a:t>When </a:t>
            </a:r>
            <a:r>
              <a:rPr lang="en-US" altLang="zh-CN" i="1" dirty="0"/>
              <a:t>P</a:t>
            </a:r>
            <a:r>
              <a:rPr lang="en-US" altLang="zh-CN" i="1" baseline="-25000" dirty="0"/>
              <a:t>i</a:t>
            </a:r>
            <a:r>
              <a:rPr lang="en-US" altLang="zh-CN" dirty="0"/>
              <a:t> terminates, </a:t>
            </a:r>
            <a:r>
              <a:rPr lang="en-US" altLang="zh-CN" i="1" dirty="0"/>
              <a:t>P</a:t>
            </a:r>
            <a:r>
              <a:rPr lang="en-US" altLang="zh-CN" i="1" baseline="-25000" dirty="0"/>
              <a:t>i</a:t>
            </a:r>
            <a:r>
              <a:rPr lang="en-US" altLang="zh-CN" baseline="-25000" dirty="0"/>
              <a:t>+1</a:t>
            </a:r>
            <a:r>
              <a:rPr lang="en-US" altLang="zh-CN" dirty="0"/>
              <a:t> can obtain its needed resources, and so on. </a:t>
            </a:r>
          </a:p>
        </p:txBody>
      </p:sp>
      <p:sp>
        <p:nvSpPr>
          <p:cNvPr id="4" name="灯片编号占位符 3"/>
          <p:cNvSpPr>
            <a:spLocks noGrp="1"/>
          </p:cNvSpPr>
          <p:nvPr>
            <p:ph type="sldNum" sz="quarter" idx="10"/>
          </p:nvPr>
        </p:nvSpPr>
        <p:spPr/>
        <p:txBody>
          <a:bodyPr/>
          <a:lstStyle/>
          <a:p>
            <a:fld id="{C32DD538-2784-4A99-85E5-1C774F3D44A8}" type="slidenum">
              <a:rPr lang="en-US" altLang="zh-CN"/>
              <a:pPr/>
              <a:t>20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5043">
                                            <p:txEl>
                                              <p:pRg st="0" end="0"/>
                                            </p:txEl>
                                          </p:spTgt>
                                        </p:tgtEl>
                                        <p:attrNameLst>
                                          <p:attrName>style.visibility</p:attrName>
                                        </p:attrNameLst>
                                      </p:cBhvr>
                                      <p:to>
                                        <p:strVal val="visible"/>
                                      </p:to>
                                    </p:set>
                                    <p:animEffect transition="in" filter="wipe(left)">
                                      <p:cBhvr>
                                        <p:cTn id="7" dur="500"/>
                                        <p:tgtEl>
                                          <p:spTgt spid="2150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5043">
                                            <p:txEl>
                                              <p:pRg st="1" end="1"/>
                                            </p:txEl>
                                          </p:spTgt>
                                        </p:tgtEl>
                                        <p:attrNameLst>
                                          <p:attrName>style.visibility</p:attrName>
                                        </p:attrNameLst>
                                      </p:cBhvr>
                                      <p:to>
                                        <p:strVal val="visible"/>
                                      </p:to>
                                    </p:set>
                                    <p:animEffect transition="in" filter="wipe(left)">
                                      <p:cBhvr>
                                        <p:cTn id="12" dur="500"/>
                                        <p:tgtEl>
                                          <p:spTgt spid="2150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5043">
                                            <p:txEl>
                                              <p:pRg st="2" end="2"/>
                                            </p:txEl>
                                          </p:spTgt>
                                        </p:tgtEl>
                                        <p:attrNameLst>
                                          <p:attrName>style.visibility</p:attrName>
                                        </p:attrNameLst>
                                      </p:cBhvr>
                                      <p:to>
                                        <p:strVal val="visible"/>
                                      </p:to>
                                    </p:set>
                                    <p:animEffect transition="in" filter="wipe(left)">
                                      <p:cBhvr>
                                        <p:cTn id="17" dur="500"/>
                                        <p:tgtEl>
                                          <p:spTgt spid="215043">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15043">
                                            <p:txEl>
                                              <p:pRg st="3" end="3"/>
                                            </p:txEl>
                                          </p:spTgt>
                                        </p:tgtEl>
                                        <p:attrNameLst>
                                          <p:attrName>style.visibility</p:attrName>
                                        </p:attrNameLst>
                                      </p:cBhvr>
                                      <p:to>
                                        <p:strVal val="visible"/>
                                      </p:to>
                                    </p:set>
                                    <p:animEffect transition="in" filter="wipe(left)">
                                      <p:cBhvr>
                                        <p:cTn id="20" dur="500"/>
                                        <p:tgtEl>
                                          <p:spTgt spid="215043">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15043">
                                            <p:txEl>
                                              <p:pRg st="4" end="4"/>
                                            </p:txEl>
                                          </p:spTgt>
                                        </p:tgtEl>
                                        <p:attrNameLst>
                                          <p:attrName>style.visibility</p:attrName>
                                        </p:attrNameLst>
                                      </p:cBhvr>
                                      <p:to>
                                        <p:strVal val="visible"/>
                                      </p:to>
                                    </p:set>
                                    <p:animEffect transition="in" filter="wipe(left)">
                                      <p:cBhvr>
                                        <p:cTn id="23" dur="500"/>
                                        <p:tgtEl>
                                          <p:spTgt spid="215043">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15043">
                                            <p:txEl>
                                              <p:pRg st="5" end="5"/>
                                            </p:txEl>
                                          </p:spTgt>
                                        </p:tgtEl>
                                        <p:attrNameLst>
                                          <p:attrName>style.visibility</p:attrName>
                                        </p:attrNameLst>
                                      </p:cBhvr>
                                      <p:to>
                                        <p:strVal val="visible"/>
                                      </p:to>
                                    </p:set>
                                    <p:animEffect transition="in" filter="wipe(left)">
                                      <p:cBhvr>
                                        <p:cTn id="26" dur="500"/>
                                        <p:tgtEl>
                                          <p:spTgt spid="2150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US" altLang="zh-CN" dirty="0"/>
              <a:t>Basic Facts</a:t>
            </a:r>
          </a:p>
        </p:txBody>
      </p:sp>
      <p:sp>
        <p:nvSpPr>
          <p:cNvPr id="217091" name="Rectangle 3"/>
          <p:cNvSpPr>
            <a:spLocks noGrp="1" noChangeArrowheads="1"/>
          </p:cNvSpPr>
          <p:nvPr>
            <p:ph idx="1"/>
          </p:nvPr>
        </p:nvSpPr>
        <p:spPr>
          <a:xfrm>
            <a:off x="4070775" y="1089040"/>
            <a:ext cx="7855625" cy="2159940"/>
          </a:xfrm>
        </p:spPr>
        <p:txBody>
          <a:bodyPr>
            <a:normAutofit/>
          </a:bodyPr>
          <a:lstStyle/>
          <a:p>
            <a:r>
              <a:rPr lang="en-US" altLang="zh-CN" dirty="0"/>
              <a:t>If a system is in safe state </a:t>
            </a:r>
            <a:r>
              <a:rPr lang="en-US" altLang="zh-CN" dirty="0">
                <a:sym typeface="Symbol" pitchFamily="18" charset="2"/>
              </a:rPr>
              <a:t> no deadlocks.</a:t>
            </a:r>
          </a:p>
          <a:p>
            <a:r>
              <a:rPr lang="en-US" altLang="zh-CN" dirty="0">
                <a:sym typeface="Symbol" pitchFamily="18" charset="2"/>
              </a:rPr>
              <a:t>deadlocked  unsafe.</a:t>
            </a:r>
          </a:p>
          <a:p>
            <a:r>
              <a:rPr lang="en-US" altLang="zh-CN" dirty="0">
                <a:sym typeface="Symbol" pitchFamily="18" charset="2"/>
              </a:rPr>
              <a:t>If a system is in unsafe state  possibility of deadlock.</a:t>
            </a:r>
          </a:p>
        </p:txBody>
      </p:sp>
      <p:sp>
        <p:nvSpPr>
          <p:cNvPr id="14" name="灯片编号占位符 3"/>
          <p:cNvSpPr>
            <a:spLocks noGrp="1"/>
          </p:cNvSpPr>
          <p:nvPr>
            <p:ph type="sldNum" sz="quarter" idx="10"/>
          </p:nvPr>
        </p:nvSpPr>
        <p:spPr/>
        <p:txBody>
          <a:bodyPr/>
          <a:lstStyle/>
          <a:p>
            <a:fld id="{1CD8AE3C-4A7B-4B19-8690-2485B71A750F}" type="slidenum">
              <a:rPr lang="en-US" altLang="zh-CN"/>
              <a:pPr/>
              <a:t>21</a:t>
            </a:fld>
            <a:endParaRPr lang="en-US" altLang="zh-CN"/>
          </a:p>
        </p:txBody>
      </p:sp>
      <p:grpSp>
        <p:nvGrpSpPr>
          <p:cNvPr id="217092" name="Group 4"/>
          <p:cNvGrpSpPr>
            <a:grpSpLocks/>
          </p:cNvGrpSpPr>
          <p:nvPr/>
        </p:nvGrpSpPr>
        <p:grpSpPr bwMode="auto">
          <a:xfrm>
            <a:off x="515380" y="1178811"/>
            <a:ext cx="3024187" cy="3673475"/>
            <a:chOff x="3243" y="391"/>
            <a:chExt cx="1451" cy="2314"/>
          </a:xfrm>
        </p:grpSpPr>
        <p:sp>
          <p:nvSpPr>
            <p:cNvPr id="217093" name="AutoShape 5"/>
            <p:cNvSpPr>
              <a:spLocks noChangeArrowheads="1"/>
            </p:cNvSpPr>
            <p:nvPr/>
          </p:nvSpPr>
          <p:spPr bwMode="auto">
            <a:xfrm flipH="1" flipV="1">
              <a:off x="3243" y="391"/>
              <a:ext cx="1451" cy="953"/>
            </a:xfrm>
            <a:prstGeom prst="flowChartManualInput">
              <a:avLst/>
            </a:prstGeom>
            <a:solidFill>
              <a:srgbClr val="FFFF00">
                <a:alpha val="50000"/>
              </a:srgbClr>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217094" name="AutoShape 6"/>
            <p:cNvSpPr>
              <a:spLocks noChangeArrowheads="1"/>
            </p:cNvSpPr>
            <p:nvPr/>
          </p:nvSpPr>
          <p:spPr bwMode="auto">
            <a:xfrm>
              <a:off x="3243" y="981"/>
              <a:ext cx="1451" cy="1724"/>
            </a:xfrm>
            <a:prstGeom prst="flowChartManualInput">
              <a:avLst/>
            </a:prstGeom>
            <a:solidFill>
              <a:srgbClr val="66FF66"/>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grpSp>
      <p:sp>
        <p:nvSpPr>
          <p:cNvPr id="217095" name="Text Box 7"/>
          <p:cNvSpPr txBox="1">
            <a:spLocks noChangeArrowheads="1"/>
          </p:cNvSpPr>
          <p:nvPr/>
        </p:nvSpPr>
        <p:spPr bwMode="auto">
          <a:xfrm>
            <a:off x="2694081" y="2402773"/>
            <a:ext cx="792000" cy="523220"/>
          </a:xfrm>
          <a:prstGeom prst="rect">
            <a:avLst/>
          </a:prstGeom>
          <a:noFill/>
          <a:ln>
            <a:noFill/>
          </a:ln>
          <a:effectLst/>
          <a:extLst>
            <a:ext uri="{909E8E84-426E-40DD-AFC4-6F175D3DCCD1}">
              <a14:hiddenFill xmlns:a14="http://schemas.microsoft.com/office/drawing/2010/main">
                <a:gradFill rotWithShape="1">
                  <a:gsLst>
                    <a:gs pos="0">
                      <a:srgbClr val="C0C0C0">
                        <a:alpha val="50000"/>
                      </a:srgbClr>
                    </a:gs>
                    <a:gs pos="100000">
                      <a:srgbClr val="595959">
                        <a:alpha val="84000"/>
                      </a:srgbClr>
                    </a:gs>
                  </a:gsLst>
                  <a:lin ang="27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800" b="1" dirty="0"/>
              <a:t>safe</a:t>
            </a:r>
          </a:p>
        </p:txBody>
      </p:sp>
      <p:sp>
        <p:nvSpPr>
          <p:cNvPr id="217096" name="Text Box 8"/>
          <p:cNvSpPr txBox="1">
            <a:spLocks noChangeArrowheads="1"/>
          </p:cNvSpPr>
          <p:nvPr/>
        </p:nvSpPr>
        <p:spPr bwMode="auto">
          <a:xfrm>
            <a:off x="2302745" y="1259575"/>
            <a:ext cx="1183337" cy="523220"/>
          </a:xfrm>
          <a:prstGeom prst="rect">
            <a:avLst/>
          </a:prstGeom>
          <a:noFill/>
          <a:ln>
            <a:noFill/>
          </a:ln>
          <a:effectLst/>
        </p:spPr>
        <p:txBody>
          <a:bodyPr wrap="none">
            <a:spAutoFit/>
          </a:bodyPr>
          <a:lstStyle/>
          <a:p>
            <a:pPr algn="ctr"/>
            <a:r>
              <a:rPr lang="en-US" altLang="zh-CN" sz="2800" b="1" dirty="0"/>
              <a:t>unsafe</a:t>
            </a:r>
          </a:p>
        </p:txBody>
      </p:sp>
      <p:sp>
        <p:nvSpPr>
          <p:cNvPr id="217097" name="Rectangle 9"/>
          <p:cNvSpPr>
            <a:spLocks noChangeArrowheads="1"/>
          </p:cNvSpPr>
          <p:nvPr/>
        </p:nvSpPr>
        <p:spPr bwMode="auto">
          <a:xfrm>
            <a:off x="650393" y="1647123"/>
            <a:ext cx="1512000" cy="576262"/>
          </a:xfrm>
          <a:prstGeom prst="rect">
            <a:avLst/>
          </a:prstGeom>
          <a:solidFill>
            <a:srgbClr val="FF0000"/>
          </a:solidFill>
          <a:ln w="9525" algn="ctr">
            <a:solidFill>
              <a:schemeClr val="tx1"/>
            </a:solidFill>
            <a:miter lim="800000"/>
            <a:headEnd/>
            <a:tailEnd/>
          </a:ln>
          <a:effectLst/>
        </p:spPr>
        <p:txBody>
          <a:bodyPr wrap="none" anchor="ctr"/>
          <a:lstStyle/>
          <a:p>
            <a:pPr algn="ctr"/>
            <a:r>
              <a:rPr lang="en-US" altLang="zh-CN" sz="2800" b="1" dirty="0"/>
              <a:t>deadlock</a:t>
            </a:r>
          </a:p>
        </p:txBody>
      </p:sp>
      <p:sp>
        <p:nvSpPr>
          <p:cNvPr id="217099" name="Rectangle 11"/>
          <p:cNvSpPr>
            <a:spLocks noChangeArrowheads="1"/>
          </p:cNvSpPr>
          <p:nvPr/>
        </p:nvSpPr>
        <p:spPr bwMode="auto">
          <a:xfrm>
            <a:off x="515380" y="5869625"/>
            <a:ext cx="11411020" cy="7012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457200" indent="-457200">
              <a:spcBef>
                <a:spcPct val="20000"/>
              </a:spcBef>
              <a:buClr>
                <a:srgbClr val="0000FF"/>
              </a:buClr>
              <a:buSzPct val="80000"/>
              <a:buFont typeface="Wingdings" panose="05000000000000000000" pitchFamily="2" charset="2"/>
              <a:buChar char="n"/>
            </a:pPr>
            <a:r>
              <a:rPr lang="en-US" altLang="zh-CN" sz="2800" b="1" dirty="0">
                <a:solidFill>
                  <a:srgbClr val="FF0000"/>
                </a:solidFill>
                <a:sym typeface="Symbol" pitchFamily="18" charset="2"/>
              </a:rPr>
              <a:t>Avoidance  ensure that the system will never enter an unsafe state. </a:t>
            </a:r>
          </a:p>
        </p:txBody>
      </p:sp>
      <p:sp>
        <p:nvSpPr>
          <p:cNvPr id="217100" name="Rectangle 12"/>
          <p:cNvSpPr>
            <a:spLocks noChangeArrowheads="1"/>
          </p:cNvSpPr>
          <p:nvPr/>
        </p:nvSpPr>
        <p:spPr bwMode="auto">
          <a:xfrm>
            <a:off x="5781908" y="3203976"/>
            <a:ext cx="4544562" cy="2447925"/>
          </a:xfrm>
          <a:prstGeom prst="rect">
            <a:avLst/>
          </a:prstGeom>
          <a:solidFill>
            <a:srgbClr val="FFFF99"/>
          </a:solidFill>
          <a:ln>
            <a:noFill/>
          </a:ln>
          <a:extLst>
            <a:ext uri="{91240B29-F687-4F45-9708-019B960494DF}">
              <a14:hiddenLine xmlns:a14="http://schemas.microsoft.com/office/drawing/2010/main" w="9525">
                <a:solidFill>
                  <a:schemeClr val="tx1"/>
                </a:solidFill>
                <a:miter lim="800000"/>
                <a:headEnd/>
                <a:tailEnd/>
              </a14:hiddenLine>
            </a:ext>
          </a:extLst>
        </p:spPr>
        <p:txBody>
          <a:bodyPr/>
          <a:lstStyle/>
          <a:p>
            <a:pPr>
              <a:spcBef>
                <a:spcPct val="20000"/>
              </a:spcBef>
              <a:buClr>
                <a:schemeClr val="accent1"/>
              </a:buClr>
              <a:buSzPct val="70000"/>
              <a:buFont typeface="Monotype Sorts" pitchFamily="2" charset="2"/>
              <a:buNone/>
            </a:pPr>
            <a:r>
              <a:rPr lang="en-US" altLang="zh-CN" b="1" dirty="0">
                <a:sym typeface="Symbol" pitchFamily="18" charset="2"/>
              </a:rPr>
              <a:t>  Total: 12</a:t>
            </a:r>
          </a:p>
          <a:p>
            <a:pPr>
              <a:spcBef>
                <a:spcPts val="0"/>
              </a:spcBef>
              <a:buClr>
                <a:schemeClr val="accent1"/>
              </a:buClr>
              <a:buSzPct val="70000"/>
            </a:pPr>
            <a:r>
              <a:rPr lang="en-US" altLang="zh-CN" b="1" dirty="0">
                <a:sym typeface="Symbol" pitchFamily="18" charset="2"/>
              </a:rPr>
              <a:t>          Max        current      Need </a:t>
            </a:r>
          </a:p>
          <a:p>
            <a:pPr>
              <a:spcBef>
                <a:spcPts val="0"/>
              </a:spcBef>
              <a:buClr>
                <a:schemeClr val="accent1"/>
              </a:buClr>
              <a:buSzPct val="70000"/>
            </a:pPr>
            <a:r>
              <a:rPr lang="en-US" altLang="zh-CN" b="1" dirty="0">
                <a:sym typeface="Symbol" pitchFamily="18" charset="2"/>
              </a:rPr>
              <a:t>          needs      holding</a:t>
            </a:r>
          </a:p>
          <a:p>
            <a:pPr>
              <a:buClr>
                <a:schemeClr val="accent1"/>
              </a:buClr>
              <a:buSzPct val="70000"/>
              <a:buFont typeface="Monotype Sorts" pitchFamily="2" charset="2"/>
              <a:buNone/>
            </a:pPr>
            <a:r>
              <a:rPr lang="en-US" altLang="zh-CN" b="1" dirty="0">
                <a:sym typeface="Symbol" pitchFamily="18" charset="2"/>
              </a:rPr>
              <a:t>  P</a:t>
            </a:r>
            <a:r>
              <a:rPr lang="en-US" altLang="zh-CN" b="1" baseline="-25000" dirty="0">
                <a:sym typeface="Symbol" pitchFamily="18" charset="2"/>
              </a:rPr>
              <a:t>0</a:t>
            </a:r>
            <a:r>
              <a:rPr lang="en-US" altLang="zh-CN" b="1" dirty="0">
                <a:sym typeface="Symbol" pitchFamily="18" charset="2"/>
              </a:rPr>
              <a:t>       10                5               5</a:t>
            </a:r>
          </a:p>
          <a:p>
            <a:pPr>
              <a:buClr>
                <a:schemeClr val="accent1"/>
              </a:buClr>
              <a:buSzPct val="70000"/>
              <a:buFont typeface="Monotype Sorts" pitchFamily="2" charset="2"/>
              <a:buNone/>
            </a:pPr>
            <a:r>
              <a:rPr lang="en-US" altLang="zh-CN" b="1" dirty="0">
                <a:sym typeface="Symbol" pitchFamily="18" charset="2"/>
              </a:rPr>
              <a:t>  P</a:t>
            </a:r>
            <a:r>
              <a:rPr lang="en-US" altLang="zh-CN" b="1" baseline="-25000" dirty="0">
                <a:sym typeface="Symbol" pitchFamily="18" charset="2"/>
              </a:rPr>
              <a:t>1</a:t>
            </a:r>
            <a:r>
              <a:rPr lang="en-US" altLang="zh-CN" b="1" dirty="0">
                <a:sym typeface="Symbol" pitchFamily="18" charset="2"/>
              </a:rPr>
              <a:t>        4                 2               2</a:t>
            </a:r>
          </a:p>
          <a:p>
            <a:pPr>
              <a:buClr>
                <a:schemeClr val="accent1"/>
              </a:buClr>
              <a:buSzPct val="70000"/>
              <a:buFont typeface="Monotype Sorts" pitchFamily="2" charset="2"/>
              <a:buNone/>
            </a:pPr>
            <a:r>
              <a:rPr lang="en-US" altLang="zh-CN" b="1" dirty="0">
                <a:sym typeface="Symbol" pitchFamily="18" charset="2"/>
              </a:rPr>
              <a:t>  P</a:t>
            </a:r>
            <a:r>
              <a:rPr lang="en-US" altLang="zh-CN" b="1" baseline="-25000" dirty="0">
                <a:sym typeface="Symbol" pitchFamily="18" charset="2"/>
              </a:rPr>
              <a:t>2</a:t>
            </a:r>
            <a:r>
              <a:rPr lang="en-US" altLang="zh-CN" b="1" dirty="0">
                <a:sym typeface="Symbol" pitchFamily="18" charset="2"/>
              </a:rPr>
              <a:t>        9                 2               7</a:t>
            </a:r>
          </a:p>
        </p:txBody>
      </p:sp>
      <p:sp>
        <p:nvSpPr>
          <p:cNvPr id="217101" name="Text Box 13"/>
          <p:cNvSpPr txBox="1">
            <a:spLocks noChangeArrowheads="1"/>
          </p:cNvSpPr>
          <p:nvPr/>
        </p:nvSpPr>
        <p:spPr bwMode="auto">
          <a:xfrm>
            <a:off x="8256241" y="5066020"/>
            <a:ext cx="1800493" cy="523220"/>
          </a:xfrm>
          <a:prstGeom prst="rect">
            <a:avLst/>
          </a:prstGeom>
          <a:solidFill>
            <a:srgbClr val="00FFFF"/>
          </a:solidFill>
          <a:ln>
            <a:noFill/>
          </a:ln>
          <a:effectLst/>
        </p:spPr>
        <p:txBody>
          <a:bodyPr wrap="none">
            <a:spAutoFit/>
          </a:bodyPr>
          <a:lstStyle/>
          <a:p>
            <a:r>
              <a:rPr lang="en-US" altLang="zh-CN" sz="2800" b="1" dirty="0">
                <a:solidFill>
                  <a:srgbClr val="0000FF"/>
                </a:solidFill>
                <a:ea typeface="黑体" pitchFamily="2" charset="-122"/>
              </a:rPr>
              <a:t>3             6 </a:t>
            </a:r>
          </a:p>
        </p:txBody>
      </p:sp>
      <p:sp>
        <p:nvSpPr>
          <p:cNvPr id="15" name="Rectangle 11"/>
          <p:cNvSpPr>
            <a:spLocks noChangeArrowheads="1"/>
          </p:cNvSpPr>
          <p:nvPr/>
        </p:nvSpPr>
        <p:spPr bwMode="auto">
          <a:xfrm>
            <a:off x="1955541" y="4959230"/>
            <a:ext cx="3645405" cy="54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spcBef>
                <a:spcPct val="20000"/>
              </a:spcBef>
              <a:buClr>
                <a:srgbClr val="0000FF"/>
              </a:buClr>
              <a:buSzPct val="70000"/>
            </a:pPr>
            <a:r>
              <a:rPr lang="en-US" altLang="zh-CN" b="1" dirty="0">
                <a:solidFill>
                  <a:srgbClr val="0000FF"/>
                </a:solidFill>
              </a:rPr>
              <a:t>safe sequence: </a:t>
            </a:r>
            <a:r>
              <a:rPr lang="en-US" altLang="zh-CN" b="1" dirty="0">
                <a:sym typeface="Symbol" pitchFamily="18" charset="2"/>
              </a:rPr>
              <a:t>P</a:t>
            </a:r>
            <a:r>
              <a:rPr lang="en-US" altLang="zh-CN" b="1" baseline="-25000" dirty="0">
                <a:sym typeface="Symbol" pitchFamily="18" charset="2"/>
              </a:rPr>
              <a:t>1</a:t>
            </a:r>
            <a:r>
              <a:rPr lang="en-US" altLang="zh-CN" b="1" dirty="0">
                <a:sym typeface="Symbol" pitchFamily="18" charset="2"/>
              </a:rPr>
              <a:t>, P</a:t>
            </a:r>
            <a:r>
              <a:rPr lang="en-US" altLang="zh-CN" b="1" baseline="-25000" dirty="0">
                <a:sym typeface="Symbol" pitchFamily="18" charset="2"/>
              </a:rPr>
              <a:t>0</a:t>
            </a:r>
            <a:r>
              <a:rPr lang="en-US" altLang="zh-CN" b="1" dirty="0">
                <a:sym typeface="Symbol" pitchFamily="18" charset="2"/>
              </a:rPr>
              <a:t>, P</a:t>
            </a:r>
            <a:r>
              <a:rPr lang="en-US" altLang="zh-CN" b="1" baseline="-25000" dirty="0">
                <a:sym typeface="Symbol" pitchFamily="18" charset="2"/>
              </a:rPr>
              <a:t>2</a:t>
            </a:r>
          </a:p>
        </p:txBody>
      </p:sp>
      <p:sp>
        <p:nvSpPr>
          <p:cNvPr id="2" name="文本框 1">
            <a:extLst>
              <a:ext uri="{FF2B5EF4-FFF2-40B4-BE49-F238E27FC236}">
                <a16:creationId xmlns:a16="http://schemas.microsoft.com/office/drawing/2014/main" id="{6782EB1C-FA49-3032-3381-ED8CA1F92A39}"/>
              </a:ext>
            </a:extLst>
          </p:cNvPr>
          <p:cNvSpPr txBox="1"/>
          <p:nvPr/>
        </p:nvSpPr>
        <p:spPr>
          <a:xfrm>
            <a:off x="11337166" y="3217812"/>
            <a:ext cx="338554" cy="461665"/>
          </a:xfrm>
          <a:prstGeom prst="rect">
            <a:avLst/>
          </a:prstGeom>
          <a:solidFill>
            <a:srgbClr val="00FF00"/>
          </a:solidFill>
        </p:spPr>
        <p:txBody>
          <a:bodyPr wrap="none" rtlCol="0">
            <a:spAutoFit/>
          </a:bodyPr>
          <a:lstStyle/>
          <a:p>
            <a:r>
              <a:rPr lang="en-US" altLang="zh-CN" b="1" dirty="0"/>
              <a:t>3</a:t>
            </a:r>
            <a:endParaRPr lang="zh-CN" altLang="en-US" b="1" dirty="0"/>
          </a:p>
        </p:txBody>
      </p:sp>
      <p:sp>
        <p:nvSpPr>
          <p:cNvPr id="3" name="文本框 2">
            <a:extLst>
              <a:ext uri="{FF2B5EF4-FFF2-40B4-BE49-F238E27FC236}">
                <a16:creationId xmlns:a16="http://schemas.microsoft.com/office/drawing/2014/main" id="{4F4FD1D3-40B0-7F93-E182-A14788428B52}"/>
              </a:ext>
            </a:extLst>
          </p:cNvPr>
          <p:cNvSpPr txBox="1"/>
          <p:nvPr/>
        </p:nvSpPr>
        <p:spPr>
          <a:xfrm>
            <a:off x="10782367" y="4201765"/>
            <a:ext cx="938077" cy="461665"/>
          </a:xfrm>
          <a:prstGeom prst="rect">
            <a:avLst/>
          </a:prstGeom>
          <a:solidFill>
            <a:srgbClr val="00FF00"/>
          </a:solidFill>
        </p:spPr>
        <p:txBody>
          <a:bodyPr wrap="square" rtlCol="0">
            <a:spAutoFit/>
          </a:bodyPr>
          <a:lstStyle/>
          <a:p>
            <a:r>
              <a:rPr lang="en-US" altLang="zh-CN" b="1" dirty="0"/>
              <a:t>P</a:t>
            </a:r>
            <a:r>
              <a:rPr lang="en-US" altLang="zh-CN" b="1" baseline="-25000" dirty="0"/>
              <a:t>1</a:t>
            </a:r>
            <a:r>
              <a:rPr lang="zh-CN" altLang="en-US" b="1" dirty="0"/>
              <a:t>，</a:t>
            </a:r>
            <a:r>
              <a:rPr lang="en-US" altLang="zh-CN" b="1" dirty="0"/>
              <a:t>5   </a:t>
            </a:r>
            <a:endParaRPr lang="zh-CN" altLang="en-US" b="1" dirty="0"/>
          </a:p>
        </p:txBody>
      </p:sp>
      <p:sp>
        <p:nvSpPr>
          <p:cNvPr id="4" name="文本框 3">
            <a:extLst>
              <a:ext uri="{FF2B5EF4-FFF2-40B4-BE49-F238E27FC236}">
                <a16:creationId xmlns:a16="http://schemas.microsoft.com/office/drawing/2014/main" id="{EA3BA80E-DE30-D1CC-A4D8-F99CE3A3481D}"/>
              </a:ext>
            </a:extLst>
          </p:cNvPr>
          <p:cNvSpPr txBox="1"/>
          <p:nvPr/>
        </p:nvSpPr>
        <p:spPr>
          <a:xfrm>
            <a:off x="10782365" y="4689140"/>
            <a:ext cx="1091967" cy="461665"/>
          </a:xfrm>
          <a:prstGeom prst="rect">
            <a:avLst/>
          </a:prstGeom>
          <a:solidFill>
            <a:srgbClr val="00FF00"/>
          </a:solidFill>
        </p:spPr>
        <p:txBody>
          <a:bodyPr wrap="none" rtlCol="0">
            <a:spAutoFit/>
          </a:bodyPr>
          <a:lstStyle/>
          <a:p>
            <a:r>
              <a:rPr lang="en-US" altLang="zh-CN" b="1" dirty="0"/>
              <a:t>P</a:t>
            </a:r>
            <a:r>
              <a:rPr lang="en-US" altLang="zh-CN" b="1" baseline="-25000" dirty="0"/>
              <a:t>0</a:t>
            </a:r>
            <a:r>
              <a:rPr lang="zh-CN" altLang="en-US" b="1" dirty="0"/>
              <a:t>，</a:t>
            </a:r>
            <a:r>
              <a:rPr lang="en-US" altLang="zh-CN" b="1" dirty="0"/>
              <a:t>10</a:t>
            </a:r>
            <a:endParaRPr lang="zh-CN" altLang="en-US" b="1" dirty="0"/>
          </a:p>
        </p:txBody>
      </p:sp>
      <p:sp>
        <p:nvSpPr>
          <p:cNvPr id="5" name="文本框 4">
            <a:extLst>
              <a:ext uri="{FF2B5EF4-FFF2-40B4-BE49-F238E27FC236}">
                <a16:creationId xmlns:a16="http://schemas.microsoft.com/office/drawing/2014/main" id="{8001CBDE-0DBC-967C-FF4C-7964D8BFF6BA}"/>
              </a:ext>
            </a:extLst>
          </p:cNvPr>
          <p:cNvSpPr txBox="1"/>
          <p:nvPr/>
        </p:nvSpPr>
        <p:spPr>
          <a:xfrm>
            <a:off x="10782365" y="5184195"/>
            <a:ext cx="1091967" cy="461665"/>
          </a:xfrm>
          <a:prstGeom prst="rect">
            <a:avLst/>
          </a:prstGeom>
          <a:solidFill>
            <a:srgbClr val="00FF00"/>
          </a:solidFill>
        </p:spPr>
        <p:txBody>
          <a:bodyPr wrap="none" rtlCol="0">
            <a:spAutoFit/>
          </a:bodyPr>
          <a:lstStyle/>
          <a:p>
            <a:r>
              <a:rPr lang="en-US" altLang="zh-CN" b="1" dirty="0"/>
              <a:t>P</a:t>
            </a:r>
            <a:r>
              <a:rPr lang="en-US" altLang="zh-CN" b="1" baseline="-25000" dirty="0"/>
              <a:t>2</a:t>
            </a:r>
            <a:r>
              <a:rPr lang="zh-CN" altLang="en-US" b="1" dirty="0"/>
              <a:t>，</a:t>
            </a:r>
            <a:r>
              <a:rPr lang="en-US" altLang="zh-CN" b="1" dirty="0"/>
              <a:t>12</a:t>
            </a:r>
            <a:endParaRPr lang="zh-CN" altLang="en-US" b="1" dirty="0"/>
          </a:p>
        </p:txBody>
      </p:sp>
      <p:sp>
        <p:nvSpPr>
          <p:cNvPr id="6" name="文本框 5">
            <a:extLst>
              <a:ext uri="{FF2B5EF4-FFF2-40B4-BE49-F238E27FC236}">
                <a16:creationId xmlns:a16="http://schemas.microsoft.com/office/drawing/2014/main" id="{2E2BE47B-4198-7226-167F-E14B7AE9EBCF}"/>
              </a:ext>
            </a:extLst>
          </p:cNvPr>
          <p:cNvSpPr txBox="1"/>
          <p:nvPr/>
        </p:nvSpPr>
        <p:spPr>
          <a:xfrm>
            <a:off x="11328348" y="3208517"/>
            <a:ext cx="338554" cy="461665"/>
          </a:xfrm>
          <a:prstGeom prst="rect">
            <a:avLst/>
          </a:prstGeom>
          <a:solidFill>
            <a:srgbClr val="FFC000"/>
          </a:solidFill>
        </p:spPr>
        <p:txBody>
          <a:bodyPr wrap="none" rtlCol="0">
            <a:spAutoFit/>
          </a:bodyPr>
          <a:lstStyle/>
          <a:p>
            <a:r>
              <a:rPr lang="en-US" altLang="zh-CN" b="1" dirty="0"/>
              <a:t>2</a:t>
            </a:r>
            <a:endParaRPr lang="zh-CN" altLang="en-US" b="1" dirty="0"/>
          </a:p>
        </p:txBody>
      </p:sp>
      <p:sp>
        <p:nvSpPr>
          <p:cNvPr id="7" name="文本框 6">
            <a:extLst>
              <a:ext uri="{FF2B5EF4-FFF2-40B4-BE49-F238E27FC236}">
                <a16:creationId xmlns:a16="http://schemas.microsoft.com/office/drawing/2014/main" id="{290ED0D4-54A1-32CE-2703-4B179C9E744A}"/>
              </a:ext>
            </a:extLst>
          </p:cNvPr>
          <p:cNvSpPr txBox="1"/>
          <p:nvPr/>
        </p:nvSpPr>
        <p:spPr>
          <a:xfrm>
            <a:off x="10783548" y="4207305"/>
            <a:ext cx="938077" cy="461665"/>
          </a:xfrm>
          <a:prstGeom prst="rect">
            <a:avLst/>
          </a:prstGeom>
          <a:solidFill>
            <a:srgbClr val="FFC000"/>
          </a:solidFill>
        </p:spPr>
        <p:txBody>
          <a:bodyPr wrap="square" rtlCol="0">
            <a:spAutoFit/>
          </a:bodyPr>
          <a:lstStyle/>
          <a:p>
            <a:r>
              <a:rPr lang="en-US" altLang="zh-CN" b="1" dirty="0"/>
              <a:t>P</a:t>
            </a:r>
            <a:r>
              <a:rPr lang="en-US" altLang="zh-CN" b="1" baseline="-25000" dirty="0"/>
              <a:t>1</a:t>
            </a:r>
            <a:r>
              <a:rPr lang="zh-CN" altLang="en-US" b="1" dirty="0"/>
              <a:t>，</a:t>
            </a:r>
            <a:r>
              <a:rPr lang="en-US" altLang="zh-CN" b="1" dirty="0"/>
              <a:t>4   </a:t>
            </a:r>
            <a:endParaRPr lang="zh-CN" altLang="en-US" b="1" dirty="0"/>
          </a:p>
        </p:txBody>
      </p:sp>
    </p:spTree>
    <p:extLst>
      <p:ext uri="{BB962C8B-B14F-4D97-AF65-F5344CB8AC3E}">
        <p14:creationId xmlns:p14="http://schemas.microsoft.com/office/powerpoint/2010/main" val="39723457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7092"/>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217095"/>
                                        </p:tgtEl>
                                        <p:attrNameLst>
                                          <p:attrName>style.visibility</p:attrName>
                                        </p:attrNameLst>
                                      </p:cBhvr>
                                      <p:to>
                                        <p:strVal val="visible"/>
                                      </p:to>
                                    </p:set>
                                    <p:animEffect transition="in" filter="wipe(left)">
                                      <p:cBhvr>
                                        <p:cTn id="10" dur="500"/>
                                        <p:tgtEl>
                                          <p:spTgt spid="21709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17096"/>
                                        </p:tgtEl>
                                        <p:attrNameLst>
                                          <p:attrName>style.visibility</p:attrName>
                                        </p:attrNameLst>
                                      </p:cBhvr>
                                      <p:to>
                                        <p:strVal val="visible"/>
                                      </p:to>
                                    </p:set>
                                    <p:animEffect transition="in" filter="wipe(left)">
                                      <p:cBhvr>
                                        <p:cTn id="13" dur="500"/>
                                        <p:tgtEl>
                                          <p:spTgt spid="21709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17091">
                                            <p:txEl>
                                              <p:pRg st="0" end="0"/>
                                            </p:txEl>
                                          </p:spTgt>
                                        </p:tgtEl>
                                        <p:attrNameLst>
                                          <p:attrName>style.visibility</p:attrName>
                                        </p:attrNameLst>
                                      </p:cBhvr>
                                      <p:to>
                                        <p:strVal val="visible"/>
                                      </p:to>
                                    </p:set>
                                    <p:animEffect transition="in" filter="wipe(left)">
                                      <p:cBhvr>
                                        <p:cTn id="18" dur="500"/>
                                        <p:tgtEl>
                                          <p:spTgt spid="217091">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17091">
                                            <p:txEl>
                                              <p:pRg st="1" end="1"/>
                                            </p:txEl>
                                          </p:spTgt>
                                        </p:tgtEl>
                                        <p:attrNameLst>
                                          <p:attrName>style.visibility</p:attrName>
                                        </p:attrNameLst>
                                      </p:cBhvr>
                                      <p:to>
                                        <p:strVal val="visible"/>
                                      </p:to>
                                    </p:set>
                                    <p:animEffect transition="in" filter="wipe(left)">
                                      <p:cBhvr>
                                        <p:cTn id="23" dur="500"/>
                                        <p:tgtEl>
                                          <p:spTgt spid="217091">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17091">
                                            <p:txEl>
                                              <p:pRg st="2" end="2"/>
                                            </p:txEl>
                                          </p:spTgt>
                                        </p:tgtEl>
                                        <p:attrNameLst>
                                          <p:attrName>style.visibility</p:attrName>
                                        </p:attrNameLst>
                                      </p:cBhvr>
                                      <p:to>
                                        <p:strVal val="visible"/>
                                      </p:to>
                                    </p:set>
                                    <p:animEffect transition="in" filter="wipe(left)">
                                      <p:cBhvr>
                                        <p:cTn id="28" dur="500"/>
                                        <p:tgtEl>
                                          <p:spTgt spid="217091">
                                            <p:txEl>
                                              <p:pRg st="2" end="2"/>
                                            </p:txEl>
                                          </p:spTgt>
                                        </p:tgtEl>
                                      </p:cBhvr>
                                    </p:animEffect>
                                  </p:childTnLst>
                                </p:cTn>
                              </p:par>
                            </p:childTnLst>
                          </p:cTn>
                        </p:par>
                        <p:par>
                          <p:cTn id="29" fill="hold" nodeType="afterGroup">
                            <p:stCondLst>
                              <p:cond delay="500"/>
                            </p:stCondLst>
                            <p:childTnLst>
                              <p:par>
                                <p:cTn id="30" presetID="2" presetClass="entr" presetSubtype="8" fill="hold" grpId="0" nodeType="afterEffect">
                                  <p:stCondLst>
                                    <p:cond delay="0"/>
                                  </p:stCondLst>
                                  <p:childTnLst>
                                    <p:set>
                                      <p:cBhvr>
                                        <p:cTn id="31" dur="1" fill="hold">
                                          <p:stCondLst>
                                            <p:cond delay="0"/>
                                          </p:stCondLst>
                                        </p:cTn>
                                        <p:tgtEl>
                                          <p:spTgt spid="217097"/>
                                        </p:tgtEl>
                                        <p:attrNameLst>
                                          <p:attrName>style.visibility</p:attrName>
                                        </p:attrNameLst>
                                      </p:cBhvr>
                                      <p:to>
                                        <p:strVal val="visible"/>
                                      </p:to>
                                    </p:set>
                                    <p:anim calcmode="lin" valueType="num">
                                      <p:cBhvr additive="base">
                                        <p:cTn id="32" dur="500" fill="hold"/>
                                        <p:tgtEl>
                                          <p:spTgt spid="217097"/>
                                        </p:tgtEl>
                                        <p:attrNameLst>
                                          <p:attrName>ppt_x</p:attrName>
                                        </p:attrNameLst>
                                      </p:cBhvr>
                                      <p:tavLst>
                                        <p:tav tm="0">
                                          <p:val>
                                            <p:strVal val="0-#ppt_w/2"/>
                                          </p:val>
                                        </p:tav>
                                        <p:tav tm="100000">
                                          <p:val>
                                            <p:strVal val="#ppt_x"/>
                                          </p:val>
                                        </p:tav>
                                      </p:tavLst>
                                    </p:anim>
                                    <p:anim calcmode="lin" valueType="num">
                                      <p:cBhvr additive="base">
                                        <p:cTn id="33" dur="500" fill="hold"/>
                                        <p:tgtEl>
                                          <p:spTgt spid="217097"/>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217100"/>
                                        </p:tgtEl>
                                        <p:attrNameLst>
                                          <p:attrName>style.visibility</p:attrName>
                                        </p:attrNameLst>
                                      </p:cBhvr>
                                      <p:to>
                                        <p:strVal val="visible"/>
                                      </p:to>
                                    </p:set>
                                    <p:animEffect transition="in" filter="wipe(up)">
                                      <p:cBhvr>
                                        <p:cTn id="38" dur="500"/>
                                        <p:tgtEl>
                                          <p:spTgt spid="21710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p:cTn id="43" dur="500" fill="hold"/>
                                        <p:tgtEl>
                                          <p:spTgt spid="2"/>
                                        </p:tgtEl>
                                        <p:attrNameLst>
                                          <p:attrName>ppt_w</p:attrName>
                                        </p:attrNameLst>
                                      </p:cBhvr>
                                      <p:tavLst>
                                        <p:tav tm="0">
                                          <p:val>
                                            <p:fltVal val="0"/>
                                          </p:val>
                                        </p:tav>
                                        <p:tav tm="100000">
                                          <p:val>
                                            <p:strVal val="#ppt_w"/>
                                          </p:val>
                                        </p:tav>
                                      </p:tavLst>
                                    </p:anim>
                                    <p:anim calcmode="lin" valueType="num">
                                      <p:cBhvr>
                                        <p:cTn id="44" dur="500" fill="hold"/>
                                        <p:tgtEl>
                                          <p:spTgt spid="2"/>
                                        </p:tgtEl>
                                        <p:attrNameLst>
                                          <p:attrName>ppt_h</p:attrName>
                                        </p:attrNameLst>
                                      </p:cBhvr>
                                      <p:tavLst>
                                        <p:tav tm="0">
                                          <p:val>
                                            <p:fltVal val="0"/>
                                          </p:val>
                                        </p:tav>
                                        <p:tav tm="100000">
                                          <p:val>
                                            <p:strVal val="#ppt_h"/>
                                          </p:val>
                                        </p:tav>
                                      </p:tavLst>
                                    </p:anim>
                                    <p:animEffect transition="in" filter="fade">
                                      <p:cBhvr>
                                        <p:cTn id="45" dur="500"/>
                                        <p:tgtEl>
                                          <p:spTgt spid="2"/>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grpId="0" nodeType="clickEffect">
                                  <p:stCondLst>
                                    <p:cond delay="0"/>
                                  </p:stCondLst>
                                  <p:childTnLst>
                                    <p:set>
                                      <p:cBhvr>
                                        <p:cTn id="49" dur="1" fill="hold">
                                          <p:stCondLst>
                                            <p:cond delay="0"/>
                                          </p:stCondLst>
                                        </p:cTn>
                                        <p:tgtEl>
                                          <p:spTgt spid="3"/>
                                        </p:tgtEl>
                                        <p:attrNameLst>
                                          <p:attrName>style.visibility</p:attrName>
                                        </p:attrNameLst>
                                      </p:cBhvr>
                                      <p:to>
                                        <p:strVal val="visible"/>
                                      </p:to>
                                    </p:set>
                                    <p:anim calcmode="lin" valueType="num">
                                      <p:cBhvr>
                                        <p:cTn id="50" dur="500" fill="hold"/>
                                        <p:tgtEl>
                                          <p:spTgt spid="3"/>
                                        </p:tgtEl>
                                        <p:attrNameLst>
                                          <p:attrName>ppt_w</p:attrName>
                                        </p:attrNameLst>
                                      </p:cBhvr>
                                      <p:tavLst>
                                        <p:tav tm="0">
                                          <p:val>
                                            <p:fltVal val="0"/>
                                          </p:val>
                                        </p:tav>
                                        <p:tav tm="100000">
                                          <p:val>
                                            <p:strVal val="#ppt_w"/>
                                          </p:val>
                                        </p:tav>
                                      </p:tavLst>
                                    </p:anim>
                                    <p:anim calcmode="lin" valueType="num">
                                      <p:cBhvr>
                                        <p:cTn id="51" dur="500" fill="hold"/>
                                        <p:tgtEl>
                                          <p:spTgt spid="3"/>
                                        </p:tgtEl>
                                        <p:attrNameLst>
                                          <p:attrName>ppt_h</p:attrName>
                                        </p:attrNameLst>
                                      </p:cBhvr>
                                      <p:tavLst>
                                        <p:tav tm="0">
                                          <p:val>
                                            <p:fltVal val="0"/>
                                          </p:val>
                                        </p:tav>
                                        <p:tav tm="100000">
                                          <p:val>
                                            <p:strVal val="#ppt_h"/>
                                          </p:val>
                                        </p:tav>
                                      </p:tavLst>
                                    </p:anim>
                                    <p:animEffect transition="in" filter="fade">
                                      <p:cBhvr>
                                        <p:cTn id="52" dur="500"/>
                                        <p:tgtEl>
                                          <p:spTgt spid="3"/>
                                        </p:tgtEl>
                                      </p:cBhvr>
                                    </p:animEffect>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grpId="0" nodeType="clickEffect">
                                  <p:stCondLst>
                                    <p:cond delay="0"/>
                                  </p:stCondLst>
                                  <p:childTnLst>
                                    <p:set>
                                      <p:cBhvr>
                                        <p:cTn id="56" dur="1" fill="hold">
                                          <p:stCondLst>
                                            <p:cond delay="0"/>
                                          </p:stCondLst>
                                        </p:cTn>
                                        <p:tgtEl>
                                          <p:spTgt spid="4"/>
                                        </p:tgtEl>
                                        <p:attrNameLst>
                                          <p:attrName>style.visibility</p:attrName>
                                        </p:attrNameLst>
                                      </p:cBhvr>
                                      <p:to>
                                        <p:strVal val="visible"/>
                                      </p:to>
                                    </p:set>
                                    <p:anim calcmode="lin" valueType="num">
                                      <p:cBhvr>
                                        <p:cTn id="57" dur="500" fill="hold"/>
                                        <p:tgtEl>
                                          <p:spTgt spid="4"/>
                                        </p:tgtEl>
                                        <p:attrNameLst>
                                          <p:attrName>ppt_w</p:attrName>
                                        </p:attrNameLst>
                                      </p:cBhvr>
                                      <p:tavLst>
                                        <p:tav tm="0">
                                          <p:val>
                                            <p:fltVal val="0"/>
                                          </p:val>
                                        </p:tav>
                                        <p:tav tm="100000">
                                          <p:val>
                                            <p:strVal val="#ppt_w"/>
                                          </p:val>
                                        </p:tav>
                                      </p:tavLst>
                                    </p:anim>
                                    <p:anim calcmode="lin" valueType="num">
                                      <p:cBhvr>
                                        <p:cTn id="58" dur="500" fill="hold"/>
                                        <p:tgtEl>
                                          <p:spTgt spid="4"/>
                                        </p:tgtEl>
                                        <p:attrNameLst>
                                          <p:attrName>ppt_h</p:attrName>
                                        </p:attrNameLst>
                                      </p:cBhvr>
                                      <p:tavLst>
                                        <p:tav tm="0">
                                          <p:val>
                                            <p:fltVal val="0"/>
                                          </p:val>
                                        </p:tav>
                                        <p:tav tm="100000">
                                          <p:val>
                                            <p:strVal val="#ppt_h"/>
                                          </p:val>
                                        </p:tav>
                                      </p:tavLst>
                                    </p:anim>
                                    <p:animEffect transition="in" filter="fade">
                                      <p:cBhvr>
                                        <p:cTn id="59" dur="500"/>
                                        <p:tgtEl>
                                          <p:spTgt spid="4"/>
                                        </p:tgtEl>
                                      </p:cBhvr>
                                    </p:animEffect>
                                  </p:childTnLst>
                                </p:cTn>
                              </p:par>
                            </p:childTnLst>
                          </p:cTn>
                        </p:par>
                      </p:childTnLst>
                    </p:cTn>
                  </p:par>
                  <p:par>
                    <p:cTn id="60" fill="hold">
                      <p:stCondLst>
                        <p:cond delay="indefinite"/>
                      </p:stCondLst>
                      <p:childTnLst>
                        <p:par>
                          <p:cTn id="61" fill="hold">
                            <p:stCondLst>
                              <p:cond delay="0"/>
                            </p:stCondLst>
                            <p:childTnLst>
                              <p:par>
                                <p:cTn id="62" presetID="53" presetClass="entr" presetSubtype="16" fill="hold" grpId="0" nodeType="clickEffect">
                                  <p:stCondLst>
                                    <p:cond delay="0"/>
                                  </p:stCondLst>
                                  <p:childTnLst>
                                    <p:set>
                                      <p:cBhvr>
                                        <p:cTn id="63" dur="1" fill="hold">
                                          <p:stCondLst>
                                            <p:cond delay="0"/>
                                          </p:stCondLst>
                                        </p:cTn>
                                        <p:tgtEl>
                                          <p:spTgt spid="5"/>
                                        </p:tgtEl>
                                        <p:attrNameLst>
                                          <p:attrName>style.visibility</p:attrName>
                                        </p:attrNameLst>
                                      </p:cBhvr>
                                      <p:to>
                                        <p:strVal val="visible"/>
                                      </p:to>
                                    </p:set>
                                    <p:anim calcmode="lin" valueType="num">
                                      <p:cBhvr>
                                        <p:cTn id="64" dur="500" fill="hold"/>
                                        <p:tgtEl>
                                          <p:spTgt spid="5"/>
                                        </p:tgtEl>
                                        <p:attrNameLst>
                                          <p:attrName>ppt_w</p:attrName>
                                        </p:attrNameLst>
                                      </p:cBhvr>
                                      <p:tavLst>
                                        <p:tav tm="0">
                                          <p:val>
                                            <p:fltVal val="0"/>
                                          </p:val>
                                        </p:tav>
                                        <p:tav tm="100000">
                                          <p:val>
                                            <p:strVal val="#ppt_w"/>
                                          </p:val>
                                        </p:tav>
                                      </p:tavLst>
                                    </p:anim>
                                    <p:anim calcmode="lin" valueType="num">
                                      <p:cBhvr>
                                        <p:cTn id="65" dur="500" fill="hold"/>
                                        <p:tgtEl>
                                          <p:spTgt spid="5"/>
                                        </p:tgtEl>
                                        <p:attrNameLst>
                                          <p:attrName>ppt_h</p:attrName>
                                        </p:attrNameLst>
                                      </p:cBhvr>
                                      <p:tavLst>
                                        <p:tav tm="0">
                                          <p:val>
                                            <p:fltVal val="0"/>
                                          </p:val>
                                        </p:tav>
                                        <p:tav tm="100000">
                                          <p:val>
                                            <p:strVal val="#ppt_h"/>
                                          </p:val>
                                        </p:tav>
                                      </p:tavLst>
                                    </p:anim>
                                    <p:animEffect transition="in" filter="fade">
                                      <p:cBhvr>
                                        <p:cTn id="66" dur="500"/>
                                        <p:tgtEl>
                                          <p:spTgt spid="5"/>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wipe(left)">
                                      <p:cBhvr>
                                        <p:cTn id="71" dur="500"/>
                                        <p:tgtEl>
                                          <p:spTgt spid="15"/>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xit" presetSubtype="0" fill="hold" grpId="1" nodeType="clickEffect">
                                  <p:stCondLst>
                                    <p:cond delay="0"/>
                                  </p:stCondLst>
                                  <p:childTnLst>
                                    <p:set>
                                      <p:cBhvr>
                                        <p:cTn id="75" dur="1" fill="hold">
                                          <p:stCondLst>
                                            <p:cond delay="0"/>
                                          </p:stCondLst>
                                        </p:cTn>
                                        <p:tgtEl>
                                          <p:spTgt spid="2"/>
                                        </p:tgtEl>
                                        <p:attrNameLst>
                                          <p:attrName>style.visibility</p:attrName>
                                        </p:attrNameLst>
                                      </p:cBhvr>
                                      <p:to>
                                        <p:strVal val="hidden"/>
                                      </p:to>
                                    </p:set>
                                  </p:childTnLst>
                                </p:cTn>
                              </p:par>
                              <p:par>
                                <p:cTn id="76" presetID="1" presetClass="exit" presetSubtype="0" fill="hold" grpId="1" nodeType="withEffect">
                                  <p:stCondLst>
                                    <p:cond delay="0"/>
                                  </p:stCondLst>
                                  <p:childTnLst>
                                    <p:set>
                                      <p:cBhvr>
                                        <p:cTn id="77" dur="1" fill="hold">
                                          <p:stCondLst>
                                            <p:cond delay="0"/>
                                          </p:stCondLst>
                                        </p:cTn>
                                        <p:tgtEl>
                                          <p:spTgt spid="3"/>
                                        </p:tgtEl>
                                        <p:attrNameLst>
                                          <p:attrName>style.visibility</p:attrName>
                                        </p:attrNameLst>
                                      </p:cBhvr>
                                      <p:to>
                                        <p:strVal val="hidden"/>
                                      </p:to>
                                    </p:set>
                                  </p:childTnLst>
                                </p:cTn>
                              </p:par>
                              <p:par>
                                <p:cTn id="78" presetID="1" presetClass="exit" presetSubtype="0" fill="hold" grpId="1" nodeType="withEffect">
                                  <p:stCondLst>
                                    <p:cond delay="0"/>
                                  </p:stCondLst>
                                  <p:childTnLst>
                                    <p:set>
                                      <p:cBhvr>
                                        <p:cTn id="79" dur="1" fill="hold">
                                          <p:stCondLst>
                                            <p:cond delay="0"/>
                                          </p:stCondLst>
                                        </p:cTn>
                                        <p:tgtEl>
                                          <p:spTgt spid="4"/>
                                        </p:tgtEl>
                                        <p:attrNameLst>
                                          <p:attrName>style.visibility</p:attrName>
                                        </p:attrNameLst>
                                      </p:cBhvr>
                                      <p:to>
                                        <p:strVal val="hidden"/>
                                      </p:to>
                                    </p:set>
                                  </p:childTnLst>
                                </p:cTn>
                              </p:par>
                              <p:par>
                                <p:cTn id="80" presetID="1" presetClass="exit" presetSubtype="0" fill="hold" grpId="1" nodeType="withEffect">
                                  <p:stCondLst>
                                    <p:cond delay="0"/>
                                  </p:stCondLst>
                                  <p:childTnLst>
                                    <p:set>
                                      <p:cBhvr>
                                        <p:cTn id="81" dur="1" fill="hold">
                                          <p:stCondLst>
                                            <p:cond delay="0"/>
                                          </p:stCondLst>
                                        </p:cTn>
                                        <p:tgtEl>
                                          <p:spTgt spid="5"/>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53" presetClass="entr" presetSubtype="16" fill="hold" grpId="0" nodeType="clickEffect">
                                  <p:stCondLst>
                                    <p:cond delay="0"/>
                                  </p:stCondLst>
                                  <p:childTnLst>
                                    <p:set>
                                      <p:cBhvr>
                                        <p:cTn id="85" dur="1" fill="hold">
                                          <p:stCondLst>
                                            <p:cond delay="0"/>
                                          </p:stCondLst>
                                        </p:cTn>
                                        <p:tgtEl>
                                          <p:spTgt spid="217101"/>
                                        </p:tgtEl>
                                        <p:attrNameLst>
                                          <p:attrName>style.visibility</p:attrName>
                                        </p:attrNameLst>
                                      </p:cBhvr>
                                      <p:to>
                                        <p:strVal val="visible"/>
                                      </p:to>
                                    </p:set>
                                    <p:anim calcmode="lin" valueType="num">
                                      <p:cBhvr>
                                        <p:cTn id="86" dur="500" fill="hold"/>
                                        <p:tgtEl>
                                          <p:spTgt spid="217101"/>
                                        </p:tgtEl>
                                        <p:attrNameLst>
                                          <p:attrName>ppt_w</p:attrName>
                                        </p:attrNameLst>
                                      </p:cBhvr>
                                      <p:tavLst>
                                        <p:tav tm="0">
                                          <p:val>
                                            <p:fltVal val="0"/>
                                          </p:val>
                                        </p:tav>
                                        <p:tav tm="100000">
                                          <p:val>
                                            <p:strVal val="#ppt_w"/>
                                          </p:val>
                                        </p:tav>
                                      </p:tavLst>
                                    </p:anim>
                                    <p:anim calcmode="lin" valueType="num">
                                      <p:cBhvr>
                                        <p:cTn id="87" dur="500" fill="hold"/>
                                        <p:tgtEl>
                                          <p:spTgt spid="217101"/>
                                        </p:tgtEl>
                                        <p:attrNameLst>
                                          <p:attrName>ppt_h</p:attrName>
                                        </p:attrNameLst>
                                      </p:cBhvr>
                                      <p:tavLst>
                                        <p:tav tm="0">
                                          <p:val>
                                            <p:fltVal val="0"/>
                                          </p:val>
                                        </p:tav>
                                        <p:tav tm="100000">
                                          <p:val>
                                            <p:strVal val="#ppt_h"/>
                                          </p:val>
                                        </p:tav>
                                      </p:tavLst>
                                    </p:anim>
                                    <p:animEffect transition="in" filter="fade">
                                      <p:cBhvr>
                                        <p:cTn id="88" dur="500"/>
                                        <p:tgtEl>
                                          <p:spTgt spid="217101"/>
                                        </p:tgtEl>
                                      </p:cBhvr>
                                    </p:animEffect>
                                  </p:childTnLst>
                                </p:cTn>
                              </p:par>
                            </p:childTnLst>
                          </p:cTn>
                        </p:par>
                      </p:childTnLst>
                    </p:cTn>
                  </p:par>
                  <p:par>
                    <p:cTn id="89" fill="hold">
                      <p:stCondLst>
                        <p:cond delay="indefinite"/>
                      </p:stCondLst>
                      <p:childTnLst>
                        <p:par>
                          <p:cTn id="90" fill="hold">
                            <p:stCondLst>
                              <p:cond delay="0"/>
                            </p:stCondLst>
                            <p:childTnLst>
                              <p:par>
                                <p:cTn id="91" presetID="53" presetClass="entr" presetSubtype="16" fill="hold" grpId="0" nodeType="clickEffect">
                                  <p:stCondLst>
                                    <p:cond delay="0"/>
                                  </p:stCondLst>
                                  <p:childTnLst>
                                    <p:set>
                                      <p:cBhvr>
                                        <p:cTn id="92" dur="1" fill="hold">
                                          <p:stCondLst>
                                            <p:cond delay="0"/>
                                          </p:stCondLst>
                                        </p:cTn>
                                        <p:tgtEl>
                                          <p:spTgt spid="6"/>
                                        </p:tgtEl>
                                        <p:attrNameLst>
                                          <p:attrName>style.visibility</p:attrName>
                                        </p:attrNameLst>
                                      </p:cBhvr>
                                      <p:to>
                                        <p:strVal val="visible"/>
                                      </p:to>
                                    </p:set>
                                    <p:anim calcmode="lin" valueType="num">
                                      <p:cBhvr>
                                        <p:cTn id="93" dur="500" fill="hold"/>
                                        <p:tgtEl>
                                          <p:spTgt spid="6"/>
                                        </p:tgtEl>
                                        <p:attrNameLst>
                                          <p:attrName>ppt_w</p:attrName>
                                        </p:attrNameLst>
                                      </p:cBhvr>
                                      <p:tavLst>
                                        <p:tav tm="0">
                                          <p:val>
                                            <p:fltVal val="0"/>
                                          </p:val>
                                        </p:tav>
                                        <p:tav tm="100000">
                                          <p:val>
                                            <p:strVal val="#ppt_w"/>
                                          </p:val>
                                        </p:tav>
                                      </p:tavLst>
                                    </p:anim>
                                    <p:anim calcmode="lin" valueType="num">
                                      <p:cBhvr>
                                        <p:cTn id="94" dur="500" fill="hold"/>
                                        <p:tgtEl>
                                          <p:spTgt spid="6"/>
                                        </p:tgtEl>
                                        <p:attrNameLst>
                                          <p:attrName>ppt_h</p:attrName>
                                        </p:attrNameLst>
                                      </p:cBhvr>
                                      <p:tavLst>
                                        <p:tav tm="0">
                                          <p:val>
                                            <p:fltVal val="0"/>
                                          </p:val>
                                        </p:tav>
                                        <p:tav tm="100000">
                                          <p:val>
                                            <p:strVal val="#ppt_h"/>
                                          </p:val>
                                        </p:tav>
                                      </p:tavLst>
                                    </p:anim>
                                    <p:animEffect transition="in" filter="fade">
                                      <p:cBhvr>
                                        <p:cTn id="95" dur="500"/>
                                        <p:tgtEl>
                                          <p:spTgt spid="6"/>
                                        </p:tgtEl>
                                      </p:cBhvr>
                                    </p:animEffect>
                                  </p:childTnLst>
                                </p:cTn>
                              </p:par>
                            </p:childTnLst>
                          </p:cTn>
                        </p:par>
                      </p:childTnLst>
                    </p:cTn>
                  </p:par>
                  <p:par>
                    <p:cTn id="96" fill="hold">
                      <p:stCondLst>
                        <p:cond delay="indefinite"/>
                      </p:stCondLst>
                      <p:childTnLst>
                        <p:par>
                          <p:cTn id="97" fill="hold">
                            <p:stCondLst>
                              <p:cond delay="0"/>
                            </p:stCondLst>
                            <p:childTnLst>
                              <p:par>
                                <p:cTn id="98" presetID="53" presetClass="entr" presetSubtype="16" fill="hold" grpId="0" nodeType="clickEffect">
                                  <p:stCondLst>
                                    <p:cond delay="0"/>
                                  </p:stCondLst>
                                  <p:childTnLst>
                                    <p:set>
                                      <p:cBhvr>
                                        <p:cTn id="99" dur="1" fill="hold">
                                          <p:stCondLst>
                                            <p:cond delay="0"/>
                                          </p:stCondLst>
                                        </p:cTn>
                                        <p:tgtEl>
                                          <p:spTgt spid="7"/>
                                        </p:tgtEl>
                                        <p:attrNameLst>
                                          <p:attrName>style.visibility</p:attrName>
                                        </p:attrNameLst>
                                      </p:cBhvr>
                                      <p:to>
                                        <p:strVal val="visible"/>
                                      </p:to>
                                    </p:set>
                                    <p:anim calcmode="lin" valueType="num">
                                      <p:cBhvr>
                                        <p:cTn id="100" dur="500" fill="hold"/>
                                        <p:tgtEl>
                                          <p:spTgt spid="7"/>
                                        </p:tgtEl>
                                        <p:attrNameLst>
                                          <p:attrName>ppt_w</p:attrName>
                                        </p:attrNameLst>
                                      </p:cBhvr>
                                      <p:tavLst>
                                        <p:tav tm="0">
                                          <p:val>
                                            <p:fltVal val="0"/>
                                          </p:val>
                                        </p:tav>
                                        <p:tav tm="100000">
                                          <p:val>
                                            <p:strVal val="#ppt_w"/>
                                          </p:val>
                                        </p:tav>
                                      </p:tavLst>
                                    </p:anim>
                                    <p:anim calcmode="lin" valueType="num">
                                      <p:cBhvr>
                                        <p:cTn id="101" dur="500" fill="hold"/>
                                        <p:tgtEl>
                                          <p:spTgt spid="7"/>
                                        </p:tgtEl>
                                        <p:attrNameLst>
                                          <p:attrName>ppt_h</p:attrName>
                                        </p:attrNameLst>
                                      </p:cBhvr>
                                      <p:tavLst>
                                        <p:tav tm="0">
                                          <p:val>
                                            <p:fltVal val="0"/>
                                          </p:val>
                                        </p:tav>
                                        <p:tav tm="100000">
                                          <p:val>
                                            <p:strVal val="#ppt_h"/>
                                          </p:val>
                                        </p:tav>
                                      </p:tavLst>
                                    </p:anim>
                                    <p:animEffect transition="in" filter="fade">
                                      <p:cBhvr>
                                        <p:cTn id="102" dur="500"/>
                                        <p:tgtEl>
                                          <p:spTgt spid="7"/>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217099"/>
                                        </p:tgtEl>
                                        <p:attrNameLst>
                                          <p:attrName>style.visibility</p:attrName>
                                        </p:attrNameLst>
                                      </p:cBhvr>
                                      <p:to>
                                        <p:strVal val="visible"/>
                                      </p:to>
                                    </p:set>
                                    <p:animEffect transition="in" filter="wipe(left)">
                                      <p:cBhvr>
                                        <p:cTn id="107" dur="500"/>
                                        <p:tgtEl>
                                          <p:spTgt spid="217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build="p"/>
      <p:bldP spid="217095" grpId="0"/>
      <p:bldP spid="217096" grpId="0"/>
      <p:bldP spid="217097" grpId="0" animBg="1"/>
      <p:bldP spid="217099" grpId="0"/>
      <p:bldP spid="217100" grpId="0" animBg="1"/>
      <p:bldP spid="217101" grpId="0" animBg="1"/>
      <p:bldP spid="15" grpId="0"/>
      <p:bldP spid="2" grpId="0" animBg="1"/>
      <p:bldP spid="2" grpId="1" animBg="1"/>
      <p:bldP spid="3" grpId="0" animBg="1"/>
      <p:bldP spid="3" grpId="1" animBg="1"/>
      <p:bldP spid="4" grpId="0" animBg="1"/>
      <p:bldP spid="4" grpId="1" animBg="1"/>
      <p:bldP spid="5" grpId="0" animBg="1"/>
      <p:bldP spid="5" grpId="1" animBg="1"/>
      <p:bldP spid="6"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r>
              <a:rPr lang="en-US" altLang="zh-CN" dirty="0"/>
              <a:t>Resource-Allocation Graph Algorithm</a:t>
            </a:r>
          </a:p>
        </p:txBody>
      </p:sp>
      <p:sp>
        <p:nvSpPr>
          <p:cNvPr id="219139" name="Rectangle 3"/>
          <p:cNvSpPr>
            <a:spLocks noGrp="1" noChangeArrowheads="1"/>
          </p:cNvSpPr>
          <p:nvPr>
            <p:ph idx="1"/>
          </p:nvPr>
        </p:nvSpPr>
        <p:spPr/>
        <p:txBody>
          <a:bodyPr>
            <a:normAutofit/>
          </a:bodyPr>
          <a:lstStyle/>
          <a:p>
            <a:pPr>
              <a:lnSpc>
                <a:spcPct val="110000"/>
              </a:lnSpc>
            </a:pPr>
            <a:r>
              <a:rPr lang="en-US" altLang="zh-CN" i="1" dirty="0">
                <a:solidFill>
                  <a:srgbClr val="0000FF"/>
                </a:solidFill>
              </a:rPr>
              <a:t>Claim edge</a:t>
            </a:r>
            <a:r>
              <a:rPr lang="en-US" altLang="zh-CN" dirty="0">
                <a:solidFill>
                  <a:srgbClr val="0000FF"/>
                </a:solidFill>
              </a:rPr>
              <a:t> </a:t>
            </a:r>
            <a:r>
              <a:rPr lang="en-US" altLang="zh-CN" i="1" dirty="0">
                <a:solidFill>
                  <a:srgbClr val="0000FF"/>
                </a:solidFill>
              </a:rPr>
              <a:t>P</a:t>
            </a:r>
            <a:r>
              <a:rPr lang="en-US" altLang="zh-CN" i="1" baseline="-25000" dirty="0">
                <a:solidFill>
                  <a:srgbClr val="0000FF"/>
                </a:solidFill>
              </a:rPr>
              <a:t>i</a:t>
            </a:r>
            <a:r>
              <a:rPr lang="en-US" altLang="zh-CN" dirty="0">
                <a:solidFill>
                  <a:srgbClr val="0000FF"/>
                </a:solidFill>
              </a:rPr>
              <a:t> </a:t>
            </a:r>
            <a:r>
              <a:rPr lang="en-US" altLang="zh-CN" dirty="0">
                <a:solidFill>
                  <a:srgbClr val="0000FF"/>
                </a:solidFill>
                <a:sym typeface="Symbol" pitchFamily="18" charset="2"/>
              </a:rPr>
              <a:t> </a:t>
            </a:r>
            <a:r>
              <a:rPr lang="en-US" altLang="zh-CN" i="1" dirty="0" err="1">
                <a:solidFill>
                  <a:srgbClr val="0000FF"/>
                </a:solidFill>
                <a:sym typeface="Symbol" pitchFamily="18" charset="2"/>
              </a:rPr>
              <a:t>R</a:t>
            </a:r>
            <a:r>
              <a:rPr lang="en-US" altLang="zh-CN" i="1" baseline="-25000" dirty="0" err="1">
                <a:solidFill>
                  <a:srgbClr val="0000FF"/>
                </a:solidFill>
                <a:sym typeface="Symbol" pitchFamily="18" charset="2"/>
              </a:rPr>
              <a:t>j</a:t>
            </a:r>
            <a:r>
              <a:rPr lang="en-US" altLang="zh-CN" dirty="0">
                <a:sym typeface="Symbol" pitchFamily="18" charset="2"/>
              </a:rPr>
              <a:t> indicated that process </a:t>
            </a:r>
            <a:r>
              <a:rPr lang="en-US" altLang="zh-CN" i="1" dirty="0">
                <a:sym typeface="Symbol" pitchFamily="18" charset="2"/>
              </a:rPr>
              <a:t>P</a:t>
            </a:r>
            <a:r>
              <a:rPr lang="en-US" altLang="zh-CN" i="1" baseline="-25000" dirty="0">
                <a:sym typeface="Symbol" pitchFamily="18" charset="2"/>
              </a:rPr>
              <a:t>i</a:t>
            </a:r>
            <a:r>
              <a:rPr lang="en-US" altLang="zh-CN" dirty="0">
                <a:sym typeface="Symbol" pitchFamily="18" charset="2"/>
              </a:rPr>
              <a:t> may request resource </a:t>
            </a:r>
            <a:r>
              <a:rPr lang="en-US" altLang="zh-CN" i="1" dirty="0" err="1">
                <a:sym typeface="Symbol" pitchFamily="18" charset="2"/>
              </a:rPr>
              <a:t>R</a:t>
            </a:r>
            <a:r>
              <a:rPr lang="en-US" altLang="zh-CN" i="1" baseline="-25000" dirty="0" err="1">
                <a:sym typeface="Symbol" pitchFamily="18" charset="2"/>
              </a:rPr>
              <a:t>j</a:t>
            </a:r>
            <a:r>
              <a:rPr lang="en-US" altLang="zh-CN" dirty="0">
                <a:sym typeface="Symbol" pitchFamily="18" charset="2"/>
              </a:rPr>
              <a:t> in the future;  </a:t>
            </a:r>
            <a:br>
              <a:rPr lang="en-US" altLang="zh-CN" dirty="0">
                <a:sym typeface="Symbol" pitchFamily="18" charset="2"/>
              </a:rPr>
            </a:br>
            <a:r>
              <a:rPr lang="en-US" altLang="zh-CN" dirty="0">
                <a:sym typeface="Symbol" pitchFamily="18" charset="2"/>
              </a:rPr>
              <a:t>represented by a dashed line.</a:t>
            </a:r>
          </a:p>
          <a:p>
            <a:pPr>
              <a:lnSpc>
                <a:spcPct val="110000"/>
              </a:lnSpc>
            </a:pPr>
            <a:r>
              <a:rPr lang="en-US" altLang="zh-CN" i="1" dirty="0">
                <a:sym typeface="Symbol" pitchFamily="18" charset="2"/>
              </a:rPr>
              <a:t>Claim</a:t>
            </a:r>
            <a:r>
              <a:rPr lang="en-US" altLang="zh-CN" dirty="0">
                <a:sym typeface="Symbol" pitchFamily="18" charset="2"/>
              </a:rPr>
              <a:t> </a:t>
            </a:r>
            <a:r>
              <a:rPr lang="en-US" altLang="zh-CN" i="1" dirty="0">
                <a:sym typeface="Symbol" pitchFamily="18" charset="2"/>
              </a:rPr>
              <a:t>edge</a:t>
            </a:r>
            <a:r>
              <a:rPr lang="en-US" altLang="zh-CN" dirty="0">
                <a:sym typeface="Symbol" pitchFamily="18" charset="2"/>
              </a:rPr>
              <a:t> </a:t>
            </a:r>
            <a:r>
              <a:rPr lang="en-US" altLang="zh-CN" i="1" dirty="0"/>
              <a:t>P</a:t>
            </a:r>
            <a:r>
              <a:rPr lang="en-US" altLang="zh-CN" i="1" baseline="-25000" dirty="0"/>
              <a:t>i</a:t>
            </a:r>
            <a:r>
              <a:rPr lang="en-US" altLang="zh-CN" dirty="0"/>
              <a:t> </a:t>
            </a:r>
            <a:r>
              <a:rPr lang="en-US" altLang="zh-CN" dirty="0">
                <a:sym typeface="Symbol" pitchFamily="18" charset="2"/>
              </a:rPr>
              <a:t> </a:t>
            </a:r>
            <a:r>
              <a:rPr lang="en-US" altLang="zh-CN" i="1" dirty="0" err="1">
                <a:sym typeface="Symbol" pitchFamily="18" charset="2"/>
              </a:rPr>
              <a:t>R</a:t>
            </a:r>
            <a:r>
              <a:rPr lang="en-US" altLang="zh-CN" i="1" baseline="-25000" dirty="0" err="1">
                <a:sym typeface="Symbol" pitchFamily="18" charset="2"/>
              </a:rPr>
              <a:t>j</a:t>
            </a:r>
            <a:r>
              <a:rPr lang="en-US" altLang="zh-CN" dirty="0">
                <a:sym typeface="Symbol" pitchFamily="18" charset="2"/>
              </a:rPr>
              <a:t> converts to </a:t>
            </a:r>
            <a:r>
              <a:rPr lang="en-US" altLang="zh-CN" i="1" dirty="0">
                <a:solidFill>
                  <a:srgbClr val="0000FF"/>
                </a:solidFill>
                <a:sym typeface="Symbol" pitchFamily="18" charset="2"/>
              </a:rPr>
              <a:t>request</a:t>
            </a:r>
            <a:r>
              <a:rPr lang="en-US" altLang="zh-CN" dirty="0">
                <a:solidFill>
                  <a:srgbClr val="0000FF"/>
                </a:solidFill>
                <a:sym typeface="Symbol" pitchFamily="18" charset="2"/>
              </a:rPr>
              <a:t> </a:t>
            </a:r>
            <a:r>
              <a:rPr lang="en-US" altLang="zh-CN" i="1" dirty="0">
                <a:solidFill>
                  <a:srgbClr val="0000FF"/>
                </a:solidFill>
                <a:sym typeface="Symbol" pitchFamily="18" charset="2"/>
              </a:rPr>
              <a:t>edge</a:t>
            </a:r>
            <a:r>
              <a:rPr lang="en-US" altLang="zh-CN" dirty="0">
                <a:solidFill>
                  <a:srgbClr val="0000FF"/>
                </a:solidFill>
                <a:sym typeface="Symbol" pitchFamily="18" charset="2"/>
              </a:rPr>
              <a:t> </a:t>
            </a:r>
            <a:r>
              <a:rPr lang="en-US" altLang="zh-CN" dirty="0">
                <a:sym typeface="Symbol" pitchFamily="18" charset="2"/>
              </a:rPr>
              <a:t>when  </a:t>
            </a:r>
            <a:r>
              <a:rPr lang="en-US" altLang="zh-CN" i="1" dirty="0"/>
              <a:t>P</a:t>
            </a:r>
            <a:r>
              <a:rPr lang="en-US" altLang="zh-CN" i="1" baseline="-25000" dirty="0"/>
              <a:t>i </a:t>
            </a:r>
            <a:r>
              <a:rPr lang="en-US" altLang="zh-CN" dirty="0">
                <a:sym typeface="Symbol" pitchFamily="18" charset="2"/>
              </a:rPr>
              <a:t>requests </a:t>
            </a:r>
            <a:r>
              <a:rPr lang="en-US" altLang="zh-CN" i="1" dirty="0" err="1">
                <a:sym typeface="Symbol" pitchFamily="18" charset="2"/>
              </a:rPr>
              <a:t>R</a:t>
            </a:r>
            <a:r>
              <a:rPr lang="en-US" altLang="zh-CN" i="1" baseline="-25000" dirty="0" err="1">
                <a:sym typeface="Symbol" pitchFamily="18" charset="2"/>
              </a:rPr>
              <a:t>j</a:t>
            </a:r>
            <a:r>
              <a:rPr lang="en-US" altLang="zh-CN" dirty="0">
                <a:sym typeface="Symbol" pitchFamily="18" charset="2"/>
              </a:rPr>
              <a:t>.</a:t>
            </a:r>
          </a:p>
          <a:p>
            <a:pPr>
              <a:lnSpc>
                <a:spcPct val="110000"/>
              </a:lnSpc>
            </a:pPr>
            <a:r>
              <a:rPr lang="en-US" altLang="zh-CN" i="1" dirty="0">
                <a:solidFill>
                  <a:srgbClr val="0000FF"/>
                </a:solidFill>
                <a:sym typeface="Symbol" pitchFamily="18" charset="2"/>
              </a:rPr>
              <a:t>Request edge</a:t>
            </a:r>
            <a:r>
              <a:rPr lang="en-US" altLang="zh-CN" dirty="0">
                <a:sym typeface="Symbol" pitchFamily="18" charset="2"/>
              </a:rPr>
              <a:t> </a:t>
            </a:r>
            <a:r>
              <a:rPr lang="en-US" altLang="zh-CN" i="1" dirty="0"/>
              <a:t>P</a:t>
            </a:r>
            <a:r>
              <a:rPr lang="en-US" altLang="zh-CN" i="1" baseline="-25000" dirty="0"/>
              <a:t>i</a:t>
            </a:r>
            <a:r>
              <a:rPr lang="en-US" altLang="zh-CN" dirty="0"/>
              <a:t> </a:t>
            </a:r>
            <a:r>
              <a:rPr lang="en-US" altLang="zh-CN" dirty="0">
                <a:sym typeface="Symbol" pitchFamily="18" charset="2"/>
              </a:rPr>
              <a:t> </a:t>
            </a:r>
            <a:r>
              <a:rPr lang="en-US" altLang="zh-CN" i="1" dirty="0" err="1">
                <a:sym typeface="Symbol" pitchFamily="18" charset="2"/>
              </a:rPr>
              <a:t>R</a:t>
            </a:r>
            <a:r>
              <a:rPr lang="en-US" altLang="zh-CN" i="1" baseline="-25000" dirty="0" err="1">
                <a:sym typeface="Symbol" pitchFamily="18" charset="2"/>
              </a:rPr>
              <a:t>j</a:t>
            </a:r>
            <a:r>
              <a:rPr lang="en-US" altLang="zh-CN" dirty="0">
                <a:sym typeface="Symbol" pitchFamily="18" charset="2"/>
              </a:rPr>
              <a:t> converts to </a:t>
            </a:r>
            <a:r>
              <a:rPr lang="en-US" altLang="zh-CN" i="1" dirty="0">
                <a:solidFill>
                  <a:srgbClr val="0000FF"/>
                </a:solidFill>
                <a:sym typeface="Symbol" pitchFamily="18" charset="2"/>
              </a:rPr>
              <a:t>assignment</a:t>
            </a:r>
            <a:r>
              <a:rPr lang="en-US" altLang="zh-CN" dirty="0">
                <a:solidFill>
                  <a:srgbClr val="0000FF"/>
                </a:solidFill>
                <a:sym typeface="Symbol" pitchFamily="18" charset="2"/>
              </a:rPr>
              <a:t> </a:t>
            </a:r>
            <a:r>
              <a:rPr lang="en-US" altLang="zh-CN" i="1" dirty="0">
                <a:solidFill>
                  <a:srgbClr val="0000FF"/>
                </a:solidFill>
                <a:sym typeface="Symbol" pitchFamily="18" charset="2"/>
              </a:rPr>
              <a:t>edge</a:t>
            </a:r>
            <a:r>
              <a:rPr lang="en-US" altLang="zh-CN" dirty="0">
                <a:solidFill>
                  <a:srgbClr val="0000FF"/>
                </a:solidFill>
                <a:sym typeface="Symbol" pitchFamily="18" charset="2"/>
              </a:rPr>
              <a:t> </a:t>
            </a:r>
            <a:r>
              <a:rPr lang="en-US" altLang="zh-CN" dirty="0">
                <a:sym typeface="Symbol" pitchFamily="18" charset="2"/>
              </a:rPr>
              <a:t>when the </a:t>
            </a:r>
            <a:r>
              <a:rPr lang="en-US" altLang="zh-CN" dirty="0"/>
              <a:t>instance of resource type </a:t>
            </a:r>
            <a:r>
              <a:rPr lang="en-US" altLang="zh-CN" i="1" dirty="0" err="1">
                <a:sym typeface="Symbol" pitchFamily="18" charset="2"/>
              </a:rPr>
              <a:t>R</a:t>
            </a:r>
            <a:r>
              <a:rPr lang="en-US" altLang="zh-CN" i="1" baseline="-25000" dirty="0" err="1">
                <a:sym typeface="Symbol" pitchFamily="18" charset="2"/>
              </a:rPr>
              <a:t>j</a:t>
            </a:r>
            <a:r>
              <a:rPr lang="en-US" altLang="zh-CN" dirty="0">
                <a:sym typeface="Symbol" pitchFamily="18" charset="2"/>
              </a:rPr>
              <a:t> </a:t>
            </a:r>
            <a:r>
              <a:rPr lang="en-US" altLang="zh-CN" dirty="0"/>
              <a:t>has been</a:t>
            </a:r>
            <a:r>
              <a:rPr lang="en-US" altLang="zh-CN" dirty="0">
                <a:sym typeface="Symbol" pitchFamily="18" charset="2"/>
              </a:rPr>
              <a:t> allocated to process </a:t>
            </a:r>
            <a:r>
              <a:rPr lang="en-US" altLang="zh-CN" i="1" dirty="0"/>
              <a:t>P</a:t>
            </a:r>
            <a:r>
              <a:rPr lang="en-US" altLang="zh-CN" i="1" baseline="-25000" dirty="0"/>
              <a:t>i</a:t>
            </a:r>
            <a:r>
              <a:rPr lang="en-US" altLang="zh-CN" dirty="0">
                <a:sym typeface="Symbol" pitchFamily="18" charset="2"/>
              </a:rPr>
              <a:t>.</a:t>
            </a:r>
          </a:p>
          <a:p>
            <a:pPr>
              <a:lnSpc>
                <a:spcPct val="110000"/>
              </a:lnSpc>
            </a:pPr>
            <a:r>
              <a:rPr lang="en-US" altLang="zh-CN" i="1" dirty="0">
                <a:solidFill>
                  <a:srgbClr val="0000FF"/>
                </a:solidFill>
                <a:sym typeface="Symbol" pitchFamily="18" charset="2"/>
              </a:rPr>
              <a:t>Assignment edge</a:t>
            </a:r>
            <a:r>
              <a:rPr lang="en-US" altLang="zh-CN" dirty="0">
                <a:solidFill>
                  <a:srgbClr val="0000FF"/>
                </a:solidFill>
                <a:sym typeface="Symbol" pitchFamily="18" charset="2"/>
              </a:rPr>
              <a:t> </a:t>
            </a:r>
            <a:r>
              <a:rPr lang="en-US" altLang="zh-CN" i="1" dirty="0" err="1"/>
              <a:t>R</a:t>
            </a:r>
            <a:r>
              <a:rPr lang="en-US" altLang="zh-CN" i="1" baseline="-25000" dirty="0" err="1"/>
              <a:t>j</a:t>
            </a:r>
            <a:r>
              <a:rPr lang="en-US" altLang="zh-CN" dirty="0"/>
              <a:t> </a:t>
            </a:r>
            <a:r>
              <a:rPr lang="en-US" altLang="zh-CN" dirty="0">
                <a:sym typeface="Symbol" pitchFamily="18" charset="2"/>
              </a:rPr>
              <a:t> </a:t>
            </a:r>
            <a:r>
              <a:rPr lang="en-US" altLang="zh-CN" i="1" dirty="0">
                <a:sym typeface="Symbol" pitchFamily="18" charset="2"/>
              </a:rPr>
              <a:t>P</a:t>
            </a:r>
            <a:r>
              <a:rPr lang="en-US" altLang="zh-CN" i="1" baseline="-25000" dirty="0">
                <a:sym typeface="Symbol" pitchFamily="18" charset="2"/>
              </a:rPr>
              <a:t>i</a:t>
            </a:r>
            <a:r>
              <a:rPr lang="en-US" altLang="zh-CN" dirty="0">
                <a:sym typeface="Symbol" pitchFamily="18" charset="2"/>
              </a:rPr>
              <a:t> reconverts to a </a:t>
            </a:r>
            <a:r>
              <a:rPr lang="en-US" altLang="zh-CN" i="1" dirty="0">
                <a:solidFill>
                  <a:srgbClr val="0000FF"/>
                </a:solidFill>
                <a:sym typeface="Symbol" pitchFamily="18" charset="2"/>
              </a:rPr>
              <a:t>claim</a:t>
            </a:r>
            <a:r>
              <a:rPr lang="en-US" altLang="zh-CN" dirty="0">
                <a:sym typeface="Symbol" pitchFamily="18" charset="2"/>
              </a:rPr>
              <a:t> </a:t>
            </a:r>
            <a:r>
              <a:rPr lang="en-US" altLang="zh-CN" i="1" dirty="0">
                <a:solidFill>
                  <a:srgbClr val="0000FF"/>
                </a:solidFill>
                <a:sym typeface="Symbol" pitchFamily="18" charset="2"/>
              </a:rPr>
              <a:t>edge</a:t>
            </a:r>
            <a:r>
              <a:rPr lang="en-US" altLang="zh-CN" dirty="0">
                <a:sym typeface="Symbol" pitchFamily="18" charset="2"/>
              </a:rPr>
              <a:t> </a:t>
            </a:r>
            <a:r>
              <a:rPr lang="en-US" altLang="zh-CN" i="1" dirty="0"/>
              <a:t>P</a:t>
            </a:r>
            <a:r>
              <a:rPr lang="en-US" altLang="zh-CN" i="1" baseline="-25000" dirty="0"/>
              <a:t>i</a:t>
            </a:r>
            <a:r>
              <a:rPr lang="en-US" altLang="zh-CN" dirty="0"/>
              <a:t> </a:t>
            </a:r>
            <a:r>
              <a:rPr lang="en-US" altLang="zh-CN" dirty="0">
                <a:sym typeface="Symbol" pitchFamily="18" charset="2"/>
              </a:rPr>
              <a:t> </a:t>
            </a:r>
            <a:r>
              <a:rPr lang="en-US" altLang="zh-CN" i="1" dirty="0" err="1">
                <a:sym typeface="Symbol" pitchFamily="18" charset="2"/>
              </a:rPr>
              <a:t>R</a:t>
            </a:r>
            <a:r>
              <a:rPr lang="en-US" altLang="zh-CN" i="1" baseline="-25000" dirty="0" err="1">
                <a:sym typeface="Symbol" pitchFamily="18" charset="2"/>
              </a:rPr>
              <a:t>j</a:t>
            </a:r>
            <a:r>
              <a:rPr lang="en-US" altLang="zh-CN" dirty="0">
                <a:sym typeface="Symbol" pitchFamily="18" charset="2"/>
              </a:rPr>
              <a:t>  when a </a:t>
            </a:r>
            <a:r>
              <a:rPr lang="en-US" altLang="zh-CN" i="1" dirty="0" err="1">
                <a:sym typeface="Symbol" pitchFamily="18" charset="2"/>
              </a:rPr>
              <a:t>R</a:t>
            </a:r>
            <a:r>
              <a:rPr lang="en-US" altLang="zh-CN" i="1" baseline="-25000" dirty="0" err="1">
                <a:sym typeface="Symbol" pitchFamily="18" charset="2"/>
              </a:rPr>
              <a:t>j</a:t>
            </a:r>
            <a:r>
              <a:rPr lang="en-US" altLang="zh-CN" dirty="0">
                <a:sym typeface="Symbol" pitchFamily="18" charset="2"/>
              </a:rPr>
              <a:t> is released by </a:t>
            </a:r>
            <a:r>
              <a:rPr lang="en-US" altLang="zh-CN" i="1" dirty="0"/>
              <a:t>P</a:t>
            </a:r>
            <a:r>
              <a:rPr lang="en-US" altLang="zh-CN" i="1" baseline="-25000" dirty="0"/>
              <a:t>i.</a:t>
            </a:r>
          </a:p>
          <a:p>
            <a:pPr lvl="1">
              <a:lnSpc>
                <a:spcPct val="110000"/>
              </a:lnSpc>
            </a:pPr>
            <a:endParaRPr lang="en-US" altLang="zh-CN" dirty="0">
              <a:sym typeface="Symbol" pitchFamily="18" charset="2"/>
            </a:endParaRPr>
          </a:p>
          <a:p>
            <a:pPr>
              <a:lnSpc>
                <a:spcPct val="110000"/>
              </a:lnSpc>
            </a:pPr>
            <a:r>
              <a:rPr lang="en-US" altLang="zh-CN" dirty="0">
                <a:solidFill>
                  <a:srgbClr val="FF0000"/>
                </a:solidFill>
                <a:sym typeface="Symbol" pitchFamily="18" charset="2"/>
              </a:rPr>
              <a:t>Resources must be claimed </a:t>
            </a:r>
            <a:r>
              <a:rPr lang="en-US" altLang="zh-CN" i="1" dirty="0">
                <a:solidFill>
                  <a:srgbClr val="FF0000"/>
                </a:solidFill>
                <a:sym typeface="Symbol" pitchFamily="18" charset="2"/>
              </a:rPr>
              <a:t>a priori</a:t>
            </a:r>
            <a:r>
              <a:rPr lang="en-US" altLang="zh-CN" dirty="0">
                <a:solidFill>
                  <a:srgbClr val="FF0000"/>
                </a:solidFill>
                <a:sym typeface="Symbol" pitchFamily="18" charset="2"/>
              </a:rPr>
              <a:t> in the system.</a:t>
            </a:r>
          </a:p>
        </p:txBody>
      </p:sp>
      <p:sp>
        <p:nvSpPr>
          <p:cNvPr id="4" name="灯片编号占位符 3"/>
          <p:cNvSpPr>
            <a:spLocks noGrp="1"/>
          </p:cNvSpPr>
          <p:nvPr>
            <p:ph type="sldNum" sz="quarter" idx="10"/>
          </p:nvPr>
        </p:nvSpPr>
        <p:spPr/>
        <p:txBody>
          <a:bodyPr/>
          <a:lstStyle/>
          <a:p>
            <a:fld id="{AB54B804-2EA5-4535-8C3F-A09C9C45DE18}" type="slidenum">
              <a:rPr lang="en-US" altLang="zh-CN"/>
              <a:pPr/>
              <a:t>22</a:t>
            </a:fld>
            <a:endParaRPr lang="en-US" altLang="zh-CN"/>
          </a:p>
        </p:txBody>
      </p:sp>
    </p:spTree>
    <p:extLst>
      <p:ext uri="{BB962C8B-B14F-4D97-AF65-F5344CB8AC3E}">
        <p14:creationId xmlns:p14="http://schemas.microsoft.com/office/powerpoint/2010/main" val="36506525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9139">
                                            <p:txEl>
                                              <p:pRg st="0" end="0"/>
                                            </p:txEl>
                                          </p:spTgt>
                                        </p:tgtEl>
                                        <p:attrNameLst>
                                          <p:attrName>style.visibility</p:attrName>
                                        </p:attrNameLst>
                                      </p:cBhvr>
                                      <p:to>
                                        <p:strVal val="visible"/>
                                      </p:to>
                                    </p:set>
                                    <p:animEffect transition="in" filter="wipe(left)">
                                      <p:cBhvr>
                                        <p:cTn id="7" dur="500"/>
                                        <p:tgtEl>
                                          <p:spTgt spid="2191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9139">
                                            <p:txEl>
                                              <p:pRg st="1" end="1"/>
                                            </p:txEl>
                                          </p:spTgt>
                                        </p:tgtEl>
                                        <p:attrNameLst>
                                          <p:attrName>style.visibility</p:attrName>
                                        </p:attrNameLst>
                                      </p:cBhvr>
                                      <p:to>
                                        <p:strVal val="visible"/>
                                      </p:to>
                                    </p:set>
                                    <p:animEffect transition="in" filter="wipe(left)">
                                      <p:cBhvr>
                                        <p:cTn id="12" dur="500"/>
                                        <p:tgtEl>
                                          <p:spTgt spid="2191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9139">
                                            <p:txEl>
                                              <p:pRg st="2" end="2"/>
                                            </p:txEl>
                                          </p:spTgt>
                                        </p:tgtEl>
                                        <p:attrNameLst>
                                          <p:attrName>style.visibility</p:attrName>
                                        </p:attrNameLst>
                                      </p:cBhvr>
                                      <p:to>
                                        <p:strVal val="visible"/>
                                      </p:to>
                                    </p:set>
                                    <p:animEffect transition="in" filter="wipe(left)">
                                      <p:cBhvr>
                                        <p:cTn id="17" dur="500"/>
                                        <p:tgtEl>
                                          <p:spTgt spid="2191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9139">
                                            <p:txEl>
                                              <p:pRg st="3" end="3"/>
                                            </p:txEl>
                                          </p:spTgt>
                                        </p:tgtEl>
                                        <p:attrNameLst>
                                          <p:attrName>style.visibility</p:attrName>
                                        </p:attrNameLst>
                                      </p:cBhvr>
                                      <p:to>
                                        <p:strVal val="visible"/>
                                      </p:to>
                                    </p:set>
                                    <p:animEffect transition="in" filter="wipe(left)">
                                      <p:cBhvr>
                                        <p:cTn id="22" dur="500"/>
                                        <p:tgtEl>
                                          <p:spTgt spid="2191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9139">
                                            <p:txEl>
                                              <p:pRg st="5" end="5"/>
                                            </p:txEl>
                                          </p:spTgt>
                                        </p:tgtEl>
                                        <p:attrNameLst>
                                          <p:attrName>style.visibility</p:attrName>
                                        </p:attrNameLst>
                                      </p:cBhvr>
                                      <p:to>
                                        <p:strVal val="visible"/>
                                      </p:to>
                                    </p:set>
                                    <p:animEffect transition="in" filter="wipe(left)">
                                      <p:cBhvr>
                                        <p:cTn id="27" dur="500"/>
                                        <p:tgtEl>
                                          <p:spTgt spid="2191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r>
              <a:rPr lang="en-US" altLang="zh-CN" dirty="0"/>
              <a:t>Resource-Allocation Graph Algorithm</a:t>
            </a:r>
          </a:p>
        </p:txBody>
      </p:sp>
      <p:sp>
        <p:nvSpPr>
          <p:cNvPr id="219139" name="Rectangle 3"/>
          <p:cNvSpPr>
            <a:spLocks noGrp="1" noChangeArrowheads="1"/>
          </p:cNvSpPr>
          <p:nvPr>
            <p:ph idx="1"/>
          </p:nvPr>
        </p:nvSpPr>
        <p:spPr/>
        <p:txBody>
          <a:bodyPr>
            <a:normAutofit/>
          </a:bodyPr>
          <a:lstStyle/>
          <a:p>
            <a:pPr>
              <a:lnSpc>
                <a:spcPct val="110000"/>
              </a:lnSpc>
            </a:pPr>
            <a:r>
              <a:rPr lang="en-US" altLang="zh-CN" dirty="0"/>
              <a:t>In a resource-allocation system with </a:t>
            </a:r>
            <a:r>
              <a:rPr lang="en-US" altLang="zh-CN" i="1" dirty="0">
                <a:solidFill>
                  <a:srgbClr val="0000FF"/>
                </a:solidFill>
              </a:rPr>
              <a:t>only one instance </a:t>
            </a:r>
            <a:r>
              <a:rPr lang="en-US" altLang="zh-CN" dirty="0"/>
              <a:t>of each resource type.</a:t>
            </a:r>
          </a:p>
          <a:p>
            <a:pPr lvl="1">
              <a:lnSpc>
                <a:spcPct val="110000"/>
              </a:lnSpc>
            </a:pPr>
            <a:r>
              <a:rPr lang="en-US" altLang="zh-CN" i="1" dirty="0"/>
              <a:t>Pi </a:t>
            </a:r>
            <a:r>
              <a:rPr lang="en-US" altLang="zh-CN" dirty="0"/>
              <a:t>requests </a:t>
            </a:r>
            <a:r>
              <a:rPr lang="en-US" altLang="zh-CN" i="1" dirty="0" err="1"/>
              <a:t>Rj</a:t>
            </a:r>
            <a:r>
              <a:rPr lang="en-US" altLang="zh-CN" dirty="0"/>
              <a:t>. </a:t>
            </a:r>
          </a:p>
          <a:p>
            <a:pPr lvl="2">
              <a:lnSpc>
                <a:spcPct val="110000"/>
              </a:lnSpc>
            </a:pPr>
            <a:r>
              <a:rPr lang="en-US" altLang="zh-CN" sz="2400" dirty="0">
                <a:solidFill>
                  <a:srgbClr val="FF0000"/>
                </a:solidFill>
              </a:rPr>
              <a:t>The request can be granted only if converting </a:t>
            </a:r>
            <a:r>
              <a:rPr lang="en-US" altLang="zh-CN" sz="2400" i="1" dirty="0">
                <a:solidFill>
                  <a:srgbClr val="FF0000"/>
                </a:solidFill>
              </a:rPr>
              <a:t>Pi </a:t>
            </a:r>
            <a:r>
              <a:rPr lang="en-US" altLang="zh-CN" sz="2400" dirty="0">
                <a:solidFill>
                  <a:srgbClr val="FF0000"/>
                </a:solidFill>
              </a:rPr>
              <a:t>→ </a:t>
            </a:r>
            <a:r>
              <a:rPr lang="en-US" altLang="zh-CN" sz="2400" i="1" dirty="0" err="1">
                <a:solidFill>
                  <a:srgbClr val="FF0000"/>
                </a:solidFill>
              </a:rPr>
              <a:t>Rj</a:t>
            </a:r>
            <a:r>
              <a:rPr lang="en-US" altLang="zh-CN" sz="2400" i="1" dirty="0">
                <a:solidFill>
                  <a:srgbClr val="FF0000"/>
                </a:solidFill>
              </a:rPr>
              <a:t> </a:t>
            </a:r>
            <a:r>
              <a:rPr lang="en-US" altLang="zh-CN" sz="2400" dirty="0">
                <a:solidFill>
                  <a:srgbClr val="FF0000"/>
                </a:solidFill>
              </a:rPr>
              <a:t>to </a:t>
            </a:r>
            <a:r>
              <a:rPr lang="en-US" altLang="zh-CN" sz="2400" i="1" dirty="0" err="1">
                <a:solidFill>
                  <a:srgbClr val="FF0000"/>
                </a:solidFill>
              </a:rPr>
              <a:t>Rj</a:t>
            </a:r>
            <a:r>
              <a:rPr lang="en-US" altLang="zh-CN" sz="2400" i="1" dirty="0">
                <a:solidFill>
                  <a:srgbClr val="FF0000"/>
                </a:solidFill>
              </a:rPr>
              <a:t> </a:t>
            </a:r>
            <a:r>
              <a:rPr lang="en-US" altLang="zh-CN" sz="2400" dirty="0">
                <a:solidFill>
                  <a:srgbClr val="FF0000"/>
                </a:solidFill>
              </a:rPr>
              <a:t>→ </a:t>
            </a:r>
            <a:r>
              <a:rPr lang="en-US" altLang="zh-CN" sz="2400" i="1" dirty="0">
                <a:solidFill>
                  <a:srgbClr val="FF0000"/>
                </a:solidFill>
              </a:rPr>
              <a:t>Pi </a:t>
            </a:r>
            <a:r>
              <a:rPr lang="en-US" altLang="zh-CN" sz="2400" dirty="0">
                <a:solidFill>
                  <a:srgbClr val="FF0000"/>
                </a:solidFill>
              </a:rPr>
              <a:t>does not result in the formation of a cycle in the resource-allocation graph.</a:t>
            </a:r>
          </a:p>
          <a:p>
            <a:pPr lvl="1">
              <a:lnSpc>
                <a:spcPct val="110000"/>
              </a:lnSpc>
            </a:pPr>
            <a:r>
              <a:rPr lang="en-US" altLang="zh-CN" dirty="0"/>
              <a:t>Check for safety by using a </a:t>
            </a:r>
            <a:r>
              <a:rPr lang="en-US" altLang="zh-CN" dirty="0">
                <a:solidFill>
                  <a:srgbClr val="0000FF"/>
                </a:solidFill>
              </a:rPr>
              <a:t>cycle-detection algorithm</a:t>
            </a:r>
            <a:r>
              <a:rPr lang="en-US" altLang="zh-CN" dirty="0"/>
              <a:t>. </a:t>
            </a:r>
          </a:p>
          <a:p>
            <a:pPr lvl="2">
              <a:lnSpc>
                <a:spcPct val="110000"/>
              </a:lnSpc>
            </a:pPr>
            <a:r>
              <a:rPr lang="en-US" altLang="zh-CN" sz="2400" dirty="0"/>
              <a:t>If no cycle exists, the allocation of the resource will leave the system in a safe state. </a:t>
            </a:r>
          </a:p>
          <a:p>
            <a:pPr lvl="2">
              <a:lnSpc>
                <a:spcPct val="110000"/>
              </a:lnSpc>
            </a:pPr>
            <a:r>
              <a:rPr lang="en-US" altLang="zh-CN" sz="2400" dirty="0"/>
              <a:t>If a cycle is found, then the allocation will put the system in an unsafe state. </a:t>
            </a:r>
            <a:br>
              <a:rPr lang="en-US" altLang="zh-CN" sz="2400" dirty="0"/>
            </a:br>
            <a:r>
              <a:rPr lang="en-US" altLang="zh-CN" sz="2400" dirty="0"/>
              <a:t>In that case,  </a:t>
            </a:r>
            <a:r>
              <a:rPr lang="en-US" altLang="zh-CN" sz="2400" i="1" dirty="0"/>
              <a:t>Pi </a:t>
            </a:r>
            <a:r>
              <a:rPr lang="en-US" altLang="zh-CN" sz="2400" dirty="0"/>
              <a:t>will have to wait for its requests to be satisfied.</a:t>
            </a:r>
            <a:endParaRPr lang="en-US" altLang="zh-CN" sz="2400" dirty="0">
              <a:sym typeface="Symbol" pitchFamily="18" charset="2"/>
            </a:endParaRPr>
          </a:p>
        </p:txBody>
      </p:sp>
      <p:sp>
        <p:nvSpPr>
          <p:cNvPr id="4" name="灯片编号占位符 3"/>
          <p:cNvSpPr>
            <a:spLocks noGrp="1"/>
          </p:cNvSpPr>
          <p:nvPr>
            <p:ph type="sldNum" sz="quarter" idx="10"/>
          </p:nvPr>
        </p:nvSpPr>
        <p:spPr/>
        <p:txBody>
          <a:bodyPr/>
          <a:lstStyle/>
          <a:p>
            <a:fld id="{AB54B804-2EA5-4535-8C3F-A09C9C45DE18}" type="slidenum">
              <a:rPr lang="en-US" altLang="zh-CN"/>
              <a:pPr/>
              <a:t>23</a:t>
            </a:fld>
            <a:endParaRPr lang="en-US" altLang="zh-CN"/>
          </a:p>
        </p:txBody>
      </p:sp>
    </p:spTree>
    <p:extLst>
      <p:ext uri="{BB962C8B-B14F-4D97-AF65-F5344CB8AC3E}">
        <p14:creationId xmlns:p14="http://schemas.microsoft.com/office/powerpoint/2010/main" val="1939778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9139">
                                            <p:txEl>
                                              <p:pRg st="0" end="0"/>
                                            </p:txEl>
                                          </p:spTgt>
                                        </p:tgtEl>
                                        <p:attrNameLst>
                                          <p:attrName>style.visibility</p:attrName>
                                        </p:attrNameLst>
                                      </p:cBhvr>
                                      <p:to>
                                        <p:strVal val="visible"/>
                                      </p:to>
                                    </p:set>
                                    <p:animEffect transition="in" filter="wipe(left)">
                                      <p:cBhvr>
                                        <p:cTn id="7" dur="500"/>
                                        <p:tgtEl>
                                          <p:spTgt spid="2191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9139">
                                            <p:txEl>
                                              <p:pRg st="1" end="1"/>
                                            </p:txEl>
                                          </p:spTgt>
                                        </p:tgtEl>
                                        <p:attrNameLst>
                                          <p:attrName>style.visibility</p:attrName>
                                        </p:attrNameLst>
                                      </p:cBhvr>
                                      <p:to>
                                        <p:strVal val="visible"/>
                                      </p:to>
                                    </p:set>
                                    <p:animEffect transition="in" filter="wipe(left)">
                                      <p:cBhvr>
                                        <p:cTn id="12" dur="500"/>
                                        <p:tgtEl>
                                          <p:spTgt spid="219139">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19139">
                                            <p:txEl>
                                              <p:pRg st="2" end="2"/>
                                            </p:txEl>
                                          </p:spTgt>
                                        </p:tgtEl>
                                        <p:attrNameLst>
                                          <p:attrName>style.visibility</p:attrName>
                                        </p:attrNameLst>
                                      </p:cBhvr>
                                      <p:to>
                                        <p:strVal val="visible"/>
                                      </p:to>
                                    </p:set>
                                    <p:animEffect transition="in" filter="wipe(left)">
                                      <p:cBhvr>
                                        <p:cTn id="15" dur="500"/>
                                        <p:tgtEl>
                                          <p:spTgt spid="21913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19139">
                                            <p:txEl>
                                              <p:pRg st="3" end="3"/>
                                            </p:txEl>
                                          </p:spTgt>
                                        </p:tgtEl>
                                        <p:attrNameLst>
                                          <p:attrName>style.visibility</p:attrName>
                                        </p:attrNameLst>
                                      </p:cBhvr>
                                      <p:to>
                                        <p:strVal val="visible"/>
                                      </p:to>
                                    </p:set>
                                    <p:animEffect transition="in" filter="wipe(left)">
                                      <p:cBhvr>
                                        <p:cTn id="20" dur="500"/>
                                        <p:tgtEl>
                                          <p:spTgt spid="219139">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19139">
                                            <p:txEl>
                                              <p:pRg st="4" end="4"/>
                                            </p:txEl>
                                          </p:spTgt>
                                        </p:tgtEl>
                                        <p:attrNameLst>
                                          <p:attrName>style.visibility</p:attrName>
                                        </p:attrNameLst>
                                      </p:cBhvr>
                                      <p:to>
                                        <p:strVal val="visible"/>
                                      </p:to>
                                    </p:set>
                                    <p:animEffect transition="in" filter="wipe(left)">
                                      <p:cBhvr>
                                        <p:cTn id="25" dur="500"/>
                                        <p:tgtEl>
                                          <p:spTgt spid="219139">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19139">
                                            <p:txEl>
                                              <p:pRg st="5" end="5"/>
                                            </p:txEl>
                                          </p:spTgt>
                                        </p:tgtEl>
                                        <p:attrNameLst>
                                          <p:attrName>style.visibility</p:attrName>
                                        </p:attrNameLst>
                                      </p:cBhvr>
                                      <p:to>
                                        <p:strVal val="visible"/>
                                      </p:to>
                                    </p:set>
                                    <p:animEffect transition="in" filter="wipe(left)">
                                      <p:cBhvr>
                                        <p:cTn id="30" dur="500"/>
                                        <p:tgtEl>
                                          <p:spTgt spid="2191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9"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8000" y="2628000"/>
            <a:ext cx="2370715" cy="31879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0876" y="938200"/>
            <a:ext cx="2295525" cy="3390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标题 2"/>
          <p:cNvSpPr>
            <a:spLocks noGrp="1"/>
          </p:cNvSpPr>
          <p:nvPr>
            <p:ph type="title"/>
          </p:nvPr>
        </p:nvSpPr>
        <p:spPr/>
        <p:txBody>
          <a:bodyPr/>
          <a:lstStyle/>
          <a:p>
            <a:r>
              <a:rPr lang="en-US" altLang="zh-CN" dirty="0"/>
              <a:t>Resource-Allocation Graph Algorithm</a:t>
            </a:r>
            <a:endParaRPr lang="zh-CN" altLang="en-US" dirty="0"/>
          </a:p>
        </p:txBody>
      </p:sp>
      <p:sp>
        <p:nvSpPr>
          <p:cNvPr id="35" name="灯片编号占位符 2"/>
          <p:cNvSpPr>
            <a:spLocks noGrp="1"/>
          </p:cNvSpPr>
          <p:nvPr>
            <p:ph type="sldNum" sz="quarter" idx="10"/>
          </p:nvPr>
        </p:nvSpPr>
        <p:spPr/>
        <p:txBody>
          <a:bodyPr/>
          <a:lstStyle/>
          <a:p>
            <a:fld id="{888A7F1E-9928-4042-9A82-AEE499D1DC75}" type="slidenum">
              <a:rPr lang="en-US" altLang="zh-CN"/>
              <a:pPr/>
              <a:t>24</a:t>
            </a:fld>
            <a:endParaRPr lang="en-US" altLang="zh-CN"/>
          </a:p>
        </p:txBody>
      </p:sp>
      <p:sp>
        <p:nvSpPr>
          <p:cNvPr id="221218" name="Text Box 34"/>
          <p:cNvSpPr txBox="1">
            <a:spLocks noChangeArrowheads="1"/>
          </p:cNvSpPr>
          <p:nvPr/>
        </p:nvSpPr>
        <p:spPr bwMode="auto">
          <a:xfrm>
            <a:off x="2045824" y="5832000"/>
            <a:ext cx="104067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t>unsafe</a:t>
            </a:r>
          </a:p>
        </p:txBody>
      </p:sp>
      <p:sp>
        <p:nvSpPr>
          <p:cNvPr id="221187" name="Line 3"/>
          <p:cNvSpPr>
            <a:spLocks noChangeShapeType="1"/>
          </p:cNvSpPr>
          <p:nvPr/>
        </p:nvSpPr>
        <p:spPr bwMode="auto">
          <a:xfrm flipH="1">
            <a:off x="6447095" y="2888940"/>
            <a:ext cx="504000" cy="684000"/>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1" name="Line 3"/>
          <p:cNvSpPr>
            <a:spLocks noChangeShapeType="1"/>
          </p:cNvSpPr>
          <p:nvPr/>
        </p:nvSpPr>
        <p:spPr bwMode="auto">
          <a:xfrm>
            <a:off x="5240906" y="2925020"/>
            <a:ext cx="585065" cy="684000"/>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en-US"/>
          </a:p>
        </p:txBody>
      </p:sp>
      <p:sp>
        <p:nvSpPr>
          <p:cNvPr id="43" name="Text Box 34"/>
          <p:cNvSpPr txBox="1">
            <a:spLocks noChangeArrowheads="1"/>
          </p:cNvSpPr>
          <p:nvPr/>
        </p:nvSpPr>
        <p:spPr bwMode="auto">
          <a:xfrm>
            <a:off x="9482642" y="5832000"/>
            <a:ext cx="69762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t>safe</a:t>
            </a:r>
          </a:p>
        </p:txBody>
      </p:sp>
      <p:grpSp>
        <p:nvGrpSpPr>
          <p:cNvPr id="5" name="组合 4"/>
          <p:cNvGrpSpPr/>
          <p:nvPr/>
        </p:nvGrpSpPr>
        <p:grpSpPr>
          <a:xfrm>
            <a:off x="3381156" y="2926515"/>
            <a:ext cx="810090" cy="646331"/>
            <a:chOff x="2847267" y="3293985"/>
            <a:chExt cx="810090" cy="646331"/>
          </a:xfrm>
        </p:grpSpPr>
        <p:sp>
          <p:nvSpPr>
            <p:cNvPr id="4" name="下箭头 3"/>
            <p:cNvSpPr/>
            <p:nvPr/>
          </p:nvSpPr>
          <p:spPr bwMode="auto">
            <a:xfrm rot="3727406">
              <a:off x="3117297" y="3203974"/>
              <a:ext cx="270030" cy="810090"/>
            </a:xfrm>
            <a:prstGeom prst="down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15" name="TextBox 14"/>
            <p:cNvSpPr txBox="1"/>
            <p:nvPr/>
          </p:nvSpPr>
          <p:spPr>
            <a:xfrm rot="21320586">
              <a:off x="3041830" y="3293985"/>
              <a:ext cx="415498" cy="646331"/>
            </a:xfrm>
            <a:prstGeom prst="rect">
              <a:avLst/>
            </a:prstGeom>
            <a:noFill/>
          </p:spPr>
          <p:txBody>
            <a:bodyPr wrap="none" rtlCol="0">
              <a:spAutoFit/>
            </a:bodyPr>
            <a:lstStyle/>
            <a:p>
              <a:r>
                <a:rPr lang="en-US" altLang="zh-CN" sz="3600" b="1" dirty="0"/>
                <a:t>?</a:t>
              </a:r>
              <a:endParaRPr lang="zh-CN" altLang="en-US" sz="3600" b="1" dirty="0"/>
            </a:p>
          </p:txBody>
        </p:sp>
      </p:grpSp>
      <p:pic>
        <p:nvPicPr>
          <p:cNvPr id="1024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50064" y="2628000"/>
            <a:ext cx="2406476" cy="318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 name="组合 5"/>
          <p:cNvGrpSpPr/>
          <p:nvPr/>
        </p:nvGrpSpPr>
        <p:grpSpPr>
          <a:xfrm>
            <a:off x="7761185" y="2907774"/>
            <a:ext cx="810090" cy="646331"/>
            <a:chOff x="5757790" y="3249774"/>
            <a:chExt cx="810090" cy="646331"/>
          </a:xfrm>
        </p:grpSpPr>
        <p:sp>
          <p:nvSpPr>
            <p:cNvPr id="20" name="下箭头 19"/>
            <p:cNvSpPr/>
            <p:nvPr/>
          </p:nvSpPr>
          <p:spPr bwMode="auto">
            <a:xfrm rot="18341709">
              <a:off x="6027820" y="3159763"/>
              <a:ext cx="270030" cy="810090"/>
            </a:xfrm>
            <a:prstGeom prst="down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21" name="TextBox 20"/>
            <p:cNvSpPr txBox="1"/>
            <p:nvPr/>
          </p:nvSpPr>
          <p:spPr>
            <a:xfrm>
              <a:off x="5952353" y="3249774"/>
              <a:ext cx="415498" cy="646331"/>
            </a:xfrm>
            <a:prstGeom prst="rect">
              <a:avLst/>
            </a:prstGeom>
            <a:noFill/>
          </p:spPr>
          <p:txBody>
            <a:bodyPr wrap="none" rtlCol="0">
              <a:spAutoFit/>
            </a:bodyPr>
            <a:lstStyle/>
            <a:p>
              <a:r>
                <a:rPr lang="en-US" altLang="zh-CN" sz="3600" b="1" dirty="0"/>
                <a:t>?</a:t>
              </a:r>
              <a:endParaRPr lang="zh-CN" altLang="en-US" sz="3600" b="1" dirty="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1187"/>
                                        </p:tgtEl>
                                        <p:attrNameLst>
                                          <p:attrName>style.visibility</p:attrName>
                                        </p:attrNameLst>
                                      </p:cBhvr>
                                      <p:to>
                                        <p:strVal val="visible"/>
                                      </p:to>
                                    </p:set>
                                    <p:animEffect transition="in" filter="wipe(up)">
                                      <p:cBhvr>
                                        <p:cTn id="7" dur="500"/>
                                        <p:tgtEl>
                                          <p:spTgt spid="2211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10242"/>
                                        </p:tgtEl>
                                        <p:attrNameLst>
                                          <p:attrName>style.visibility</p:attrName>
                                        </p:attrNameLst>
                                      </p:cBhvr>
                                      <p:to>
                                        <p:strVal val="visible"/>
                                      </p:to>
                                    </p:set>
                                    <p:animEffect transition="in" filter="wipe(up)">
                                      <p:cBhvr>
                                        <p:cTn id="16" dur="500"/>
                                        <p:tgtEl>
                                          <p:spTgt spid="1024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21218"/>
                                        </p:tgtEl>
                                        <p:attrNameLst>
                                          <p:attrName>style.visibility</p:attrName>
                                        </p:attrNameLst>
                                      </p:cBhvr>
                                      <p:to>
                                        <p:strVal val="visible"/>
                                      </p:to>
                                    </p:set>
                                    <p:animEffect transition="in" filter="wipe(left)">
                                      <p:cBhvr>
                                        <p:cTn id="21" dur="500"/>
                                        <p:tgtEl>
                                          <p:spTgt spid="22121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wipe(up)">
                                      <p:cBhvr>
                                        <p:cTn id="26" dur="500"/>
                                        <p:tgtEl>
                                          <p:spTgt spid="4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childTnLst>
                          </p:cTn>
                        </p:par>
                        <p:par>
                          <p:cTn id="32" fill="hold">
                            <p:stCondLst>
                              <p:cond delay="500"/>
                            </p:stCondLst>
                            <p:childTnLst>
                              <p:par>
                                <p:cTn id="33" presetID="22" presetClass="entr" presetSubtype="1" fill="hold" nodeType="afterEffect">
                                  <p:stCondLst>
                                    <p:cond delay="0"/>
                                  </p:stCondLst>
                                  <p:childTnLst>
                                    <p:set>
                                      <p:cBhvr>
                                        <p:cTn id="34" dur="1" fill="hold">
                                          <p:stCondLst>
                                            <p:cond delay="0"/>
                                          </p:stCondLst>
                                        </p:cTn>
                                        <p:tgtEl>
                                          <p:spTgt spid="10243"/>
                                        </p:tgtEl>
                                        <p:attrNameLst>
                                          <p:attrName>style.visibility</p:attrName>
                                        </p:attrNameLst>
                                      </p:cBhvr>
                                      <p:to>
                                        <p:strVal val="visible"/>
                                      </p:to>
                                    </p:set>
                                    <p:animEffect transition="in" filter="wipe(up)">
                                      <p:cBhvr>
                                        <p:cTn id="35" dur="500"/>
                                        <p:tgtEl>
                                          <p:spTgt spid="1024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wipe(left)">
                                      <p:cBhvr>
                                        <p:cTn id="4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218" grpId="0"/>
      <p:bldP spid="221187" grpId="0" animBg="1"/>
      <p:bldP spid="41" grpId="0" animBg="1"/>
      <p:bldP spid="4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n-US" altLang="zh-CN" dirty="0"/>
              <a:t>Banker’s Algorithm</a:t>
            </a:r>
          </a:p>
        </p:txBody>
      </p:sp>
      <p:sp>
        <p:nvSpPr>
          <p:cNvPr id="223235" name="Rectangle 3"/>
          <p:cNvSpPr>
            <a:spLocks noGrp="1" noChangeArrowheads="1"/>
          </p:cNvSpPr>
          <p:nvPr>
            <p:ph idx="1"/>
          </p:nvPr>
        </p:nvSpPr>
        <p:spPr/>
        <p:txBody>
          <a:bodyPr/>
          <a:lstStyle/>
          <a:p>
            <a:r>
              <a:rPr lang="en-US" altLang="zh-CN" dirty="0"/>
              <a:t>Applicable to a resource-allocation system with </a:t>
            </a:r>
            <a:r>
              <a:rPr lang="en-US" altLang="zh-CN" dirty="0">
                <a:solidFill>
                  <a:srgbClr val="0000FF"/>
                </a:solidFill>
              </a:rPr>
              <a:t>multiple instances of each resource type</a:t>
            </a:r>
            <a:r>
              <a:rPr lang="en-US" altLang="zh-CN" dirty="0"/>
              <a:t>.</a:t>
            </a:r>
          </a:p>
          <a:p>
            <a:r>
              <a:rPr lang="en-US" altLang="zh-CN" dirty="0"/>
              <a:t>Each process must a priori claim maximum use of instances of each resource type.</a:t>
            </a:r>
          </a:p>
          <a:p>
            <a:r>
              <a:rPr lang="en-US" altLang="zh-CN" dirty="0">
                <a:solidFill>
                  <a:srgbClr val="FF0000"/>
                </a:solidFill>
              </a:rPr>
              <a:t>When a process requests a set of resources, the system must determine whether the allocation of these resources will leave the system in a safe state.</a:t>
            </a:r>
          </a:p>
          <a:p>
            <a:pPr lvl="1"/>
            <a:r>
              <a:rPr lang="en-US" altLang="zh-CN" dirty="0"/>
              <a:t>If it will, the resources are allocated;</a:t>
            </a:r>
          </a:p>
          <a:p>
            <a:pPr lvl="1"/>
            <a:r>
              <a:rPr lang="en-US" altLang="zh-CN" dirty="0"/>
              <a:t>Otherwise, the process must wait until some other process releases enough resources.  </a:t>
            </a:r>
          </a:p>
          <a:p>
            <a:r>
              <a:rPr lang="en-US" altLang="zh-CN" dirty="0">
                <a:solidFill>
                  <a:srgbClr val="0000FF"/>
                </a:solidFill>
              </a:rPr>
              <a:t>When a process gets all its resources it must return them in a finite amount of time.</a:t>
            </a:r>
          </a:p>
        </p:txBody>
      </p:sp>
      <p:sp>
        <p:nvSpPr>
          <p:cNvPr id="4" name="灯片编号占位符 3"/>
          <p:cNvSpPr>
            <a:spLocks noGrp="1"/>
          </p:cNvSpPr>
          <p:nvPr>
            <p:ph type="sldNum" sz="quarter" idx="10"/>
          </p:nvPr>
        </p:nvSpPr>
        <p:spPr/>
        <p:txBody>
          <a:bodyPr/>
          <a:lstStyle/>
          <a:p>
            <a:fld id="{C8FE587F-F182-4E5F-ADA7-000065EA93EC}" type="slidenum">
              <a:rPr lang="en-US" altLang="zh-CN"/>
              <a:pPr/>
              <a:t>25</a:t>
            </a:fld>
            <a:endParaRPr lang="en-US" altLang="zh-CN"/>
          </a:p>
        </p:txBody>
      </p:sp>
    </p:spTree>
    <p:extLst>
      <p:ext uri="{BB962C8B-B14F-4D97-AF65-F5344CB8AC3E}">
        <p14:creationId xmlns:p14="http://schemas.microsoft.com/office/powerpoint/2010/main" val="31390220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3235">
                                            <p:txEl>
                                              <p:pRg st="0" end="0"/>
                                            </p:txEl>
                                          </p:spTgt>
                                        </p:tgtEl>
                                        <p:attrNameLst>
                                          <p:attrName>style.visibility</p:attrName>
                                        </p:attrNameLst>
                                      </p:cBhvr>
                                      <p:to>
                                        <p:strVal val="visible"/>
                                      </p:to>
                                    </p:set>
                                    <p:animEffect transition="in" filter="wipe(left)">
                                      <p:cBhvr>
                                        <p:cTn id="7" dur="500"/>
                                        <p:tgtEl>
                                          <p:spTgt spid="2232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3235">
                                            <p:txEl>
                                              <p:pRg st="1" end="1"/>
                                            </p:txEl>
                                          </p:spTgt>
                                        </p:tgtEl>
                                        <p:attrNameLst>
                                          <p:attrName>style.visibility</p:attrName>
                                        </p:attrNameLst>
                                      </p:cBhvr>
                                      <p:to>
                                        <p:strVal val="visible"/>
                                      </p:to>
                                    </p:set>
                                    <p:animEffect transition="in" filter="wipe(left)">
                                      <p:cBhvr>
                                        <p:cTn id="12" dur="500"/>
                                        <p:tgtEl>
                                          <p:spTgt spid="2232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3235">
                                            <p:txEl>
                                              <p:pRg st="2" end="2"/>
                                            </p:txEl>
                                          </p:spTgt>
                                        </p:tgtEl>
                                        <p:attrNameLst>
                                          <p:attrName>style.visibility</p:attrName>
                                        </p:attrNameLst>
                                      </p:cBhvr>
                                      <p:to>
                                        <p:strVal val="visible"/>
                                      </p:to>
                                    </p:set>
                                    <p:animEffect transition="in" filter="wipe(left)">
                                      <p:cBhvr>
                                        <p:cTn id="17" dur="500"/>
                                        <p:tgtEl>
                                          <p:spTgt spid="2232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3235">
                                            <p:txEl>
                                              <p:pRg st="3" end="3"/>
                                            </p:txEl>
                                          </p:spTgt>
                                        </p:tgtEl>
                                        <p:attrNameLst>
                                          <p:attrName>style.visibility</p:attrName>
                                        </p:attrNameLst>
                                      </p:cBhvr>
                                      <p:to>
                                        <p:strVal val="visible"/>
                                      </p:to>
                                    </p:set>
                                    <p:animEffect transition="in" filter="wipe(left)">
                                      <p:cBhvr>
                                        <p:cTn id="22" dur="500"/>
                                        <p:tgtEl>
                                          <p:spTgt spid="2232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3235">
                                            <p:txEl>
                                              <p:pRg st="4" end="4"/>
                                            </p:txEl>
                                          </p:spTgt>
                                        </p:tgtEl>
                                        <p:attrNameLst>
                                          <p:attrName>style.visibility</p:attrName>
                                        </p:attrNameLst>
                                      </p:cBhvr>
                                      <p:to>
                                        <p:strVal val="visible"/>
                                      </p:to>
                                    </p:set>
                                    <p:animEffect transition="in" filter="wipe(left)">
                                      <p:cBhvr>
                                        <p:cTn id="27" dur="500"/>
                                        <p:tgtEl>
                                          <p:spTgt spid="22323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3235">
                                            <p:txEl>
                                              <p:pRg st="5" end="5"/>
                                            </p:txEl>
                                          </p:spTgt>
                                        </p:tgtEl>
                                        <p:attrNameLst>
                                          <p:attrName>style.visibility</p:attrName>
                                        </p:attrNameLst>
                                      </p:cBhvr>
                                      <p:to>
                                        <p:strVal val="visible"/>
                                      </p:to>
                                    </p:set>
                                    <p:animEffect transition="in" filter="wipe(left)">
                                      <p:cBhvr>
                                        <p:cTn id="32" dur="500"/>
                                        <p:tgtEl>
                                          <p:spTgt spid="2232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5"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Data Structures for the Banker’s Algorithm </a:t>
            </a:r>
            <a:endParaRPr lang="zh-CN" altLang="en-US" dirty="0"/>
          </a:p>
        </p:txBody>
      </p:sp>
      <p:sp>
        <p:nvSpPr>
          <p:cNvPr id="225283" name="Rectangle 3"/>
          <p:cNvSpPr>
            <a:spLocks noGrp="1" noChangeArrowheads="1"/>
          </p:cNvSpPr>
          <p:nvPr>
            <p:ph idx="1"/>
          </p:nvPr>
        </p:nvSpPr>
        <p:spPr/>
        <p:txBody>
          <a:bodyPr/>
          <a:lstStyle/>
          <a:p>
            <a:pPr>
              <a:lnSpc>
                <a:spcPct val="90000"/>
              </a:lnSpc>
            </a:pPr>
            <a:r>
              <a:rPr lang="en-US" altLang="zh-CN" i="1" dirty="0"/>
              <a:t>n</a:t>
            </a:r>
            <a:r>
              <a:rPr lang="en-US" altLang="zh-CN" dirty="0"/>
              <a:t> = number of processes</a:t>
            </a:r>
            <a:br>
              <a:rPr lang="en-US" altLang="zh-CN" dirty="0"/>
            </a:br>
            <a:r>
              <a:rPr lang="en-US" altLang="zh-CN" i="1" dirty="0"/>
              <a:t>m </a:t>
            </a:r>
            <a:r>
              <a:rPr lang="en-US" altLang="zh-CN" dirty="0"/>
              <a:t>= number of resources types</a:t>
            </a:r>
          </a:p>
          <a:p>
            <a:pPr lvl="2">
              <a:lnSpc>
                <a:spcPct val="90000"/>
              </a:lnSpc>
            </a:pPr>
            <a:endParaRPr lang="en-US" altLang="zh-CN" dirty="0"/>
          </a:p>
          <a:p>
            <a:pPr>
              <a:lnSpc>
                <a:spcPct val="90000"/>
              </a:lnSpc>
            </a:pPr>
            <a:r>
              <a:rPr lang="en-US" altLang="zh-CN" i="1" dirty="0">
                <a:solidFill>
                  <a:srgbClr val="0000FF"/>
                </a:solidFill>
              </a:rPr>
              <a:t>Available:</a:t>
            </a:r>
            <a:r>
              <a:rPr lang="en-US" altLang="zh-CN" dirty="0"/>
              <a:t>  Vector of length </a:t>
            </a:r>
            <a:r>
              <a:rPr lang="en-US" altLang="zh-CN" i="1" dirty="0"/>
              <a:t>m</a:t>
            </a:r>
            <a:r>
              <a:rPr lang="en-US" altLang="zh-CN" dirty="0"/>
              <a:t>.  If available [</a:t>
            </a:r>
            <a:r>
              <a:rPr lang="en-US" altLang="zh-CN" i="1" dirty="0"/>
              <a:t>j</a:t>
            </a:r>
            <a:r>
              <a:rPr lang="en-US" altLang="zh-CN" dirty="0"/>
              <a:t>] = </a:t>
            </a:r>
            <a:r>
              <a:rPr lang="en-US" altLang="zh-CN" i="1" dirty="0"/>
              <a:t>k</a:t>
            </a:r>
            <a:r>
              <a:rPr lang="en-US" altLang="zh-CN" dirty="0"/>
              <a:t>, there are</a:t>
            </a:r>
            <a:r>
              <a:rPr lang="en-US" altLang="zh-CN" i="1" dirty="0"/>
              <a:t> k</a:t>
            </a:r>
            <a:r>
              <a:rPr lang="en-US" altLang="zh-CN" dirty="0"/>
              <a:t> instances of resource type </a:t>
            </a:r>
            <a:r>
              <a:rPr lang="en-US" altLang="zh-CN" i="1" dirty="0" err="1"/>
              <a:t>R</a:t>
            </a:r>
            <a:r>
              <a:rPr lang="en-US" altLang="zh-CN" i="1" baseline="-25000" dirty="0" err="1"/>
              <a:t>j</a:t>
            </a:r>
            <a:r>
              <a:rPr lang="en-US" altLang="zh-CN" baseline="-25000" dirty="0"/>
              <a:t> </a:t>
            </a:r>
            <a:r>
              <a:rPr lang="en-US" altLang="zh-CN" dirty="0"/>
              <a:t>available.</a:t>
            </a:r>
          </a:p>
          <a:p>
            <a:pPr>
              <a:lnSpc>
                <a:spcPct val="90000"/>
              </a:lnSpc>
            </a:pPr>
            <a:r>
              <a:rPr lang="en-US" altLang="zh-CN" i="1" dirty="0">
                <a:solidFill>
                  <a:srgbClr val="0000FF"/>
                </a:solidFill>
              </a:rPr>
              <a:t>Max:</a:t>
            </a:r>
            <a:r>
              <a:rPr lang="en-US" altLang="zh-CN" i="1" dirty="0"/>
              <a:t> n </a:t>
            </a:r>
            <a:r>
              <a:rPr lang="en-US" altLang="zh-CN" i="1" dirty="0">
                <a:sym typeface="Symbol" pitchFamily="18" charset="2"/>
              </a:rPr>
              <a:t></a:t>
            </a:r>
            <a:r>
              <a:rPr lang="en-US" altLang="zh-CN" i="1" dirty="0"/>
              <a:t> m</a:t>
            </a:r>
            <a:r>
              <a:rPr lang="en-US" altLang="zh-CN" dirty="0"/>
              <a:t> matrix.  If </a:t>
            </a:r>
            <a:r>
              <a:rPr lang="en-US" altLang="zh-CN" i="1" dirty="0"/>
              <a:t>Max </a:t>
            </a:r>
            <a:r>
              <a:rPr lang="en-US" altLang="zh-CN" dirty="0"/>
              <a:t>[</a:t>
            </a:r>
            <a:r>
              <a:rPr lang="en-US" altLang="zh-CN" i="1" dirty="0"/>
              <a:t>i, j</a:t>
            </a:r>
            <a:r>
              <a:rPr lang="en-US" altLang="zh-CN" dirty="0"/>
              <a:t>] = </a:t>
            </a:r>
            <a:r>
              <a:rPr lang="en-US" altLang="zh-CN" i="1" dirty="0"/>
              <a:t>k</a:t>
            </a:r>
            <a:r>
              <a:rPr lang="en-US" altLang="zh-CN" dirty="0"/>
              <a:t>, then process </a:t>
            </a:r>
            <a:r>
              <a:rPr lang="en-US" altLang="zh-CN" i="1" dirty="0"/>
              <a:t>P</a:t>
            </a:r>
            <a:r>
              <a:rPr lang="en-US" altLang="zh-CN" i="1" baseline="-25000" dirty="0"/>
              <a:t>i </a:t>
            </a:r>
            <a:r>
              <a:rPr lang="en-US" altLang="zh-CN" i="1" dirty="0"/>
              <a:t> </a:t>
            </a:r>
            <a:r>
              <a:rPr lang="en-US" altLang="zh-CN" dirty="0"/>
              <a:t>may request at most</a:t>
            </a:r>
            <a:r>
              <a:rPr lang="en-US" altLang="zh-CN" i="1" dirty="0"/>
              <a:t> k </a:t>
            </a:r>
            <a:r>
              <a:rPr lang="en-US" altLang="zh-CN" dirty="0"/>
              <a:t>instances of resource type </a:t>
            </a:r>
            <a:r>
              <a:rPr lang="en-US" altLang="zh-CN" i="1" dirty="0" err="1"/>
              <a:t>R</a:t>
            </a:r>
            <a:r>
              <a:rPr lang="en-US" altLang="zh-CN" i="1" baseline="-25000" dirty="0" err="1"/>
              <a:t>j</a:t>
            </a:r>
            <a:r>
              <a:rPr lang="en-US" altLang="zh-CN" dirty="0"/>
              <a:t>.</a:t>
            </a:r>
          </a:p>
          <a:p>
            <a:pPr>
              <a:lnSpc>
                <a:spcPct val="90000"/>
              </a:lnSpc>
            </a:pPr>
            <a:r>
              <a:rPr lang="en-US" altLang="zh-CN" i="1" dirty="0">
                <a:solidFill>
                  <a:srgbClr val="0000FF"/>
                </a:solidFill>
              </a:rPr>
              <a:t>Allocation:</a:t>
            </a:r>
            <a:r>
              <a:rPr lang="en-US" altLang="zh-CN" i="1" dirty="0"/>
              <a:t>  n </a:t>
            </a:r>
            <a:r>
              <a:rPr lang="en-US" altLang="zh-CN" dirty="0">
                <a:sym typeface="Symbol" pitchFamily="18" charset="2"/>
              </a:rPr>
              <a:t></a:t>
            </a:r>
            <a:r>
              <a:rPr lang="en-US" altLang="zh-CN" i="1" dirty="0"/>
              <a:t> m</a:t>
            </a:r>
            <a:r>
              <a:rPr lang="en-US" altLang="zh-CN" dirty="0"/>
              <a:t> matrix.  If Allocation[</a:t>
            </a:r>
            <a:r>
              <a:rPr lang="en-US" altLang="zh-CN" i="1" dirty="0"/>
              <a:t>i, j</a:t>
            </a:r>
            <a:r>
              <a:rPr lang="en-US" altLang="zh-CN" dirty="0"/>
              <a:t>] = </a:t>
            </a:r>
            <a:r>
              <a:rPr lang="en-US" altLang="zh-CN" i="1" dirty="0"/>
              <a:t>k</a:t>
            </a:r>
            <a:r>
              <a:rPr lang="en-US" altLang="zh-CN" dirty="0"/>
              <a:t>, then</a:t>
            </a:r>
            <a:r>
              <a:rPr lang="en-US" altLang="zh-CN" i="1" dirty="0"/>
              <a:t> P</a:t>
            </a:r>
            <a:r>
              <a:rPr lang="en-US" altLang="zh-CN" i="1" baseline="-25000" dirty="0"/>
              <a:t>i</a:t>
            </a:r>
            <a:r>
              <a:rPr lang="en-US" altLang="zh-CN" dirty="0"/>
              <a:t> is currently allocated </a:t>
            </a:r>
            <a:r>
              <a:rPr lang="en-US" altLang="zh-CN" i="1" dirty="0"/>
              <a:t>k</a:t>
            </a:r>
            <a:r>
              <a:rPr lang="en-US" altLang="zh-CN" dirty="0"/>
              <a:t> instances of </a:t>
            </a:r>
            <a:r>
              <a:rPr lang="en-US" altLang="zh-CN" i="1" dirty="0" err="1"/>
              <a:t>R</a:t>
            </a:r>
            <a:r>
              <a:rPr lang="en-US" altLang="zh-CN" i="1" baseline="-25000" dirty="0" err="1"/>
              <a:t>j</a:t>
            </a:r>
            <a:r>
              <a:rPr lang="en-US" altLang="zh-CN" i="1" baseline="-25000" dirty="0"/>
              <a:t>.</a:t>
            </a:r>
            <a:endParaRPr lang="en-US" altLang="zh-CN" baseline="-25000" dirty="0"/>
          </a:p>
          <a:p>
            <a:pPr>
              <a:lnSpc>
                <a:spcPct val="90000"/>
              </a:lnSpc>
            </a:pPr>
            <a:r>
              <a:rPr lang="en-US" altLang="zh-CN" i="1" dirty="0">
                <a:solidFill>
                  <a:srgbClr val="0000FF"/>
                </a:solidFill>
              </a:rPr>
              <a:t>Need:</a:t>
            </a:r>
            <a:r>
              <a:rPr lang="en-US" altLang="zh-CN" i="1" dirty="0"/>
              <a:t>  n </a:t>
            </a:r>
            <a:r>
              <a:rPr lang="en-US" altLang="zh-CN" dirty="0">
                <a:sym typeface="Symbol" pitchFamily="18" charset="2"/>
              </a:rPr>
              <a:t></a:t>
            </a:r>
            <a:r>
              <a:rPr lang="en-US" altLang="zh-CN" i="1" dirty="0"/>
              <a:t> m</a:t>
            </a:r>
            <a:r>
              <a:rPr lang="en-US" altLang="zh-CN" dirty="0"/>
              <a:t> matrix.  If </a:t>
            </a:r>
            <a:r>
              <a:rPr lang="en-US" altLang="zh-CN" i="1" dirty="0"/>
              <a:t>Need</a:t>
            </a:r>
            <a:r>
              <a:rPr lang="en-US" altLang="zh-CN" dirty="0"/>
              <a:t>[</a:t>
            </a:r>
            <a:r>
              <a:rPr lang="en-US" altLang="zh-CN" i="1" dirty="0"/>
              <a:t>i, j</a:t>
            </a:r>
            <a:r>
              <a:rPr lang="en-US" altLang="zh-CN" dirty="0"/>
              <a:t>] =</a:t>
            </a:r>
            <a:r>
              <a:rPr lang="en-US" altLang="zh-CN" i="1" dirty="0"/>
              <a:t> k</a:t>
            </a:r>
            <a:r>
              <a:rPr lang="en-US" altLang="zh-CN" dirty="0"/>
              <a:t>,  then</a:t>
            </a:r>
            <a:r>
              <a:rPr lang="en-US" altLang="zh-CN" i="1" dirty="0"/>
              <a:t> P</a:t>
            </a:r>
            <a:r>
              <a:rPr lang="en-US" altLang="zh-CN" i="1" baseline="-25000" dirty="0"/>
              <a:t>i</a:t>
            </a:r>
            <a:r>
              <a:rPr lang="en-US" altLang="zh-CN" dirty="0"/>
              <a:t> may need </a:t>
            </a:r>
            <a:r>
              <a:rPr lang="en-US" altLang="zh-CN" i="1" dirty="0"/>
              <a:t>k</a:t>
            </a:r>
            <a:r>
              <a:rPr lang="en-US" altLang="zh-CN" dirty="0"/>
              <a:t> more instances of </a:t>
            </a:r>
            <a:r>
              <a:rPr lang="en-US" altLang="zh-CN" i="1" dirty="0" err="1"/>
              <a:t>R</a:t>
            </a:r>
            <a:r>
              <a:rPr lang="en-US" altLang="zh-CN" i="1" baseline="-25000" dirty="0" err="1"/>
              <a:t>j</a:t>
            </a:r>
            <a:r>
              <a:rPr lang="en-US" altLang="zh-CN" baseline="-25000" dirty="0"/>
              <a:t> </a:t>
            </a:r>
            <a:r>
              <a:rPr lang="en-US" altLang="zh-CN" dirty="0"/>
              <a:t>to complete its task.</a:t>
            </a:r>
          </a:p>
          <a:p>
            <a:pPr lvl="4">
              <a:lnSpc>
                <a:spcPct val="90000"/>
              </a:lnSpc>
              <a:buFontTx/>
              <a:buNone/>
            </a:pPr>
            <a:endParaRPr lang="en-US" altLang="zh-CN" i="1" dirty="0"/>
          </a:p>
          <a:p>
            <a:pPr>
              <a:lnSpc>
                <a:spcPct val="90000"/>
              </a:lnSpc>
              <a:buFont typeface="Monotype Sorts" pitchFamily="2" charset="2"/>
              <a:buNone/>
            </a:pPr>
            <a:r>
              <a:rPr lang="en-US" altLang="zh-CN" i="1" dirty="0">
                <a:solidFill>
                  <a:srgbClr val="0000FF"/>
                </a:solidFill>
              </a:rPr>
              <a:t>     Need</a:t>
            </a:r>
            <a:r>
              <a:rPr lang="en-US" altLang="zh-CN" dirty="0">
                <a:solidFill>
                  <a:srgbClr val="0000FF"/>
                </a:solidFill>
              </a:rPr>
              <a:t> [</a:t>
            </a:r>
            <a:r>
              <a:rPr lang="en-US" altLang="zh-CN" i="1" dirty="0">
                <a:solidFill>
                  <a:srgbClr val="0000FF"/>
                </a:solidFill>
              </a:rPr>
              <a:t>i, j]</a:t>
            </a:r>
            <a:r>
              <a:rPr lang="en-US" altLang="zh-CN" dirty="0">
                <a:solidFill>
                  <a:srgbClr val="0000FF"/>
                </a:solidFill>
              </a:rPr>
              <a:t> = </a:t>
            </a:r>
            <a:r>
              <a:rPr lang="en-US" altLang="zh-CN" i="1" dirty="0">
                <a:solidFill>
                  <a:srgbClr val="0000FF"/>
                </a:solidFill>
              </a:rPr>
              <a:t>Max</a:t>
            </a:r>
            <a:r>
              <a:rPr lang="en-US" altLang="zh-CN" dirty="0">
                <a:solidFill>
                  <a:srgbClr val="0000FF"/>
                </a:solidFill>
              </a:rPr>
              <a:t>[</a:t>
            </a:r>
            <a:r>
              <a:rPr lang="en-US" altLang="zh-CN" i="1" dirty="0">
                <a:solidFill>
                  <a:srgbClr val="0000FF"/>
                </a:solidFill>
              </a:rPr>
              <a:t>i, j</a:t>
            </a:r>
            <a:r>
              <a:rPr lang="en-US" altLang="zh-CN" dirty="0">
                <a:solidFill>
                  <a:srgbClr val="0000FF"/>
                </a:solidFill>
              </a:rPr>
              <a:t>] – </a:t>
            </a:r>
            <a:r>
              <a:rPr lang="en-US" altLang="zh-CN" i="1" dirty="0">
                <a:solidFill>
                  <a:srgbClr val="0000FF"/>
                </a:solidFill>
              </a:rPr>
              <a:t>Allocation</a:t>
            </a:r>
            <a:r>
              <a:rPr lang="en-US" altLang="zh-CN" dirty="0">
                <a:solidFill>
                  <a:srgbClr val="0000FF"/>
                </a:solidFill>
              </a:rPr>
              <a:t> [</a:t>
            </a:r>
            <a:r>
              <a:rPr lang="en-US" altLang="zh-CN" i="1" dirty="0">
                <a:solidFill>
                  <a:srgbClr val="0000FF"/>
                </a:solidFill>
              </a:rPr>
              <a:t>i, j</a:t>
            </a:r>
            <a:r>
              <a:rPr lang="en-US" altLang="zh-CN" dirty="0">
                <a:solidFill>
                  <a:srgbClr val="0000FF"/>
                </a:solidFill>
              </a:rPr>
              <a:t>]</a:t>
            </a:r>
          </a:p>
        </p:txBody>
      </p:sp>
      <p:sp>
        <p:nvSpPr>
          <p:cNvPr id="5" name="灯片编号占位符 3"/>
          <p:cNvSpPr>
            <a:spLocks noGrp="1"/>
          </p:cNvSpPr>
          <p:nvPr>
            <p:ph type="sldNum" sz="quarter" idx="10"/>
          </p:nvPr>
        </p:nvSpPr>
        <p:spPr/>
        <p:txBody>
          <a:bodyPr/>
          <a:lstStyle/>
          <a:p>
            <a:fld id="{E2E1EE16-7F75-4D4F-80BE-7B9BC50BF2D5}" type="slidenum">
              <a:rPr lang="en-US" altLang="zh-CN"/>
              <a:pPr/>
              <a:t>26</a:t>
            </a:fld>
            <a:endParaRPr lang="en-US" altLang="zh-CN"/>
          </a:p>
        </p:txBody>
      </p:sp>
      <p:sp>
        <p:nvSpPr>
          <p:cNvPr id="6" name="圆角矩形 5"/>
          <p:cNvSpPr/>
          <p:nvPr/>
        </p:nvSpPr>
        <p:spPr bwMode="auto">
          <a:xfrm>
            <a:off x="380364" y="4824156"/>
            <a:ext cx="11571635" cy="944484"/>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283">
                                            <p:txEl>
                                              <p:pRg st="0" end="0"/>
                                            </p:txEl>
                                          </p:spTgt>
                                        </p:tgtEl>
                                        <p:attrNameLst>
                                          <p:attrName>style.visibility</p:attrName>
                                        </p:attrNameLst>
                                      </p:cBhvr>
                                      <p:to>
                                        <p:strVal val="visible"/>
                                      </p:to>
                                    </p:set>
                                    <p:animEffect transition="in" filter="wipe(left)">
                                      <p:cBhvr>
                                        <p:cTn id="7" dur="500"/>
                                        <p:tgtEl>
                                          <p:spTgt spid="2252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283">
                                            <p:txEl>
                                              <p:pRg st="2" end="2"/>
                                            </p:txEl>
                                          </p:spTgt>
                                        </p:tgtEl>
                                        <p:attrNameLst>
                                          <p:attrName>style.visibility</p:attrName>
                                        </p:attrNameLst>
                                      </p:cBhvr>
                                      <p:to>
                                        <p:strVal val="visible"/>
                                      </p:to>
                                    </p:set>
                                    <p:animEffect transition="in" filter="wipe(left)">
                                      <p:cBhvr>
                                        <p:cTn id="12" dur="500"/>
                                        <p:tgtEl>
                                          <p:spTgt spid="22528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5283">
                                            <p:txEl>
                                              <p:pRg st="3" end="3"/>
                                            </p:txEl>
                                          </p:spTgt>
                                        </p:tgtEl>
                                        <p:attrNameLst>
                                          <p:attrName>style.visibility</p:attrName>
                                        </p:attrNameLst>
                                      </p:cBhvr>
                                      <p:to>
                                        <p:strVal val="visible"/>
                                      </p:to>
                                    </p:set>
                                    <p:animEffect transition="in" filter="wipe(left)">
                                      <p:cBhvr>
                                        <p:cTn id="17" dur="500"/>
                                        <p:tgtEl>
                                          <p:spTgt spid="22528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5283">
                                            <p:txEl>
                                              <p:pRg st="4" end="4"/>
                                            </p:txEl>
                                          </p:spTgt>
                                        </p:tgtEl>
                                        <p:attrNameLst>
                                          <p:attrName>style.visibility</p:attrName>
                                        </p:attrNameLst>
                                      </p:cBhvr>
                                      <p:to>
                                        <p:strVal val="visible"/>
                                      </p:to>
                                    </p:set>
                                    <p:animEffect transition="in" filter="wipe(left)">
                                      <p:cBhvr>
                                        <p:cTn id="22" dur="500"/>
                                        <p:tgtEl>
                                          <p:spTgt spid="22528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5283">
                                            <p:txEl>
                                              <p:pRg st="5" end="5"/>
                                            </p:txEl>
                                          </p:spTgt>
                                        </p:tgtEl>
                                        <p:attrNameLst>
                                          <p:attrName>style.visibility</p:attrName>
                                        </p:attrNameLst>
                                      </p:cBhvr>
                                      <p:to>
                                        <p:strVal val="visible"/>
                                      </p:to>
                                    </p:set>
                                    <p:animEffect transition="in" filter="wipe(left)">
                                      <p:cBhvr>
                                        <p:cTn id="27" dur="500"/>
                                        <p:tgtEl>
                                          <p:spTgt spid="22528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5283">
                                            <p:txEl>
                                              <p:pRg st="7" end="7"/>
                                            </p:txEl>
                                          </p:spTgt>
                                        </p:tgtEl>
                                        <p:attrNameLst>
                                          <p:attrName>style.visibility</p:attrName>
                                        </p:attrNameLst>
                                      </p:cBhvr>
                                      <p:to>
                                        <p:strVal val="visible"/>
                                      </p:to>
                                    </p:set>
                                    <p:animEffect transition="in" filter="wipe(left)">
                                      <p:cBhvr>
                                        <p:cTn id="32" dur="500"/>
                                        <p:tgtEl>
                                          <p:spTgt spid="22528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3" grpId="0" build="p"/>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r>
              <a:rPr lang="en-US" altLang="zh-CN" dirty="0"/>
              <a:t>Notation </a:t>
            </a:r>
          </a:p>
        </p:txBody>
      </p:sp>
      <p:sp>
        <p:nvSpPr>
          <p:cNvPr id="227331" name="Rectangle 3"/>
          <p:cNvSpPr>
            <a:spLocks noGrp="1" noChangeArrowheads="1"/>
          </p:cNvSpPr>
          <p:nvPr>
            <p:ph idx="1"/>
          </p:nvPr>
        </p:nvSpPr>
        <p:spPr/>
        <p:txBody>
          <a:bodyPr/>
          <a:lstStyle/>
          <a:p>
            <a:r>
              <a:rPr lang="en-US" altLang="zh-CN" dirty="0"/>
              <a:t>Let X and Y be vectors of length n.</a:t>
            </a:r>
          </a:p>
          <a:p>
            <a:pPr lvl="1">
              <a:buFontTx/>
              <a:buNone/>
            </a:pPr>
            <a:r>
              <a:rPr lang="en-US" altLang="zh-CN" sz="2800" dirty="0">
                <a:solidFill>
                  <a:srgbClr val="0000FF"/>
                </a:solidFill>
              </a:rPr>
              <a:t>X≤Y </a:t>
            </a:r>
            <a:r>
              <a:rPr lang="en-US" altLang="zh-CN" sz="2800" b="0" dirty="0">
                <a:solidFill>
                  <a:srgbClr val="0000FF"/>
                </a:solidFill>
                <a:sym typeface="Symbol" pitchFamily="18" charset="2"/>
              </a:rPr>
              <a:t></a:t>
            </a:r>
            <a:r>
              <a:rPr lang="en-US" altLang="zh-CN" sz="2800" dirty="0">
                <a:solidFill>
                  <a:srgbClr val="0000FF"/>
                </a:solidFill>
                <a:sym typeface="Wingdings" pitchFamily="2" charset="2"/>
              </a:rPr>
              <a:t> X[</a:t>
            </a:r>
            <a:r>
              <a:rPr lang="en-US" altLang="zh-CN" sz="2800" dirty="0" err="1">
                <a:solidFill>
                  <a:srgbClr val="0000FF"/>
                </a:solidFill>
                <a:sym typeface="Wingdings" pitchFamily="2" charset="2"/>
              </a:rPr>
              <a:t>i</a:t>
            </a:r>
            <a:r>
              <a:rPr lang="en-US" altLang="zh-CN" sz="2800" dirty="0">
                <a:solidFill>
                  <a:srgbClr val="0000FF"/>
                </a:solidFill>
                <a:sym typeface="Wingdings" pitchFamily="2" charset="2"/>
              </a:rPr>
              <a:t>]</a:t>
            </a:r>
            <a:r>
              <a:rPr lang="en-US" altLang="zh-CN" sz="2800" dirty="0">
                <a:solidFill>
                  <a:srgbClr val="0000FF"/>
                </a:solidFill>
              </a:rPr>
              <a:t>≤Y[i] for all i=1, 2, …, n</a:t>
            </a:r>
          </a:p>
          <a:p>
            <a:pPr lvl="1">
              <a:buFontTx/>
              <a:buNone/>
            </a:pPr>
            <a:endParaRPr lang="en-US" altLang="zh-CN" sz="2800" dirty="0"/>
          </a:p>
          <a:p>
            <a:r>
              <a:rPr lang="en-US" altLang="zh-CN" dirty="0">
                <a:cs typeface="Times New Roman" pitchFamily="18" charset="0"/>
              </a:rPr>
              <a:t>Each row in the matrices </a:t>
            </a:r>
            <a:r>
              <a:rPr lang="en-US" altLang="zh-CN" i="1" dirty="0">
                <a:solidFill>
                  <a:srgbClr val="0000FF"/>
                </a:solidFill>
                <a:cs typeface="Times New Roman" pitchFamily="18" charset="0"/>
              </a:rPr>
              <a:t>allocation</a:t>
            </a:r>
            <a:r>
              <a:rPr lang="en-US" altLang="zh-CN" dirty="0">
                <a:cs typeface="Times New Roman" pitchFamily="18" charset="0"/>
              </a:rPr>
              <a:t> and </a:t>
            </a:r>
            <a:r>
              <a:rPr lang="en-US" altLang="zh-CN" i="1" dirty="0">
                <a:solidFill>
                  <a:srgbClr val="0000FF"/>
                </a:solidFill>
                <a:cs typeface="Times New Roman" pitchFamily="18" charset="0"/>
              </a:rPr>
              <a:t>need</a:t>
            </a:r>
            <a:r>
              <a:rPr lang="en-US" altLang="zh-CN" dirty="0">
                <a:cs typeface="Times New Roman" pitchFamily="18" charset="0"/>
              </a:rPr>
              <a:t> can be treated as vectors and referred to as </a:t>
            </a:r>
            <a:r>
              <a:rPr lang="en-US" altLang="zh-CN" i="1" dirty="0" err="1">
                <a:solidFill>
                  <a:srgbClr val="0000FF"/>
                </a:solidFill>
                <a:cs typeface="Times New Roman" pitchFamily="18" charset="0"/>
              </a:rPr>
              <a:t>allocation</a:t>
            </a:r>
            <a:r>
              <a:rPr lang="en-US" altLang="zh-CN" i="1" baseline="-25000" dirty="0" err="1">
                <a:solidFill>
                  <a:srgbClr val="0000FF"/>
                </a:solidFill>
                <a:cs typeface="Times New Roman" pitchFamily="18" charset="0"/>
              </a:rPr>
              <a:t>i</a:t>
            </a:r>
            <a:r>
              <a:rPr lang="en-US" altLang="zh-CN" dirty="0">
                <a:cs typeface="Times New Roman" pitchFamily="18" charset="0"/>
              </a:rPr>
              <a:t> and </a:t>
            </a:r>
            <a:r>
              <a:rPr lang="en-US" altLang="zh-CN" i="1" dirty="0" err="1">
                <a:solidFill>
                  <a:srgbClr val="0000FF"/>
                </a:solidFill>
                <a:cs typeface="Times New Roman" pitchFamily="18" charset="0"/>
              </a:rPr>
              <a:t>need</a:t>
            </a:r>
            <a:r>
              <a:rPr lang="en-US" altLang="zh-CN" i="1" baseline="-25000" dirty="0" err="1">
                <a:solidFill>
                  <a:srgbClr val="0000FF"/>
                </a:solidFill>
                <a:cs typeface="Times New Roman" pitchFamily="18" charset="0"/>
              </a:rPr>
              <a:t>i</a:t>
            </a:r>
            <a:endParaRPr lang="en-US" altLang="zh-CN" i="1" baseline="-25000" dirty="0">
              <a:solidFill>
                <a:srgbClr val="0000FF"/>
              </a:solidFill>
              <a:cs typeface="Times New Roman" pitchFamily="18" charset="0"/>
            </a:endParaRPr>
          </a:p>
          <a:p>
            <a:pPr lvl="1"/>
            <a:r>
              <a:rPr lang="en-US" altLang="zh-CN" sz="2800" i="1" dirty="0" err="1">
                <a:solidFill>
                  <a:srgbClr val="0000FF"/>
                </a:solidFill>
              </a:rPr>
              <a:t>Allocation</a:t>
            </a:r>
            <a:r>
              <a:rPr lang="en-US" altLang="zh-CN" sz="2800" i="1" baseline="-25000" dirty="0" err="1">
                <a:solidFill>
                  <a:srgbClr val="0000FF"/>
                </a:solidFill>
              </a:rPr>
              <a:t>i</a:t>
            </a:r>
            <a:r>
              <a:rPr lang="en-US" altLang="zh-CN" sz="2800" i="1" dirty="0">
                <a:solidFill>
                  <a:srgbClr val="0000FF"/>
                </a:solidFill>
              </a:rPr>
              <a:t>  -- </a:t>
            </a:r>
            <a:r>
              <a:rPr lang="en-US" altLang="zh-CN" sz="2800" dirty="0"/>
              <a:t>specifies the resources currently allocated to process P</a:t>
            </a:r>
            <a:r>
              <a:rPr lang="en-US" altLang="zh-CN" sz="2800" i="1" baseline="-25000" dirty="0">
                <a:solidFill>
                  <a:srgbClr val="0000FF"/>
                </a:solidFill>
              </a:rPr>
              <a:t>i</a:t>
            </a:r>
          </a:p>
          <a:p>
            <a:pPr lvl="1"/>
            <a:r>
              <a:rPr lang="en-US" altLang="zh-CN" sz="2800" i="1" dirty="0" err="1">
                <a:solidFill>
                  <a:srgbClr val="0000FF"/>
                </a:solidFill>
              </a:rPr>
              <a:t>Need</a:t>
            </a:r>
            <a:r>
              <a:rPr lang="en-US" altLang="zh-CN" sz="2800" i="1" baseline="-25000" dirty="0" err="1">
                <a:solidFill>
                  <a:srgbClr val="0000FF"/>
                </a:solidFill>
              </a:rPr>
              <a:t>i</a:t>
            </a:r>
            <a:r>
              <a:rPr lang="en-US" altLang="zh-CN" sz="2800" i="1" baseline="-25000" dirty="0">
                <a:solidFill>
                  <a:srgbClr val="0000FF"/>
                </a:solidFill>
              </a:rPr>
              <a:t>  </a:t>
            </a:r>
            <a:r>
              <a:rPr lang="en-US" altLang="zh-CN" sz="2800" dirty="0"/>
              <a:t>-- specifies the additional resources that process P</a:t>
            </a:r>
            <a:r>
              <a:rPr lang="en-US" altLang="zh-CN" sz="2800" i="1" baseline="-25000" dirty="0">
                <a:solidFill>
                  <a:srgbClr val="0000FF"/>
                </a:solidFill>
              </a:rPr>
              <a:t>i</a:t>
            </a:r>
            <a:r>
              <a:rPr lang="en-US" altLang="zh-CN" sz="2800" dirty="0"/>
              <a:t> may still </a:t>
            </a:r>
            <a:r>
              <a:rPr lang="en-US" altLang="zh-CN" sz="2800" dirty="0" err="1"/>
              <a:t>reauest</a:t>
            </a:r>
            <a:r>
              <a:rPr lang="en-US" altLang="zh-CN" sz="2800" dirty="0"/>
              <a:t> to complete its task.</a:t>
            </a:r>
          </a:p>
        </p:txBody>
      </p:sp>
      <p:sp>
        <p:nvSpPr>
          <p:cNvPr id="4" name="灯片编号占位符 3"/>
          <p:cNvSpPr>
            <a:spLocks noGrp="1"/>
          </p:cNvSpPr>
          <p:nvPr>
            <p:ph type="sldNum" sz="quarter" idx="10"/>
          </p:nvPr>
        </p:nvSpPr>
        <p:spPr/>
        <p:txBody>
          <a:bodyPr/>
          <a:lstStyle/>
          <a:p>
            <a:fld id="{8CCCEE1C-3118-45AE-874B-48E042C86051}" type="slidenum">
              <a:rPr lang="en-US" altLang="zh-CN"/>
              <a:pPr/>
              <a:t>27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7331">
                                            <p:txEl>
                                              <p:pRg st="0" end="0"/>
                                            </p:txEl>
                                          </p:spTgt>
                                        </p:tgtEl>
                                        <p:attrNameLst>
                                          <p:attrName>style.visibility</p:attrName>
                                        </p:attrNameLst>
                                      </p:cBhvr>
                                      <p:to>
                                        <p:strVal val="visible"/>
                                      </p:to>
                                    </p:set>
                                    <p:animEffect transition="in" filter="wipe(left)">
                                      <p:cBhvr>
                                        <p:cTn id="7" dur="500"/>
                                        <p:tgtEl>
                                          <p:spTgt spid="22733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27331">
                                            <p:txEl>
                                              <p:pRg st="1" end="1"/>
                                            </p:txEl>
                                          </p:spTgt>
                                        </p:tgtEl>
                                        <p:attrNameLst>
                                          <p:attrName>style.visibility</p:attrName>
                                        </p:attrNameLst>
                                      </p:cBhvr>
                                      <p:to>
                                        <p:strVal val="visible"/>
                                      </p:to>
                                    </p:set>
                                    <p:animEffect transition="in" filter="wipe(left)">
                                      <p:cBhvr>
                                        <p:cTn id="10" dur="500"/>
                                        <p:tgtEl>
                                          <p:spTgt spid="22733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27331">
                                            <p:txEl>
                                              <p:pRg st="3" end="3"/>
                                            </p:txEl>
                                          </p:spTgt>
                                        </p:tgtEl>
                                        <p:attrNameLst>
                                          <p:attrName>style.visibility</p:attrName>
                                        </p:attrNameLst>
                                      </p:cBhvr>
                                      <p:to>
                                        <p:strVal val="visible"/>
                                      </p:to>
                                    </p:set>
                                    <p:animEffect transition="in" filter="wipe(left)">
                                      <p:cBhvr>
                                        <p:cTn id="15" dur="500"/>
                                        <p:tgtEl>
                                          <p:spTgt spid="227331">
                                            <p:txEl>
                                              <p:pRg st="3" end="3"/>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27331">
                                            <p:txEl>
                                              <p:pRg st="4" end="4"/>
                                            </p:txEl>
                                          </p:spTgt>
                                        </p:tgtEl>
                                        <p:attrNameLst>
                                          <p:attrName>style.visibility</p:attrName>
                                        </p:attrNameLst>
                                      </p:cBhvr>
                                      <p:to>
                                        <p:strVal val="visible"/>
                                      </p:to>
                                    </p:set>
                                    <p:animEffect transition="in" filter="wipe(left)">
                                      <p:cBhvr>
                                        <p:cTn id="18" dur="500"/>
                                        <p:tgtEl>
                                          <p:spTgt spid="227331">
                                            <p:txEl>
                                              <p:pRg st="4" end="4"/>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27331">
                                            <p:txEl>
                                              <p:pRg st="5" end="5"/>
                                            </p:txEl>
                                          </p:spTgt>
                                        </p:tgtEl>
                                        <p:attrNameLst>
                                          <p:attrName>style.visibility</p:attrName>
                                        </p:attrNameLst>
                                      </p:cBhvr>
                                      <p:to>
                                        <p:strVal val="visible"/>
                                      </p:to>
                                    </p:set>
                                    <p:animEffect transition="in" filter="wipe(left)">
                                      <p:cBhvr>
                                        <p:cTn id="21" dur="500"/>
                                        <p:tgtEl>
                                          <p:spTgt spid="2273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r>
              <a:rPr lang="en-US" altLang="zh-CN" dirty="0"/>
              <a:t>Safety Algorithm</a:t>
            </a:r>
          </a:p>
        </p:txBody>
      </p:sp>
      <p:sp>
        <p:nvSpPr>
          <p:cNvPr id="229379" name="Rectangle 3"/>
          <p:cNvSpPr>
            <a:spLocks noGrp="1" noChangeArrowheads="1"/>
          </p:cNvSpPr>
          <p:nvPr>
            <p:ph idx="1"/>
          </p:nvPr>
        </p:nvSpPr>
        <p:spPr/>
        <p:txBody>
          <a:bodyPr/>
          <a:lstStyle/>
          <a:p>
            <a:pPr>
              <a:buFont typeface="Monotype Sorts" pitchFamily="2" charset="2"/>
              <a:buNone/>
            </a:pPr>
            <a:r>
              <a:rPr lang="en-US" altLang="zh-CN" dirty="0"/>
              <a:t>1.	Let </a:t>
            </a:r>
            <a:r>
              <a:rPr lang="en-US" altLang="zh-CN" i="1" dirty="0">
                <a:solidFill>
                  <a:srgbClr val="0000FF"/>
                </a:solidFill>
              </a:rPr>
              <a:t>Work</a:t>
            </a:r>
            <a:r>
              <a:rPr lang="en-US" altLang="zh-CN" i="1" dirty="0"/>
              <a:t> </a:t>
            </a:r>
            <a:r>
              <a:rPr lang="en-US" altLang="zh-CN" dirty="0"/>
              <a:t>and </a:t>
            </a:r>
            <a:r>
              <a:rPr lang="en-US" altLang="zh-CN" i="1" dirty="0">
                <a:solidFill>
                  <a:srgbClr val="0000FF"/>
                </a:solidFill>
              </a:rPr>
              <a:t>Finish</a:t>
            </a:r>
            <a:r>
              <a:rPr lang="en-US" altLang="zh-CN" dirty="0"/>
              <a:t> be vectors of length</a:t>
            </a:r>
            <a:r>
              <a:rPr lang="en-US" altLang="zh-CN" i="1" dirty="0"/>
              <a:t> m</a:t>
            </a:r>
            <a:r>
              <a:rPr lang="en-US" altLang="zh-CN" dirty="0"/>
              <a:t> and</a:t>
            </a:r>
            <a:r>
              <a:rPr lang="en-US" altLang="zh-CN" i="1" dirty="0"/>
              <a:t> n</a:t>
            </a:r>
            <a:r>
              <a:rPr lang="en-US" altLang="zh-CN" dirty="0"/>
              <a:t>, respectively.  Initialize:</a:t>
            </a:r>
          </a:p>
          <a:p>
            <a:pPr lvl="1">
              <a:buFontTx/>
              <a:buNone/>
            </a:pPr>
            <a:r>
              <a:rPr lang="en-US" altLang="zh-CN" i="1" dirty="0"/>
              <a:t>Work </a:t>
            </a:r>
            <a:r>
              <a:rPr lang="en-US" altLang="zh-CN" dirty="0"/>
              <a:t>= </a:t>
            </a:r>
            <a:r>
              <a:rPr lang="en-US" altLang="zh-CN" i="1" dirty="0"/>
              <a:t>Available</a:t>
            </a:r>
          </a:p>
          <a:p>
            <a:pPr lvl="1">
              <a:buFontTx/>
              <a:buNone/>
            </a:pPr>
            <a:r>
              <a:rPr lang="en-US" altLang="zh-CN" i="1" dirty="0"/>
              <a:t>Finish </a:t>
            </a:r>
            <a:r>
              <a:rPr lang="en-US" altLang="zh-CN" dirty="0"/>
              <a:t>[</a:t>
            </a:r>
            <a:r>
              <a:rPr lang="en-US" altLang="zh-CN" i="1" dirty="0"/>
              <a:t>i</a:t>
            </a:r>
            <a:r>
              <a:rPr lang="en-US" altLang="zh-CN" dirty="0"/>
              <a:t>] =</a:t>
            </a:r>
            <a:r>
              <a:rPr lang="en-US" altLang="zh-CN" i="1" dirty="0"/>
              <a:t> false </a:t>
            </a:r>
            <a:r>
              <a:rPr lang="en-US" altLang="zh-CN" dirty="0"/>
              <a:t>for</a:t>
            </a:r>
            <a:r>
              <a:rPr lang="en-US" altLang="zh-CN" i="1" dirty="0"/>
              <a:t> i</a:t>
            </a:r>
            <a:r>
              <a:rPr lang="en-US" altLang="zh-CN" dirty="0"/>
              <a:t> = 1,2, …, </a:t>
            </a:r>
            <a:r>
              <a:rPr lang="en-US" altLang="zh-CN" i="1" dirty="0"/>
              <a:t>n.</a:t>
            </a:r>
            <a:endParaRPr lang="en-US" altLang="zh-CN" dirty="0"/>
          </a:p>
          <a:p>
            <a:pPr>
              <a:buNone/>
            </a:pPr>
            <a:r>
              <a:rPr lang="en-US" altLang="zh-CN" dirty="0"/>
              <a:t>2.	Find an index </a:t>
            </a:r>
            <a:r>
              <a:rPr lang="en-US" altLang="zh-CN" i="1" dirty="0"/>
              <a:t>i </a:t>
            </a:r>
            <a:r>
              <a:rPr lang="en-US" altLang="zh-CN" dirty="0"/>
              <a:t>such that both: </a:t>
            </a:r>
          </a:p>
          <a:p>
            <a:pPr lvl="1">
              <a:buFontTx/>
              <a:buNone/>
            </a:pPr>
            <a:r>
              <a:rPr lang="en-US" altLang="zh-CN" dirty="0"/>
              <a:t>(a) </a:t>
            </a:r>
            <a:r>
              <a:rPr lang="en-US" altLang="zh-CN" i="1" dirty="0"/>
              <a:t>Finish</a:t>
            </a:r>
            <a:r>
              <a:rPr lang="en-US" altLang="zh-CN" dirty="0"/>
              <a:t>[</a:t>
            </a:r>
            <a:r>
              <a:rPr lang="en-US" altLang="zh-CN" i="1" dirty="0"/>
              <a:t>i</a:t>
            </a:r>
            <a:r>
              <a:rPr lang="en-US" altLang="zh-CN" dirty="0"/>
              <a:t>] = </a:t>
            </a:r>
            <a:r>
              <a:rPr lang="en-US" altLang="zh-CN" i="1" dirty="0"/>
              <a:t>false               </a:t>
            </a:r>
            <a:r>
              <a:rPr lang="en-US" altLang="zh-CN" dirty="0">
                <a:solidFill>
                  <a:srgbClr val="0000FF"/>
                </a:solidFill>
                <a:highlight>
                  <a:srgbClr val="FFFF00"/>
                </a:highlight>
              </a:rPr>
              <a:t>(b) </a:t>
            </a:r>
            <a:r>
              <a:rPr lang="en-US" altLang="zh-CN" i="1" dirty="0" err="1">
                <a:solidFill>
                  <a:srgbClr val="0000FF"/>
                </a:solidFill>
                <a:highlight>
                  <a:srgbClr val="FFFF00"/>
                </a:highlight>
              </a:rPr>
              <a:t>Need</a:t>
            </a:r>
            <a:r>
              <a:rPr lang="en-US" altLang="zh-CN" i="1" baseline="-25000" dirty="0" err="1">
                <a:solidFill>
                  <a:srgbClr val="0000FF"/>
                </a:solidFill>
                <a:highlight>
                  <a:srgbClr val="FFFF00"/>
                </a:highlight>
              </a:rPr>
              <a:t>i</a:t>
            </a:r>
            <a:r>
              <a:rPr lang="en-US" altLang="zh-CN" dirty="0">
                <a:solidFill>
                  <a:srgbClr val="0000FF"/>
                </a:solidFill>
                <a:highlight>
                  <a:srgbClr val="FFFF00"/>
                </a:highlight>
              </a:rPr>
              <a:t> </a:t>
            </a:r>
            <a:r>
              <a:rPr lang="en-US" altLang="zh-CN" dirty="0">
                <a:solidFill>
                  <a:srgbClr val="0000FF"/>
                </a:solidFill>
                <a:highlight>
                  <a:srgbClr val="FFFF00"/>
                </a:highlight>
                <a:sym typeface="Symbol" pitchFamily="18" charset="2"/>
              </a:rPr>
              <a:t> </a:t>
            </a:r>
            <a:r>
              <a:rPr lang="en-US" altLang="zh-CN" i="1" dirty="0">
                <a:solidFill>
                  <a:srgbClr val="0000FF"/>
                </a:solidFill>
                <a:highlight>
                  <a:srgbClr val="FFFF00"/>
                </a:highlight>
                <a:sym typeface="Symbol" pitchFamily="18" charset="2"/>
              </a:rPr>
              <a:t>Work</a:t>
            </a:r>
          </a:p>
          <a:p>
            <a:pPr lvl="1">
              <a:buFontTx/>
              <a:buNone/>
            </a:pPr>
            <a:r>
              <a:rPr lang="en-US" altLang="zh-CN" dirty="0">
                <a:sym typeface="Symbol" pitchFamily="18" charset="2"/>
              </a:rPr>
              <a:t>If no such </a:t>
            </a:r>
            <a:r>
              <a:rPr lang="en-US" altLang="zh-CN" i="1" dirty="0">
                <a:sym typeface="Symbol" pitchFamily="18" charset="2"/>
              </a:rPr>
              <a:t>i </a:t>
            </a:r>
            <a:r>
              <a:rPr lang="en-US" altLang="zh-CN" dirty="0">
                <a:sym typeface="Symbol" pitchFamily="18" charset="2"/>
              </a:rPr>
              <a:t>exists, go to step 4.</a:t>
            </a:r>
          </a:p>
          <a:p>
            <a:pPr>
              <a:buFont typeface="Monotype Sorts" pitchFamily="2" charset="2"/>
              <a:buNone/>
            </a:pPr>
            <a:r>
              <a:rPr lang="en-US" altLang="zh-CN" dirty="0"/>
              <a:t>3.	</a:t>
            </a:r>
            <a:r>
              <a:rPr lang="en-US" altLang="zh-CN" i="1" dirty="0"/>
              <a:t>Work</a:t>
            </a:r>
            <a:r>
              <a:rPr lang="en-US" altLang="zh-CN" dirty="0"/>
              <a:t> = </a:t>
            </a:r>
            <a:r>
              <a:rPr lang="en-US" altLang="zh-CN" i="1" dirty="0"/>
              <a:t>Work </a:t>
            </a:r>
            <a:r>
              <a:rPr lang="en-US" altLang="zh-CN" dirty="0"/>
              <a:t>+ </a:t>
            </a:r>
            <a:r>
              <a:rPr lang="en-US" altLang="zh-CN" i="1" dirty="0" err="1"/>
              <a:t>Allocation</a:t>
            </a:r>
            <a:r>
              <a:rPr lang="en-US" altLang="zh-CN" i="1" baseline="-25000" dirty="0" err="1"/>
              <a:t>i</a:t>
            </a:r>
            <a:r>
              <a:rPr lang="en-US" altLang="zh-CN" i="1" baseline="-25000" dirty="0"/>
              <a:t>   </a:t>
            </a:r>
            <a:br>
              <a:rPr lang="en-US" altLang="zh-CN" dirty="0"/>
            </a:br>
            <a:r>
              <a:rPr lang="en-US" altLang="zh-CN" i="1" dirty="0"/>
              <a:t>Finish</a:t>
            </a:r>
            <a:r>
              <a:rPr lang="en-US" altLang="zh-CN" dirty="0"/>
              <a:t>[</a:t>
            </a:r>
            <a:r>
              <a:rPr lang="en-US" altLang="zh-CN" i="1" dirty="0"/>
              <a:t>i</a:t>
            </a:r>
            <a:r>
              <a:rPr lang="en-US" altLang="zh-CN" dirty="0"/>
              <a:t>] =</a:t>
            </a:r>
            <a:r>
              <a:rPr lang="en-US" altLang="zh-CN" i="1" dirty="0"/>
              <a:t> true</a:t>
            </a:r>
            <a:br>
              <a:rPr lang="en-US" altLang="zh-CN" dirty="0"/>
            </a:br>
            <a:r>
              <a:rPr lang="en-US" altLang="zh-CN" dirty="0"/>
              <a:t>go to step 2.</a:t>
            </a:r>
          </a:p>
          <a:p>
            <a:pPr>
              <a:buFont typeface="Monotype Sorts" pitchFamily="2" charset="2"/>
              <a:buNone/>
            </a:pPr>
            <a:r>
              <a:rPr lang="en-US" altLang="zh-CN" dirty="0"/>
              <a:t>4.	If </a:t>
            </a:r>
            <a:r>
              <a:rPr lang="en-US" altLang="zh-CN" i="1" dirty="0"/>
              <a:t>Finish</a:t>
            </a:r>
            <a:r>
              <a:rPr lang="en-US" altLang="zh-CN" dirty="0"/>
              <a:t> [</a:t>
            </a:r>
            <a:r>
              <a:rPr lang="en-US" altLang="zh-CN" i="1" dirty="0"/>
              <a:t>i</a:t>
            </a:r>
            <a:r>
              <a:rPr lang="en-US" altLang="zh-CN" dirty="0"/>
              <a:t>] == true for all </a:t>
            </a:r>
            <a:r>
              <a:rPr lang="en-US" altLang="zh-CN" i="1" dirty="0"/>
              <a:t>i</a:t>
            </a:r>
            <a:r>
              <a:rPr lang="en-US" altLang="zh-CN" dirty="0"/>
              <a:t>, then the system is in a safe state.</a:t>
            </a:r>
          </a:p>
        </p:txBody>
      </p:sp>
      <p:sp>
        <p:nvSpPr>
          <p:cNvPr id="4" name="灯片编号占位符 3"/>
          <p:cNvSpPr>
            <a:spLocks noGrp="1"/>
          </p:cNvSpPr>
          <p:nvPr>
            <p:ph type="sldNum" sz="quarter" idx="10"/>
          </p:nvPr>
        </p:nvSpPr>
        <p:spPr/>
        <p:txBody>
          <a:bodyPr/>
          <a:lstStyle/>
          <a:p>
            <a:fld id="{A72BBA0F-C509-463F-91AC-94A7EFFED61D}" type="slidenum">
              <a:rPr lang="en-US" altLang="zh-CN"/>
              <a:pPr/>
              <a:t>28</a:t>
            </a:fld>
            <a:endParaRPr lang="en-US" altLang="zh-CN"/>
          </a:p>
        </p:txBody>
      </p:sp>
      <p:sp>
        <p:nvSpPr>
          <p:cNvPr id="2" name="圆角矩形 1"/>
          <p:cNvSpPr/>
          <p:nvPr/>
        </p:nvSpPr>
        <p:spPr bwMode="auto">
          <a:xfrm>
            <a:off x="4430815" y="3338990"/>
            <a:ext cx="2520000" cy="54006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9379">
                                            <p:txEl>
                                              <p:pRg st="0" end="0"/>
                                            </p:txEl>
                                          </p:spTgt>
                                        </p:tgtEl>
                                        <p:attrNameLst>
                                          <p:attrName>style.visibility</p:attrName>
                                        </p:attrNameLst>
                                      </p:cBhvr>
                                      <p:to>
                                        <p:strVal val="visible"/>
                                      </p:to>
                                    </p:set>
                                    <p:animEffect transition="in" filter="wipe(left)">
                                      <p:cBhvr>
                                        <p:cTn id="7" dur="500"/>
                                        <p:tgtEl>
                                          <p:spTgt spid="22937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29379">
                                            <p:txEl>
                                              <p:pRg st="1" end="1"/>
                                            </p:txEl>
                                          </p:spTgt>
                                        </p:tgtEl>
                                        <p:attrNameLst>
                                          <p:attrName>style.visibility</p:attrName>
                                        </p:attrNameLst>
                                      </p:cBhvr>
                                      <p:to>
                                        <p:strVal val="visible"/>
                                      </p:to>
                                    </p:set>
                                    <p:animEffect transition="in" filter="wipe(left)">
                                      <p:cBhvr>
                                        <p:cTn id="10" dur="500"/>
                                        <p:tgtEl>
                                          <p:spTgt spid="229379">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29379">
                                            <p:txEl>
                                              <p:pRg st="2" end="2"/>
                                            </p:txEl>
                                          </p:spTgt>
                                        </p:tgtEl>
                                        <p:attrNameLst>
                                          <p:attrName>style.visibility</p:attrName>
                                        </p:attrNameLst>
                                      </p:cBhvr>
                                      <p:to>
                                        <p:strVal val="visible"/>
                                      </p:to>
                                    </p:set>
                                    <p:animEffect transition="in" filter="wipe(left)">
                                      <p:cBhvr>
                                        <p:cTn id="13" dur="500"/>
                                        <p:tgtEl>
                                          <p:spTgt spid="229379">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29379">
                                            <p:txEl>
                                              <p:pRg st="3" end="3"/>
                                            </p:txEl>
                                          </p:spTgt>
                                        </p:tgtEl>
                                        <p:attrNameLst>
                                          <p:attrName>style.visibility</p:attrName>
                                        </p:attrNameLst>
                                      </p:cBhvr>
                                      <p:to>
                                        <p:strVal val="visible"/>
                                      </p:to>
                                    </p:set>
                                    <p:animEffect transition="in" filter="wipe(left)">
                                      <p:cBhvr>
                                        <p:cTn id="18" dur="500"/>
                                        <p:tgtEl>
                                          <p:spTgt spid="229379">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29379">
                                            <p:txEl>
                                              <p:pRg st="4" end="4"/>
                                            </p:txEl>
                                          </p:spTgt>
                                        </p:tgtEl>
                                        <p:attrNameLst>
                                          <p:attrName>style.visibility</p:attrName>
                                        </p:attrNameLst>
                                      </p:cBhvr>
                                      <p:to>
                                        <p:strVal val="visible"/>
                                      </p:to>
                                    </p:set>
                                    <p:animEffect transition="in" filter="wipe(left)">
                                      <p:cBhvr>
                                        <p:cTn id="21" dur="500"/>
                                        <p:tgtEl>
                                          <p:spTgt spid="229379">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29379">
                                            <p:txEl>
                                              <p:pRg st="5" end="5"/>
                                            </p:txEl>
                                          </p:spTgt>
                                        </p:tgtEl>
                                        <p:attrNameLst>
                                          <p:attrName>style.visibility</p:attrName>
                                        </p:attrNameLst>
                                      </p:cBhvr>
                                      <p:to>
                                        <p:strVal val="visible"/>
                                      </p:to>
                                    </p:set>
                                    <p:animEffect transition="in" filter="wipe(left)">
                                      <p:cBhvr>
                                        <p:cTn id="24" dur="500"/>
                                        <p:tgtEl>
                                          <p:spTgt spid="229379">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29379">
                                            <p:txEl>
                                              <p:pRg st="6" end="6"/>
                                            </p:txEl>
                                          </p:spTgt>
                                        </p:tgtEl>
                                        <p:attrNameLst>
                                          <p:attrName>style.visibility</p:attrName>
                                        </p:attrNameLst>
                                      </p:cBhvr>
                                      <p:to>
                                        <p:strVal val="visible"/>
                                      </p:to>
                                    </p:set>
                                    <p:animEffect transition="in" filter="wipe(left)">
                                      <p:cBhvr>
                                        <p:cTn id="29" dur="500"/>
                                        <p:tgtEl>
                                          <p:spTgt spid="229379">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29379">
                                            <p:txEl>
                                              <p:pRg st="7" end="7"/>
                                            </p:txEl>
                                          </p:spTgt>
                                        </p:tgtEl>
                                        <p:attrNameLst>
                                          <p:attrName>style.visibility</p:attrName>
                                        </p:attrNameLst>
                                      </p:cBhvr>
                                      <p:to>
                                        <p:strVal val="visible"/>
                                      </p:to>
                                    </p:set>
                                    <p:animEffect transition="in" filter="wipe(left)">
                                      <p:cBhvr>
                                        <p:cTn id="34" dur="500"/>
                                        <p:tgtEl>
                                          <p:spTgt spid="229379">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1" presetClass="entr" presetSubtype="1"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wheel(1)">
                                      <p:cBhvr>
                                        <p:cTn id="39"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9" grpId="0" build="p"/>
      <p:bldP spid="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BF81A06C-FDDB-0C47-3441-2C93C0AF1DCB}"/>
              </a:ext>
            </a:extLst>
          </p:cNvPr>
          <p:cNvPicPr>
            <a:picLocks noChangeAspect="1"/>
          </p:cNvPicPr>
          <p:nvPr/>
        </p:nvPicPr>
        <p:blipFill>
          <a:blip r:embed="rId3"/>
          <a:stretch>
            <a:fillRect/>
          </a:stretch>
        </p:blipFill>
        <p:spPr>
          <a:xfrm>
            <a:off x="560385" y="3023955"/>
            <a:ext cx="5225925" cy="3336046"/>
          </a:xfrm>
          <a:prstGeom prst="rect">
            <a:avLst/>
          </a:prstGeom>
        </p:spPr>
      </p:pic>
      <p:sp>
        <p:nvSpPr>
          <p:cNvPr id="233474" name="Rectangle 2"/>
          <p:cNvSpPr>
            <a:spLocks noGrp="1" noChangeArrowheads="1"/>
          </p:cNvSpPr>
          <p:nvPr>
            <p:ph type="title"/>
          </p:nvPr>
        </p:nvSpPr>
        <p:spPr/>
        <p:txBody>
          <a:bodyPr/>
          <a:lstStyle/>
          <a:p>
            <a:r>
              <a:rPr lang="en-US" altLang="zh-CN" dirty="0"/>
              <a:t>Example of Safety Algorithm</a:t>
            </a:r>
          </a:p>
        </p:txBody>
      </p:sp>
      <p:sp>
        <p:nvSpPr>
          <p:cNvPr id="233475" name="Rectangle 3"/>
          <p:cNvSpPr>
            <a:spLocks noGrp="1" noChangeArrowheads="1"/>
          </p:cNvSpPr>
          <p:nvPr>
            <p:ph idx="1"/>
          </p:nvPr>
        </p:nvSpPr>
        <p:spPr>
          <a:xfrm>
            <a:off x="360000" y="1028959"/>
            <a:ext cx="11556000" cy="2040001"/>
          </a:xfrm>
        </p:spPr>
        <p:txBody>
          <a:bodyPr/>
          <a:lstStyle/>
          <a:p>
            <a:pPr>
              <a:tabLst>
                <a:tab pos="1371600" algn="l"/>
                <a:tab pos="2395538" algn="ctr"/>
                <a:tab pos="3594100" algn="ctr"/>
                <a:tab pos="4805363" algn="ctr"/>
              </a:tabLst>
            </a:pPr>
            <a:r>
              <a:rPr lang="en-US" altLang="zh-CN" dirty="0"/>
              <a:t>A system with </a:t>
            </a:r>
          </a:p>
          <a:p>
            <a:pPr lvl="1">
              <a:lnSpc>
                <a:spcPct val="90000"/>
              </a:lnSpc>
              <a:tabLst>
                <a:tab pos="1371600" algn="l"/>
                <a:tab pos="2395538" algn="ctr"/>
                <a:tab pos="3594100" algn="ctr"/>
                <a:tab pos="4805363" algn="ctr"/>
              </a:tabLst>
            </a:pPr>
            <a:r>
              <a:rPr lang="en-US" altLang="zh-CN" sz="2800" dirty="0"/>
              <a:t>5 processes </a:t>
            </a:r>
            <a:r>
              <a:rPr lang="en-US" altLang="zh-CN" sz="2800" i="1" dirty="0"/>
              <a:t>P</a:t>
            </a:r>
            <a:r>
              <a:rPr lang="en-US" altLang="zh-CN" sz="2800" baseline="-25000" dirty="0"/>
              <a:t>0 </a:t>
            </a:r>
            <a:r>
              <a:rPr lang="en-US" altLang="zh-CN" sz="2800" dirty="0"/>
              <a:t>through </a:t>
            </a:r>
            <a:r>
              <a:rPr lang="en-US" altLang="zh-CN" sz="2800" i="1" dirty="0"/>
              <a:t>P</a:t>
            </a:r>
            <a:r>
              <a:rPr lang="en-US" altLang="zh-CN" sz="2800" baseline="-25000" dirty="0"/>
              <a:t>4</a:t>
            </a:r>
            <a:endParaRPr lang="en-US" altLang="zh-CN" sz="2800" dirty="0"/>
          </a:p>
          <a:p>
            <a:pPr lvl="1">
              <a:lnSpc>
                <a:spcPct val="90000"/>
              </a:lnSpc>
              <a:tabLst>
                <a:tab pos="1371600" algn="l"/>
                <a:tab pos="2395538" algn="ctr"/>
                <a:tab pos="3594100" algn="ctr"/>
                <a:tab pos="4805363" algn="ctr"/>
              </a:tabLst>
            </a:pPr>
            <a:r>
              <a:rPr lang="en-US" altLang="zh-CN" sz="2800" dirty="0"/>
              <a:t>3 resource types </a:t>
            </a:r>
            <a:r>
              <a:rPr lang="en-US" altLang="zh-CN" sz="2800" i="1" dirty="0"/>
              <a:t>A</a:t>
            </a:r>
            <a:r>
              <a:rPr lang="en-US" altLang="zh-CN" sz="2800" dirty="0"/>
              <a:t> (10 instances), </a:t>
            </a:r>
            <a:r>
              <a:rPr lang="en-US" altLang="zh-CN" sz="2800" i="1" dirty="0"/>
              <a:t>B</a:t>
            </a:r>
            <a:r>
              <a:rPr lang="en-US" altLang="zh-CN" sz="2800" dirty="0"/>
              <a:t> (5 instances), and </a:t>
            </a:r>
            <a:r>
              <a:rPr lang="en-US" altLang="zh-CN" sz="2800" i="1" dirty="0"/>
              <a:t>C</a:t>
            </a:r>
            <a:r>
              <a:rPr lang="en-US" altLang="zh-CN" sz="2800" dirty="0"/>
              <a:t> (7 instances</a:t>
            </a:r>
            <a:r>
              <a:rPr lang="en-US" altLang="zh-CN" dirty="0"/>
              <a:t>).</a:t>
            </a:r>
          </a:p>
          <a:p>
            <a:pPr>
              <a:tabLst>
                <a:tab pos="1371600" algn="l"/>
                <a:tab pos="2395538" algn="ctr"/>
                <a:tab pos="3594100" algn="ctr"/>
                <a:tab pos="4805363" algn="ctr"/>
              </a:tabLst>
            </a:pPr>
            <a:r>
              <a:rPr lang="en-US" altLang="zh-CN" dirty="0"/>
              <a:t>Snapshot at time </a:t>
            </a:r>
            <a:r>
              <a:rPr lang="en-US" altLang="zh-CN" i="1" dirty="0"/>
              <a:t>T</a:t>
            </a:r>
            <a:r>
              <a:rPr lang="en-US" altLang="zh-CN" baseline="-25000" dirty="0"/>
              <a:t>0</a:t>
            </a:r>
            <a:r>
              <a:rPr lang="en-US" altLang="zh-CN" dirty="0"/>
              <a:t>:</a:t>
            </a:r>
          </a:p>
        </p:txBody>
      </p:sp>
      <p:sp>
        <p:nvSpPr>
          <p:cNvPr id="30" name="灯片编号占位符 3"/>
          <p:cNvSpPr>
            <a:spLocks noGrp="1"/>
          </p:cNvSpPr>
          <p:nvPr>
            <p:ph type="sldNum" sz="quarter" idx="10"/>
          </p:nvPr>
        </p:nvSpPr>
        <p:spPr/>
        <p:txBody>
          <a:bodyPr/>
          <a:lstStyle/>
          <a:p>
            <a:fld id="{F5E8D7EC-6F38-423A-B493-DEC6085A6A09}" type="slidenum">
              <a:rPr lang="en-US" altLang="zh-CN"/>
              <a:pPr/>
              <a:t>29</a:t>
            </a:fld>
            <a:endParaRPr lang="en-US" altLang="zh-CN"/>
          </a:p>
        </p:txBody>
      </p:sp>
      <p:sp>
        <p:nvSpPr>
          <p:cNvPr id="233476" name="Rectangle 4"/>
          <p:cNvSpPr>
            <a:spLocks noChangeArrowheads="1"/>
          </p:cNvSpPr>
          <p:nvPr/>
        </p:nvSpPr>
        <p:spPr bwMode="auto">
          <a:xfrm>
            <a:off x="9561385" y="3023955"/>
            <a:ext cx="2376487" cy="3573462"/>
          </a:xfrm>
          <a:prstGeom prst="rect">
            <a:avLst/>
          </a:prstGeom>
          <a:solidFill>
            <a:srgbClr val="FFFF99"/>
          </a:solidFill>
          <a:ln>
            <a:noFill/>
          </a:ln>
          <a:extLs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accent1"/>
              </a:buClr>
              <a:buSzPct val="70000"/>
              <a:tabLst>
                <a:tab pos="2452688" algn="l"/>
                <a:tab pos="3492500" algn="ctr"/>
              </a:tabLst>
            </a:pPr>
            <a:r>
              <a:rPr lang="en-US" altLang="zh-CN" sz="3200" b="1" i="1" dirty="0"/>
              <a:t>            </a:t>
            </a:r>
            <a:r>
              <a:rPr lang="en-US" altLang="zh-CN" sz="3200" b="1" i="1" u="sng" dirty="0"/>
              <a:t>Need</a:t>
            </a:r>
          </a:p>
          <a:p>
            <a:pPr marL="742950" lvl="1" indent="-285750">
              <a:lnSpc>
                <a:spcPct val="80000"/>
              </a:lnSpc>
              <a:spcBef>
                <a:spcPct val="20000"/>
              </a:spcBef>
              <a:tabLst>
                <a:tab pos="2452688" algn="l"/>
                <a:tab pos="3492500" algn="ctr"/>
              </a:tabLst>
            </a:pPr>
            <a:r>
              <a:rPr lang="en-US" altLang="zh-CN" sz="2800" b="1" i="1" dirty="0"/>
              <a:t>        A B C</a:t>
            </a:r>
          </a:p>
          <a:p>
            <a:pPr marL="742950" lvl="1" indent="-285750">
              <a:lnSpc>
                <a:spcPct val="90000"/>
              </a:lnSpc>
              <a:spcBef>
                <a:spcPct val="20000"/>
              </a:spcBef>
              <a:tabLst>
                <a:tab pos="2452688" algn="l"/>
                <a:tab pos="3492500" algn="ctr"/>
              </a:tabLst>
            </a:pPr>
            <a:r>
              <a:rPr lang="en-US" altLang="zh-CN" sz="2800" b="1" i="1" dirty="0"/>
              <a:t>P</a:t>
            </a:r>
            <a:r>
              <a:rPr lang="en-US" altLang="zh-CN" sz="2800" b="1" baseline="-25000" dirty="0"/>
              <a:t>0      </a:t>
            </a:r>
            <a:r>
              <a:rPr lang="en-US" altLang="zh-CN" sz="2800" b="1" dirty="0"/>
              <a:t>7  4  3</a:t>
            </a:r>
          </a:p>
          <a:p>
            <a:pPr marL="742950" lvl="1" indent="-285750">
              <a:lnSpc>
                <a:spcPct val="90000"/>
              </a:lnSpc>
              <a:spcBef>
                <a:spcPct val="20000"/>
              </a:spcBef>
              <a:tabLst>
                <a:tab pos="2452688" algn="l"/>
                <a:tab pos="3492500" algn="ctr"/>
              </a:tabLst>
            </a:pPr>
            <a:r>
              <a:rPr lang="en-US" altLang="zh-CN" sz="2800" b="1" i="1" dirty="0"/>
              <a:t>P</a:t>
            </a:r>
            <a:r>
              <a:rPr lang="en-US" altLang="zh-CN" sz="2800" b="1" baseline="-25000" dirty="0"/>
              <a:t>1      </a:t>
            </a:r>
            <a:r>
              <a:rPr lang="en-US" altLang="zh-CN" sz="2800" b="1" dirty="0"/>
              <a:t>1  2  2</a:t>
            </a:r>
          </a:p>
          <a:p>
            <a:pPr marL="742950" lvl="1" indent="-285750">
              <a:lnSpc>
                <a:spcPct val="90000"/>
              </a:lnSpc>
              <a:spcBef>
                <a:spcPct val="20000"/>
              </a:spcBef>
              <a:tabLst>
                <a:tab pos="2452688" algn="l"/>
                <a:tab pos="3492500" algn="ctr"/>
              </a:tabLst>
            </a:pPr>
            <a:r>
              <a:rPr lang="en-US" altLang="zh-CN" sz="2800" b="1" i="1" dirty="0"/>
              <a:t>P</a:t>
            </a:r>
            <a:r>
              <a:rPr lang="en-US" altLang="zh-CN" sz="2800" b="1" baseline="-25000" dirty="0"/>
              <a:t>2      </a:t>
            </a:r>
            <a:r>
              <a:rPr lang="en-US" altLang="zh-CN" sz="2800" b="1" dirty="0"/>
              <a:t>6  0  0</a:t>
            </a:r>
          </a:p>
          <a:p>
            <a:pPr marL="742950" lvl="1" indent="-285750">
              <a:lnSpc>
                <a:spcPct val="90000"/>
              </a:lnSpc>
              <a:spcBef>
                <a:spcPct val="20000"/>
              </a:spcBef>
              <a:tabLst>
                <a:tab pos="2452688" algn="l"/>
                <a:tab pos="3492500" algn="ctr"/>
              </a:tabLst>
            </a:pPr>
            <a:r>
              <a:rPr lang="en-US" altLang="zh-CN" sz="2800" b="1" i="1" dirty="0"/>
              <a:t>P</a:t>
            </a:r>
            <a:r>
              <a:rPr lang="en-US" altLang="zh-CN" sz="2800" b="1" baseline="-25000" dirty="0"/>
              <a:t>3      </a:t>
            </a:r>
            <a:r>
              <a:rPr lang="en-US" altLang="zh-CN" sz="2800" b="1" dirty="0"/>
              <a:t>0  1  1</a:t>
            </a:r>
          </a:p>
          <a:p>
            <a:pPr marL="742950" lvl="1" indent="-285750">
              <a:lnSpc>
                <a:spcPct val="90000"/>
              </a:lnSpc>
              <a:spcBef>
                <a:spcPct val="20000"/>
              </a:spcBef>
              <a:tabLst>
                <a:tab pos="2452688" algn="l"/>
                <a:tab pos="3492500" algn="ctr"/>
              </a:tabLst>
            </a:pPr>
            <a:r>
              <a:rPr lang="en-US" altLang="zh-CN" sz="2800" b="1" i="1" dirty="0"/>
              <a:t>P</a:t>
            </a:r>
            <a:r>
              <a:rPr lang="en-US" altLang="zh-CN" sz="2800" b="1" baseline="-25000" dirty="0"/>
              <a:t>4      </a:t>
            </a:r>
            <a:r>
              <a:rPr lang="en-US" altLang="zh-CN" sz="2800" b="1" dirty="0"/>
              <a:t>4  3  1 </a:t>
            </a:r>
          </a:p>
        </p:txBody>
      </p:sp>
      <p:grpSp>
        <p:nvGrpSpPr>
          <p:cNvPr id="233477" name="Group 5"/>
          <p:cNvGrpSpPr>
            <a:grpSpLocks/>
          </p:cNvGrpSpPr>
          <p:nvPr/>
        </p:nvGrpSpPr>
        <p:grpSpPr bwMode="auto">
          <a:xfrm>
            <a:off x="9886822" y="4680963"/>
            <a:ext cx="1871663" cy="73025"/>
            <a:chOff x="3969" y="3067"/>
            <a:chExt cx="1179" cy="46"/>
          </a:xfrm>
        </p:grpSpPr>
        <p:sp>
          <p:nvSpPr>
            <p:cNvPr id="233478" name="Line 6"/>
            <p:cNvSpPr>
              <a:spLocks noChangeShapeType="1"/>
            </p:cNvSpPr>
            <p:nvPr/>
          </p:nvSpPr>
          <p:spPr bwMode="auto">
            <a:xfrm>
              <a:off x="3969" y="3067"/>
              <a:ext cx="1179"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3479" name="Line 7"/>
            <p:cNvSpPr>
              <a:spLocks noChangeShapeType="1"/>
            </p:cNvSpPr>
            <p:nvPr/>
          </p:nvSpPr>
          <p:spPr bwMode="auto">
            <a:xfrm>
              <a:off x="3969" y="3113"/>
              <a:ext cx="1179"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33480" name="Text Box 8"/>
          <p:cNvSpPr txBox="1">
            <a:spLocks noChangeArrowheads="1"/>
          </p:cNvSpPr>
          <p:nvPr/>
        </p:nvSpPr>
        <p:spPr bwMode="auto">
          <a:xfrm>
            <a:off x="6816725" y="4009412"/>
            <a:ext cx="895350" cy="519112"/>
          </a:xfrm>
          <a:prstGeom prst="rect">
            <a:avLst/>
          </a:prstGeom>
          <a:solidFill>
            <a:srgbClr val="66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800" dirty="0"/>
              <a:t>5 3 2</a:t>
            </a:r>
          </a:p>
        </p:txBody>
      </p:sp>
      <p:sp>
        <p:nvSpPr>
          <p:cNvPr id="233481" name="Line 9"/>
          <p:cNvSpPr>
            <a:spLocks noChangeShapeType="1"/>
          </p:cNvSpPr>
          <p:nvPr/>
        </p:nvSpPr>
        <p:spPr bwMode="auto">
          <a:xfrm flipV="1">
            <a:off x="3841749" y="4528523"/>
            <a:ext cx="1936442" cy="1080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3482" name="Line 10"/>
          <p:cNvSpPr>
            <a:spLocks noChangeShapeType="1"/>
          </p:cNvSpPr>
          <p:nvPr/>
        </p:nvSpPr>
        <p:spPr bwMode="auto">
          <a:xfrm flipH="1">
            <a:off x="6013665" y="3820049"/>
            <a:ext cx="726061" cy="489389"/>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3483" name="Text Box 11"/>
          <p:cNvSpPr txBox="1">
            <a:spLocks noChangeArrowheads="1"/>
          </p:cNvSpPr>
          <p:nvPr/>
        </p:nvSpPr>
        <p:spPr bwMode="auto">
          <a:xfrm>
            <a:off x="5765453" y="4193163"/>
            <a:ext cx="418704" cy="584775"/>
          </a:xfrm>
          <a:prstGeom prst="rect">
            <a:avLst/>
          </a:prstGeom>
          <a:noFill/>
          <a:ln>
            <a:noFill/>
          </a:ln>
          <a:effectLst/>
          <a:extLst>
            <a:ext uri="{909E8E84-426E-40DD-AFC4-6F175D3DCCD1}">
              <a14:hiddenFill xmlns:a14="http://schemas.microsoft.com/office/drawing/2010/main">
                <a:gradFill rotWithShape="1">
                  <a:gsLst>
                    <a:gs pos="0">
                      <a:srgbClr val="C0C0C0">
                        <a:alpha val="50000"/>
                      </a:srgbClr>
                    </a:gs>
                    <a:gs pos="100000">
                      <a:srgbClr val="595959">
                        <a:alpha val="84000"/>
                      </a:srgbClr>
                    </a:gs>
                  </a:gsLst>
                  <a:lin ang="27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3200" b="1" dirty="0">
                <a:solidFill>
                  <a:srgbClr val="FF0000"/>
                </a:solidFill>
              </a:rPr>
              <a:t>+</a:t>
            </a:r>
          </a:p>
        </p:txBody>
      </p:sp>
      <p:sp>
        <p:nvSpPr>
          <p:cNvPr id="233484" name="Line 12"/>
          <p:cNvSpPr>
            <a:spLocks noChangeShapeType="1"/>
          </p:cNvSpPr>
          <p:nvPr/>
        </p:nvSpPr>
        <p:spPr bwMode="auto">
          <a:xfrm flipV="1">
            <a:off x="6184157" y="4274214"/>
            <a:ext cx="618846" cy="250959"/>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33485" name="Group 13"/>
          <p:cNvGrpSpPr>
            <a:grpSpLocks/>
          </p:cNvGrpSpPr>
          <p:nvPr/>
        </p:nvGrpSpPr>
        <p:grpSpPr bwMode="auto">
          <a:xfrm>
            <a:off x="9886822" y="5626068"/>
            <a:ext cx="1871663" cy="73025"/>
            <a:chOff x="3969" y="3067"/>
            <a:chExt cx="1179" cy="46"/>
          </a:xfrm>
        </p:grpSpPr>
        <p:sp>
          <p:nvSpPr>
            <p:cNvPr id="233486" name="Line 14"/>
            <p:cNvSpPr>
              <a:spLocks noChangeShapeType="1"/>
            </p:cNvSpPr>
            <p:nvPr/>
          </p:nvSpPr>
          <p:spPr bwMode="auto">
            <a:xfrm>
              <a:off x="3969" y="3067"/>
              <a:ext cx="1179"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3487" name="Line 15"/>
            <p:cNvSpPr>
              <a:spLocks noChangeShapeType="1"/>
            </p:cNvSpPr>
            <p:nvPr/>
          </p:nvSpPr>
          <p:spPr bwMode="auto">
            <a:xfrm>
              <a:off x="3969" y="3113"/>
              <a:ext cx="1179"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33488" name="Text Box 16"/>
          <p:cNvSpPr txBox="1">
            <a:spLocks noChangeArrowheads="1"/>
          </p:cNvSpPr>
          <p:nvPr/>
        </p:nvSpPr>
        <p:spPr bwMode="auto">
          <a:xfrm>
            <a:off x="6816725" y="4529219"/>
            <a:ext cx="895350" cy="519112"/>
          </a:xfrm>
          <a:prstGeom prst="rect">
            <a:avLst/>
          </a:prstGeom>
          <a:solidFill>
            <a:srgbClr val="FFFF00"/>
          </a:solidFill>
          <a:ln>
            <a:noFill/>
          </a:ln>
          <a:effectLst/>
        </p:spPr>
        <p:txBody>
          <a:bodyPr wrap="none">
            <a:spAutoFit/>
          </a:bodyPr>
          <a:lstStyle/>
          <a:p>
            <a:pPr algn="ctr"/>
            <a:r>
              <a:rPr lang="en-US" altLang="zh-CN" sz="2800" dirty="0"/>
              <a:t>7 4 3</a:t>
            </a:r>
          </a:p>
        </p:txBody>
      </p:sp>
      <p:grpSp>
        <p:nvGrpSpPr>
          <p:cNvPr id="233489" name="Group 17"/>
          <p:cNvGrpSpPr>
            <a:grpSpLocks/>
          </p:cNvGrpSpPr>
          <p:nvPr/>
        </p:nvGrpSpPr>
        <p:grpSpPr bwMode="auto">
          <a:xfrm>
            <a:off x="9886822" y="6118938"/>
            <a:ext cx="1871663" cy="73025"/>
            <a:chOff x="3969" y="3067"/>
            <a:chExt cx="1179" cy="46"/>
          </a:xfrm>
        </p:grpSpPr>
        <p:sp>
          <p:nvSpPr>
            <p:cNvPr id="233490" name="Line 18"/>
            <p:cNvSpPr>
              <a:spLocks noChangeShapeType="1"/>
            </p:cNvSpPr>
            <p:nvPr/>
          </p:nvSpPr>
          <p:spPr bwMode="auto">
            <a:xfrm>
              <a:off x="3969" y="3067"/>
              <a:ext cx="1179"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3491" name="Line 19"/>
            <p:cNvSpPr>
              <a:spLocks noChangeShapeType="1"/>
            </p:cNvSpPr>
            <p:nvPr/>
          </p:nvSpPr>
          <p:spPr bwMode="auto">
            <a:xfrm>
              <a:off x="3969" y="3113"/>
              <a:ext cx="1179"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33492" name="Text Box 20"/>
          <p:cNvSpPr txBox="1">
            <a:spLocks noChangeArrowheads="1"/>
          </p:cNvSpPr>
          <p:nvPr/>
        </p:nvSpPr>
        <p:spPr bwMode="auto">
          <a:xfrm>
            <a:off x="6816725" y="5023620"/>
            <a:ext cx="895350" cy="519112"/>
          </a:xfrm>
          <a:prstGeom prst="rect">
            <a:avLst/>
          </a:prstGeom>
          <a:solidFill>
            <a:srgbClr val="00FFFF"/>
          </a:solidFill>
          <a:ln>
            <a:noFill/>
          </a:ln>
          <a:effectLst/>
        </p:spPr>
        <p:txBody>
          <a:bodyPr wrap="none">
            <a:spAutoFit/>
          </a:bodyPr>
          <a:lstStyle/>
          <a:p>
            <a:pPr algn="ctr"/>
            <a:r>
              <a:rPr lang="en-US" altLang="zh-CN" sz="2800" dirty="0"/>
              <a:t>7 4 5</a:t>
            </a:r>
          </a:p>
        </p:txBody>
      </p:sp>
      <p:grpSp>
        <p:nvGrpSpPr>
          <p:cNvPr id="233493" name="Group 21"/>
          <p:cNvGrpSpPr>
            <a:grpSpLocks/>
          </p:cNvGrpSpPr>
          <p:nvPr/>
        </p:nvGrpSpPr>
        <p:grpSpPr bwMode="auto">
          <a:xfrm>
            <a:off x="9886822" y="4247276"/>
            <a:ext cx="1871663" cy="73025"/>
            <a:chOff x="3969" y="3067"/>
            <a:chExt cx="1179" cy="46"/>
          </a:xfrm>
        </p:grpSpPr>
        <p:sp>
          <p:nvSpPr>
            <p:cNvPr id="233494" name="Line 22"/>
            <p:cNvSpPr>
              <a:spLocks noChangeShapeType="1"/>
            </p:cNvSpPr>
            <p:nvPr/>
          </p:nvSpPr>
          <p:spPr bwMode="auto">
            <a:xfrm>
              <a:off x="3969" y="3067"/>
              <a:ext cx="1179"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3495" name="Line 23"/>
            <p:cNvSpPr>
              <a:spLocks noChangeShapeType="1"/>
            </p:cNvSpPr>
            <p:nvPr/>
          </p:nvSpPr>
          <p:spPr bwMode="auto">
            <a:xfrm>
              <a:off x="3969" y="3113"/>
              <a:ext cx="1179"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33496" name="Text Box 24"/>
          <p:cNvSpPr txBox="1">
            <a:spLocks noChangeArrowheads="1"/>
          </p:cNvSpPr>
          <p:nvPr/>
        </p:nvSpPr>
        <p:spPr bwMode="auto">
          <a:xfrm>
            <a:off x="6817764" y="5513679"/>
            <a:ext cx="895350" cy="519113"/>
          </a:xfrm>
          <a:prstGeom prst="rect">
            <a:avLst/>
          </a:prstGeom>
          <a:solidFill>
            <a:srgbClr val="FFFF00"/>
          </a:solidFill>
          <a:ln>
            <a:noFill/>
          </a:ln>
          <a:effectLst/>
        </p:spPr>
        <p:txBody>
          <a:bodyPr wrap="none">
            <a:spAutoFit/>
          </a:bodyPr>
          <a:lstStyle/>
          <a:p>
            <a:pPr algn="ctr"/>
            <a:r>
              <a:rPr lang="en-US" altLang="zh-CN" sz="2800" dirty="0"/>
              <a:t>7 5 5</a:t>
            </a:r>
          </a:p>
        </p:txBody>
      </p:sp>
      <p:grpSp>
        <p:nvGrpSpPr>
          <p:cNvPr id="233497" name="Group 25"/>
          <p:cNvGrpSpPr>
            <a:grpSpLocks/>
          </p:cNvGrpSpPr>
          <p:nvPr/>
        </p:nvGrpSpPr>
        <p:grpSpPr bwMode="auto">
          <a:xfrm>
            <a:off x="9886822" y="5174243"/>
            <a:ext cx="1871663" cy="73025"/>
            <a:chOff x="3969" y="3067"/>
            <a:chExt cx="1179" cy="46"/>
          </a:xfrm>
        </p:grpSpPr>
        <p:sp>
          <p:nvSpPr>
            <p:cNvPr id="233498" name="Line 26"/>
            <p:cNvSpPr>
              <a:spLocks noChangeShapeType="1"/>
            </p:cNvSpPr>
            <p:nvPr/>
          </p:nvSpPr>
          <p:spPr bwMode="auto">
            <a:xfrm>
              <a:off x="3969" y="3067"/>
              <a:ext cx="1179"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3499" name="Line 27"/>
            <p:cNvSpPr>
              <a:spLocks noChangeShapeType="1"/>
            </p:cNvSpPr>
            <p:nvPr/>
          </p:nvSpPr>
          <p:spPr bwMode="auto">
            <a:xfrm>
              <a:off x="3969" y="3113"/>
              <a:ext cx="1179"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33500" name="Text Box 28"/>
          <p:cNvSpPr txBox="1">
            <a:spLocks noChangeArrowheads="1"/>
          </p:cNvSpPr>
          <p:nvPr/>
        </p:nvSpPr>
        <p:spPr bwMode="auto">
          <a:xfrm>
            <a:off x="6666850" y="6001102"/>
            <a:ext cx="1073150" cy="519112"/>
          </a:xfrm>
          <a:prstGeom prst="rect">
            <a:avLst/>
          </a:prstGeom>
          <a:solidFill>
            <a:srgbClr val="00FFFF"/>
          </a:solidFill>
          <a:ln>
            <a:noFill/>
          </a:ln>
          <a:effectLst/>
        </p:spPr>
        <p:txBody>
          <a:bodyPr wrap="none">
            <a:spAutoFit/>
          </a:bodyPr>
          <a:lstStyle/>
          <a:p>
            <a:pPr algn="ctr"/>
            <a:r>
              <a:rPr lang="en-US" altLang="zh-CN" sz="2800" dirty="0"/>
              <a:t>10 5 7</a:t>
            </a:r>
          </a:p>
        </p:txBody>
      </p:sp>
      <p:sp>
        <p:nvSpPr>
          <p:cNvPr id="233501" name="Text Box 29"/>
          <p:cNvSpPr txBox="1">
            <a:spLocks noChangeArrowheads="1"/>
          </p:cNvSpPr>
          <p:nvPr/>
        </p:nvSpPr>
        <p:spPr bwMode="auto">
          <a:xfrm>
            <a:off x="8515134" y="3986876"/>
            <a:ext cx="503238" cy="2441575"/>
          </a:xfrm>
          <a:prstGeom prst="rect">
            <a:avLst/>
          </a:prstGeom>
          <a:solidFill>
            <a:srgbClr val="009900">
              <a:alpha val="5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10000"/>
              </a:lnSpc>
            </a:pPr>
            <a:r>
              <a:rPr lang="en-US" altLang="zh-CN" sz="2800" dirty="0"/>
              <a:t>P</a:t>
            </a:r>
            <a:r>
              <a:rPr lang="en-US" altLang="zh-CN" sz="2800" baseline="-25000" dirty="0"/>
              <a:t>1</a:t>
            </a:r>
          </a:p>
          <a:p>
            <a:pPr algn="ctr">
              <a:lnSpc>
                <a:spcPct val="110000"/>
              </a:lnSpc>
            </a:pPr>
            <a:r>
              <a:rPr lang="en-US" altLang="zh-CN" sz="2800" dirty="0"/>
              <a:t>P</a:t>
            </a:r>
            <a:r>
              <a:rPr lang="en-US" altLang="zh-CN" sz="2800" baseline="-25000" dirty="0"/>
              <a:t>3</a:t>
            </a:r>
          </a:p>
          <a:p>
            <a:pPr algn="ctr">
              <a:lnSpc>
                <a:spcPct val="110000"/>
              </a:lnSpc>
            </a:pPr>
            <a:r>
              <a:rPr lang="en-US" altLang="zh-CN" sz="2800" dirty="0"/>
              <a:t>P</a:t>
            </a:r>
            <a:r>
              <a:rPr lang="en-US" altLang="zh-CN" sz="2800" baseline="-25000" dirty="0"/>
              <a:t>4</a:t>
            </a:r>
          </a:p>
          <a:p>
            <a:pPr algn="ctr">
              <a:lnSpc>
                <a:spcPct val="110000"/>
              </a:lnSpc>
            </a:pPr>
            <a:r>
              <a:rPr lang="en-US" altLang="zh-CN" sz="2800" dirty="0"/>
              <a:t>P</a:t>
            </a:r>
            <a:r>
              <a:rPr lang="en-US" altLang="zh-CN" sz="2800" baseline="-25000" dirty="0"/>
              <a:t>0</a:t>
            </a:r>
          </a:p>
          <a:p>
            <a:pPr algn="ctr">
              <a:lnSpc>
                <a:spcPct val="110000"/>
              </a:lnSpc>
            </a:pPr>
            <a:r>
              <a:rPr lang="en-US" altLang="zh-CN" sz="2800" dirty="0"/>
              <a:t>P</a:t>
            </a:r>
            <a:r>
              <a:rPr lang="en-US" altLang="zh-CN" sz="2800" baseline="-25000" dirty="0"/>
              <a:t>2</a:t>
            </a:r>
          </a:p>
        </p:txBody>
      </p:sp>
      <p:sp>
        <p:nvSpPr>
          <p:cNvPr id="31" name="Text Box 8">
            <a:extLst>
              <a:ext uri="{FF2B5EF4-FFF2-40B4-BE49-F238E27FC236}">
                <a16:creationId xmlns:a16="http://schemas.microsoft.com/office/drawing/2014/main" id="{0D869602-7E1E-4243-83FD-B387C24640D7}"/>
              </a:ext>
            </a:extLst>
          </p:cNvPr>
          <p:cNvSpPr txBox="1">
            <a:spLocks noChangeArrowheads="1"/>
          </p:cNvSpPr>
          <p:nvPr/>
        </p:nvSpPr>
        <p:spPr bwMode="auto">
          <a:xfrm>
            <a:off x="6804000" y="3464025"/>
            <a:ext cx="936000" cy="519112"/>
          </a:xfrm>
          <a:prstGeom prst="rect">
            <a:avLst/>
          </a:prstGeom>
          <a:solidFill>
            <a:schemeClr val="bg1">
              <a:lumMod val="75000"/>
            </a:schemeClr>
          </a:solidFill>
          <a:ln>
            <a:noFill/>
          </a:ln>
          <a:effectLst/>
        </p:spPr>
        <p:txBody>
          <a:bodyPr wrap="none">
            <a:spAutoFit/>
          </a:bodyPr>
          <a:lstStyle/>
          <a:p>
            <a:pPr algn="ctr"/>
            <a:r>
              <a:rPr lang="en-US" altLang="zh-CN" sz="2800" dirty="0"/>
              <a:t>3 3 2</a:t>
            </a:r>
          </a:p>
        </p:txBody>
      </p:sp>
      <p:sp>
        <p:nvSpPr>
          <p:cNvPr id="32" name="Text Box 8">
            <a:extLst>
              <a:ext uri="{FF2B5EF4-FFF2-40B4-BE49-F238E27FC236}">
                <a16:creationId xmlns:a16="http://schemas.microsoft.com/office/drawing/2014/main" id="{1D2BFEED-F662-4B7D-8684-120E479F3A7B}"/>
              </a:ext>
            </a:extLst>
          </p:cNvPr>
          <p:cNvSpPr txBox="1">
            <a:spLocks noChangeArrowheads="1"/>
          </p:cNvSpPr>
          <p:nvPr/>
        </p:nvSpPr>
        <p:spPr bwMode="auto">
          <a:xfrm>
            <a:off x="6804000" y="2938414"/>
            <a:ext cx="936000" cy="523220"/>
          </a:xfrm>
          <a:prstGeom prst="rect">
            <a:avLst/>
          </a:prstGeom>
          <a:solidFill>
            <a:schemeClr val="bg1">
              <a:lumMod val="75000"/>
            </a:schemeClr>
          </a:solidFill>
          <a:ln>
            <a:noFill/>
          </a:ln>
          <a:effectLst/>
        </p:spPr>
        <p:txBody>
          <a:bodyPr wrap="none">
            <a:spAutoFit/>
          </a:bodyPr>
          <a:lstStyle/>
          <a:p>
            <a:pPr algn="ctr"/>
            <a:r>
              <a:rPr lang="en-US" altLang="zh-CN" sz="2800" u="sng" dirty="0"/>
              <a:t>work</a:t>
            </a:r>
          </a:p>
        </p:txBody>
      </p:sp>
      <p:sp>
        <p:nvSpPr>
          <p:cNvPr id="33" name="Text Box 8">
            <a:extLst>
              <a:ext uri="{FF2B5EF4-FFF2-40B4-BE49-F238E27FC236}">
                <a16:creationId xmlns:a16="http://schemas.microsoft.com/office/drawing/2014/main" id="{3A65813E-CEA1-43F9-A509-31B3B69AA566}"/>
              </a:ext>
            </a:extLst>
          </p:cNvPr>
          <p:cNvSpPr txBox="1">
            <a:spLocks noChangeArrowheads="1"/>
          </p:cNvSpPr>
          <p:nvPr/>
        </p:nvSpPr>
        <p:spPr bwMode="auto">
          <a:xfrm>
            <a:off x="8298292" y="3094760"/>
            <a:ext cx="813043" cy="523220"/>
          </a:xfrm>
          <a:prstGeom prst="rect">
            <a:avLst/>
          </a:prstGeom>
          <a:solidFill>
            <a:schemeClr val="bg1">
              <a:lumMod val="75000"/>
            </a:schemeClr>
          </a:solidFill>
          <a:ln>
            <a:noFill/>
          </a:ln>
          <a:effectLst/>
        </p:spPr>
        <p:txBody>
          <a:bodyPr wrap="none">
            <a:spAutoFit/>
          </a:bodyPr>
          <a:lstStyle/>
          <a:p>
            <a:r>
              <a:rPr lang="en-US" altLang="zh-CN" sz="2800" u="sng" dirty="0"/>
              <a:t>Seq.</a:t>
            </a:r>
          </a:p>
        </p:txBody>
      </p:sp>
      <p:cxnSp>
        <p:nvCxnSpPr>
          <p:cNvPr id="3" name="直接箭头连接符 2">
            <a:extLst>
              <a:ext uri="{FF2B5EF4-FFF2-40B4-BE49-F238E27FC236}">
                <a16:creationId xmlns:a16="http://schemas.microsoft.com/office/drawing/2014/main" id="{92FB04D1-F082-4907-A281-9F2C39593865}"/>
              </a:ext>
            </a:extLst>
          </p:cNvPr>
          <p:cNvCxnSpPr/>
          <p:nvPr/>
        </p:nvCxnSpPr>
        <p:spPr bwMode="auto">
          <a:xfrm flipV="1">
            <a:off x="3841749" y="5048331"/>
            <a:ext cx="1936441" cy="495904"/>
          </a:xfrm>
          <a:prstGeom prst="straightConnector1">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接箭头连接符 36">
            <a:extLst>
              <a:ext uri="{FF2B5EF4-FFF2-40B4-BE49-F238E27FC236}">
                <a16:creationId xmlns:a16="http://schemas.microsoft.com/office/drawing/2014/main" id="{62CA072E-7590-4615-8052-DEC25E749793}"/>
              </a:ext>
            </a:extLst>
          </p:cNvPr>
          <p:cNvCxnSpPr>
            <a:stCxn id="233484" idx="1"/>
          </p:cNvCxnSpPr>
          <p:nvPr/>
        </p:nvCxnSpPr>
        <p:spPr bwMode="auto">
          <a:xfrm flipH="1">
            <a:off x="6092945" y="4274214"/>
            <a:ext cx="710058" cy="563029"/>
          </a:xfrm>
          <a:prstGeom prst="straightConnector1">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文本框 7">
            <a:extLst>
              <a:ext uri="{FF2B5EF4-FFF2-40B4-BE49-F238E27FC236}">
                <a16:creationId xmlns:a16="http://schemas.microsoft.com/office/drawing/2014/main" id="{C149C8FA-F6C6-4C2B-80C2-E424EEB4F152}"/>
              </a:ext>
            </a:extLst>
          </p:cNvPr>
          <p:cNvSpPr txBox="1"/>
          <p:nvPr/>
        </p:nvSpPr>
        <p:spPr>
          <a:xfrm>
            <a:off x="5811201" y="4750986"/>
            <a:ext cx="365806" cy="523220"/>
          </a:xfrm>
          <a:prstGeom prst="rect">
            <a:avLst/>
          </a:prstGeom>
          <a:noFill/>
        </p:spPr>
        <p:txBody>
          <a:bodyPr wrap="none" rtlCol="0">
            <a:spAutoFit/>
          </a:bodyPr>
          <a:lstStyle/>
          <a:p>
            <a:r>
              <a:rPr lang="en-US" altLang="zh-CN" sz="2800" b="1" dirty="0">
                <a:solidFill>
                  <a:srgbClr val="FF0000"/>
                </a:solidFill>
                <a:latin typeface="+mn-ea"/>
                <a:ea typeface="+mn-ea"/>
              </a:rPr>
              <a:t>+</a:t>
            </a:r>
            <a:endParaRPr lang="zh-CN" altLang="en-US" sz="2800" b="1" dirty="0">
              <a:solidFill>
                <a:srgbClr val="FF0000"/>
              </a:solidFill>
              <a:latin typeface="+mn-ea"/>
              <a:ea typeface="+mn-ea"/>
            </a:endParaRPr>
          </a:p>
        </p:txBody>
      </p:sp>
      <p:cxnSp>
        <p:nvCxnSpPr>
          <p:cNvPr id="42" name="直接箭头连接符 41">
            <a:extLst>
              <a:ext uri="{FF2B5EF4-FFF2-40B4-BE49-F238E27FC236}">
                <a16:creationId xmlns:a16="http://schemas.microsoft.com/office/drawing/2014/main" id="{F213F8CB-3E86-498E-9AA4-1A9D019D96AD}"/>
              </a:ext>
            </a:extLst>
          </p:cNvPr>
          <p:cNvCxnSpPr>
            <a:endCxn id="233488" idx="1"/>
          </p:cNvCxnSpPr>
          <p:nvPr/>
        </p:nvCxnSpPr>
        <p:spPr bwMode="auto">
          <a:xfrm flipV="1">
            <a:off x="6229905" y="4788775"/>
            <a:ext cx="586820" cy="223821"/>
          </a:xfrm>
          <a:prstGeom prst="straightConnector1">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2" name="表格 3">
            <a:extLst>
              <a:ext uri="{FF2B5EF4-FFF2-40B4-BE49-F238E27FC236}">
                <a16:creationId xmlns:a16="http://schemas.microsoft.com/office/drawing/2014/main" id="{EA2F8DCD-BA2B-E091-52E0-AAC5EFDF3616}"/>
              </a:ext>
            </a:extLst>
          </p:cNvPr>
          <p:cNvGraphicFramePr>
            <a:graphicFrameLocks noGrp="1"/>
          </p:cNvGraphicFramePr>
          <p:nvPr/>
        </p:nvGraphicFramePr>
        <p:xfrm>
          <a:off x="5943867" y="984430"/>
          <a:ext cx="6045588" cy="961200"/>
        </p:xfrm>
        <a:graphic>
          <a:graphicData uri="http://schemas.openxmlformats.org/drawingml/2006/table">
            <a:tbl>
              <a:tblPr firstRow="1" bandRow="1">
                <a:tableStyleId>{5C22544A-7EE6-4342-B048-85BDC9FD1C3A}</a:tableStyleId>
              </a:tblPr>
              <a:tblGrid>
                <a:gridCol w="1007598">
                  <a:extLst>
                    <a:ext uri="{9D8B030D-6E8A-4147-A177-3AD203B41FA5}">
                      <a16:colId xmlns:a16="http://schemas.microsoft.com/office/drawing/2014/main" val="726940138"/>
                    </a:ext>
                  </a:extLst>
                </a:gridCol>
                <a:gridCol w="1007598">
                  <a:extLst>
                    <a:ext uri="{9D8B030D-6E8A-4147-A177-3AD203B41FA5}">
                      <a16:colId xmlns:a16="http://schemas.microsoft.com/office/drawing/2014/main" val="3816959358"/>
                    </a:ext>
                  </a:extLst>
                </a:gridCol>
                <a:gridCol w="1007598">
                  <a:extLst>
                    <a:ext uri="{9D8B030D-6E8A-4147-A177-3AD203B41FA5}">
                      <a16:colId xmlns:a16="http://schemas.microsoft.com/office/drawing/2014/main" val="1191455006"/>
                    </a:ext>
                  </a:extLst>
                </a:gridCol>
                <a:gridCol w="1007598">
                  <a:extLst>
                    <a:ext uri="{9D8B030D-6E8A-4147-A177-3AD203B41FA5}">
                      <a16:colId xmlns:a16="http://schemas.microsoft.com/office/drawing/2014/main" val="114465332"/>
                    </a:ext>
                  </a:extLst>
                </a:gridCol>
                <a:gridCol w="1007598">
                  <a:extLst>
                    <a:ext uri="{9D8B030D-6E8A-4147-A177-3AD203B41FA5}">
                      <a16:colId xmlns:a16="http://schemas.microsoft.com/office/drawing/2014/main" val="1813022456"/>
                    </a:ext>
                  </a:extLst>
                </a:gridCol>
                <a:gridCol w="1007598">
                  <a:extLst>
                    <a:ext uri="{9D8B030D-6E8A-4147-A177-3AD203B41FA5}">
                      <a16:colId xmlns:a16="http://schemas.microsoft.com/office/drawing/2014/main" val="3469659217"/>
                    </a:ext>
                  </a:extLst>
                </a:gridCol>
              </a:tblGrid>
              <a:tr h="370840">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Finish</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0</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1</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2</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3</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4</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70534814"/>
                  </a:ext>
                </a:extLst>
              </a:tr>
              <a:tr h="504000">
                <a:tc>
                  <a:txBody>
                    <a:bodyPr/>
                    <a:lstStyle/>
                    <a:p>
                      <a:pPr algn="ct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false</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false</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false</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false</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400" dirty="0">
                          <a:solidFill>
                            <a:schemeClr val="tx1"/>
                          </a:solidFill>
                          <a:latin typeface="Times New Roman" panose="02020603050405020304" pitchFamily="18" charset="0"/>
                          <a:cs typeface="Times New Roman" panose="02020603050405020304" pitchFamily="18" charset="0"/>
                        </a:rPr>
                        <a:t>false</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58935464"/>
                  </a:ext>
                </a:extLst>
              </a:tr>
            </a:tbl>
          </a:graphicData>
        </a:graphic>
      </p:graphicFrame>
      <p:sp>
        <p:nvSpPr>
          <p:cNvPr id="4" name="文本框 3">
            <a:extLst>
              <a:ext uri="{FF2B5EF4-FFF2-40B4-BE49-F238E27FC236}">
                <a16:creationId xmlns:a16="http://schemas.microsoft.com/office/drawing/2014/main" id="{8296FFA3-7070-E8DE-4ED3-DCACB8D424B9}"/>
              </a:ext>
            </a:extLst>
          </p:cNvPr>
          <p:cNvSpPr txBox="1"/>
          <p:nvPr/>
        </p:nvSpPr>
        <p:spPr>
          <a:xfrm>
            <a:off x="8158194" y="1448785"/>
            <a:ext cx="662361" cy="461665"/>
          </a:xfrm>
          <a:prstGeom prst="rect">
            <a:avLst/>
          </a:prstGeom>
          <a:solidFill>
            <a:srgbClr val="FFFF00"/>
          </a:solidFill>
        </p:spPr>
        <p:txBody>
          <a:bodyPr wrap="none" rtlCol="0">
            <a:spAutoFit/>
          </a:bodyPr>
          <a:lstStyle/>
          <a:p>
            <a:r>
              <a:rPr lang="en-US" altLang="zh-CN" dirty="0"/>
              <a:t>true</a:t>
            </a:r>
            <a:endParaRPr lang="zh-CN" altLang="en-US" dirty="0"/>
          </a:p>
        </p:txBody>
      </p:sp>
      <p:sp>
        <p:nvSpPr>
          <p:cNvPr id="5" name="文本框 4">
            <a:extLst>
              <a:ext uri="{FF2B5EF4-FFF2-40B4-BE49-F238E27FC236}">
                <a16:creationId xmlns:a16="http://schemas.microsoft.com/office/drawing/2014/main" id="{488D352E-4A18-7CFF-752A-7864B4F22FAC}"/>
              </a:ext>
            </a:extLst>
          </p:cNvPr>
          <p:cNvSpPr txBox="1"/>
          <p:nvPr/>
        </p:nvSpPr>
        <p:spPr>
          <a:xfrm>
            <a:off x="10204169" y="1449564"/>
            <a:ext cx="662361" cy="461665"/>
          </a:xfrm>
          <a:prstGeom prst="rect">
            <a:avLst/>
          </a:prstGeom>
          <a:solidFill>
            <a:srgbClr val="FFFF00"/>
          </a:solidFill>
        </p:spPr>
        <p:txBody>
          <a:bodyPr wrap="none" rtlCol="0">
            <a:spAutoFit/>
          </a:bodyPr>
          <a:lstStyle/>
          <a:p>
            <a:r>
              <a:rPr lang="en-US" altLang="zh-CN" dirty="0"/>
              <a:t>true</a:t>
            </a:r>
            <a:endParaRPr lang="zh-CN" altLang="en-US" dirty="0"/>
          </a:p>
        </p:txBody>
      </p:sp>
      <p:sp>
        <p:nvSpPr>
          <p:cNvPr id="6" name="文本框 5">
            <a:extLst>
              <a:ext uri="{FF2B5EF4-FFF2-40B4-BE49-F238E27FC236}">
                <a16:creationId xmlns:a16="http://schemas.microsoft.com/office/drawing/2014/main" id="{338342DD-9AE7-326B-FEE3-CE0B3CE4AB3D}"/>
              </a:ext>
            </a:extLst>
          </p:cNvPr>
          <p:cNvSpPr txBox="1"/>
          <p:nvPr/>
        </p:nvSpPr>
        <p:spPr>
          <a:xfrm>
            <a:off x="11169639" y="1448785"/>
            <a:ext cx="662361" cy="461665"/>
          </a:xfrm>
          <a:prstGeom prst="rect">
            <a:avLst/>
          </a:prstGeom>
          <a:solidFill>
            <a:srgbClr val="FFFF00"/>
          </a:solidFill>
        </p:spPr>
        <p:txBody>
          <a:bodyPr wrap="none" rtlCol="0">
            <a:spAutoFit/>
          </a:bodyPr>
          <a:lstStyle/>
          <a:p>
            <a:r>
              <a:rPr lang="en-US" altLang="zh-CN" dirty="0"/>
              <a:t>true</a:t>
            </a:r>
            <a:endParaRPr lang="zh-CN" altLang="en-US" dirty="0"/>
          </a:p>
        </p:txBody>
      </p:sp>
      <p:sp>
        <p:nvSpPr>
          <p:cNvPr id="7" name="文本框 6">
            <a:extLst>
              <a:ext uri="{FF2B5EF4-FFF2-40B4-BE49-F238E27FC236}">
                <a16:creationId xmlns:a16="http://schemas.microsoft.com/office/drawing/2014/main" id="{F6D5D648-CE09-49F8-CA94-57837F71690C}"/>
              </a:ext>
            </a:extLst>
          </p:cNvPr>
          <p:cNvSpPr txBox="1"/>
          <p:nvPr/>
        </p:nvSpPr>
        <p:spPr>
          <a:xfrm>
            <a:off x="7095935" y="1448785"/>
            <a:ext cx="662361" cy="461665"/>
          </a:xfrm>
          <a:prstGeom prst="rect">
            <a:avLst/>
          </a:prstGeom>
          <a:solidFill>
            <a:srgbClr val="FFFF00"/>
          </a:solidFill>
        </p:spPr>
        <p:txBody>
          <a:bodyPr wrap="none" rtlCol="0">
            <a:spAutoFit/>
          </a:bodyPr>
          <a:lstStyle/>
          <a:p>
            <a:r>
              <a:rPr lang="en-US" altLang="zh-CN" dirty="0"/>
              <a:t>true</a:t>
            </a:r>
            <a:endParaRPr lang="zh-CN" altLang="en-US" dirty="0"/>
          </a:p>
        </p:txBody>
      </p:sp>
      <p:sp>
        <p:nvSpPr>
          <p:cNvPr id="9" name="文本框 8">
            <a:extLst>
              <a:ext uri="{FF2B5EF4-FFF2-40B4-BE49-F238E27FC236}">
                <a16:creationId xmlns:a16="http://schemas.microsoft.com/office/drawing/2014/main" id="{D5A6510D-EB55-5770-7FD1-81101598852C}"/>
              </a:ext>
            </a:extLst>
          </p:cNvPr>
          <p:cNvSpPr txBox="1"/>
          <p:nvPr/>
        </p:nvSpPr>
        <p:spPr>
          <a:xfrm>
            <a:off x="9137012" y="1452349"/>
            <a:ext cx="662361" cy="461665"/>
          </a:xfrm>
          <a:prstGeom prst="rect">
            <a:avLst/>
          </a:prstGeom>
          <a:solidFill>
            <a:srgbClr val="FFFF00"/>
          </a:solidFill>
        </p:spPr>
        <p:txBody>
          <a:bodyPr wrap="none" rtlCol="0">
            <a:spAutoFit/>
          </a:bodyPr>
          <a:lstStyle/>
          <a:p>
            <a:r>
              <a:rPr lang="en-US" altLang="zh-CN" dirty="0"/>
              <a:t>true</a:t>
            </a:r>
            <a:endParaRPr lang="zh-CN" altLang="en-US" dirty="0"/>
          </a:p>
        </p:txBody>
      </p:sp>
    </p:spTree>
    <p:extLst>
      <p:ext uri="{BB962C8B-B14F-4D97-AF65-F5344CB8AC3E}">
        <p14:creationId xmlns:p14="http://schemas.microsoft.com/office/powerpoint/2010/main" val="34208984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3475">
                                            <p:txEl>
                                              <p:pRg st="0" end="0"/>
                                            </p:txEl>
                                          </p:spTgt>
                                        </p:tgtEl>
                                        <p:attrNameLst>
                                          <p:attrName>style.visibility</p:attrName>
                                        </p:attrNameLst>
                                      </p:cBhvr>
                                      <p:to>
                                        <p:strVal val="visible"/>
                                      </p:to>
                                    </p:set>
                                    <p:animEffect transition="in" filter="wipe(left)">
                                      <p:cBhvr>
                                        <p:cTn id="7" dur="500"/>
                                        <p:tgtEl>
                                          <p:spTgt spid="23347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33475">
                                            <p:txEl>
                                              <p:pRg st="1" end="1"/>
                                            </p:txEl>
                                          </p:spTgt>
                                        </p:tgtEl>
                                        <p:attrNameLst>
                                          <p:attrName>style.visibility</p:attrName>
                                        </p:attrNameLst>
                                      </p:cBhvr>
                                      <p:to>
                                        <p:strVal val="visible"/>
                                      </p:to>
                                    </p:set>
                                    <p:animEffect transition="in" filter="wipe(left)">
                                      <p:cBhvr>
                                        <p:cTn id="10" dur="500"/>
                                        <p:tgtEl>
                                          <p:spTgt spid="233475">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33475">
                                            <p:txEl>
                                              <p:pRg st="2" end="2"/>
                                            </p:txEl>
                                          </p:spTgt>
                                        </p:tgtEl>
                                        <p:attrNameLst>
                                          <p:attrName>style.visibility</p:attrName>
                                        </p:attrNameLst>
                                      </p:cBhvr>
                                      <p:to>
                                        <p:strVal val="visible"/>
                                      </p:to>
                                    </p:set>
                                    <p:animEffect transition="in" filter="wipe(left)">
                                      <p:cBhvr>
                                        <p:cTn id="13" dur="500"/>
                                        <p:tgtEl>
                                          <p:spTgt spid="23347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33475">
                                            <p:txEl>
                                              <p:pRg st="3" end="3"/>
                                            </p:txEl>
                                          </p:spTgt>
                                        </p:tgtEl>
                                        <p:attrNameLst>
                                          <p:attrName>style.visibility</p:attrName>
                                        </p:attrNameLst>
                                      </p:cBhvr>
                                      <p:to>
                                        <p:strVal val="visible"/>
                                      </p:to>
                                    </p:set>
                                    <p:animEffect transition="in" filter="wipe(left)">
                                      <p:cBhvr>
                                        <p:cTn id="18" dur="500"/>
                                        <p:tgtEl>
                                          <p:spTgt spid="233475">
                                            <p:txEl>
                                              <p:pRg st="3" end="3"/>
                                            </p:txEl>
                                          </p:spTgt>
                                        </p:tgtEl>
                                      </p:cBhvr>
                                    </p:animEffect>
                                  </p:childTnLst>
                                </p:cTn>
                              </p:par>
                            </p:childTnLst>
                          </p:cTn>
                        </p:par>
                        <p:par>
                          <p:cTn id="19" fill="hold" nodeType="withGroup">
                            <p:stCondLst>
                              <p:cond delay="500"/>
                            </p:stCondLst>
                            <p:childTnLst>
                              <p:par>
                                <p:cTn id="20" presetID="53" presetClass="entr" presetSubtype="16" fill="hold" nodeType="after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p:cTn id="22" dur="500" fill="hold"/>
                                        <p:tgtEl>
                                          <p:spTgt spid="16"/>
                                        </p:tgtEl>
                                        <p:attrNameLst>
                                          <p:attrName>ppt_w</p:attrName>
                                        </p:attrNameLst>
                                      </p:cBhvr>
                                      <p:tavLst>
                                        <p:tav tm="0">
                                          <p:val>
                                            <p:fltVal val="0"/>
                                          </p:val>
                                        </p:tav>
                                        <p:tav tm="100000">
                                          <p:val>
                                            <p:strVal val="#ppt_w"/>
                                          </p:val>
                                        </p:tav>
                                      </p:tavLst>
                                    </p:anim>
                                    <p:anim calcmode="lin" valueType="num">
                                      <p:cBhvr>
                                        <p:cTn id="23" dur="500" fill="hold"/>
                                        <p:tgtEl>
                                          <p:spTgt spid="16"/>
                                        </p:tgtEl>
                                        <p:attrNameLst>
                                          <p:attrName>ppt_h</p:attrName>
                                        </p:attrNameLst>
                                      </p:cBhvr>
                                      <p:tavLst>
                                        <p:tav tm="0">
                                          <p:val>
                                            <p:fltVal val="0"/>
                                          </p:val>
                                        </p:tav>
                                        <p:tav tm="100000">
                                          <p:val>
                                            <p:strVal val="#ppt_h"/>
                                          </p:val>
                                        </p:tav>
                                      </p:tavLst>
                                    </p:anim>
                                    <p:animEffect transition="in" filter="fade">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233476"/>
                                        </p:tgtEl>
                                        <p:attrNameLst>
                                          <p:attrName>style.visibility</p:attrName>
                                        </p:attrNameLst>
                                      </p:cBhvr>
                                      <p:to>
                                        <p:strVal val="visible"/>
                                      </p:to>
                                    </p:set>
                                    <p:animEffect transition="in" filter="wipe(up)">
                                      <p:cBhvr>
                                        <p:cTn id="29" dur="500"/>
                                        <p:tgtEl>
                                          <p:spTgt spid="23347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wipe(left)">
                                      <p:cBhvr>
                                        <p:cTn id="34" dur="2000"/>
                                        <p:tgtEl>
                                          <p:spTgt spid="32"/>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wipe(left)">
                                      <p:cBhvr>
                                        <p:cTn id="38" dur="2000"/>
                                        <p:tgtEl>
                                          <p:spTgt spid="31"/>
                                        </p:tgtEl>
                                      </p:cBhvr>
                                    </p:animEffect>
                                  </p:childTnLst>
                                </p:cTn>
                              </p:par>
                            </p:childTnLst>
                          </p:cTn>
                        </p:par>
                        <p:par>
                          <p:cTn id="39" fill="hold">
                            <p:stCondLst>
                              <p:cond delay="4000"/>
                            </p:stCondLst>
                            <p:childTnLst>
                              <p:par>
                                <p:cTn id="40" presetID="53" presetClass="entr" presetSubtype="16" fill="hold" nodeType="afterEffect">
                                  <p:stCondLst>
                                    <p:cond delay="0"/>
                                  </p:stCondLst>
                                  <p:childTnLst>
                                    <p:set>
                                      <p:cBhvr>
                                        <p:cTn id="41" dur="1" fill="hold">
                                          <p:stCondLst>
                                            <p:cond delay="0"/>
                                          </p:stCondLst>
                                        </p:cTn>
                                        <p:tgtEl>
                                          <p:spTgt spid="2"/>
                                        </p:tgtEl>
                                        <p:attrNameLst>
                                          <p:attrName>style.visibility</p:attrName>
                                        </p:attrNameLst>
                                      </p:cBhvr>
                                      <p:to>
                                        <p:strVal val="visible"/>
                                      </p:to>
                                    </p:set>
                                    <p:anim calcmode="lin" valueType="num">
                                      <p:cBhvr>
                                        <p:cTn id="42" dur="500" fill="hold"/>
                                        <p:tgtEl>
                                          <p:spTgt spid="2"/>
                                        </p:tgtEl>
                                        <p:attrNameLst>
                                          <p:attrName>ppt_w</p:attrName>
                                        </p:attrNameLst>
                                      </p:cBhvr>
                                      <p:tavLst>
                                        <p:tav tm="0">
                                          <p:val>
                                            <p:fltVal val="0"/>
                                          </p:val>
                                        </p:tav>
                                        <p:tav tm="100000">
                                          <p:val>
                                            <p:strVal val="#ppt_w"/>
                                          </p:val>
                                        </p:tav>
                                      </p:tavLst>
                                    </p:anim>
                                    <p:anim calcmode="lin" valueType="num">
                                      <p:cBhvr>
                                        <p:cTn id="43" dur="500" fill="hold"/>
                                        <p:tgtEl>
                                          <p:spTgt spid="2"/>
                                        </p:tgtEl>
                                        <p:attrNameLst>
                                          <p:attrName>ppt_h</p:attrName>
                                        </p:attrNameLst>
                                      </p:cBhvr>
                                      <p:tavLst>
                                        <p:tav tm="0">
                                          <p:val>
                                            <p:fltVal val="0"/>
                                          </p:val>
                                        </p:tav>
                                        <p:tav tm="100000">
                                          <p:val>
                                            <p:strVal val="#ppt_h"/>
                                          </p:val>
                                        </p:tav>
                                      </p:tavLst>
                                    </p:anim>
                                    <p:animEffect transition="in" filter="fade">
                                      <p:cBhvr>
                                        <p:cTn id="44" dur="500"/>
                                        <p:tgtEl>
                                          <p:spTgt spid="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wipe(left)">
                                      <p:cBhvr>
                                        <p:cTn id="49" dur="2000"/>
                                        <p:tgtEl>
                                          <p:spTgt spid="33"/>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233477"/>
                                        </p:tgtEl>
                                        <p:attrNameLst>
                                          <p:attrName>style.visibility</p:attrName>
                                        </p:attrNameLst>
                                      </p:cBhvr>
                                      <p:to>
                                        <p:strVal val="visible"/>
                                      </p:to>
                                    </p:set>
                                    <p:animEffect transition="in" filter="wipe(left)">
                                      <p:cBhvr>
                                        <p:cTn id="54" dur="500"/>
                                        <p:tgtEl>
                                          <p:spTgt spid="233477"/>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33501">
                                            <p:bg/>
                                          </p:spTgt>
                                        </p:tgtEl>
                                        <p:attrNameLst>
                                          <p:attrName>style.visibility</p:attrName>
                                        </p:attrNameLst>
                                      </p:cBhvr>
                                      <p:to>
                                        <p:strVal val="visible"/>
                                      </p:to>
                                    </p:set>
                                    <p:animEffect transition="in" filter="wipe(left)">
                                      <p:cBhvr>
                                        <p:cTn id="59" dur="500"/>
                                        <p:tgtEl>
                                          <p:spTgt spid="233501">
                                            <p:bg/>
                                          </p:spTgt>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233501">
                                            <p:txEl>
                                              <p:pRg st="0" end="0"/>
                                            </p:txEl>
                                          </p:spTgt>
                                        </p:tgtEl>
                                        <p:attrNameLst>
                                          <p:attrName>style.visibility</p:attrName>
                                        </p:attrNameLst>
                                      </p:cBhvr>
                                      <p:to>
                                        <p:strVal val="visible"/>
                                      </p:to>
                                    </p:set>
                                    <p:animEffect transition="in" filter="wipe(left)">
                                      <p:cBhvr>
                                        <p:cTn id="62" dur="500"/>
                                        <p:tgtEl>
                                          <p:spTgt spid="233501">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4"/>
                                        </p:tgtEl>
                                        <p:attrNameLst>
                                          <p:attrName>style.visibility</p:attrName>
                                        </p:attrNameLst>
                                      </p:cBhvr>
                                      <p:to>
                                        <p:strVal val="visible"/>
                                      </p:to>
                                    </p:set>
                                    <p:animEffect transition="in" filter="wipe(left)">
                                      <p:cBhvr>
                                        <p:cTn id="67" dur="500"/>
                                        <p:tgtEl>
                                          <p:spTgt spid="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33481"/>
                                        </p:tgtEl>
                                        <p:attrNameLst>
                                          <p:attrName>style.visibility</p:attrName>
                                        </p:attrNameLst>
                                      </p:cBhvr>
                                      <p:to>
                                        <p:strVal val="visible"/>
                                      </p:to>
                                    </p:set>
                                    <p:animEffect transition="in" filter="wipe(left)">
                                      <p:cBhvr>
                                        <p:cTn id="72" dur="500"/>
                                        <p:tgtEl>
                                          <p:spTgt spid="233481"/>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233482"/>
                                        </p:tgtEl>
                                        <p:attrNameLst>
                                          <p:attrName>style.visibility</p:attrName>
                                        </p:attrNameLst>
                                      </p:cBhvr>
                                      <p:to>
                                        <p:strVal val="visible"/>
                                      </p:to>
                                    </p:set>
                                    <p:animEffect transition="in" filter="wipe(up)">
                                      <p:cBhvr>
                                        <p:cTn id="75" dur="500"/>
                                        <p:tgtEl>
                                          <p:spTgt spid="233482"/>
                                        </p:tgtEl>
                                      </p:cBhvr>
                                    </p:animEffect>
                                  </p:childTnLst>
                                </p:cTn>
                              </p:par>
                            </p:childTnLst>
                          </p:cTn>
                        </p:par>
                        <p:par>
                          <p:cTn id="76" fill="hold" nodeType="afterGroup">
                            <p:stCondLst>
                              <p:cond delay="500"/>
                            </p:stCondLst>
                            <p:childTnLst>
                              <p:par>
                                <p:cTn id="77" presetID="1" presetClass="entr" presetSubtype="0" fill="hold" grpId="0" nodeType="afterEffect">
                                  <p:stCondLst>
                                    <p:cond delay="0"/>
                                  </p:stCondLst>
                                  <p:childTnLst>
                                    <p:set>
                                      <p:cBhvr>
                                        <p:cTn id="78" dur="1" fill="hold">
                                          <p:stCondLst>
                                            <p:cond delay="0"/>
                                          </p:stCondLst>
                                        </p:cTn>
                                        <p:tgtEl>
                                          <p:spTgt spid="233483"/>
                                        </p:tgtEl>
                                        <p:attrNameLst>
                                          <p:attrName>style.visibility</p:attrName>
                                        </p:attrNameLst>
                                      </p:cBhvr>
                                      <p:to>
                                        <p:strVal val="visible"/>
                                      </p:to>
                                    </p:set>
                                  </p:childTnLst>
                                </p:cTn>
                              </p:par>
                            </p:childTnLst>
                          </p:cTn>
                        </p:par>
                        <p:par>
                          <p:cTn id="79" fill="hold" nodeType="afterGroup">
                            <p:stCondLst>
                              <p:cond delay="500"/>
                            </p:stCondLst>
                            <p:childTnLst>
                              <p:par>
                                <p:cTn id="80" presetID="22" presetClass="entr" presetSubtype="8" fill="hold" grpId="0" nodeType="afterEffect">
                                  <p:stCondLst>
                                    <p:cond delay="0"/>
                                  </p:stCondLst>
                                  <p:childTnLst>
                                    <p:set>
                                      <p:cBhvr>
                                        <p:cTn id="81" dur="1" fill="hold">
                                          <p:stCondLst>
                                            <p:cond delay="0"/>
                                          </p:stCondLst>
                                        </p:cTn>
                                        <p:tgtEl>
                                          <p:spTgt spid="233484"/>
                                        </p:tgtEl>
                                        <p:attrNameLst>
                                          <p:attrName>style.visibility</p:attrName>
                                        </p:attrNameLst>
                                      </p:cBhvr>
                                      <p:to>
                                        <p:strVal val="visible"/>
                                      </p:to>
                                    </p:set>
                                    <p:animEffect transition="in" filter="wipe(left)">
                                      <p:cBhvr>
                                        <p:cTn id="82" dur="500"/>
                                        <p:tgtEl>
                                          <p:spTgt spid="233484"/>
                                        </p:tgtEl>
                                      </p:cBhvr>
                                    </p:animEffect>
                                  </p:childTnLst>
                                </p:cTn>
                              </p:par>
                            </p:childTnLst>
                          </p:cTn>
                        </p:par>
                        <p:par>
                          <p:cTn id="83" fill="hold" nodeType="afterGroup">
                            <p:stCondLst>
                              <p:cond delay="1000"/>
                            </p:stCondLst>
                            <p:childTnLst>
                              <p:par>
                                <p:cTn id="84" presetID="22" presetClass="entr" presetSubtype="8" fill="hold" grpId="0" nodeType="afterEffect">
                                  <p:stCondLst>
                                    <p:cond delay="0"/>
                                  </p:stCondLst>
                                  <p:childTnLst>
                                    <p:set>
                                      <p:cBhvr>
                                        <p:cTn id="85" dur="1" fill="hold">
                                          <p:stCondLst>
                                            <p:cond delay="0"/>
                                          </p:stCondLst>
                                        </p:cTn>
                                        <p:tgtEl>
                                          <p:spTgt spid="233480"/>
                                        </p:tgtEl>
                                        <p:attrNameLst>
                                          <p:attrName>style.visibility</p:attrName>
                                        </p:attrNameLst>
                                      </p:cBhvr>
                                      <p:to>
                                        <p:strVal val="visible"/>
                                      </p:to>
                                    </p:set>
                                    <p:animEffect transition="in" filter="wipe(left)">
                                      <p:cBhvr>
                                        <p:cTn id="86" dur="2000"/>
                                        <p:tgtEl>
                                          <p:spTgt spid="233480"/>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233481"/>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233482"/>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233483"/>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233484"/>
                                        </p:tgtEl>
                                        <p:attrNameLst>
                                          <p:attrName>style.visibility</p:attrName>
                                        </p:attrNameLst>
                                      </p:cBhvr>
                                      <p:to>
                                        <p:strVal val="hidden"/>
                                      </p:to>
                                    </p:set>
                                  </p:childTnLst>
                                </p:cTn>
                              </p:par>
                            </p:childTnLst>
                          </p:cTn>
                        </p:par>
                        <p:par>
                          <p:cTn id="97" fill="hold" nodeType="afterGroup">
                            <p:stCondLst>
                              <p:cond delay="0"/>
                            </p:stCondLst>
                            <p:childTnLst>
                              <p:par>
                                <p:cTn id="98" presetID="22" presetClass="entr" presetSubtype="8" fill="hold" nodeType="afterEffect">
                                  <p:stCondLst>
                                    <p:cond delay="0"/>
                                  </p:stCondLst>
                                  <p:childTnLst>
                                    <p:set>
                                      <p:cBhvr>
                                        <p:cTn id="99" dur="1" fill="hold">
                                          <p:stCondLst>
                                            <p:cond delay="0"/>
                                          </p:stCondLst>
                                        </p:cTn>
                                        <p:tgtEl>
                                          <p:spTgt spid="233485"/>
                                        </p:tgtEl>
                                        <p:attrNameLst>
                                          <p:attrName>style.visibility</p:attrName>
                                        </p:attrNameLst>
                                      </p:cBhvr>
                                      <p:to>
                                        <p:strVal val="visible"/>
                                      </p:to>
                                    </p:set>
                                    <p:animEffect transition="in" filter="wipe(left)">
                                      <p:cBhvr>
                                        <p:cTn id="100" dur="500"/>
                                        <p:tgtEl>
                                          <p:spTgt spid="233485"/>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233501">
                                            <p:txEl>
                                              <p:pRg st="1" end="1"/>
                                            </p:txEl>
                                          </p:spTgt>
                                        </p:tgtEl>
                                        <p:attrNameLst>
                                          <p:attrName>style.visibility</p:attrName>
                                        </p:attrNameLst>
                                      </p:cBhvr>
                                      <p:to>
                                        <p:strVal val="visible"/>
                                      </p:to>
                                    </p:set>
                                    <p:animEffect transition="in" filter="wipe(left)">
                                      <p:cBhvr>
                                        <p:cTn id="105" dur="500"/>
                                        <p:tgtEl>
                                          <p:spTgt spid="233501">
                                            <p:txEl>
                                              <p:pRg st="1" end="1"/>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5"/>
                                        </p:tgtEl>
                                        <p:attrNameLst>
                                          <p:attrName>style.visibility</p:attrName>
                                        </p:attrNameLst>
                                      </p:cBhvr>
                                      <p:to>
                                        <p:strVal val="visible"/>
                                      </p:to>
                                    </p:set>
                                    <p:animEffect transition="in" filter="wipe(left)">
                                      <p:cBhvr>
                                        <p:cTn id="110" dur="500"/>
                                        <p:tgtEl>
                                          <p:spTgt spid="5"/>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nodeType="clickEffect">
                                  <p:stCondLst>
                                    <p:cond delay="0"/>
                                  </p:stCondLst>
                                  <p:childTnLst>
                                    <p:set>
                                      <p:cBhvr>
                                        <p:cTn id="114" dur="1" fill="hold">
                                          <p:stCondLst>
                                            <p:cond delay="0"/>
                                          </p:stCondLst>
                                        </p:cTn>
                                        <p:tgtEl>
                                          <p:spTgt spid="3"/>
                                        </p:tgtEl>
                                        <p:attrNameLst>
                                          <p:attrName>style.visibility</p:attrName>
                                        </p:attrNameLst>
                                      </p:cBhvr>
                                      <p:to>
                                        <p:strVal val="visible"/>
                                      </p:to>
                                    </p:set>
                                    <p:animEffect transition="in" filter="wipe(left)">
                                      <p:cBhvr>
                                        <p:cTn id="115" dur="500"/>
                                        <p:tgtEl>
                                          <p:spTgt spid="3"/>
                                        </p:tgtEl>
                                      </p:cBhvr>
                                    </p:animEffect>
                                  </p:childTnLst>
                                </p:cTn>
                              </p:par>
                              <p:par>
                                <p:cTn id="116" presetID="22" presetClass="entr" presetSubtype="1" fill="hold" nodeType="withEffect">
                                  <p:stCondLst>
                                    <p:cond delay="0"/>
                                  </p:stCondLst>
                                  <p:childTnLst>
                                    <p:set>
                                      <p:cBhvr>
                                        <p:cTn id="117" dur="1" fill="hold">
                                          <p:stCondLst>
                                            <p:cond delay="0"/>
                                          </p:stCondLst>
                                        </p:cTn>
                                        <p:tgtEl>
                                          <p:spTgt spid="37"/>
                                        </p:tgtEl>
                                        <p:attrNameLst>
                                          <p:attrName>style.visibility</p:attrName>
                                        </p:attrNameLst>
                                      </p:cBhvr>
                                      <p:to>
                                        <p:strVal val="visible"/>
                                      </p:to>
                                    </p:set>
                                    <p:animEffect transition="in" filter="wipe(up)">
                                      <p:cBhvr>
                                        <p:cTn id="118" dur="500"/>
                                        <p:tgtEl>
                                          <p:spTgt spid="37"/>
                                        </p:tgtEl>
                                      </p:cBhvr>
                                    </p:animEffect>
                                  </p:childTnLst>
                                </p:cTn>
                              </p:par>
                            </p:childTnLst>
                          </p:cTn>
                        </p:par>
                        <p:par>
                          <p:cTn id="119" fill="hold">
                            <p:stCondLst>
                              <p:cond delay="500"/>
                            </p:stCondLst>
                            <p:childTnLst>
                              <p:par>
                                <p:cTn id="120" presetID="1" presetClass="entr" presetSubtype="0" fill="hold" grpId="0" nodeType="afterEffect">
                                  <p:stCondLst>
                                    <p:cond delay="0"/>
                                  </p:stCondLst>
                                  <p:childTnLst>
                                    <p:set>
                                      <p:cBhvr>
                                        <p:cTn id="121" dur="1" fill="hold">
                                          <p:stCondLst>
                                            <p:cond delay="0"/>
                                          </p:stCondLst>
                                        </p:cTn>
                                        <p:tgtEl>
                                          <p:spTgt spid="8"/>
                                        </p:tgtEl>
                                        <p:attrNameLst>
                                          <p:attrName>style.visibility</p:attrName>
                                        </p:attrNameLst>
                                      </p:cBhvr>
                                      <p:to>
                                        <p:strVal val="visible"/>
                                      </p:to>
                                    </p:set>
                                  </p:childTnLst>
                                </p:cTn>
                              </p:par>
                            </p:childTnLst>
                          </p:cTn>
                        </p:par>
                        <p:par>
                          <p:cTn id="122" fill="hold">
                            <p:stCondLst>
                              <p:cond delay="500"/>
                            </p:stCondLst>
                            <p:childTnLst>
                              <p:par>
                                <p:cTn id="123" presetID="22" presetClass="entr" presetSubtype="8" fill="hold" nodeType="afterEffect">
                                  <p:stCondLst>
                                    <p:cond delay="0"/>
                                  </p:stCondLst>
                                  <p:childTnLst>
                                    <p:set>
                                      <p:cBhvr>
                                        <p:cTn id="124" dur="1" fill="hold">
                                          <p:stCondLst>
                                            <p:cond delay="0"/>
                                          </p:stCondLst>
                                        </p:cTn>
                                        <p:tgtEl>
                                          <p:spTgt spid="42"/>
                                        </p:tgtEl>
                                        <p:attrNameLst>
                                          <p:attrName>style.visibility</p:attrName>
                                        </p:attrNameLst>
                                      </p:cBhvr>
                                      <p:to>
                                        <p:strVal val="visible"/>
                                      </p:to>
                                    </p:set>
                                    <p:animEffect transition="in" filter="wipe(left)">
                                      <p:cBhvr>
                                        <p:cTn id="125" dur="500"/>
                                        <p:tgtEl>
                                          <p:spTgt spid="42"/>
                                        </p:tgtEl>
                                      </p:cBhvr>
                                    </p:animEffect>
                                  </p:childTnLst>
                                </p:cTn>
                              </p:par>
                            </p:childTnLst>
                          </p:cTn>
                        </p:par>
                        <p:par>
                          <p:cTn id="126" fill="hold" nodeType="afterGroup">
                            <p:stCondLst>
                              <p:cond delay="1000"/>
                            </p:stCondLst>
                            <p:childTnLst>
                              <p:par>
                                <p:cTn id="127" presetID="22" presetClass="entr" presetSubtype="8" fill="hold" grpId="0" nodeType="afterEffect">
                                  <p:stCondLst>
                                    <p:cond delay="0"/>
                                  </p:stCondLst>
                                  <p:childTnLst>
                                    <p:set>
                                      <p:cBhvr>
                                        <p:cTn id="128" dur="1" fill="hold">
                                          <p:stCondLst>
                                            <p:cond delay="0"/>
                                          </p:stCondLst>
                                        </p:cTn>
                                        <p:tgtEl>
                                          <p:spTgt spid="233488"/>
                                        </p:tgtEl>
                                        <p:attrNameLst>
                                          <p:attrName>style.visibility</p:attrName>
                                        </p:attrNameLst>
                                      </p:cBhvr>
                                      <p:to>
                                        <p:strVal val="visible"/>
                                      </p:to>
                                    </p:set>
                                    <p:animEffect transition="in" filter="wipe(left)">
                                      <p:cBhvr>
                                        <p:cTn id="129" dur="2000"/>
                                        <p:tgtEl>
                                          <p:spTgt spid="233488"/>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1" presetClass="exit" presetSubtype="0" fill="hold" nodeType="clickEffect">
                                  <p:stCondLst>
                                    <p:cond delay="0"/>
                                  </p:stCondLst>
                                  <p:childTnLst>
                                    <p:set>
                                      <p:cBhvr>
                                        <p:cTn id="133" dur="1" fill="hold">
                                          <p:stCondLst>
                                            <p:cond delay="0"/>
                                          </p:stCondLst>
                                        </p:cTn>
                                        <p:tgtEl>
                                          <p:spTgt spid="3"/>
                                        </p:tgtEl>
                                        <p:attrNameLst>
                                          <p:attrName>style.visibility</p:attrName>
                                        </p:attrNameLst>
                                      </p:cBhvr>
                                      <p:to>
                                        <p:strVal val="hidden"/>
                                      </p:to>
                                    </p:set>
                                  </p:childTnLst>
                                </p:cTn>
                              </p:par>
                              <p:par>
                                <p:cTn id="134" presetID="1" presetClass="exit" presetSubtype="0" fill="hold" nodeType="withEffect">
                                  <p:stCondLst>
                                    <p:cond delay="0"/>
                                  </p:stCondLst>
                                  <p:childTnLst>
                                    <p:set>
                                      <p:cBhvr>
                                        <p:cTn id="135" dur="1" fill="hold">
                                          <p:stCondLst>
                                            <p:cond delay="0"/>
                                          </p:stCondLst>
                                        </p:cTn>
                                        <p:tgtEl>
                                          <p:spTgt spid="37"/>
                                        </p:tgtEl>
                                        <p:attrNameLst>
                                          <p:attrName>style.visibility</p:attrName>
                                        </p:attrNameLst>
                                      </p:cBhvr>
                                      <p:to>
                                        <p:strVal val="hidden"/>
                                      </p:to>
                                    </p:set>
                                  </p:childTnLst>
                                </p:cTn>
                              </p:par>
                              <p:par>
                                <p:cTn id="136" presetID="1" presetClass="exit" presetSubtype="0" fill="hold" grpId="1" nodeType="withEffect">
                                  <p:stCondLst>
                                    <p:cond delay="0"/>
                                  </p:stCondLst>
                                  <p:childTnLst>
                                    <p:set>
                                      <p:cBhvr>
                                        <p:cTn id="137" dur="1" fill="hold">
                                          <p:stCondLst>
                                            <p:cond delay="0"/>
                                          </p:stCondLst>
                                        </p:cTn>
                                        <p:tgtEl>
                                          <p:spTgt spid="8"/>
                                        </p:tgtEl>
                                        <p:attrNameLst>
                                          <p:attrName>style.visibility</p:attrName>
                                        </p:attrNameLst>
                                      </p:cBhvr>
                                      <p:to>
                                        <p:strVal val="hidden"/>
                                      </p:to>
                                    </p:set>
                                  </p:childTnLst>
                                </p:cTn>
                              </p:par>
                              <p:par>
                                <p:cTn id="138" presetID="1" presetClass="exit" presetSubtype="0" fill="hold" nodeType="withEffect">
                                  <p:stCondLst>
                                    <p:cond delay="0"/>
                                  </p:stCondLst>
                                  <p:childTnLst>
                                    <p:set>
                                      <p:cBhvr>
                                        <p:cTn id="139" dur="1" fill="hold">
                                          <p:stCondLst>
                                            <p:cond delay="0"/>
                                          </p:stCondLst>
                                        </p:cTn>
                                        <p:tgtEl>
                                          <p:spTgt spid="42"/>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nodeType="clickEffect">
                                  <p:stCondLst>
                                    <p:cond delay="0"/>
                                  </p:stCondLst>
                                  <p:childTnLst>
                                    <p:set>
                                      <p:cBhvr>
                                        <p:cTn id="143" dur="1" fill="hold">
                                          <p:stCondLst>
                                            <p:cond delay="0"/>
                                          </p:stCondLst>
                                        </p:cTn>
                                        <p:tgtEl>
                                          <p:spTgt spid="233489"/>
                                        </p:tgtEl>
                                        <p:attrNameLst>
                                          <p:attrName>style.visibility</p:attrName>
                                        </p:attrNameLst>
                                      </p:cBhvr>
                                      <p:to>
                                        <p:strVal val="visible"/>
                                      </p:to>
                                    </p:set>
                                    <p:animEffect transition="in" filter="wipe(left)">
                                      <p:cBhvr>
                                        <p:cTn id="144" dur="500"/>
                                        <p:tgtEl>
                                          <p:spTgt spid="233489"/>
                                        </p:tgtEl>
                                      </p:cBhvr>
                                    </p:animEffec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22" presetClass="entr" presetSubtype="8" fill="hold" grpId="0" nodeType="clickEffect">
                                  <p:stCondLst>
                                    <p:cond delay="0"/>
                                  </p:stCondLst>
                                  <p:childTnLst>
                                    <p:set>
                                      <p:cBhvr>
                                        <p:cTn id="148" dur="1" fill="hold">
                                          <p:stCondLst>
                                            <p:cond delay="0"/>
                                          </p:stCondLst>
                                        </p:cTn>
                                        <p:tgtEl>
                                          <p:spTgt spid="233501">
                                            <p:txEl>
                                              <p:pRg st="2" end="2"/>
                                            </p:txEl>
                                          </p:spTgt>
                                        </p:tgtEl>
                                        <p:attrNameLst>
                                          <p:attrName>style.visibility</p:attrName>
                                        </p:attrNameLst>
                                      </p:cBhvr>
                                      <p:to>
                                        <p:strVal val="visible"/>
                                      </p:to>
                                    </p:set>
                                    <p:animEffect transition="in" filter="wipe(left)">
                                      <p:cBhvr>
                                        <p:cTn id="149" dur="500"/>
                                        <p:tgtEl>
                                          <p:spTgt spid="233501">
                                            <p:txEl>
                                              <p:pRg st="2" end="2"/>
                                            </p:txEl>
                                          </p:spTgt>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8" fill="hold" grpId="0" nodeType="clickEffect">
                                  <p:stCondLst>
                                    <p:cond delay="0"/>
                                  </p:stCondLst>
                                  <p:childTnLst>
                                    <p:set>
                                      <p:cBhvr>
                                        <p:cTn id="153" dur="1" fill="hold">
                                          <p:stCondLst>
                                            <p:cond delay="0"/>
                                          </p:stCondLst>
                                        </p:cTn>
                                        <p:tgtEl>
                                          <p:spTgt spid="6"/>
                                        </p:tgtEl>
                                        <p:attrNameLst>
                                          <p:attrName>style.visibility</p:attrName>
                                        </p:attrNameLst>
                                      </p:cBhvr>
                                      <p:to>
                                        <p:strVal val="visible"/>
                                      </p:to>
                                    </p:set>
                                    <p:animEffect transition="in" filter="wipe(left)">
                                      <p:cBhvr>
                                        <p:cTn id="154" dur="500"/>
                                        <p:tgtEl>
                                          <p:spTgt spid="6"/>
                                        </p:tgtEl>
                                      </p:cBhvr>
                                    </p:animEffect>
                                  </p:childTnLst>
                                </p:cTn>
                              </p:par>
                            </p:childTnLst>
                          </p:cTn>
                        </p:par>
                        <p:par>
                          <p:cTn id="155" fill="hold" nodeType="afterGroup">
                            <p:stCondLst>
                              <p:cond delay="500"/>
                            </p:stCondLst>
                            <p:childTnLst>
                              <p:par>
                                <p:cTn id="156" presetID="22" presetClass="entr" presetSubtype="8" fill="hold" grpId="0" nodeType="afterEffect">
                                  <p:stCondLst>
                                    <p:cond delay="0"/>
                                  </p:stCondLst>
                                  <p:childTnLst>
                                    <p:set>
                                      <p:cBhvr>
                                        <p:cTn id="157" dur="1" fill="hold">
                                          <p:stCondLst>
                                            <p:cond delay="0"/>
                                          </p:stCondLst>
                                        </p:cTn>
                                        <p:tgtEl>
                                          <p:spTgt spid="233492"/>
                                        </p:tgtEl>
                                        <p:attrNameLst>
                                          <p:attrName>style.visibility</p:attrName>
                                        </p:attrNameLst>
                                      </p:cBhvr>
                                      <p:to>
                                        <p:strVal val="visible"/>
                                      </p:to>
                                    </p:set>
                                    <p:animEffect transition="in" filter="wipe(left)">
                                      <p:cBhvr>
                                        <p:cTn id="158" dur="2000"/>
                                        <p:tgtEl>
                                          <p:spTgt spid="233492"/>
                                        </p:tgtEl>
                                      </p:cBhvr>
                                    </p:animEffec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22" presetClass="entr" presetSubtype="8" fill="hold" nodeType="clickEffect">
                                  <p:stCondLst>
                                    <p:cond delay="0"/>
                                  </p:stCondLst>
                                  <p:childTnLst>
                                    <p:set>
                                      <p:cBhvr>
                                        <p:cTn id="162" dur="1" fill="hold">
                                          <p:stCondLst>
                                            <p:cond delay="0"/>
                                          </p:stCondLst>
                                        </p:cTn>
                                        <p:tgtEl>
                                          <p:spTgt spid="233493"/>
                                        </p:tgtEl>
                                        <p:attrNameLst>
                                          <p:attrName>style.visibility</p:attrName>
                                        </p:attrNameLst>
                                      </p:cBhvr>
                                      <p:to>
                                        <p:strVal val="visible"/>
                                      </p:to>
                                    </p:set>
                                    <p:animEffect transition="in" filter="wipe(left)">
                                      <p:cBhvr>
                                        <p:cTn id="163" dur="500"/>
                                        <p:tgtEl>
                                          <p:spTgt spid="233493"/>
                                        </p:tgtEl>
                                      </p:cBhvr>
                                    </p:animEffec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22" presetClass="entr" presetSubtype="8" fill="hold" grpId="0" nodeType="clickEffect">
                                  <p:stCondLst>
                                    <p:cond delay="0"/>
                                  </p:stCondLst>
                                  <p:childTnLst>
                                    <p:set>
                                      <p:cBhvr>
                                        <p:cTn id="167" dur="1" fill="hold">
                                          <p:stCondLst>
                                            <p:cond delay="0"/>
                                          </p:stCondLst>
                                        </p:cTn>
                                        <p:tgtEl>
                                          <p:spTgt spid="233501">
                                            <p:txEl>
                                              <p:pRg st="3" end="3"/>
                                            </p:txEl>
                                          </p:spTgt>
                                        </p:tgtEl>
                                        <p:attrNameLst>
                                          <p:attrName>style.visibility</p:attrName>
                                        </p:attrNameLst>
                                      </p:cBhvr>
                                      <p:to>
                                        <p:strVal val="visible"/>
                                      </p:to>
                                    </p:set>
                                    <p:animEffect transition="in" filter="wipe(left)">
                                      <p:cBhvr>
                                        <p:cTn id="168" dur="500"/>
                                        <p:tgtEl>
                                          <p:spTgt spid="233501">
                                            <p:txEl>
                                              <p:pRg st="3" end="3"/>
                                            </p:txEl>
                                          </p:spTgt>
                                        </p:tgtEl>
                                      </p:cBhvr>
                                    </p:animEffect>
                                  </p:childTnLst>
                                </p:cTn>
                              </p:par>
                            </p:childTnLst>
                          </p:cTn>
                        </p:par>
                      </p:childTnLst>
                    </p:cTn>
                  </p:par>
                  <p:par>
                    <p:cTn id="169" fill="hold">
                      <p:stCondLst>
                        <p:cond delay="indefinite"/>
                      </p:stCondLst>
                      <p:childTnLst>
                        <p:par>
                          <p:cTn id="170" fill="hold">
                            <p:stCondLst>
                              <p:cond delay="0"/>
                            </p:stCondLst>
                            <p:childTnLst>
                              <p:par>
                                <p:cTn id="171" presetID="22" presetClass="entr" presetSubtype="8" fill="hold" grpId="0" nodeType="clickEffect">
                                  <p:stCondLst>
                                    <p:cond delay="0"/>
                                  </p:stCondLst>
                                  <p:childTnLst>
                                    <p:set>
                                      <p:cBhvr>
                                        <p:cTn id="172" dur="1" fill="hold">
                                          <p:stCondLst>
                                            <p:cond delay="0"/>
                                          </p:stCondLst>
                                        </p:cTn>
                                        <p:tgtEl>
                                          <p:spTgt spid="7"/>
                                        </p:tgtEl>
                                        <p:attrNameLst>
                                          <p:attrName>style.visibility</p:attrName>
                                        </p:attrNameLst>
                                      </p:cBhvr>
                                      <p:to>
                                        <p:strVal val="visible"/>
                                      </p:to>
                                    </p:set>
                                    <p:animEffect transition="in" filter="wipe(left)">
                                      <p:cBhvr>
                                        <p:cTn id="173" dur="500"/>
                                        <p:tgtEl>
                                          <p:spTgt spid="7"/>
                                        </p:tgtEl>
                                      </p:cBhvr>
                                    </p:animEffect>
                                  </p:childTnLst>
                                </p:cTn>
                              </p:par>
                            </p:childTnLst>
                          </p:cTn>
                        </p:par>
                        <p:par>
                          <p:cTn id="174" fill="hold" nodeType="afterGroup">
                            <p:stCondLst>
                              <p:cond delay="500"/>
                            </p:stCondLst>
                            <p:childTnLst>
                              <p:par>
                                <p:cTn id="175" presetID="22" presetClass="entr" presetSubtype="8" fill="hold" grpId="0" nodeType="afterEffect">
                                  <p:stCondLst>
                                    <p:cond delay="0"/>
                                  </p:stCondLst>
                                  <p:childTnLst>
                                    <p:set>
                                      <p:cBhvr>
                                        <p:cTn id="176" dur="1" fill="hold">
                                          <p:stCondLst>
                                            <p:cond delay="0"/>
                                          </p:stCondLst>
                                        </p:cTn>
                                        <p:tgtEl>
                                          <p:spTgt spid="233496"/>
                                        </p:tgtEl>
                                        <p:attrNameLst>
                                          <p:attrName>style.visibility</p:attrName>
                                        </p:attrNameLst>
                                      </p:cBhvr>
                                      <p:to>
                                        <p:strVal val="visible"/>
                                      </p:to>
                                    </p:set>
                                    <p:animEffect transition="in" filter="wipe(left)">
                                      <p:cBhvr>
                                        <p:cTn id="177" dur="2000"/>
                                        <p:tgtEl>
                                          <p:spTgt spid="233496"/>
                                        </p:tgtEl>
                                      </p:cBhvr>
                                    </p:animEffect>
                                  </p:childTnLst>
                                </p:cTn>
                              </p:par>
                            </p:childTnLst>
                          </p:cTn>
                        </p:par>
                      </p:childTnLst>
                    </p:cTn>
                  </p:par>
                  <p:par>
                    <p:cTn id="178" fill="hold" nodeType="clickPar">
                      <p:stCondLst>
                        <p:cond delay="indefinite"/>
                      </p:stCondLst>
                      <p:childTnLst>
                        <p:par>
                          <p:cTn id="179" fill="hold" nodeType="withGroup">
                            <p:stCondLst>
                              <p:cond delay="0"/>
                            </p:stCondLst>
                            <p:childTnLst>
                              <p:par>
                                <p:cTn id="180" presetID="22" presetClass="entr" presetSubtype="8" fill="hold" nodeType="clickEffect">
                                  <p:stCondLst>
                                    <p:cond delay="0"/>
                                  </p:stCondLst>
                                  <p:childTnLst>
                                    <p:set>
                                      <p:cBhvr>
                                        <p:cTn id="181" dur="1" fill="hold">
                                          <p:stCondLst>
                                            <p:cond delay="0"/>
                                          </p:stCondLst>
                                        </p:cTn>
                                        <p:tgtEl>
                                          <p:spTgt spid="233497"/>
                                        </p:tgtEl>
                                        <p:attrNameLst>
                                          <p:attrName>style.visibility</p:attrName>
                                        </p:attrNameLst>
                                      </p:cBhvr>
                                      <p:to>
                                        <p:strVal val="visible"/>
                                      </p:to>
                                    </p:set>
                                    <p:animEffect transition="in" filter="wipe(left)">
                                      <p:cBhvr>
                                        <p:cTn id="182" dur="500"/>
                                        <p:tgtEl>
                                          <p:spTgt spid="233497"/>
                                        </p:tgtEl>
                                      </p:cBhvr>
                                    </p:animEffec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22" presetClass="entr" presetSubtype="8" fill="hold" grpId="0" nodeType="clickEffect">
                                  <p:stCondLst>
                                    <p:cond delay="0"/>
                                  </p:stCondLst>
                                  <p:childTnLst>
                                    <p:set>
                                      <p:cBhvr>
                                        <p:cTn id="186" dur="1" fill="hold">
                                          <p:stCondLst>
                                            <p:cond delay="0"/>
                                          </p:stCondLst>
                                        </p:cTn>
                                        <p:tgtEl>
                                          <p:spTgt spid="233501">
                                            <p:txEl>
                                              <p:pRg st="4" end="4"/>
                                            </p:txEl>
                                          </p:spTgt>
                                        </p:tgtEl>
                                        <p:attrNameLst>
                                          <p:attrName>style.visibility</p:attrName>
                                        </p:attrNameLst>
                                      </p:cBhvr>
                                      <p:to>
                                        <p:strVal val="visible"/>
                                      </p:to>
                                    </p:set>
                                    <p:animEffect transition="in" filter="wipe(left)">
                                      <p:cBhvr>
                                        <p:cTn id="187" dur="500"/>
                                        <p:tgtEl>
                                          <p:spTgt spid="233501">
                                            <p:txEl>
                                              <p:pRg st="4" end="4"/>
                                            </p:txEl>
                                          </p:spTgt>
                                        </p:tgtEl>
                                      </p:cBhvr>
                                    </p:animEffect>
                                  </p:childTnLst>
                                </p:cTn>
                              </p:par>
                            </p:childTnLst>
                          </p:cTn>
                        </p:par>
                      </p:childTnLst>
                    </p:cTn>
                  </p:par>
                  <p:par>
                    <p:cTn id="188" fill="hold">
                      <p:stCondLst>
                        <p:cond delay="indefinite"/>
                      </p:stCondLst>
                      <p:childTnLst>
                        <p:par>
                          <p:cTn id="189" fill="hold">
                            <p:stCondLst>
                              <p:cond delay="0"/>
                            </p:stCondLst>
                            <p:childTnLst>
                              <p:par>
                                <p:cTn id="190" presetID="22" presetClass="entr" presetSubtype="8" fill="hold" grpId="0" nodeType="clickEffect">
                                  <p:stCondLst>
                                    <p:cond delay="0"/>
                                  </p:stCondLst>
                                  <p:childTnLst>
                                    <p:set>
                                      <p:cBhvr>
                                        <p:cTn id="191" dur="1" fill="hold">
                                          <p:stCondLst>
                                            <p:cond delay="0"/>
                                          </p:stCondLst>
                                        </p:cTn>
                                        <p:tgtEl>
                                          <p:spTgt spid="9"/>
                                        </p:tgtEl>
                                        <p:attrNameLst>
                                          <p:attrName>style.visibility</p:attrName>
                                        </p:attrNameLst>
                                      </p:cBhvr>
                                      <p:to>
                                        <p:strVal val="visible"/>
                                      </p:to>
                                    </p:set>
                                    <p:animEffect transition="in" filter="wipe(left)">
                                      <p:cBhvr>
                                        <p:cTn id="192" dur="500"/>
                                        <p:tgtEl>
                                          <p:spTgt spid="9"/>
                                        </p:tgtEl>
                                      </p:cBhvr>
                                    </p:animEffect>
                                  </p:childTnLst>
                                </p:cTn>
                              </p:par>
                            </p:childTnLst>
                          </p:cTn>
                        </p:par>
                        <p:par>
                          <p:cTn id="193" fill="hold" nodeType="afterGroup">
                            <p:stCondLst>
                              <p:cond delay="500"/>
                            </p:stCondLst>
                            <p:childTnLst>
                              <p:par>
                                <p:cTn id="194" presetID="22" presetClass="entr" presetSubtype="8" fill="hold" grpId="0" nodeType="afterEffect">
                                  <p:stCondLst>
                                    <p:cond delay="0"/>
                                  </p:stCondLst>
                                  <p:childTnLst>
                                    <p:set>
                                      <p:cBhvr>
                                        <p:cTn id="195" dur="1" fill="hold">
                                          <p:stCondLst>
                                            <p:cond delay="0"/>
                                          </p:stCondLst>
                                        </p:cTn>
                                        <p:tgtEl>
                                          <p:spTgt spid="233500"/>
                                        </p:tgtEl>
                                        <p:attrNameLst>
                                          <p:attrName>style.visibility</p:attrName>
                                        </p:attrNameLst>
                                      </p:cBhvr>
                                      <p:to>
                                        <p:strVal val="visible"/>
                                      </p:to>
                                    </p:set>
                                    <p:animEffect transition="in" filter="wipe(left)">
                                      <p:cBhvr>
                                        <p:cTn id="196" dur="2000"/>
                                        <p:tgtEl>
                                          <p:spTgt spid="233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5" grpId="0" build="p"/>
      <p:bldP spid="233476" grpId="0" animBg="1"/>
      <p:bldP spid="233480" grpId="0" animBg="1"/>
      <p:bldP spid="233481" grpId="0" uiExpand="1" animBg="1"/>
      <p:bldP spid="233481" grpId="1" animBg="1"/>
      <p:bldP spid="233482" grpId="0" uiExpand="1" animBg="1"/>
      <p:bldP spid="233482" grpId="1" animBg="1"/>
      <p:bldP spid="233483" grpId="0" uiExpand="1"/>
      <p:bldP spid="233483" grpId="1"/>
      <p:bldP spid="233484" grpId="0" animBg="1"/>
      <p:bldP spid="233484" grpId="1" animBg="1"/>
      <p:bldP spid="233488" grpId="0" animBg="1"/>
      <p:bldP spid="233492" grpId="0" animBg="1"/>
      <p:bldP spid="233496" grpId="0" animBg="1"/>
      <p:bldP spid="233500" grpId="0" animBg="1"/>
      <p:bldP spid="233501" grpId="0" uiExpand="1" build="p" animBg="1"/>
      <p:bldP spid="31" grpId="0" animBg="1"/>
      <p:bldP spid="32" grpId="0" animBg="1"/>
      <p:bldP spid="33" grpId="0" animBg="1"/>
      <p:bldP spid="8" grpId="0"/>
      <p:bldP spid="8" grpId="1"/>
      <p:bldP spid="4" grpId="0" animBg="1"/>
      <p:bldP spid="5" grpId="0" animBg="1"/>
      <p:bldP spid="6" grpId="0" animBg="1"/>
      <p:bldP spid="7"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en-US" altLang="zh-CN" dirty="0"/>
              <a:t>Contents</a:t>
            </a:r>
          </a:p>
        </p:txBody>
      </p:sp>
      <p:sp>
        <p:nvSpPr>
          <p:cNvPr id="174083" name="Rectangle 3"/>
          <p:cNvSpPr>
            <a:spLocks noGrp="1" noChangeArrowheads="1"/>
          </p:cNvSpPr>
          <p:nvPr>
            <p:ph idx="1"/>
          </p:nvPr>
        </p:nvSpPr>
        <p:spPr/>
        <p:txBody>
          <a:bodyPr/>
          <a:lstStyle/>
          <a:p>
            <a:pPr>
              <a:buFont typeface="Monotype Sorts" pitchFamily="2" charset="2"/>
              <a:buNone/>
            </a:pPr>
            <a:r>
              <a:rPr lang="en-US" altLang="zh-CN" dirty="0"/>
              <a:t>7.1    System Model</a:t>
            </a:r>
          </a:p>
          <a:p>
            <a:pPr>
              <a:buFont typeface="Monotype Sorts" pitchFamily="2" charset="2"/>
              <a:buNone/>
            </a:pPr>
            <a:r>
              <a:rPr lang="en-US" altLang="zh-CN" dirty="0"/>
              <a:t>7.2    Deadlock Characterization</a:t>
            </a:r>
          </a:p>
          <a:p>
            <a:pPr>
              <a:buFont typeface="Monotype Sorts" pitchFamily="2" charset="2"/>
              <a:buNone/>
            </a:pPr>
            <a:r>
              <a:rPr lang="en-US" altLang="zh-CN" dirty="0"/>
              <a:t>7.3    Methods for Handling Deadlocks</a:t>
            </a:r>
          </a:p>
          <a:p>
            <a:pPr>
              <a:buFont typeface="Monotype Sorts" pitchFamily="2" charset="2"/>
              <a:buNone/>
            </a:pPr>
            <a:r>
              <a:rPr lang="en-US" altLang="zh-CN" dirty="0"/>
              <a:t>7.4    Deadlock Prevention</a:t>
            </a:r>
          </a:p>
          <a:p>
            <a:pPr>
              <a:buFont typeface="Monotype Sorts" pitchFamily="2" charset="2"/>
              <a:buNone/>
            </a:pPr>
            <a:r>
              <a:rPr lang="en-US" altLang="zh-CN" dirty="0"/>
              <a:t>7.5    Deadlock Avoidance</a:t>
            </a:r>
          </a:p>
          <a:p>
            <a:pPr>
              <a:buFont typeface="Monotype Sorts" pitchFamily="2" charset="2"/>
              <a:buNone/>
            </a:pPr>
            <a:r>
              <a:rPr lang="en-US" altLang="zh-CN" dirty="0"/>
              <a:t>7.6    Deadlock Detection </a:t>
            </a:r>
          </a:p>
          <a:p>
            <a:pPr>
              <a:buFont typeface="Monotype Sorts" pitchFamily="2" charset="2"/>
              <a:buNone/>
            </a:pPr>
            <a:r>
              <a:rPr lang="en-US" altLang="zh-CN" dirty="0"/>
              <a:t>7.7    Recovery from Deadlock </a:t>
            </a:r>
          </a:p>
          <a:p>
            <a:pPr>
              <a:buFont typeface="Monotype Sorts" pitchFamily="2" charset="2"/>
              <a:buNone/>
            </a:pPr>
            <a:endParaRPr lang="en-US" altLang="zh-CN" dirty="0"/>
          </a:p>
        </p:txBody>
      </p:sp>
      <p:sp>
        <p:nvSpPr>
          <p:cNvPr id="5" name="灯片编号占位符 3"/>
          <p:cNvSpPr>
            <a:spLocks noGrp="1"/>
          </p:cNvSpPr>
          <p:nvPr>
            <p:ph type="sldNum" sz="quarter" idx="10"/>
          </p:nvPr>
        </p:nvSpPr>
        <p:spPr/>
        <p:txBody>
          <a:bodyPr/>
          <a:lstStyle/>
          <a:p>
            <a:fld id="{78F53FBF-8970-4F0A-91E7-6565DC76EEA5}" type="slidenum">
              <a:rPr lang="en-US" altLang="zh-CN"/>
              <a:pPr/>
              <a:t>3</a:t>
            </a:fld>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Resource-Request Algorithm</a:t>
            </a:r>
            <a:endParaRPr lang="zh-CN" altLang="en-US" dirty="0"/>
          </a:p>
        </p:txBody>
      </p:sp>
      <p:sp>
        <p:nvSpPr>
          <p:cNvPr id="3" name="内容占位符 2"/>
          <p:cNvSpPr>
            <a:spLocks noGrp="1"/>
          </p:cNvSpPr>
          <p:nvPr>
            <p:ph idx="1"/>
          </p:nvPr>
        </p:nvSpPr>
        <p:spPr/>
        <p:txBody>
          <a:bodyPr>
            <a:normAutofit/>
          </a:bodyPr>
          <a:lstStyle/>
          <a:p>
            <a:pPr>
              <a:spcBef>
                <a:spcPts val="800"/>
              </a:spcBef>
            </a:pPr>
            <a:r>
              <a:rPr lang="en-US" altLang="zh-CN" i="1" dirty="0" err="1">
                <a:solidFill>
                  <a:srgbClr val="0000FF"/>
                </a:solidFill>
              </a:rPr>
              <a:t>Request</a:t>
            </a:r>
            <a:r>
              <a:rPr lang="en-US" altLang="zh-CN" i="1" baseline="-25000" dirty="0" err="1">
                <a:solidFill>
                  <a:srgbClr val="0000FF"/>
                </a:solidFill>
              </a:rPr>
              <a:t>i</a:t>
            </a:r>
            <a:r>
              <a:rPr lang="en-US" altLang="zh-CN" dirty="0"/>
              <a:t> = request vector for process </a:t>
            </a:r>
            <a:r>
              <a:rPr lang="en-US" altLang="zh-CN" i="1" dirty="0"/>
              <a:t>P</a:t>
            </a:r>
            <a:r>
              <a:rPr lang="en-US" altLang="zh-CN" i="1" baseline="-25000" dirty="0"/>
              <a:t>i</a:t>
            </a:r>
            <a:r>
              <a:rPr lang="en-US" altLang="zh-CN" dirty="0"/>
              <a:t>.</a:t>
            </a:r>
          </a:p>
          <a:p>
            <a:pPr lvl="1">
              <a:spcBef>
                <a:spcPts val="800"/>
              </a:spcBef>
            </a:pPr>
            <a:r>
              <a:rPr lang="en-US" altLang="zh-CN" i="1" dirty="0" err="1"/>
              <a:t>Request</a:t>
            </a:r>
            <a:r>
              <a:rPr lang="en-US" altLang="zh-CN" i="1" baseline="-25000" dirty="0" err="1"/>
              <a:t>i</a:t>
            </a:r>
            <a:r>
              <a:rPr lang="en-US" altLang="zh-CN" baseline="-25000" dirty="0"/>
              <a:t> </a:t>
            </a:r>
            <a:r>
              <a:rPr lang="en-US" altLang="zh-CN" dirty="0"/>
              <a:t>[</a:t>
            </a:r>
            <a:r>
              <a:rPr lang="en-US" altLang="zh-CN" i="1" dirty="0"/>
              <a:t>j</a:t>
            </a:r>
            <a:r>
              <a:rPr lang="en-US" altLang="zh-CN" dirty="0"/>
              <a:t>]=</a:t>
            </a:r>
            <a:r>
              <a:rPr lang="en-US" altLang="zh-CN" i="1" dirty="0"/>
              <a:t>k</a:t>
            </a:r>
            <a:r>
              <a:rPr lang="en-US" altLang="zh-CN" dirty="0"/>
              <a:t>,  </a:t>
            </a:r>
            <a:r>
              <a:rPr lang="en-US" altLang="zh-CN" i="1" dirty="0"/>
              <a:t>P</a:t>
            </a:r>
            <a:r>
              <a:rPr lang="en-US" altLang="zh-CN" i="1" baseline="-25000" dirty="0"/>
              <a:t>i</a:t>
            </a:r>
            <a:r>
              <a:rPr lang="en-US" altLang="zh-CN" dirty="0"/>
              <a:t> wants </a:t>
            </a:r>
            <a:r>
              <a:rPr lang="en-US" altLang="zh-CN" i="1" dirty="0"/>
              <a:t>k</a:t>
            </a:r>
            <a:r>
              <a:rPr lang="en-US" altLang="zh-CN" dirty="0"/>
              <a:t> instances of resource type </a:t>
            </a:r>
            <a:r>
              <a:rPr lang="en-US" altLang="zh-CN" i="1" dirty="0" err="1"/>
              <a:t>R</a:t>
            </a:r>
            <a:r>
              <a:rPr lang="en-US" altLang="zh-CN" i="1" baseline="-25000" dirty="0" err="1"/>
              <a:t>j</a:t>
            </a:r>
            <a:r>
              <a:rPr lang="en-US" altLang="zh-CN" baseline="-25000" dirty="0"/>
              <a:t>.</a:t>
            </a:r>
          </a:p>
          <a:p>
            <a:pPr>
              <a:spcBef>
                <a:spcPts val="800"/>
              </a:spcBef>
            </a:pPr>
            <a:r>
              <a:rPr lang="en-US" altLang="zh-CN" dirty="0"/>
              <a:t>When a request for resource is made by process P</a:t>
            </a:r>
            <a:r>
              <a:rPr lang="en-US" altLang="zh-CN" baseline="-25000" dirty="0"/>
              <a:t>i</a:t>
            </a:r>
            <a:endParaRPr lang="en-US" altLang="zh-CN" dirty="0"/>
          </a:p>
          <a:p>
            <a:pPr marL="914400" lvl="1" indent="-457200">
              <a:spcBef>
                <a:spcPts val="800"/>
              </a:spcBef>
              <a:buFont typeface="+mj-lt"/>
              <a:buAutoNum type="arabicPeriod"/>
            </a:pPr>
            <a:r>
              <a:rPr lang="en-US" altLang="zh-CN" dirty="0"/>
              <a:t>If </a:t>
            </a:r>
            <a:r>
              <a:rPr lang="en-US" altLang="zh-CN" i="1" dirty="0" err="1">
                <a:solidFill>
                  <a:srgbClr val="0000FF"/>
                </a:solidFill>
              </a:rPr>
              <a:t>Request</a:t>
            </a:r>
            <a:r>
              <a:rPr lang="en-US" altLang="zh-CN" i="1" baseline="-25000" dirty="0" err="1">
                <a:solidFill>
                  <a:srgbClr val="0000FF"/>
                </a:solidFill>
              </a:rPr>
              <a:t>i</a:t>
            </a:r>
            <a:r>
              <a:rPr lang="en-US" altLang="zh-CN" i="1" dirty="0">
                <a:solidFill>
                  <a:srgbClr val="0000FF"/>
                </a:solidFill>
              </a:rPr>
              <a:t> </a:t>
            </a:r>
            <a:r>
              <a:rPr lang="en-US" altLang="zh-CN" dirty="0">
                <a:solidFill>
                  <a:srgbClr val="0000FF"/>
                </a:solidFill>
                <a:sym typeface="Symbol" pitchFamily="18" charset="2"/>
              </a:rPr>
              <a:t> </a:t>
            </a:r>
            <a:r>
              <a:rPr lang="en-US" altLang="zh-CN" i="1" dirty="0" err="1">
                <a:solidFill>
                  <a:srgbClr val="0000FF"/>
                </a:solidFill>
                <a:sym typeface="Symbol" pitchFamily="18" charset="2"/>
              </a:rPr>
              <a:t>Need</a:t>
            </a:r>
            <a:r>
              <a:rPr lang="en-US" altLang="zh-CN" i="1" baseline="-25000" dirty="0" err="1">
                <a:solidFill>
                  <a:srgbClr val="0000FF"/>
                </a:solidFill>
                <a:sym typeface="Symbol" pitchFamily="18" charset="2"/>
              </a:rPr>
              <a:t>i</a:t>
            </a:r>
            <a:r>
              <a:rPr lang="en-US" altLang="zh-CN" i="1" dirty="0">
                <a:sym typeface="Symbol" pitchFamily="18" charset="2"/>
              </a:rPr>
              <a:t>  </a:t>
            </a:r>
            <a:r>
              <a:rPr lang="en-US" altLang="zh-CN" dirty="0">
                <a:sym typeface="Symbol" pitchFamily="18" charset="2"/>
              </a:rPr>
              <a:t>go to step 2.  Otherwise, raise error condition.</a:t>
            </a:r>
          </a:p>
          <a:p>
            <a:pPr marL="914400" lvl="1" indent="-457200">
              <a:spcBef>
                <a:spcPts val="800"/>
              </a:spcBef>
              <a:buFont typeface="+mj-lt"/>
              <a:buAutoNum type="arabicPeriod"/>
            </a:pPr>
            <a:r>
              <a:rPr lang="en-US" altLang="zh-CN" dirty="0">
                <a:sym typeface="Symbol" pitchFamily="18" charset="2"/>
              </a:rPr>
              <a:t>If </a:t>
            </a:r>
            <a:r>
              <a:rPr lang="en-US" altLang="zh-CN" i="1" dirty="0" err="1">
                <a:solidFill>
                  <a:srgbClr val="0000FF"/>
                </a:solidFill>
              </a:rPr>
              <a:t>Request</a:t>
            </a:r>
            <a:r>
              <a:rPr lang="en-US" altLang="zh-CN" i="1" baseline="-25000" dirty="0" err="1">
                <a:solidFill>
                  <a:srgbClr val="0000FF"/>
                </a:solidFill>
              </a:rPr>
              <a:t>i</a:t>
            </a:r>
            <a:r>
              <a:rPr lang="en-US" altLang="zh-CN" dirty="0">
                <a:solidFill>
                  <a:srgbClr val="0000FF"/>
                </a:solidFill>
              </a:rPr>
              <a:t> </a:t>
            </a:r>
            <a:r>
              <a:rPr lang="en-US" altLang="zh-CN" dirty="0">
                <a:solidFill>
                  <a:srgbClr val="0000FF"/>
                </a:solidFill>
                <a:sym typeface="Symbol" pitchFamily="18" charset="2"/>
              </a:rPr>
              <a:t> </a:t>
            </a:r>
            <a:r>
              <a:rPr lang="en-US" altLang="zh-CN" i="1" dirty="0">
                <a:solidFill>
                  <a:srgbClr val="0000FF"/>
                </a:solidFill>
                <a:sym typeface="Symbol" pitchFamily="18" charset="2"/>
              </a:rPr>
              <a:t>Available</a:t>
            </a:r>
            <a:r>
              <a:rPr lang="en-US" altLang="zh-CN" dirty="0">
                <a:sym typeface="Symbol" pitchFamily="18" charset="2"/>
              </a:rPr>
              <a:t>,  go to step 3.  Otherwise </a:t>
            </a:r>
            <a:r>
              <a:rPr lang="en-US" altLang="zh-CN" i="1" dirty="0">
                <a:sym typeface="Symbol" pitchFamily="18" charset="2"/>
              </a:rPr>
              <a:t>P</a:t>
            </a:r>
            <a:r>
              <a:rPr lang="en-US" altLang="zh-CN" i="1" baseline="-25000" dirty="0">
                <a:sym typeface="Symbol" pitchFamily="18" charset="2"/>
              </a:rPr>
              <a:t>i</a:t>
            </a:r>
            <a:r>
              <a:rPr lang="en-US" altLang="zh-CN" dirty="0">
                <a:sym typeface="Symbol" pitchFamily="18" charset="2"/>
              </a:rPr>
              <a:t>  must wait.</a:t>
            </a:r>
          </a:p>
          <a:p>
            <a:pPr marL="914400" lvl="1" indent="-457200">
              <a:spcBef>
                <a:spcPts val="800"/>
              </a:spcBef>
              <a:buFont typeface="+mj-lt"/>
              <a:buAutoNum type="arabicPeriod"/>
            </a:pPr>
            <a:r>
              <a:rPr lang="en-US" altLang="zh-CN" dirty="0">
                <a:sym typeface="Symbol" pitchFamily="18" charset="2"/>
              </a:rPr>
              <a:t>Pretend to allocate requested resources to </a:t>
            </a:r>
            <a:r>
              <a:rPr lang="en-US" altLang="zh-CN" i="1" dirty="0">
                <a:sym typeface="Symbol" pitchFamily="18" charset="2"/>
              </a:rPr>
              <a:t>P</a:t>
            </a:r>
            <a:r>
              <a:rPr lang="en-US" altLang="zh-CN" i="1" baseline="-25000" dirty="0">
                <a:sym typeface="Symbol" pitchFamily="18" charset="2"/>
              </a:rPr>
              <a:t>i</a:t>
            </a:r>
            <a:r>
              <a:rPr lang="en-US" altLang="zh-CN" dirty="0">
                <a:sym typeface="Symbol" pitchFamily="18" charset="2"/>
              </a:rPr>
              <a:t> by modifying the state as follows:</a:t>
            </a:r>
          </a:p>
          <a:p>
            <a:pPr marL="914400" lvl="2" indent="0">
              <a:spcBef>
                <a:spcPts val="800"/>
              </a:spcBef>
              <a:buNone/>
            </a:pPr>
            <a:r>
              <a:rPr lang="en-US" altLang="zh-CN" sz="2400" dirty="0">
                <a:sym typeface="Symbol" pitchFamily="18" charset="2"/>
              </a:rPr>
              <a:t>      Available = Available - </a:t>
            </a:r>
            <a:r>
              <a:rPr lang="en-US" altLang="zh-CN" sz="2400" dirty="0" err="1">
                <a:sym typeface="Symbol" pitchFamily="18" charset="2"/>
              </a:rPr>
              <a:t>Request</a:t>
            </a:r>
            <a:r>
              <a:rPr lang="en-US" altLang="zh-CN" sz="2400" baseline="-25000" dirty="0" err="1">
                <a:sym typeface="Symbol" pitchFamily="18" charset="2"/>
              </a:rPr>
              <a:t>i</a:t>
            </a:r>
            <a:r>
              <a:rPr lang="en-US" altLang="zh-CN" sz="2400" dirty="0">
                <a:sym typeface="Symbol" pitchFamily="18" charset="2"/>
              </a:rPr>
              <a:t>;</a:t>
            </a:r>
          </a:p>
          <a:p>
            <a:pPr marL="914400" lvl="2" indent="0">
              <a:spcBef>
                <a:spcPts val="800"/>
              </a:spcBef>
              <a:buNone/>
            </a:pPr>
            <a:r>
              <a:rPr lang="en-US" altLang="zh-CN" sz="2400" dirty="0">
                <a:sym typeface="Symbol" pitchFamily="18" charset="2"/>
              </a:rPr>
              <a:t>      </a:t>
            </a:r>
            <a:r>
              <a:rPr lang="en-US" altLang="zh-CN" sz="2400" dirty="0" err="1">
                <a:sym typeface="Symbol" pitchFamily="18" charset="2"/>
              </a:rPr>
              <a:t>Allocation</a:t>
            </a:r>
            <a:r>
              <a:rPr lang="en-US" altLang="zh-CN" sz="2400" baseline="-25000" dirty="0" err="1">
                <a:sym typeface="Symbol" pitchFamily="18" charset="2"/>
              </a:rPr>
              <a:t>i</a:t>
            </a:r>
            <a:r>
              <a:rPr lang="en-US" altLang="zh-CN" sz="2400" baseline="-25000" dirty="0">
                <a:sym typeface="Symbol" pitchFamily="18" charset="2"/>
              </a:rPr>
              <a:t> </a:t>
            </a:r>
            <a:r>
              <a:rPr lang="en-US" altLang="zh-CN" sz="2400" dirty="0">
                <a:sym typeface="Symbol" pitchFamily="18" charset="2"/>
              </a:rPr>
              <a:t>= </a:t>
            </a:r>
            <a:r>
              <a:rPr lang="en-US" altLang="zh-CN" sz="2400" dirty="0" err="1">
                <a:sym typeface="Symbol" pitchFamily="18" charset="2"/>
              </a:rPr>
              <a:t>Allocation</a:t>
            </a:r>
            <a:r>
              <a:rPr lang="en-US" altLang="zh-CN" sz="2400" baseline="-25000" dirty="0" err="1">
                <a:sym typeface="Symbol" pitchFamily="18" charset="2"/>
              </a:rPr>
              <a:t>i</a:t>
            </a:r>
            <a:r>
              <a:rPr lang="en-US" altLang="zh-CN" sz="2400" dirty="0">
                <a:sym typeface="Symbol" pitchFamily="18" charset="2"/>
              </a:rPr>
              <a:t> + </a:t>
            </a:r>
            <a:r>
              <a:rPr lang="en-US" altLang="zh-CN" sz="2400" dirty="0" err="1">
                <a:sym typeface="Symbol" pitchFamily="18" charset="2"/>
              </a:rPr>
              <a:t>Request</a:t>
            </a:r>
            <a:r>
              <a:rPr lang="en-US" altLang="zh-CN" sz="2400" baseline="-25000" dirty="0" err="1">
                <a:sym typeface="Symbol" pitchFamily="18" charset="2"/>
              </a:rPr>
              <a:t>i</a:t>
            </a:r>
            <a:r>
              <a:rPr lang="en-US" altLang="zh-CN" sz="2400" dirty="0">
                <a:sym typeface="Symbol" pitchFamily="18" charset="2"/>
              </a:rPr>
              <a:t>;</a:t>
            </a:r>
          </a:p>
          <a:p>
            <a:pPr marL="914400" lvl="2" indent="0">
              <a:spcBef>
                <a:spcPts val="800"/>
              </a:spcBef>
              <a:buNone/>
            </a:pPr>
            <a:r>
              <a:rPr lang="en-US" altLang="zh-CN" sz="2400" dirty="0">
                <a:sym typeface="Symbol" pitchFamily="18" charset="2"/>
              </a:rPr>
              <a:t>      </a:t>
            </a:r>
            <a:r>
              <a:rPr lang="en-US" altLang="zh-CN" sz="2400" dirty="0" err="1">
                <a:sym typeface="Symbol" pitchFamily="18" charset="2"/>
              </a:rPr>
              <a:t>Need</a:t>
            </a:r>
            <a:r>
              <a:rPr lang="en-US" altLang="zh-CN" sz="2400" baseline="-25000" dirty="0" err="1">
                <a:sym typeface="Symbol" pitchFamily="18" charset="2"/>
              </a:rPr>
              <a:t>i</a:t>
            </a:r>
            <a:r>
              <a:rPr lang="en-US" altLang="zh-CN" sz="2400" dirty="0">
                <a:sym typeface="Symbol" pitchFamily="18" charset="2"/>
              </a:rPr>
              <a:t> = </a:t>
            </a:r>
            <a:r>
              <a:rPr lang="en-US" altLang="zh-CN" sz="2400" dirty="0" err="1">
                <a:sym typeface="Symbol" pitchFamily="18" charset="2"/>
              </a:rPr>
              <a:t>Need</a:t>
            </a:r>
            <a:r>
              <a:rPr lang="en-US" altLang="zh-CN" sz="2400" baseline="-25000" dirty="0" err="1">
                <a:sym typeface="Symbol" pitchFamily="18" charset="2"/>
              </a:rPr>
              <a:t>i</a:t>
            </a:r>
            <a:r>
              <a:rPr lang="en-US" altLang="zh-CN" sz="2400" dirty="0">
                <a:sym typeface="Symbol" pitchFamily="18" charset="2"/>
              </a:rPr>
              <a:t> – </a:t>
            </a:r>
            <a:r>
              <a:rPr lang="en-US" altLang="zh-CN" sz="2400" dirty="0" err="1">
                <a:sym typeface="Symbol" pitchFamily="18" charset="2"/>
              </a:rPr>
              <a:t>Request</a:t>
            </a:r>
            <a:r>
              <a:rPr lang="en-US" altLang="zh-CN" sz="2400" baseline="-25000" dirty="0" err="1">
                <a:sym typeface="Symbol" pitchFamily="18" charset="2"/>
              </a:rPr>
              <a:t>i</a:t>
            </a:r>
            <a:r>
              <a:rPr lang="en-US" altLang="zh-CN" sz="2400" dirty="0">
                <a:sym typeface="Symbol" pitchFamily="18" charset="2"/>
              </a:rPr>
              <a:t>;</a:t>
            </a:r>
          </a:p>
          <a:p>
            <a:pPr marL="914400" lvl="1" indent="-457200">
              <a:spcBef>
                <a:spcPts val="800"/>
              </a:spcBef>
              <a:buFont typeface="+mj-lt"/>
              <a:buAutoNum type="arabicPeriod"/>
            </a:pPr>
            <a:r>
              <a:rPr lang="en-US" altLang="zh-CN" dirty="0">
                <a:sym typeface="Symbol" pitchFamily="18" charset="2"/>
              </a:rPr>
              <a:t>If safe  the resources are allocated to P</a:t>
            </a:r>
            <a:r>
              <a:rPr lang="en-US" altLang="zh-CN" baseline="-25000" dirty="0">
                <a:sym typeface="Symbol" pitchFamily="18" charset="2"/>
              </a:rPr>
              <a:t>i</a:t>
            </a:r>
            <a:r>
              <a:rPr lang="en-US" altLang="zh-CN" dirty="0">
                <a:sym typeface="Symbol" pitchFamily="18" charset="2"/>
              </a:rPr>
              <a:t>.</a:t>
            </a:r>
            <a:br>
              <a:rPr lang="en-US" altLang="zh-CN" dirty="0">
                <a:sym typeface="Symbol" pitchFamily="18" charset="2"/>
              </a:rPr>
            </a:br>
            <a:r>
              <a:rPr lang="en-US" altLang="zh-CN" dirty="0">
                <a:sym typeface="Symbol" pitchFamily="18" charset="2"/>
              </a:rPr>
              <a:t>If unsafe  P</a:t>
            </a:r>
            <a:r>
              <a:rPr lang="en-US" altLang="zh-CN" baseline="-25000" dirty="0">
                <a:sym typeface="Symbol" pitchFamily="18" charset="2"/>
              </a:rPr>
              <a:t>i</a:t>
            </a:r>
            <a:r>
              <a:rPr lang="en-US" altLang="zh-CN" dirty="0">
                <a:sym typeface="Symbol" pitchFamily="18" charset="2"/>
              </a:rPr>
              <a:t> must wait, and the old resource-allocation state is restored.</a:t>
            </a:r>
            <a:endParaRPr lang="zh-CN" altLang="en-US" dirty="0"/>
          </a:p>
        </p:txBody>
      </p:sp>
      <p:sp>
        <p:nvSpPr>
          <p:cNvPr id="4" name="灯片编号占位符 3"/>
          <p:cNvSpPr>
            <a:spLocks noGrp="1"/>
          </p:cNvSpPr>
          <p:nvPr>
            <p:ph type="sldNum" sz="quarter" idx="10"/>
          </p:nvPr>
        </p:nvSpPr>
        <p:spPr/>
        <p:txBody>
          <a:bodyPr/>
          <a:lstStyle/>
          <a:p>
            <a:fld id="{F78C9FCA-5AA0-4062-894C-868C99FC0690}" type="slidenum">
              <a:rPr lang="en-US" altLang="zh-CN" smtClean="0"/>
              <a:pPr/>
              <a:t>30</a:t>
            </a:fld>
            <a:endParaRPr lang="en-US" altLang="zh-CN"/>
          </a:p>
        </p:txBody>
      </p:sp>
      <p:sp>
        <p:nvSpPr>
          <p:cNvPr id="5" name="矩形 4">
            <a:extLst>
              <a:ext uri="{FF2B5EF4-FFF2-40B4-BE49-F238E27FC236}">
                <a16:creationId xmlns:a16="http://schemas.microsoft.com/office/drawing/2014/main" id="{0D798FAC-BED7-8BC5-0DDB-E303717E99D0}"/>
              </a:ext>
            </a:extLst>
          </p:cNvPr>
          <p:cNvSpPr/>
          <p:nvPr/>
        </p:nvSpPr>
        <p:spPr bwMode="auto">
          <a:xfrm>
            <a:off x="10398049" y="2528900"/>
            <a:ext cx="1505530" cy="448181"/>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sz="2000" b="1" dirty="0">
                <a:latin typeface="楷体" panose="02010609060101010101" pitchFamily="49" charset="-122"/>
                <a:ea typeface="楷体" panose="02010609060101010101" pitchFamily="49" charset="-122"/>
              </a:rPr>
              <a:t>计划、诚信</a:t>
            </a:r>
            <a:endParaRPr kumimoji="1" lang="zh-CN" altLang="en-US" sz="2000" b="1" i="0" u="none" strike="noStrike" cap="none" normalizeH="0" baseline="0" dirty="0">
              <a:ln>
                <a:noFill/>
              </a:ln>
              <a:effectLst/>
              <a:latin typeface="楷体" panose="02010609060101010101" pitchFamily="49" charset="-122"/>
              <a:ea typeface="楷体" panose="02010609060101010101" pitchFamily="49" charset="-122"/>
            </a:endParaRPr>
          </a:p>
        </p:txBody>
      </p:sp>
      <p:sp>
        <p:nvSpPr>
          <p:cNvPr id="6" name="矩形 5">
            <a:extLst>
              <a:ext uri="{FF2B5EF4-FFF2-40B4-BE49-F238E27FC236}">
                <a16:creationId xmlns:a16="http://schemas.microsoft.com/office/drawing/2014/main" id="{6646A5AE-DE87-674C-62C2-6430C7FB6052}"/>
              </a:ext>
            </a:extLst>
          </p:cNvPr>
          <p:cNvSpPr/>
          <p:nvPr/>
        </p:nvSpPr>
        <p:spPr bwMode="auto">
          <a:xfrm>
            <a:off x="10398049" y="6158189"/>
            <a:ext cx="1505530" cy="448181"/>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sz="2000" b="1" dirty="0">
                <a:latin typeface="楷体" panose="02010609060101010101" pitchFamily="49" charset="-122"/>
                <a:ea typeface="楷体" panose="02010609060101010101" pitchFamily="49" charset="-122"/>
              </a:rPr>
              <a:t>大局、全局</a:t>
            </a:r>
            <a:endParaRPr kumimoji="1" lang="zh-CN" altLang="en-US" sz="2000" b="1" i="0" u="none" strike="noStrike" cap="none" normalizeH="0" baseline="0" dirty="0">
              <a:ln>
                <a:noFill/>
              </a:ln>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080881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wipe(left)">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wipe(left)">
                                      <p:cBhvr>
                                        <p:cTn id="34" dur="500"/>
                                        <p:tgtEl>
                                          <p:spTgt spid="3">
                                            <p:txEl>
                                              <p:pRg st="5" end="5"/>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wipe(left)">
                                      <p:cBhvr>
                                        <p:cTn id="40" dur="500"/>
                                        <p:tgtEl>
                                          <p:spTgt spid="3">
                                            <p:txEl>
                                              <p:pRg st="7" end="7"/>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wipe(left)">
                                      <p:cBhvr>
                                        <p:cTn id="43" dur="500"/>
                                        <p:tgtEl>
                                          <p:spTgt spid="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wipe(left)">
                                      <p:cBhvr>
                                        <p:cTn id="48" dur="500"/>
                                        <p:tgtEl>
                                          <p:spTgt spid="3">
                                            <p:txEl>
                                              <p:pRg st="9" end="9"/>
                                            </p:txEl>
                                          </p:spTgt>
                                        </p:tgtEl>
                                      </p:cBhvr>
                                    </p:animEffect>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wipe(left)">
                                      <p:cBhvr>
                                        <p:cTn id="5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en-US" altLang="zh-CN" dirty="0"/>
              <a:t>Example of Banker’s Algorithm</a:t>
            </a:r>
            <a:endParaRPr lang="en-US" altLang="zh-CN" dirty="0">
              <a:solidFill>
                <a:srgbClr val="FF0000"/>
              </a:solidFill>
            </a:endParaRPr>
          </a:p>
        </p:txBody>
      </p:sp>
      <p:sp>
        <p:nvSpPr>
          <p:cNvPr id="235523" name="Rectangle 3"/>
          <p:cNvSpPr>
            <a:spLocks noGrp="1" noChangeArrowheads="1"/>
          </p:cNvSpPr>
          <p:nvPr>
            <p:ph idx="1"/>
          </p:nvPr>
        </p:nvSpPr>
        <p:spPr/>
        <p:txBody>
          <a:bodyPr>
            <a:noAutofit/>
          </a:bodyPr>
          <a:lstStyle/>
          <a:p>
            <a:pPr>
              <a:spcBef>
                <a:spcPts val="0"/>
              </a:spcBef>
              <a:tabLst>
                <a:tab pos="1544638" algn="l"/>
                <a:tab pos="2452688" algn="ctr"/>
                <a:tab pos="3767138" algn="ctr"/>
                <a:tab pos="5022850" algn="ctr"/>
              </a:tabLst>
            </a:pPr>
            <a:r>
              <a:rPr lang="en-US" altLang="zh-CN" sz="2400" dirty="0"/>
              <a:t>Suppose request</a:t>
            </a:r>
            <a:r>
              <a:rPr lang="en-US" altLang="zh-CN" sz="2400" baseline="-25000" dirty="0"/>
              <a:t>1</a:t>
            </a:r>
            <a:r>
              <a:rPr lang="en-US" altLang="zh-CN" sz="2400" dirty="0"/>
              <a:t>=(1,0,2).</a:t>
            </a:r>
          </a:p>
          <a:p>
            <a:pPr marL="457200" indent="-457200">
              <a:spcBef>
                <a:spcPts val="0"/>
              </a:spcBef>
              <a:buFont typeface="+mj-lt"/>
              <a:buAutoNum type="arabicPeriod"/>
              <a:tabLst>
                <a:tab pos="1544638" algn="l"/>
                <a:tab pos="2452688" algn="ctr"/>
                <a:tab pos="3767138" algn="ctr"/>
                <a:tab pos="5022850" algn="ctr"/>
              </a:tabLst>
            </a:pPr>
            <a:r>
              <a:rPr lang="en-US" altLang="zh-CN" sz="2400" dirty="0"/>
              <a:t>Check, Request</a:t>
            </a:r>
            <a:r>
              <a:rPr lang="en-US" altLang="zh-CN" sz="2400" baseline="-25000" dirty="0"/>
              <a:t>1</a:t>
            </a:r>
            <a:r>
              <a:rPr lang="en-US" altLang="zh-CN" sz="2400" dirty="0"/>
              <a:t> </a:t>
            </a:r>
            <a:r>
              <a:rPr lang="en-US" altLang="zh-CN" sz="2400" dirty="0">
                <a:sym typeface="Symbol" pitchFamily="18" charset="2"/>
              </a:rPr>
              <a:t> Need</a:t>
            </a:r>
            <a:r>
              <a:rPr lang="en-US" altLang="zh-CN" sz="2400" baseline="-25000" dirty="0">
                <a:sym typeface="Symbol" pitchFamily="18" charset="2"/>
              </a:rPr>
              <a:t>1</a:t>
            </a:r>
            <a:r>
              <a:rPr lang="en-US" altLang="zh-CN" sz="2400" dirty="0">
                <a:sym typeface="Symbol" pitchFamily="18" charset="2"/>
              </a:rPr>
              <a:t> =(1,2,2) </a:t>
            </a:r>
            <a:endParaRPr lang="en-US" altLang="zh-CN" sz="2400" i="1" dirty="0">
              <a:sym typeface="Symbol" pitchFamily="18" charset="2"/>
            </a:endParaRPr>
          </a:p>
          <a:p>
            <a:pPr marL="457200" indent="-457200">
              <a:spcBef>
                <a:spcPts val="0"/>
              </a:spcBef>
              <a:buFont typeface="+mj-lt"/>
              <a:buAutoNum type="arabicPeriod"/>
              <a:tabLst>
                <a:tab pos="1544638" algn="l"/>
                <a:tab pos="2452688" algn="ctr"/>
                <a:tab pos="3767138" algn="ctr"/>
                <a:tab pos="5022850" algn="ctr"/>
              </a:tabLst>
            </a:pPr>
            <a:r>
              <a:rPr lang="en-US" altLang="zh-CN" sz="2400" dirty="0"/>
              <a:t>Check, Request</a:t>
            </a:r>
            <a:r>
              <a:rPr lang="en-US" altLang="zh-CN" sz="2400" baseline="-25000" dirty="0"/>
              <a:t>1</a:t>
            </a:r>
            <a:r>
              <a:rPr lang="en-US" altLang="zh-CN" sz="2400" dirty="0"/>
              <a:t> </a:t>
            </a:r>
            <a:r>
              <a:rPr lang="en-US" altLang="zh-CN" sz="2400" dirty="0">
                <a:sym typeface="Symbol" pitchFamily="18" charset="2"/>
              </a:rPr>
              <a:t> Available =(3,3,2) </a:t>
            </a:r>
            <a:endParaRPr lang="en-US" altLang="zh-CN" sz="2400" i="1" dirty="0">
              <a:sym typeface="Symbol" pitchFamily="18" charset="2"/>
            </a:endParaRPr>
          </a:p>
          <a:p>
            <a:pPr marL="514350" indent="-514350">
              <a:spcBef>
                <a:spcPts val="0"/>
              </a:spcBef>
              <a:buFont typeface="+mj-lt"/>
              <a:buAutoNum type="arabicPeriod"/>
              <a:tabLst>
                <a:tab pos="1544638" algn="l"/>
                <a:tab pos="2452688" algn="ctr"/>
                <a:tab pos="3767138" algn="ctr"/>
                <a:tab pos="5022850" algn="ctr"/>
              </a:tabLst>
            </a:pPr>
            <a:r>
              <a:rPr lang="en-US" altLang="zh-CN" dirty="0">
                <a:sym typeface="Symbol" pitchFamily="18" charset="2"/>
              </a:rPr>
              <a:t>Pretend this request has been fulfilled. </a:t>
            </a:r>
          </a:p>
          <a:p>
            <a:pPr marL="400050" lvl="1" indent="0">
              <a:spcBef>
                <a:spcPts val="0"/>
              </a:spcBef>
              <a:buNone/>
              <a:tabLst>
                <a:tab pos="1544638" algn="l"/>
                <a:tab pos="2452688" algn="ctr"/>
                <a:tab pos="3767138" algn="ctr"/>
                <a:tab pos="5022850" algn="ctr"/>
              </a:tabLst>
            </a:pPr>
            <a:endParaRPr lang="en-US" altLang="zh-CN" dirty="0">
              <a:sym typeface="Symbol" pitchFamily="18" charset="2"/>
            </a:endParaRPr>
          </a:p>
          <a:p>
            <a:pPr marL="400050" lvl="1" indent="0">
              <a:spcBef>
                <a:spcPts val="0"/>
              </a:spcBef>
              <a:buNone/>
              <a:tabLst>
                <a:tab pos="1544638" algn="l"/>
                <a:tab pos="2452688" algn="ctr"/>
                <a:tab pos="3767138" algn="ctr"/>
                <a:tab pos="5022850" algn="ctr"/>
              </a:tabLst>
            </a:pPr>
            <a:endParaRPr lang="en-US" altLang="zh-CN" dirty="0">
              <a:sym typeface="Symbol" pitchFamily="18" charset="2"/>
            </a:endParaRPr>
          </a:p>
          <a:p>
            <a:pPr marL="400050" lvl="1" indent="0">
              <a:spcBef>
                <a:spcPts val="0"/>
              </a:spcBef>
              <a:buNone/>
              <a:tabLst>
                <a:tab pos="1544638" algn="l"/>
                <a:tab pos="2452688" algn="ctr"/>
                <a:tab pos="3767138" algn="ctr"/>
                <a:tab pos="5022850" algn="ctr"/>
              </a:tabLst>
            </a:pPr>
            <a:endParaRPr lang="en-US" altLang="zh-CN" dirty="0">
              <a:sym typeface="Symbol" pitchFamily="18" charset="2"/>
            </a:endParaRPr>
          </a:p>
          <a:p>
            <a:pPr marL="400050" lvl="1" indent="0">
              <a:spcBef>
                <a:spcPts val="0"/>
              </a:spcBef>
              <a:buNone/>
              <a:tabLst>
                <a:tab pos="1544638" algn="l"/>
                <a:tab pos="2452688" algn="ctr"/>
                <a:tab pos="3767138" algn="ctr"/>
                <a:tab pos="5022850" algn="ctr"/>
              </a:tabLst>
            </a:pPr>
            <a:endParaRPr lang="en-US" altLang="zh-CN" dirty="0">
              <a:sym typeface="Symbol" pitchFamily="18" charset="2"/>
            </a:endParaRPr>
          </a:p>
          <a:p>
            <a:pPr marL="400050" lvl="1" indent="0">
              <a:spcBef>
                <a:spcPts val="0"/>
              </a:spcBef>
              <a:buNone/>
              <a:tabLst>
                <a:tab pos="1544638" algn="l"/>
                <a:tab pos="2452688" algn="ctr"/>
                <a:tab pos="3767138" algn="ctr"/>
                <a:tab pos="5022850" algn="ctr"/>
              </a:tabLst>
            </a:pPr>
            <a:endParaRPr lang="en-US" altLang="zh-CN" dirty="0">
              <a:sym typeface="Symbol" pitchFamily="18" charset="2"/>
            </a:endParaRPr>
          </a:p>
          <a:p>
            <a:pPr marL="400050" lvl="1" indent="0">
              <a:spcBef>
                <a:spcPts val="0"/>
              </a:spcBef>
              <a:buNone/>
              <a:tabLst>
                <a:tab pos="1544638" algn="l"/>
                <a:tab pos="2452688" algn="ctr"/>
                <a:tab pos="3767138" algn="ctr"/>
                <a:tab pos="5022850" algn="ctr"/>
              </a:tabLst>
            </a:pPr>
            <a:endParaRPr lang="en-US" altLang="zh-CN" dirty="0">
              <a:sym typeface="Symbol" pitchFamily="18" charset="2"/>
            </a:endParaRPr>
          </a:p>
          <a:p>
            <a:pPr marL="400050" lvl="1" indent="0">
              <a:spcBef>
                <a:spcPts val="0"/>
              </a:spcBef>
              <a:buNone/>
              <a:tabLst>
                <a:tab pos="1544638" algn="l"/>
                <a:tab pos="2452688" algn="ctr"/>
                <a:tab pos="3767138" algn="ctr"/>
                <a:tab pos="5022850" algn="ctr"/>
              </a:tabLst>
            </a:pPr>
            <a:endParaRPr lang="en-US" altLang="zh-CN" dirty="0">
              <a:sym typeface="Symbol" pitchFamily="18" charset="2"/>
            </a:endParaRPr>
          </a:p>
          <a:p>
            <a:pPr marL="400050" lvl="1" indent="0">
              <a:spcBef>
                <a:spcPts val="0"/>
              </a:spcBef>
              <a:buNone/>
              <a:tabLst>
                <a:tab pos="1544638" algn="l"/>
                <a:tab pos="2452688" algn="ctr"/>
                <a:tab pos="3767138" algn="ctr"/>
                <a:tab pos="5022850" algn="ctr"/>
              </a:tabLst>
            </a:pPr>
            <a:endParaRPr lang="en-US" altLang="zh-CN" dirty="0"/>
          </a:p>
          <a:p>
            <a:pPr marL="514350" indent="-514350">
              <a:spcBef>
                <a:spcPts val="0"/>
              </a:spcBef>
              <a:buFont typeface="+mj-lt"/>
              <a:buAutoNum type="arabicPeriod"/>
              <a:tabLst>
                <a:tab pos="1544638" algn="l"/>
                <a:tab pos="2452688" algn="ctr"/>
                <a:tab pos="3767138" algn="ctr"/>
                <a:tab pos="5022850" algn="ctr"/>
              </a:tabLst>
            </a:pPr>
            <a:r>
              <a:rPr lang="en-US" altLang="zh-CN" dirty="0"/>
              <a:t>Determine whether this new state is safe.</a:t>
            </a:r>
          </a:p>
          <a:p>
            <a:pPr marL="514350" indent="-514350">
              <a:spcBef>
                <a:spcPts val="0"/>
              </a:spcBef>
              <a:buFont typeface="+mj-lt"/>
              <a:buAutoNum type="arabicPeriod"/>
              <a:tabLst>
                <a:tab pos="1544638" algn="l"/>
                <a:tab pos="2452688" algn="ctr"/>
                <a:tab pos="3767138" algn="ctr"/>
                <a:tab pos="5022850" algn="ctr"/>
              </a:tabLst>
            </a:pPr>
            <a:r>
              <a:rPr lang="en-US" altLang="zh-CN" dirty="0"/>
              <a:t>The request of </a:t>
            </a:r>
            <a:r>
              <a:rPr lang="en-US" altLang="zh-CN" i="1" dirty="0"/>
              <a:t>P</a:t>
            </a:r>
            <a:r>
              <a:rPr lang="en-US" altLang="zh-CN" baseline="-25000" dirty="0"/>
              <a:t>1</a:t>
            </a:r>
            <a:r>
              <a:rPr lang="en-US" altLang="zh-CN" dirty="0"/>
              <a:t> can be granted immediately.</a:t>
            </a:r>
          </a:p>
        </p:txBody>
      </p:sp>
      <p:sp>
        <p:nvSpPr>
          <p:cNvPr id="10" name="灯片编号占位符 3"/>
          <p:cNvSpPr>
            <a:spLocks noGrp="1"/>
          </p:cNvSpPr>
          <p:nvPr>
            <p:ph type="sldNum" sz="quarter" idx="10"/>
          </p:nvPr>
        </p:nvSpPr>
        <p:spPr/>
        <p:txBody>
          <a:bodyPr/>
          <a:lstStyle/>
          <a:p>
            <a:fld id="{00B45275-B293-44CB-B6CB-C36834C129C1}" type="slidenum">
              <a:rPr lang="en-US" altLang="zh-CN"/>
              <a:pPr/>
              <a:t>31</a:t>
            </a:fld>
            <a:endParaRPr lang="en-US" altLang="zh-CN"/>
          </a:p>
        </p:txBody>
      </p:sp>
      <p:sp>
        <p:nvSpPr>
          <p:cNvPr id="235524" name="Text Box 4"/>
          <p:cNvSpPr txBox="1">
            <a:spLocks noChangeArrowheads="1"/>
          </p:cNvSpPr>
          <p:nvPr/>
        </p:nvSpPr>
        <p:spPr bwMode="auto">
          <a:xfrm>
            <a:off x="9785754" y="4148410"/>
            <a:ext cx="524504" cy="2427844"/>
          </a:xfrm>
          <a:prstGeom prst="rect">
            <a:avLst/>
          </a:prstGeom>
          <a:solidFill>
            <a:srgbClr val="009900">
              <a:alpha val="5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110000"/>
              </a:lnSpc>
            </a:pPr>
            <a:r>
              <a:rPr lang="en-US" altLang="zh-CN" sz="2800" b="1"/>
              <a:t>P</a:t>
            </a:r>
            <a:r>
              <a:rPr lang="en-US" altLang="zh-CN" sz="2800" b="1" baseline="-25000"/>
              <a:t>1</a:t>
            </a:r>
          </a:p>
          <a:p>
            <a:pPr algn="ctr">
              <a:lnSpc>
                <a:spcPct val="110000"/>
              </a:lnSpc>
            </a:pPr>
            <a:r>
              <a:rPr lang="en-US" altLang="zh-CN" sz="2800" b="1"/>
              <a:t>P</a:t>
            </a:r>
            <a:r>
              <a:rPr lang="en-US" altLang="zh-CN" sz="2800" b="1" baseline="-25000"/>
              <a:t>3</a:t>
            </a:r>
          </a:p>
          <a:p>
            <a:pPr algn="ctr">
              <a:lnSpc>
                <a:spcPct val="110000"/>
              </a:lnSpc>
            </a:pPr>
            <a:r>
              <a:rPr lang="en-US" altLang="zh-CN" sz="2800" b="1"/>
              <a:t>P</a:t>
            </a:r>
            <a:r>
              <a:rPr lang="en-US" altLang="zh-CN" sz="2800" b="1" baseline="-25000"/>
              <a:t>4</a:t>
            </a:r>
          </a:p>
          <a:p>
            <a:pPr algn="ctr">
              <a:lnSpc>
                <a:spcPct val="110000"/>
              </a:lnSpc>
            </a:pPr>
            <a:r>
              <a:rPr lang="en-US" altLang="zh-CN" sz="2800" b="1"/>
              <a:t>P</a:t>
            </a:r>
            <a:r>
              <a:rPr lang="en-US" altLang="zh-CN" sz="2800" b="1" baseline="-25000"/>
              <a:t>0</a:t>
            </a:r>
          </a:p>
          <a:p>
            <a:pPr algn="ctr">
              <a:lnSpc>
                <a:spcPct val="110000"/>
              </a:lnSpc>
            </a:pPr>
            <a:r>
              <a:rPr lang="en-US" altLang="zh-CN" sz="2800" b="1"/>
              <a:t>P</a:t>
            </a:r>
            <a:r>
              <a:rPr lang="en-US" altLang="zh-CN" sz="2800" b="1" baseline="-25000"/>
              <a:t>2</a:t>
            </a:r>
          </a:p>
        </p:txBody>
      </p:sp>
      <p:sp>
        <p:nvSpPr>
          <p:cNvPr id="235525" name="Text Box 5"/>
          <p:cNvSpPr txBox="1">
            <a:spLocks noChangeArrowheads="1"/>
          </p:cNvSpPr>
          <p:nvPr/>
        </p:nvSpPr>
        <p:spPr bwMode="auto">
          <a:xfrm>
            <a:off x="10423450" y="4148411"/>
            <a:ext cx="895350" cy="519113"/>
          </a:xfrm>
          <a:prstGeom prst="rect">
            <a:avLst/>
          </a:prstGeom>
          <a:solidFill>
            <a:srgbClr val="66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800" b="1" dirty="0"/>
              <a:t>5 3 2</a:t>
            </a:r>
          </a:p>
        </p:txBody>
      </p:sp>
      <p:sp>
        <p:nvSpPr>
          <p:cNvPr id="235526" name="Text Box 6"/>
          <p:cNvSpPr txBox="1">
            <a:spLocks noChangeArrowheads="1"/>
          </p:cNvSpPr>
          <p:nvPr/>
        </p:nvSpPr>
        <p:spPr bwMode="auto">
          <a:xfrm>
            <a:off x="10423450" y="4653236"/>
            <a:ext cx="895350" cy="519113"/>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800" b="1" dirty="0"/>
              <a:t>7 4 3</a:t>
            </a:r>
          </a:p>
        </p:txBody>
      </p:sp>
      <p:sp>
        <p:nvSpPr>
          <p:cNvPr id="235527" name="Text Box 7"/>
          <p:cNvSpPr txBox="1">
            <a:spLocks noChangeArrowheads="1"/>
          </p:cNvSpPr>
          <p:nvPr/>
        </p:nvSpPr>
        <p:spPr bwMode="auto">
          <a:xfrm>
            <a:off x="10423450" y="5156473"/>
            <a:ext cx="895350" cy="519112"/>
          </a:xfrm>
          <a:prstGeom prst="rect">
            <a:avLst/>
          </a:prstGeom>
          <a:solidFill>
            <a:srgbClr val="66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800" b="1" dirty="0"/>
              <a:t>7 4 5</a:t>
            </a:r>
          </a:p>
        </p:txBody>
      </p:sp>
      <p:sp>
        <p:nvSpPr>
          <p:cNvPr id="235528" name="Text Box 8"/>
          <p:cNvSpPr txBox="1">
            <a:spLocks noChangeArrowheads="1"/>
          </p:cNvSpPr>
          <p:nvPr/>
        </p:nvSpPr>
        <p:spPr bwMode="auto">
          <a:xfrm>
            <a:off x="10423450" y="5645423"/>
            <a:ext cx="895350" cy="519112"/>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800" b="1" dirty="0"/>
              <a:t>7 5 5</a:t>
            </a:r>
          </a:p>
        </p:txBody>
      </p:sp>
      <p:sp>
        <p:nvSpPr>
          <p:cNvPr id="235529" name="Text Box 9"/>
          <p:cNvSpPr txBox="1">
            <a:spLocks noChangeArrowheads="1"/>
          </p:cNvSpPr>
          <p:nvPr/>
        </p:nvSpPr>
        <p:spPr bwMode="auto">
          <a:xfrm>
            <a:off x="10423450" y="6150248"/>
            <a:ext cx="1073150" cy="519112"/>
          </a:xfrm>
          <a:prstGeom prst="rect">
            <a:avLst/>
          </a:prstGeom>
          <a:solidFill>
            <a:srgbClr val="66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800" b="1" dirty="0"/>
              <a:t>10 5 7</a:t>
            </a:r>
          </a:p>
        </p:txBody>
      </p:sp>
      <p:sp>
        <p:nvSpPr>
          <p:cNvPr id="13" name="Text Box 9">
            <a:extLst>
              <a:ext uri="{FF2B5EF4-FFF2-40B4-BE49-F238E27FC236}">
                <a16:creationId xmlns:a16="http://schemas.microsoft.com/office/drawing/2014/main" id="{D1A2E36F-C408-4EB1-8FEA-2CC920AC8253}"/>
              </a:ext>
            </a:extLst>
          </p:cNvPr>
          <p:cNvSpPr txBox="1">
            <a:spLocks noChangeArrowheads="1"/>
          </p:cNvSpPr>
          <p:nvPr/>
        </p:nvSpPr>
        <p:spPr bwMode="auto">
          <a:xfrm>
            <a:off x="7588135" y="5427742"/>
            <a:ext cx="1073150" cy="519112"/>
          </a:xfrm>
          <a:prstGeom prst="rect">
            <a:avLst/>
          </a:prstGeom>
          <a:solidFill>
            <a:srgbClr val="FFFF00"/>
          </a:solidFill>
          <a:ln>
            <a:noFill/>
          </a:ln>
          <a:effectLst/>
        </p:spPr>
        <p:txBody>
          <a:bodyPr>
            <a:spAutoFit/>
          </a:bodyPr>
          <a:lstStyle/>
          <a:p>
            <a:pPr algn="ctr"/>
            <a:r>
              <a:rPr lang="en-US" altLang="zh-CN" sz="2800" b="1" i="1" dirty="0">
                <a:solidFill>
                  <a:srgbClr val="FF0000"/>
                </a:solidFill>
              </a:rPr>
              <a:t>Safe!</a:t>
            </a:r>
          </a:p>
        </p:txBody>
      </p:sp>
      <p:pic>
        <p:nvPicPr>
          <p:cNvPr id="5" name="图片 4">
            <a:extLst>
              <a:ext uri="{FF2B5EF4-FFF2-40B4-BE49-F238E27FC236}">
                <a16:creationId xmlns:a16="http://schemas.microsoft.com/office/drawing/2014/main" id="{EE4BF0AF-380E-4BA6-B589-AA1D3D566E3B}"/>
              </a:ext>
            </a:extLst>
          </p:cNvPr>
          <p:cNvPicPr>
            <a:picLocks noChangeAspect="1"/>
          </p:cNvPicPr>
          <p:nvPr/>
        </p:nvPicPr>
        <p:blipFill>
          <a:blip r:embed="rId3"/>
          <a:stretch>
            <a:fillRect/>
          </a:stretch>
        </p:blipFill>
        <p:spPr>
          <a:xfrm>
            <a:off x="939909" y="2743203"/>
            <a:ext cx="4990744" cy="2711021"/>
          </a:xfrm>
          <a:prstGeom prst="rect">
            <a:avLst/>
          </a:prstGeom>
        </p:spPr>
      </p:pic>
      <p:sp>
        <p:nvSpPr>
          <p:cNvPr id="2" name="文本框 1">
            <a:extLst>
              <a:ext uri="{FF2B5EF4-FFF2-40B4-BE49-F238E27FC236}">
                <a16:creationId xmlns:a16="http://schemas.microsoft.com/office/drawing/2014/main" id="{6B57B1B4-79AC-60E0-8CA6-C7D1564403A9}"/>
              </a:ext>
            </a:extLst>
          </p:cNvPr>
          <p:cNvSpPr txBox="1"/>
          <p:nvPr/>
        </p:nvSpPr>
        <p:spPr>
          <a:xfrm>
            <a:off x="9606390" y="3203305"/>
            <a:ext cx="1935215" cy="954107"/>
          </a:xfrm>
          <a:prstGeom prst="rect">
            <a:avLst/>
          </a:prstGeom>
          <a:solidFill>
            <a:schemeClr val="bg1">
              <a:lumMod val="85000"/>
            </a:schemeClr>
          </a:solidFill>
          <a:ln>
            <a:noFill/>
          </a:ln>
        </p:spPr>
        <p:txBody>
          <a:bodyPr wrap="square" rtlCol="0">
            <a:spAutoFit/>
          </a:bodyPr>
          <a:lstStyle/>
          <a:p>
            <a:r>
              <a:rPr lang="en-US" altLang="zh-CN" sz="2800" b="1" dirty="0"/>
              <a:t>Seq. Work</a:t>
            </a:r>
          </a:p>
          <a:p>
            <a:r>
              <a:rPr lang="en-US" altLang="zh-CN" sz="2800" b="1" dirty="0"/>
              <a:t>         2 3 0</a:t>
            </a:r>
            <a:endParaRPr lang="zh-CN" altLang="en-US" sz="2800" b="1" dirty="0"/>
          </a:p>
        </p:txBody>
      </p:sp>
      <p:pic>
        <p:nvPicPr>
          <p:cNvPr id="8" name="图片 7">
            <a:extLst>
              <a:ext uri="{FF2B5EF4-FFF2-40B4-BE49-F238E27FC236}">
                <a16:creationId xmlns:a16="http://schemas.microsoft.com/office/drawing/2014/main" id="{0B56DBF2-D521-DF7F-D7CA-DAA44AA217D2}"/>
              </a:ext>
            </a:extLst>
          </p:cNvPr>
          <p:cNvPicPr>
            <a:picLocks noChangeAspect="1"/>
          </p:cNvPicPr>
          <p:nvPr/>
        </p:nvPicPr>
        <p:blipFill>
          <a:blip r:embed="rId4"/>
          <a:stretch>
            <a:fillRect/>
          </a:stretch>
        </p:blipFill>
        <p:spPr>
          <a:xfrm>
            <a:off x="7276244" y="818710"/>
            <a:ext cx="3713540" cy="2376000"/>
          </a:xfrm>
          <a:prstGeom prst="rect">
            <a:avLst/>
          </a:prstGeom>
          <a:ln>
            <a:solidFill>
              <a:schemeClr val="tx1"/>
            </a:solidFill>
          </a:ln>
        </p:spPr>
      </p:pic>
      <p:grpSp>
        <p:nvGrpSpPr>
          <p:cNvPr id="12" name="组合 11">
            <a:extLst>
              <a:ext uri="{FF2B5EF4-FFF2-40B4-BE49-F238E27FC236}">
                <a16:creationId xmlns:a16="http://schemas.microsoft.com/office/drawing/2014/main" id="{A1F1B2F1-468F-A58C-349D-724BDAA0A6B4}"/>
              </a:ext>
            </a:extLst>
          </p:cNvPr>
          <p:cNvGrpSpPr/>
          <p:nvPr/>
        </p:nvGrpSpPr>
        <p:grpSpPr>
          <a:xfrm>
            <a:off x="939909" y="3924055"/>
            <a:ext cx="4489360" cy="360040"/>
            <a:chOff x="939909" y="3924055"/>
            <a:chExt cx="4489360" cy="360040"/>
          </a:xfrm>
        </p:grpSpPr>
        <p:cxnSp>
          <p:nvCxnSpPr>
            <p:cNvPr id="4" name="直接连接符 3">
              <a:extLst>
                <a:ext uri="{FF2B5EF4-FFF2-40B4-BE49-F238E27FC236}">
                  <a16:creationId xmlns:a16="http://schemas.microsoft.com/office/drawing/2014/main" id="{055A221B-B066-5CA8-1775-661737B0BC4F}"/>
                </a:ext>
              </a:extLst>
            </p:cNvPr>
            <p:cNvCxnSpPr/>
            <p:nvPr/>
          </p:nvCxnSpPr>
          <p:spPr bwMode="auto">
            <a:xfrm>
              <a:off x="939909" y="4284095"/>
              <a:ext cx="3130866"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接连接符 5">
              <a:extLst>
                <a:ext uri="{FF2B5EF4-FFF2-40B4-BE49-F238E27FC236}">
                  <a16:creationId xmlns:a16="http://schemas.microsoft.com/office/drawing/2014/main" id="{17B0C335-2D19-62CE-D25E-5DC2F49D6BE1}"/>
                </a:ext>
              </a:extLst>
            </p:cNvPr>
            <p:cNvCxnSpPr/>
            <p:nvPr/>
          </p:nvCxnSpPr>
          <p:spPr bwMode="auto">
            <a:xfrm>
              <a:off x="4457269" y="3924055"/>
              <a:ext cx="972000"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 name="组合 2">
            <a:extLst>
              <a:ext uri="{FF2B5EF4-FFF2-40B4-BE49-F238E27FC236}">
                <a16:creationId xmlns:a16="http://schemas.microsoft.com/office/drawing/2014/main" id="{5809C333-39BA-1E32-D56D-B5CDF4B2B2FF}"/>
              </a:ext>
            </a:extLst>
          </p:cNvPr>
          <p:cNvGrpSpPr/>
          <p:nvPr/>
        </p:nvGrpSpPr>
        <p:grpSpPr>
          <a:xfrm>
            <a:off x="7276244" y="1808820"/>
            <a:ext cx="3365261" cy="315035"/>
            <a:chOff x="7276244" y="1808820"/>
            <a:chExt cx="3365261" cy="315035"/>
          </a:xfrm>
        </p:grpSpPr>
        <p:cxnSp>
          <p:nvCxnSpPr>
            <p:cNvPr id="7" name="直接连接符 6">
              <a:extLst>
                <a:ext uri="{FF2B5EF4-FFF2-40B4-BE49-F238E27FC236}">
                  <a16:creationId xmlns:a16="http://schemas.microsoft.com/office/drawing/2014/main" id="{A2798193-303B-6EC6-2241-ABC357BCD0FB}"/>
                </a:ext>
              </a:extLst>
            </p:cNvPr>
            <p:cNvCxnSpPr/>
            <p:nvPr/>
          </p:nvCxnSpPr>
          <p:spPr bwMode="auto">
            <a:xfrm>
              <a:off x="7276244" y="2123855"/>
              <a:ext cx="2412000"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8">
              <a:extLst>
                <a:ext uri="{FF2B5EF4-FFF2-40B4-BE49-F238E27FC236}">
                  <a16:creationId xmlns:a16="http://schemas.microsoft.com/office/drawing/2014/main" id="{A966D2F9-CCFB-6834-4DD2-66BD1BB1E364}"/>
                </a:ext>
              </a:extLst>
            </p:cNvPr>
            <p:cNvCxnSpPr/>
            <p:nvPr/>
          </p:nvCxnSpPr>
          <p:spPr bwMode="auto">
            <a:xfrm>
              <a:off x="9921505" y="1808820"/>
              <a:ext cx="720000"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23">
                                            <p:txEl>
                                              <p:pRg st="0" end="0"/>
                                            </p:txEl>
                                          </p:spTgt>
                                        </p:tgtEl>
                                        <p:attrNameLst>
                                          <p:attrName>style.visibility</p:attrName>
                                        </p:attrNameLst>
                                      </p:cBhvr>
                                      <p:to>
                                        <p:strVal val="visible"/>
                                      </p:to>
                                    </p:set>
                                    <p:animEffect transition="in" filter="wipe(left)">
                                      <p:cBhvr>
                                        <p:cTn id="7" dur="500"/>
                                        <p:tgtEl>
                                          <p:spTgt spid="2355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5523">
                                            <p:txEl>
                                              <p:pRg st="1" end="1"/>
                                            </p:txEl>
                                          </p:spTgt>
                                        </p:tgtEl>
                                        <p:attrNameLst>
                                          <p:attrName>style.visibility</p:attrName>
                                        </p:attrNameLst>
                                      </p:cBhvr>
                                      <p:to>
                                        <p:strVal val="visible"/>
                                      </p:to>
                                    </p:set>
                                    <p:animEffect transition="in" filter="wipe(left)">
                                      <p:cBhvr>
                                        <p:cTn id="17" dur="500"/>
                                        <p:tgtEl>
                                          <p:spTgt spid="23552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5523">
                                            <p:txEl>
                                              <p:pRg st="2" end="2"/>
                                            </p:txEl>
                                          </p:spTgt>
                                        </p:tgtEl>
                                        <p:attrNameLst>
                                          <p:attrName>style.visibility</p:attrName>
                                        </p:attrNameLst>
                                      </p:cBhvr>
                                      <p:to>
                                        <p:strVal val="visible"/>
                                      </p:to>
                                    </p:set>
                                    <p:animEffect transition="in" filter="wipe(left)">
                                      <p:cBhvr>
                                        <p:cTn id="22" dur="500"/>
                                        <p:tgtEl>
                                          <p:spTgt spid="23552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5523">
                                            <p:txEl>
                                              <p:pRg st="3" end="3"/>
                                            </p:txEl>
                                          </p:spTgt>
                                        </p:tgtEl>
                                        <p:attrNameLst>
                                          <p:attrName>style.visibility</p:attrName>
                                        </p:attrNameLst>
                                      </p:cBhvr>
                                      <p:to>
                                        <p:strVal val="visible"/>
                                      </p:to>
                                    </p:set>
                                    <p:animEffect transition="in" filter="wipe(left)">
                                      <p:cBhvr>
                                        <p:cTn id="27" dur="500"/>
                                        <p:tgtEl>
                                          <p:spTgt spid="235523">
                                            <p:txEl>
                                              <p:pRg st="3" end="3"/>
                                            </p:txEl>
                                          </p:spTgt>
                                        </p:tgtEl>
                                      </p:cBhvr>
                                    </p:animEffect>
                                  </p:childTnLst>
                                </p:cTn>
                              </p:par>
                            </p:childTnLst>
                          </p:cTn>
                        </p:par>
                        <p:par>
                          <p:cTn id="28" fill="hold" nodeType="with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left)">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35523">
                                            <p:txEl>
                                              <p:pRg st="12" end="12"/>
                                            </p:txEl>
                                          </p:spTgt>
                                        </p:tgtEl>
                                        <p:attrNameLst>
                                          <p:attrName>style.visibility</p:attrName>
                                        </p:attrNameLst>
                                      </p:cBhvr>
                                      <p:to>
                                        <p:strVal val="visible"/>
                                      </p:to>
                                    </p:set>
                                    <p:animEffect transition="in" filter="wipe(left)">
                                      <p:cBhvr>
                                        <p:cTn id="41" dur="500"/>
                                        <p:tgtEl>
                                          <p:spTgt spid="235523">
                                            <p:txEl>
                                              <p:pRg st="12" end="1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wipe(left)">
                                      <p:cBhvr>
                                        <p:cTn id="46" dur="500"/>
                                        <p:tgtEl>
                                          <p:spTgt spid="2"/>
                                        </p:tgtEl>
                                      </p:cBhvr>
                                    </p:animEffect>
                                  </p:childTnLst>
                                </p:cTn>
                              </p:par>
                            </p:childTnLst>
                          </p:cTn>
                        </p:par>
                        <p:par>
                          <p:cTn id="47" fill="hold">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235524">
                                            <p:bg/>
                                          </p:spTgt>
                                        </p:tgtEl>
                                        <p:attrNameLst>
                                          <p:attrName>style.visibility</p:attrName>
                                        </p:attrNameLst>
                                      </p:cBhvr>
                                      <p:to>
                                        <p:strVal val="visible"/>
                                      </p:to>
                                    </p:set>
                                    <p:animEffect transition="in" filter="wipe(left)">
                                      <p:cBhvr>
                                        <p:cTn id="50" dur="500"/>
                                        <p:tgtEl>
                                          <p:spTgt spid="235524">
                                            <p:bg/>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35524">
                                            <p:txEl>
                                              <p:pRg st="0" end="0"/>
                                            </p:txEl>
                                          </p:spTgt>
                                        </p:tgtEl>
                                        <p:attrNameLst>
                                          <p:attrName>style.visibility</p:attrName>
                                        </p:attrNameLst>
                                      </p:cBhvr>
                                      <p:to>
                                        <p:strVal val="visible"/>
                                      </p:to>
                                    </p:set>
                                    <p:animEffect transition="in" filter="wipe(left)">
                                      <p:cBhvr>
                                        <p:cTn id="55" dur="500"/>
                                        <p:tgtEl>
                                          <p:spTgt spid="235524">
                                            <p:txEl>
                                              <p:pRg st="0" end="0"/>
                                            </p:txEl>
                                          </p:spTgt>
                                        </p:tgtEl>
                                      </p:cBhvr>
                                    </p:animEffect>
                                  </p:childTnLst>
                                </p:cTn>
                              </p:par>
                            </p:childTnLst>
                          </p:cTn>
                        </p:par>
                        <p:par>
                          <p:cTn id="56" fill="hold">
                            <p:stCondLst>
                              <p:cond delay="500"/>
                            </p:stCondLst>
                            <p:childTnLst>
                              <p:par>
                                <p:cTn id="57" presetID="22" presetClass="entr" presetSubtype="8" fill="hold" grpId="0" nodeType="afterEffect">
                                  <p:stCondLst>
                                    <p:cond delay="0"/>
                                  </p:stCondLst>
                                  <p:childTnLst>
                                    <p:set>
                                      <p:cBhvr>
                                        <p:cTn id="58" dur="1" fill="hold">
                                          <p:stCondLst>
                                            <p:cond delay="0"/>
                                          </p:stCondLst>
                                        </p:cTn>
                                        <p:tgtEl>
                                          <p:spTgt spid="235525"/>
                                        </p:tgtEl>
                                        <p:attrNameLst>
                                          <p:attrName>style.visibility</p:attrName>
                                        </p:attrNameLst>
                                      </p:cBhvr>
                                      <p:to>
                                        <p:strVal val="visible"/>
                                      </p:to>
                                    </p:set>
                                    <p:animEffect transition="in" filter="wipe(left)">
                                      <p:cBhvr>
                                        <p:cTn id="59" dur="500"/>
                                        <p:tgtEl>
                                          <p:spTgt spid="235525"/>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235524">
                                            <p:txEl>
                                              <p:pRg st="1" end="1"/>
                                            </p:txEl>
                                          </p:spTgt>
                                        </p:tgtEl>
                                        <p:attrNameLst>
                                          <p:attrName>style.visibility</p:attrName>
                                        </p:attrNameLst>
                                      </p:cBhvr>
                                      <p:to>
                                        <p:strVal val="visible"/>
                                      </p:to>
                                    </p:set>
                                    <p:animEffect transition="in" filter="wipe(left)">
                                      <p:cBhvr>
                                        <p:cTn id="64" dur="500"/>
                                        <p:tgtEl>
                                          <p:spTgt spid="235524">
                                            <p:txEl>
                                              <p:pRg st="1" end="1"/>
                                            </p:txEl>
                                          </p:spTgt>
                                        </p:tgtEl>
                                      </p:cBhvr>
                                    </p:animEffect>
                                  </p:childTnLst>
                                </p:cTn>
                              </p:par>
                            </p:childTnLst>
                          </p:cTn>
                        </p:par>
                        <p:par>
                          <p:cTn id="65" fill="hold" nodeType="withGroup">
                            <p:stCondLst>
                              <p:cond delay="500"/>
                            </p:stCondLst>
                            <p:childTnLst>
                              <p:par>
                                <p:cTn id="66" presetID="22" presetClass="entr" presetSubtype="8" fill="hold" grpId="0" nodeType="afterEffect">
                                  <p:stCondLst>
                                    <p:cond delay="0"/>
                                  </p:stCondLst>
                                  <p:childTnLst>
                                    <p:set>
                                      <p:cBhvr>
                                        <p:cTn id="67" dur="1" fill="hold">
                                          <p:stCondLst>
                                            <p:cond delay="0"/>
                                          </p:stCondLst>
                                        </p:cTn>
                                        <p:tgtEl>
                                          <p:spTgt spid="235526"/>
                                        </p:tgtEl>
                                        <p:attrNameLst>
                                          <p:attrName>style.visibility</p:attrName>
                                        </p:attrNameLst>
                                      </p:cBhvr>
                                      <p:to>
                                        <p:strVal val="visible"/>
                                      </p:to>
                                    </p:set>
                                    <p:animEffect transition="in" filter="wipe(left)">
                                      <p:cBhvr>
                                        <p:cTn id="68" dur="500"/>
                                        <p:tgtEl>
                                          <p:spTgt spid="235526"/>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235524">
                                            <p:txEl>
                                              <p:pRg st="2" end="2"/>
                                            </p:txEl>
                                          </p:spTgt>
                                        </p:tgtEl>
                                        <p:attrNameLst>
                                          <p:attrName>style.visibility</p:attrName>
                                        </p:attrNameLst>
                                      </p:cBhvr>
                                      <p:to>
                                        <p:strVal val="visible"/>
                                      </p:to>
                                    </p:set>
                                    <p:animEffect transition="in" filter="wipe(left)">
                                      <p:cBhvr>
                                        <p:cTn id="73" dur="500"/>
                                        <p:tgtEl>
                                          <p:spTgt spid="235524">
                                            <p:txEl>
                                              <p:pRg st="2" end="2"/>
                                            </p:txEl>
                                          </p:spTgt>
                                        </p:tgtEl>
                                      </p:cBhvr>
                                    </p:animEffect>
                                  </p:childTnLst>
                                </p:cTn>
                              </p:par>
                            </p:childTnLst>
                          </p:cTn>
                        </p:par>
                        <p:par>
                          <p:cTn id="74" fill="hold">
                            <p:stCondLst>
                              <p:cond delay="500"/>
                            </p:stCondLst>
                            <p:childTnLst>
                              <p:par>
                                <p:cTn id="75" presetID="22" presetClass="entr" presetSubtype="8" fill="hold" grpId="0" nodeType="afterEffect">
                                  <p:stCondLst>
                                    <p:cond delay="0"/>
                                  </p:stCondLst>
                                  <p:childTnLst>
                                    <p:set>
                                      <p:cBhvr>
                                        <p:cTn id="76" dur="1" fill="hold">
                                          <p:stCondLst>
                                            <p:cond delay="0"/>
                                          </p:stCondLst>
                                        </p:cTn>
                                        <p:tgtEl>
                                          <p:spTgt spid="235527"/>
                                        </p:tgtEl>
                                        <p:attrNameLst>
                                          <p:attrName>style.visibility</p:attrName>
                                        </p:attrNameLst>
                                      </p:cBhvr>
                                      <p:to>
                                        <p:strVal val="visible"/>
                                      </p:to>
                                    </p:set>
                                    <p:animEffect transition="in" filter="wipe(left)">
                                      <p:cBhvr>
                                        <p:cTn id="77" dur="500"/>
                                        <p:tgtEl>
                                          <p:spTgt spid="235527"/>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35524">
                                            <p:txEl>
                                              <p:pRg st="3" end="3"/>
                                            </p:txEl>
                                          </p:spTgt>
                                        </p:tgtEl>
                                        <p:attrNameLst>
                                          <p:attrName>style.visibility</p:attrName>
                                        </p:attrNameLst>
                                      </p:cBhvr>
                                      <p:to>
                                        <p:strVal val="visible"/>
                                      </p:to>
                                    </p:set>
                                    <p:animEffect transition="in" filter="wipe(left)">
                                      <p:cBhvr>
                                        <p:cTn id="82" dur="500"/>
                                        <p:tgtEl>
                                          <p:spTgt spid="235524">
                                            <p:txEl>
                                              <p:pRg st="3" end="3"/>
                                            </p:txEl>
                                          </p:spTgt>
                                        </p:tgtEl>
                                      </p:cBhvr>
                                    </p:animEffect>
                                  </p:childTnLst>
                                </p:cTn>
                              </p:par>
                            </p:childTnLst>
                          </p:cTn>
                        </p:par>
                        <p:par>
                          <p:cTn id="83" fill="hold" nodeType="withGroup">
                            <p:stCondLst>
                              <p:cond delay="500"/>
                            </p:stCondLst>
                            <p:childTnLst>
                              <p:par>
                                <p:cTn id="84" presetID="22" presetClass="entr" presetSubtype="8" fill="hold" grpId="0" nodeType="afterEffect">
                                  <p:stCondLst>
                                    <p:cond delay="0"/>
                                  </p:stCondLst>
                                  <p:childTnLst>
                                    <p:set>
                                      <p:cBhvr>
                                        <p:cTn id="85" dur="1" fill="hold">
                                          <p:stCondLst>
                                            <p:cond delay="0"/>
                                          </p:stCondLst>
                                        </p:cTn>
                                        <p:tgtEl>
                                          <p:spTgt spid="235528"/>
                                        </p:tgtEl>
                                        <p:attrNameLst>
                                          <p:attrName>style.visibility</p:attrName>
                                        </p:attrNameLst>
                                      </p:cBhvr>
                                      <p:to>
                                        <p:strVal val="visible"/>
                                      </p:to>
                                    </p:set>
                                    <p:animEffect transition="in" filter="wipe(left)">
                                      <p:cBhvr>
                                        <p:cTn id="86" dur="500"/>
                                        <p:tgtEl>
                                          <p:spTgt spid="235528"/>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235524">
                                            <p:txEl>
                                              <p:pRg st="4" end="4"/>
                                            </p:txEl>
                                          </p:spTgt>
                                        </p:tgtEl>
                                        <p:attrNameLst>
                                          <p:attrName>style.visibility</p:attrName>
                                        </p:attrNameLst>
                                      </p:cBhvr>
                                      <p:to>
                                        <p:strVal val="visible"/>
                                      </p:to>
                                    </p:set>
                                    <p:animEffect transition="in" filter="wipe(left)">
                                      <p:cBhvr>
                                        <p:cTn id="91" dur="500"/>
                                        <p:tgtEl>
                                          <p:spTgt spid="235524">
                                            <p:txEl>
                                              <p:pRg st="4" end="4"/>
                                            </p:txEl>
                                          </p:spTgt>
                                        </p:tgtEl>
                                      </p:cBhvr>
                                    </p:animEffect>
                                  </p:childTnLst>
                                </p:cTn>
                              </p:par>
                            </p:childTnLst>
                          </p:cTn>
                        </p:par>
                        <p:par>
                          <p:cTn id="92" fill="hold">
                            <p:stCondLst>
                              <p:cond delay="500"/>
                            </p:stCondLst>
                            <p:childTnLst>
                              <p:par>
                                <p:cTn id="93" presetID="22" presetClass="entr" presetSubtype="8" fill="hold" grpId="0" nodeType="afterEffect">
                                  <p:stCondLst>
                                    <p:cond delay="0"/>
                                  </p:stCondLst>
                                  <p:childTnLst>
                                    <p:set>
                                      <p:cBhvr>
                                        <p:cTn id="94" dur="1" fill="hold">
                                          <p:stCondLst>
                                            <p:cond delay="0"/>
                                          </p:stCondLst>
                                        </p:cTn>
                                        <p:tgtEl>
                                          <p:spTgt spid="235529"/>
                                        </p:tgtEl>
                                        <p:attrNameLst>
                                          <p:attrName>style.visibility</p:attrName>
                                        </p:attrNameLst>
                                      </p:cBhvr>
                                      <p:to>
                                        <p:strVal val="visible"/>
                                      </p:to>
                                    </p:set>
                                    <p:animEffect transition="in" filter="wipe(left)">
                                      <p:cBhvr>
                                        <p:cTn id="95" dur="500"/>
                                        <p:tgtEl>
                                          <p:spTgt spid="235529"/>
                                        </p:tgtEl>
                                      </p:cBhvr>
                                    </p:animEffect>
                                  </p:childTnLst>
                                </p:cTn>
                              </p:par>
                            </p:childTnLst>
                          </p:cTn>
                        </p:par>
                      </p:childTnLst>
                    </p:cTn>
                  </p:par>
                  <p:par>
                    <p:cTn id="96" fill="hold">
                      <p:stCondLst>
                        <p:cond delay="indefinite"/>
                      </p:stCondLst>
                      <p:childTnLst>
                        <p:par>
                          <p:cTn id="97" fill="hold">
                            <p:stCondLst>
                              <p:cond delay="0"/>
                            </p:stCondLst>
                            <p:childTnLst>
                              <p:par>
                                <p:cTn id="98" presetID="53" presetClass="entr" presetSubtype="16" fill="hold" grpId="0" nodeType="clickEffect">
                                  <p:stCondLst>
                                    <p:cond delay="0"/>
                                  </p:stCondLst>
                                  <p:childTnLst>
                                    <p:set>
                                      <p:cBhvr>
                                        <p:cTn id="99" dur="1" fill="hold">
                                          <p:stCondLst>
                                            <p:cond delay="0"/>
                                          </p:stCondLst>
                                        </p:cTn>
                                        <p:tgtEl>
                                          <p:spTgt spid="13"/>
                                        </p:tgtEl>
                                        <p:attrNameLst>
                                          <p:attrName>style.visibility</p:attrName>
                                        </p:attrNameLst>
                                      </p:cBhvr>
                                      <p:to>
                                        <p:strVal val="visible"/>
                                      </p:to>
                                    </p:set>
                                    <p:anim calcmode="lin" valueType="num">
                                      <p:cBhvr>
                                        <p:cTn id="100" dur="500" fill="hold"/>
                                        <p:tgtEl>
                                          <p:spTgt spid="13"/>
                                        </p:tgtEl>
                                        <p:attrNameLst>
                                          <p:attrName>ppt_w</p:attrName>
                                        </p:attrNameLst>
                                      </p:cBhvr>
                                      <p:tavLst>
                                        <p:tav tm="0">
                                          <p:val>
                                            <p:fltVal val="0"/>
                                          </p:val>
                                        </p:tav>
                                        <p:tav tm="100000">
                                          <p:val>
                                            <p:strVal val="#ppt_w"/>
                                          </p:val>
                                        </p:tav>
                                      </p:tavLst>
                                    </p:anim>
                                    <p:anim calcmode="lin" valueType="num">
                                      <p:cBhvr>
                                        <p:cTn id="101" dur="500" fill="hold"/>
                                        <p:tgtEl>
                                          <p:spTgt spid="13"/>
                                        </p:tgtEl>
                                        <p:attrNameLst>
                                          <p:attrName>ppt_h</p:attrName>
                                        </p:attrNameLst>
                                      </p:cBhvr>
                                      <p:tavLst>
                                        <p:tav tm="0">
                                          <p:val>
                                            <p:fltVal val="0"/>
                                          </p:val>
                                        </p:tav>
                                        <p:tav tm="100000">
                                          <p:val>
                                            <p:strVal val="#ppt_h"/>
                                          </p:val>
                                        </p:tav>
                                      </p:tavLst>
                                    </p:anim>
                                    <p:animEffect transition="in" filter="fade">
                                      <p:cBhvr>
                                        <p:cTn id="102" dur="500"/>
                                        <p:tgtEl>
                                          <p:spTgt spid="13"/>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235523">
                                            <p:txEl>
                                              <p:pRg st="13" end="13"/>
                                            </p:txEl>
                                          </p:spTgt>
                                        </p:tgtEl>
                                        <p:attrNameLst>
                                          <p:attrName>style.visibility</p:attrName>
                                        </p:attrNameLst>
                                      </p:cBhvr>
                                      <p:to>
                                        <p:strVal val="visible"/>
                                      </p:to>
                                    </p:set>
                                    <p:animEffect transition="in" filter="wipe(left)">
                                      <p:cBhvr>
                                        <p:cTn id="107" dur="500"/>
                                        <p:tgtEl>
                                          <p:spTgt spid="23552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3" grpId="0" uiExpand="1" build="p"/>
      <p:bldP spid="235524" grpId="0" uiExpand="1" build="p" animBg="1"/>
      <p:bldP spid="235525" grpId="0" animBg="1"/>
      <p:bldP spid="235526" grpId="0" animBg="1"/>
      <p:bldP spid="235527" grpId="0" animBg="1"/>
      <p:bldP spid="235528" grpId="0" animBg="1"/>
      <p:bldP spid="235529" grpId="0" animBg="1"/>
      <p:bldP spid="13" grpId="0" animBg="1"/>
      <p:bldP spid="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08D0B34B-491E-4895-AD85-45C82352121F}"/>
              </a:ext>
            </a:extLst>
          </p:cNvPr>
          <p:cNvPicPr>
            <a:picLocks noChangeAspect="1"/>
          </p:cNvPicPr>
          <p:nvPr/>
        </p:nvPicPr>
        <p:blipFill>
          <a:blip r:embed="rId3"/>
          <a:stretch>
            <a:fillRect/>
          </a:stretch>
        </p:blipFill>
        <p:spPr>
          <a:xfrm>
            <a:off x="3160830" y="1223755"/>
            <a:ext cx="5762984" cy="3195355"/>
          </a:xfrm>
          <a:prstGeom prst="rect">
            <a:avLst/>
          </a:prstGeom>
        </p:spPr>
      </p:pic>
      <p:sp>
        <p:nvSpPr>
          <p:cNvPr id="237570" name="Rectangle 2"/>
          <p:cNvSpPr>
            <a:spLocks noGrp="1" noChangeArrowheads="1"/>
          </p:cNvSpPr>
          <p:nvPr>
            <p:ph type="title"/>
          </p:nvPr>
        </p:nvSpPr>
        <p:spPr/>
        <p:txBody>
          <a:bodyPr/>
          <a:lstStyle/>
          <a:p>
            <a:r>
              <a:rPr lang="en-US" altLang="zh-CN" dirty="0"/>
              <a:t>Example of Banker’s Algorithm</a:t>
            </a:r>
            <a:endParaRPr lang="en-US" altLang="zh-CN" dirty="0">
              <a:solidFill>
                <a:srgbClr val="FF0000"/>
              </a:solidFill>
            </a:endParaRPr>
          </a:p>
        </p:txBody>
      </p:sp>
      <p:sp>
        <p:nvSpPr>
          <p:cNvPr id="237571" name="Rectangle 3"/>
          <p:cNvSpPr>
            <a:spLocks noGrp="1" noChangeArrowheads="1"/>
          </p:cNvSpPr>
          <p:nvPr>
            <p:ph idx="1"/>
          </p:nvPr>
        </p:nvSpPr>
        <p:spPr>
          <a:xfrm>
            <a:off x="360000" y="1080000"/>
            <a:ext cx="11556000" cy="5544000"/>
          </a:xfrm>
        </p:spPr>
        <p:txBody>
          <a:bodyPr>
            <a:normAutofit/>
          </a:bodyPr>
          <a:lstStyle/>
          <a:p>
            <a:pPr>
              <a:spcBef>
                <a:spcPts val="0"/>
              </a:spcBef>
            </a:pPr>
            <a:r>
              <a:rPr lang="en-US" altLang="zh-CN" dirty="0"/>
              <a:t>New state: </a:t>
            </a:r>
          </a:p>
          <a:p>
            <a:pPr>
              <a:spcBef>
                <a:spcPts val="0"/>
              </a:spcBef>
            </a:pPr>
            <a:endParaRPr lang="en-US" altLang="zh-CN" dirty="0"/>
          </a:p>
          <a:p>
            <a:pPr>
              <a:spcBef>
                <a:spcPts val="0"/>
              </a:spcBef>
            </a:pPr>
            <a:endParaRPr lang="en-US" altLang="zh-CN" dirty="0"/>
          </a:p>
          <a:p>
            <a:pPr>
              <a:spcBef>
                <a:spcPts val="0"/>
              </a:spcBef>
            </a:pPr>
            <a:endParaRPr lang="en-US" altLang="zh-CN" dirty="0"/>
          </a:p>
          <a:p>
            <a:pPr>
              <a:spcBef>
                <a:spcPts val="0"/>
              </a:spcBef>
            </a:pPr>
            <a:endParaRPr lang="en-US" altLang="zh-CN" dirty="0"/>
          </a:p>
          <a:p>
            <a:pPr>
              <a:spcBef>
                <a:spcPts val="0"/>
              </a:spcBef>
            </a:pPr>
            <a:endParaRPr lang="en-US" altLang="zh-CN" dirty="0"/>
          </a:p>
          <a:p>
            <a:pPr>
              <a:spcBef>
                <a:spcPts val="0"/>
              </a:spcBef>
            </a:pPr>
            <a:endParaRPr lang="en-US" altLang="zh-CN" dirty="0"/>
          </a:p>
          <a:p>
            <a:pPr>
              <a:spcBef>
                <a:spcPts val="0"/>
              </a:spcBef>
            </a:pPr>
            <a:endParaRPr lang="en-US" altLang="zh-CN" dirty="0"/>
          </a:p>
          <a:p>
            <a:pPr>
              <a:spcBef>
                <a:spcPts val="0"/>
              </a:spcBef>
            </a:pPr>
            <a:r>
              <a:rPr lang="en-US" altLang="zh-CN" dirty="0"/>
              <a:t>Can request for (3, 3, 0) by </a:t>
            </a:r>
            <a:r>
              <a:rPr lang="en-US" altLang="zh-CN" i="1" dirty="0"/>
              <a:t>P</a:t>
            </a:r>
            <a:r>
              <a:rPr lang="en-US" altLang="zh-CN" baseline="-25000" dirty="0"/>
              <a:t>4</a:t>
            </a:r>
            <a:r>
              <a:rPr lang="en-US" altLang="zh-CN" dirty="0"/>
              <a:t> be granted?</a:t>
            </a:r>
          </a:p>
          <a:p>
            <a:pPr lvl="1">
              <a:spcBef>
                <a:spcPts val="0"/>
              </a:spcBef>
            </a:pPr>
            <a:r>
              <a:rPr lang="en-US" altLang="zh-CN" dirty="0"/>
              <a:t>request</a:t>
            </a:r>
            <a:r>
              <a:rPr lang="en-US" altLang="zh-CN" baseline="-25000" dirty="0"/>
              <a:t>4</a:t>
            </a:r>
            <a:r>
              <a:rPr lang="en-US" altLang="zh-CN" dirty="0"/>
              <a:t>=(3, 3, 0) &gt;= Available=(2, 3, 0) </a:t>
            </a:r>
          </a:p>
          <a:p>
            <a:pPr lvl="1">
              <a:spcBef>
                <a:spcPts val="0"/>
              </a:spcBef>
            </a:pPr>
            <a:r>
              <a:rPr lang="en-US" altLang="zh-CN" dirty="0"/>
              <a:t>P</a:t>
            </a:r>
            <a:r>
              <a:rPr lang="en-US" altLang="zh-CN" baseline="-25000" dirty="0"/>
              <a:t>4  </a:t>
            </a:r>
            <a:r>
              <a:rPr lang="en-US" altLang="zh-CN" dirty="0"/>
              <a:t>cannot be granted, </a:t>
            </a:r>
            <a:r>
              <a:rPr lang="en-US" altLang="zh-CN" dirty="0">
                <a:solidFill>
                  <a:srgbClr val="FF0000"/>
                </a:solidFill>
              </a:rPr>
              <a:t>P</a:t>
            </a:r>
            <a:r>
              <a:rPr lang="en-US" altLang="zh-CN" baseline="-25000" dirty="0">
                <a:solidFill>
                  <a:srgbClr val="FF0000"/>
                </a:solidFill>
              </a:rPr>
              <a:t>4</a:t>
            </a:r>
            <a:r>
              <a:rPr lang="en-US" altLang="zh-CN" dirty="0">
                <a:solidFill>
                  <a:srgbClr val="FF0000"/>
                </a:solidFill>
              </a:rPr>
              <a:t> waits</a:t>
            </a:r>
            <a:r>
              <a:rPr lang="en-US" altLang="zh-CN" dirty="0"/>
              <a:t>.</a:t>
            </a:r>
          </a:p>
          <a:p>
            <a:pPr>
              <a:spcBef>
                <a:spcPts val="0"/>
              </a:spcBef>
            </a:pPr>
            <a:r>
              <a:rPr lang="en-US" altLang="zh-CN" dirty="0"/>
              <a:t>Can request for (0, 2, 0) by </a:t>
            </a:r>
            <a:r>
              <a:rPr lang="en-US" altLang="zh-CN" i="1" dirty="0"/>
              <a:t>P</a:t>
            </a:r>
            <a:r>
              <a:rPr lang="en-US" altLang="zh-CN" baseline="-25000" dirty="0"/>
              <a:t>0 </a:t>
            </a:r>
            <a:r>
              <a:rPr lang="en-US" altLang="zh-CN" dirty="0"/>
              <a:t>be granted?</a:t>
            </a:r>
          </a:p>
          <a:p>
            <a:pPr lvl="1">
              <a:spcBef>
                <a:spcPts val="0"/>
              </a:spcBef>
            </a:pPr>
            <a:r>
              <a:rPr lang="en-US" altLang="zh-CN" dirty="0">
                <a:solidFill>
                  <a:srgbClr val="FF0000"/>
                </a:solidFill>
              </a:rPr>
              <a:t>Unsafe</a:t>
            </a:r>
            <a:r>
              <a:rPr lang="en-US" altLang="zh-CN" dirty="0"/>
              <a:t>, cannot be granted, </a:t>
            </a:r>
            <a:r>
              <a:rPr lang="en-US" altLang="zh-CN" dirty="0">
                <a:solidFill>
                  <a:srgbClr val="FF0000"/>
                </a:solidFill>
              </a:rPr>
              <a:t>P</a:t>
            </a:r>
            <a:r>
              <a:rPr lang="en-US" altLang="zh-CN" baseline="-25000" dirty="0">
                <a:solidFill>
                  <a:srgbClr val="FF0000"/>
                </a:solidFill>
              </a:rPr>
              <a:t>0</a:t>
            </a:r>
            <a:r>
              <a:rPr lang="en-US" altLang="zh-CN" dirty="0">
                <a:solidFill>
                  <a:srgbClr val="FF0000"/>
                </a:solidFill>
              </a:rPr>
              <a:t> waits</a:t>
            </a:r>
            <a:r>
              <a:rPr lang="en-US" altLang="zh-CN" dirty="0"/>
              <a:t>.</a:t>
            </a:r>
          </a:p>
        </p:txBody>
      </p:sp>
      <p:sp>
        <p:nvSpPr>
          <p:cNvPr id="6" name="灯片编号占位符 3"/>
          <p:cNvSpPr>
            <a:spLocks noGrp="1"/>
          </p:cNvSpPr>
          <p:nvPr>
            <p:ph type="sldNum" sz="quarter" idx="10"/>
          </p:nvPr>
        </p:nvSpPr>
        <p:spPr/>
        <p:txBody>
          <a:bodyPr/>
          <a:lstStyle/>
          <a:p>
            <a:fld id="{6EC2E3D5-2764-43FA-9E5D-F476BE1B3D1B}" type="slidenum">
              <a:rPr lang="en-US" altLang="zh-CN"/>
              <a:pPr/>
              <a:t>32</a:t>
            </a:fld>
            <a:endParaRPr lang="en-US" altLang="zh-CN"/>
          </a:p>
        </p:txBody>
      </p:sp>
      <p:sp>
        <p:nvSpPr>
          <p:cNvPr id="237572" name="Text Box 4"/>
          <p:cNvSpPr txBox="1">
            <a:spLocks noChangeArrowheads="1"/>
          </p:cNvSpPr>
          <p:nvPr/>
        </p:nvSpPr>
        <p:spPr bwMode="auto">
          <a:xfrm>
            <a:off x="4153284" y="2078850"/>
            <a:ext cx="2518638" cy="523220"/>
          </a:xfrm>
          <a:prstGeom prst="rect">
            <a:avLst/>
          </a:prstGeom>
          <a:solidFill>
            <a:srgbClr val="FFFF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FF"/>
                </a:solidFill>
              </a:rPr>
              <a:t>0 3 0          7 2 3</a:t>
            </a:r>
          </a:p>
        </p:txBody>
      </p:sp>
      <p:sp>
        <p:nvSpPr>
          <p:cNvPr id="237573" name="Text Box 5"/>
          <p:cNvSpPr txBox="1">
            <a:spLocks noChangeArrowheads="1"/>
          </p:cNvSpPr>
          <p:nvPr/>
        </p:nvSpPr>
        <p:spPr bwMode="auto">
          <a:xfrm>
            <a:off x="7256401" y="2095690"/>
            <a:ext cx="1082348" cy="523220"/>
          </a:xfrm>
          <a:prstGeom prst="rect">
            <a:avLst/>
          </a:prstGeom>
          <a:solidFill>
            <a:srgbClr val="FFFF66"/>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800" b="1">
                <a:solidFill>
                  <a:srgbClr val="0000FF"/>
                </a:solidFill>
              </a:rPr>
              <a:t>2  1  0</a:t>
            </a:r>
          </a:p>
        </p:txBody>
      </p:sp>
      <p:sp>
        <p:nvSpPr>
          <p:cNvPr id="2" name="云形 1">
            <a:extLst>
              <a:ext uri="{FF2B5EF4-FFF2-40B4-BE49-F238E27FC236}">
                <a16:creationId xmlns:a16="http://schemas.microsoft.com/office/drawing/2014/main" id="{143F821D-C1D5-4FAF-8A8C-2CC64621B539}"/>
              </a:ext>
            </a:extLst>
          </p:cNvPr>
          <p:cNvSpPr/>
          <p:nvPr/>
        </p:nvSpPr>
        <p:spPr bwMode="auto">
          <a:xfrm>
            <a:off x="8633435" y="2618910"/>
            <a:ext cx="2098080" cy="900100"/>
          </a:xfrm>
          <a:prstGeom prst="cloud">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黑体" pitchFamily="2" charset="-122"/>
              </a:rPr>
              <a:t>Safe?</a:t>
            </a:r>
            <a:endParaRPr kumimoji="1" lang="zh-CN" altLang="en-US" sz="2400" b="1" i="0" u="none" strike="noStrike" cap="none" normalizeH="0" baseline="0" dirty="0">
              <a:ln>
                <a:noFill/>
              </a:ln>
              <a:solidFill>
                <a:schemeClr val="tx1"/>
              </a:solidFill>
              <a:effectLst/>
              <a:latin typeface="Times New Roman" pitchFamily="18" charset="0"/>
              <a:ea typeface="黑体" pitchFamily="2" charset="-122"/>
            </a:endParaRPr>
          </a:p>
        </p:txBody>
      </p:sp>
      <p:sp>
        <p:nvSpPr>
          <p:cNvPr id="3" name="矩形: 圆角 2">
            <a:extLst>
              <a:ext uri="{FF2B5EF4-FFF2-40B4-BE49-F238E27FC236}">
                <a16:creationId xmlns:a16="http://schemas.microsoft.com/office/drawing/2014/main" id="{98B46579-8CF5-BC00-5443-191DCE967FA5}"/>
              </a:ext>
            </a:extLst>
          </p:cNvPr>
          <p:cNvSpPr/>
          <p:nvPr/>
        </p:nvSpPr>
        <p:spPr bwMode="auto">
          <a:xfrm>
            <a:off x="2900646" y="1080000"/>
            <a:ext cx="6480000" cy="3384000"/>
          </a:xfrm>
          <a:prstGeom prst="roundRect">
            <a:avLst>
              <a:gd name="adj" fmla="val 8598"/>
            </a:avLst>
          </a:prstGeom>
          <a:noFill/>
          <a:ln w="2857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黑体" pitchFamily="2" charset="-122"/>
            </a:endParaRPr>
          </a:p>
        </p:txBody>
      </p:sp>
      <p:sp>
        <p:nvSpPr>
          <p:cNvPr id="4" name="动作按钮: 结束 6">
            <a:hlinkClick r:id="" action="ppaction://noaction" highlightClick="1"/>
            <a:extLst>
              <a:ext uri="{FF2B5EF4-FFF2-40B4-BE49-F238E27FC236}">
                <a16:creationId xmlns:a16="http://schemas.microsoft.com/office/drawing/2014/main" id="{BCCF2A41-1962-DB8D-7560-A014D5CB0203}"/>
              </a:ext>
            </a:extLst>
          </p:cNvPr>
          <p:cNvSpPr/>
          <p:nvPr/>
        </p:nvSpPr>
        <p:spPr bwMode="auto">
          <a:xfrm>
            <a:off x="11694670" y="6401538"/>
            <a:ext cx="432000" cy="432000"/>
          </a:xfrm>
          <a:prstGeom prst="bevel">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zh-CN"/>
            </a:defPPr>
            <a:lvl1pPr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1pPr>
            <a:lvl2pPr marL="4572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2pPr>
            <a:lvl3pPr marL="9144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3pPr>
            <a:lvl4pPr marL="13716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4pPr>
            <a:lvl5pPr marL="18288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5pPr>
            <a:lvl6pPr marL="2286000" algn="l" defTabSz="914400" rtl="0" eaLnBrk="1" latinLnBrk="0" hangingPunct="1">
              <a:defRPr kumimoji="1" sz="2400" b="1" kern="1200">
                <a:solidFill>
                  <a:schemeClr val="tx1"/>
                </a:solidFill>
                <a:latin typeface="Times New Roman" pitchFamily="18" charset="0"/>
                <a:ea typeface="黑体" pitchFamily="2" charset="-122"/>
                <a:cs typeface="+mn-cs"/>
              </a:defRPr>
            </a:lvl6pPr>
            <a:lvl7pPr marL="2743200" algn="l" defTabSz="914400" rtl="0" eaLnBrk="1" latinLnBrk="0" hangingPunct="1">
              <a:defRPr kumimoji="1" sz="2400" b="1" kern="1200">
                <a:solidFill>
                  <a:schemeClr val="tx1"/>
                </a:solidFill>
                <a:latin typeface="Times New Roman" pitchFamily="18" charset="0"/>
                <a:ea typeface="黑体" pitchFamily="2" charset="-122"/>
                <a:cs typeface="+mn-cs"/>
              </a:defRPr>
            </a:lvl7pPr>
            <a:lvl8pPr marL="3200400" algn="l" defTabSz="914400" rtl="0" eaLnBrk="1" latinLnBrk="0" hangingPunct="1">
              <a:defRPr kumimoji="1" sz="2400" b="1" kern="1200">
                <a:solidFill>
                  <a:schemeClr val="tx1"/>
                </a:solidFill>
                <a:latin typeface="Times New Roman" pitchFamily="18" charset="0"/>
                <a:ea typeface="黑体" pitchFamily="2" charset="-122"/>
                <a:cs typeface="+mn-cs"/>
              </a:defRPr>
            </a:lvl8pPr>
            <a:lvl9pPr marL="3657600" algn="l" defTabSz="914400" rtl="0" eaLnBrk="1" latinLnBrk="0" hangingPunct="1">
              <a:defRPr kumimoji="1" sz="2400" b="1" kern="1200">
                <a:solidFill>
                  <a:schemeClr val="tx1"/>
                </a:solidFill>
                <a:latin typeface="Times New Roman" pitchFamily="18" charset="0"/>
                <a:ea typeface="黑体" pitchFamily="2" charset="-122"/>
                <a:cs typeface="+mn-cs"/>
              </a:defRPr>
            </a:lvl9pPr>
          </a:lstStyle>
          <a:p>
            <a:pPr algn="ctr"/>
            <a:endParaRPr lang="zh-CN" altLang="en-US" sz="14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7571">
                                            <p:txEl>
                                              <p:pRg st="8" end="8"/>
                                            </p:txEl>
                                          </p:spTgt>
                                        </p:tgtEl>
                                        <p:attrNameLst>
                                          <p:attrName>style.visibility</p:attrName>
                                        </p:attrNameLst>
                                      </p:cBhvr>
                                      <p:to>
                                        <p:strVal val="visible"/>
                                      </p:to>
                                    </p:set>
                                    <p:animEffect transition="in" filter="wipe(left)">
                                      <p:cBhvr>
                                        <p:cTn id="7" dur="500"/>
                                        <p:tgtEl>
                                          <p:spTgt spid="237571">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7571">
                                            <p:txEl>
                                              <p:pRg st="9" end="9"/>
                                            </p:txEl>
                                          </p:spTgt>
                                        </p:tgtEl>
                                        <p:attrNameLst>
                                          <p:attrName>style.visibility</p:attrName>
                                        </p:attrNameLst>
                                      </p:cBhvr>
                                      <p:to>
                                        <p:strVal val="visible"/>
                                      </p:to>
                                    </p:set>
                                    <p:animEffect transition="in" filter="wipe(left)">
                                      <p:cBhvr>
                                        <p:cTn id="12" dur="500"/>
                                        <p:tgtEl>
                                          <p:spTgt spid="237571">
                                            <p:txEl>
                                              <p:pRg st="9" end="9"/>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37571">
                                            <p:txEl>
                                              <p:pRg st="10" end="10"/>
                                            </p:txEl>
                                          </p:spTgt>
                                        </p:tgtEl>
                                        <p:attrNameLst>
                                          <p:attrName>style.visibility</p:attrName>
                                        </p:attrNameLst>
                                      </p:cBhvr>
                                      <p:to>
                                        <p:strVal val="visible"/>
                                      </p:to>
                                    </p:set>
                                    <p:animEffect transition="in" filter="wipe(left)">
                                      <p:cBhvr>
                                        <p:cTn id="16" dur="500"/>
                                        <p:tgtEl>
                                          <p:spTgt spid="237571">
                                            <p:txEl>
                                              <p:pRg st="10" end="1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37571">
                                            <p:txEl>
                                              <p:pRg st="11" end="11"/>
                                            </p:txEl>
                                          </p:spTgt>
                                        </p:tgtEl>
                                        <p:attrNameLst>
                                          <p:attrName>style.visibility</p:attrName>
                                        </p:attrNameLst>
                                      </p:cBhvr>
                                      <p:to>
                                        <p:strVal val="visible"/>
                                      </p:to>
                                    </p:set>
                                    <p:animEffect transition="in" filter="wipe(left)">
                                      <p:cBhvr>
                                        <p:cTn id="21" dur="500"/>
                                        <p:tgtEl>
                                          <p:spTgt spid="237571">
                                            <p:txEl>
                                              <p:pRg st="11" end="11"/>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iterate type="lt">
                                    <p:tmPct val="0"/>
                                  </p:iterate>
                                  <p:childTnLst>
                                    <p:set>
                                      <p:cBhvr>
                                        <p:cTn id="25" dur="1" fill="hold">
                                          <p:stCondLst>
                                            <p:cond delay="0"/>
                                          </p:stCondLst>
                                        </p:cTn>
                                        <p:tgtEl>
                                          <p:spTgt spid="237572"/>
                                        </p:tgtEl>
                                        <p:attrNameLst>
                                          <p:attrName>style.visibility</p:attrName>
                                        </p:attrNameLst>
                                      </p:cBhvr>
                                      <p:to>
                                        <p:strVal val="visible"/>
                                      </p:to>
                                    </p:set>
                                    <p:animEffect transition="in" filter="wipe(left)">
                                      <p:cBhvr>
                                        <p:cTn id="26" dur="2000"/>
                                        <p:tgtEl>
                                          <p:spTgt spid="237572"/>
                                        </p:tgtEl>
                                      </p:cBhvr>
                                    </p:animEffect>
                                  </p:childTnLst>
                                </p:cTn>
                              </p:par>
                            </p:childTnLst>
                          </p:cTn>
                        </p:par>
                        <p:par>
                          <p:cTn id="27" fill="hold">
                            <p:stCondLst>
                              <p:cond delay="2000"/>
                            </p:stCondLst>
                            <p:childTnLst>
                              <p:par>
                                <p:cTn id="28" presetID="22" presetClass="entr" presetSubtype="8" fill="hold" grpId="0" nodeType="afterEffect">
                                  <p:stCondLst>
                                    <p:cond delay="0"/>
                                  </p:stCondLst>
                                  <p:iterate type="lt">
                                    <p:tmPct val="0"/>
                                  </p:iterate>
                                  <p:childTnLst>
                                    <p:set>
                                      <p:cBhvr>
                                        <p:cTn id="29" dur="1" fill="hold">
                                          <p:stCondLst>
                                            <p:cond delay="0"/>
                                          </p:stCondLst>
                                        </p:cTn>
                                        <p:tgtEl>
                                          <p:spTgt spid="237573"/>
                                        </p:tgtEl>
                                        <p:attrNameLst>
                                          <p:attrName>style.visibility</p:attrName>
                                        </p:attrNameLst>
                                      </p:cBhvr>
                                      <p:to>
                                        <p:strVal val="visible"/>
                                      </p:to>
                                    </p:set>
                                    <p:animEffect transition="in" filter="wipe(left)">
                                      <p:cBhvr>
                                        <p:cTn id="30" dur="2000"/>
                                        <p:tgtEl>
                                          <p:spTgt spid="237573"/>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iterate type="lt">
                                    <p:tmPct val="0"/>
                                  </p:iterate>
                                  <p:childTnLst>
                                    <p:set>
                                      <p:cBhvr>
                                        <p:cTn id="34" dur="1" fill="hold">
                                          <p:stCondLst>
                                            <p:cond delay="0"/>
                                          </p:stCondLst>
                                        </p:cTn>
                                        <p:tgtEl>
                                          <p:spTgt spid="2"/>
                                        </p:tgtEl>
                                        <p:attrNameLst>
                                          <p:attrName>style.visibility</p:attrName>
                                        </p:attrNameLst>
                                      </p:cBhvr>
                                      <p:to>
                                        <p:strVal val="visible"/>
                                      </p:to>
                                    </p:set>
                                    <p:anim calcmode="lin" valueType="num">
                                      <p:cBhvr>
                                        <p:cTn id="35" dur="1000" fill="hold"/>
                                        <p:tgtEl>
                                          <p:spTgt spid="2"/>
                                        </p:tgtEl>
                                        <p:attrNameLst>
                                          <p:attrName>ppt_w</p:attrName>
                                        </p:attrNameLst>
                                      </p:cBhvr>
                                      <p:tavLst>
                                        <p:tav tm="0">
                                          <p:val>
                                            <p:fltVal val="0"/>
                                          </p:val>
                                        </p:tav>
                                        <p:tav tm="100000">
                                          <p:val>
                                            <p:strVal val="#ppt_w"/>
                                          </p:val>
                                        </p:tav>
                                      </p:tavLst>
                                    </p:anim>
                                    <p:anim calcmode="lin" valueType="num">
                                      <p:cBhvr>
                                        <p:cTn id="36" dur="1000" fill="hold"/>
                                        <p:tgtEl>
                                          <p:spTgt spid="2"/>
                                        </p:tgtEl>
                                        <p:attrNameLst>
                                          <p:attrName>ppt_h</p:attrName>
                                        </p:attrNameLst>
                                      </p:cBhvr>
                                      <p:tavLst>
                                        <p:tav tm="0">
                                          <p:val>
                                            <p:fltVal val="0"/>
                                          </p:val>
                                        </p:tav>
                                        <p:tav tm="100000">
                                          <p:val>
                                            <p:strVal val="#ppt_h"/>
                                          </p:val>
                                        </p:tav>
                                      </p:tavLst>
                                    </p:anim>
                                    <p:animEffect transition="in" filter="fade">
                                      <p:cBhvr>
                                        <p:cTn id="37" dur="10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37571">
                                            <p:txEl>
                                              <p:pRg st="12" end="12"/>
                                            </p:txEl>
                                          </p:spTgt>
                                        </p:tgtEl>
                                        <p:attrNameLst>
                                          <p:attrName>style.visibility</p:attrName>
                                        </p:attrNameLst>
                                      </p:cBhvr>
                                      <p:to>
                                        <p:strVal val="visible"/>
                                      </p:to>
                                    </p:set>
                                    <p:animEffect transition="in" filter="wipe(left)">
                                      <p:cBhvr>
                                        <p:cTn id="42" dur="500"/>
                                        <p:tgtEl>
                                          <p:spTgt spid="237571">
                                            <p:txEl>
                                              <p:pRg st="12" end="1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xit" presetSubtype="32" fill="hold" grpId="1" nodeType="clickEffect">
                                  <p:stCondLst>
                                    <p:cond delay="0"/>
                                  </p:stCondLst>
                                  <p:iterate type="lt">
                                    <p:tmPct val="0"/>
                                  </p:iterate>
                                  <p:childTnLst>
                                    <p:anim calcmode="lin" valueType="num">
                                      <p:cBhvr>
                                        <p:cTn id="46" dur="1000"/>
                                        <p:tgtEl>
                                          <p:spTgt spid="237572"/>
                                        </p:tgtEl>
                                        <p:attrNameLst>
                                          <p:attrName>ppt_w</p:attrName>
                                        </p:attrNameLst>
                                      </p:cBhvr>
                                      <p:tavLst>
                                        <p:tav tm="0">
                                          <p:val>
                                            <p:strVal val="ppt_w"/>
                                          </p:val>
                                        </p:tav>
                                        <p:tav tm="100000">
                                          <p:val>
                                            <p:fltVal val="0"/>
                                          </p:val>
                                        </p:tav>
                                      </p:tavLst>
                                    </p:anim>
                                    <p:anim calcmode="lin" valueType="num">
                                      <p:cBhvr>
                                        <p:cTn id="47" dur="1000"/>
                                        <p:tgtEl>
                                          <p:spTgt spid="237572"/>
                                        </p:tgtEl>
                                        <p:attrNameLst>
                                          <p:attrName>ppt_h</p:attrName>
                                        </p:attrNameLst>
                                      </p:cBhvr>
                                      <p:tavLst>
                                        <p:tav tm="0">
                                          <p:val>
                                            <p:strVal val="ppt_h"/>
                                          </p:val>
                                        </p:tav>
                                        <p:tav tm="100000">
                                          <p:val>
                                            <p:fltVal val="0"/>
                                          </p:val>
                                        </p:tav>
                                      </p:tavLst>
                                    </p:anim>
                                    <p:animEffect transition="out" filter="fade">
                                      <p:cBhvr>
                                        <p:cTn id="48" dur="1000"/>
                                        <p:tgtEl>
                                          <p:spTgt spid="237572"/>
                                        </p:tgtEl>
                                      </p:cBhvr>
                                    </p:animEffect>
                                    <p:set>
                                      <p:cBhvr>
                                        <p:cTn id="49" dur="1" fill="hold">
                                          <p:stCondLst>
                                            <p:cond delay="999"/>
                                          </p:stCondLst>
                                        </p:cTn>
                                        <p:tgtEl>
                                          <p:spTgt spid="237572"/>
                                        </p:tgtEl>
                                        <p:attrNameLst>
                                          <p:attrName>style.visibility</p:attrName>
                                        </p:attrNameLst>
                                      </p:cBhvr>
                                      <p:to>
                                        <p:strVal val="hidden"/>
                                      </p:to>
                                    </p:set>
                                  </p:childTnLst>
                                </p:cTn>
                              </p:par>
                              <p:par>
                                <p:cTn id="50" presetID="53" presetClass="exit" presetSubtype="32" fill="hold" grpId="1" nodeType="withEffect">
                                  <p:stCondLst>
                                    <p:cond delay="0"/>
                                  </p:stCondLst>
                                  <p:iterate type="lt">
                                    <p:tmPct val="0"/>
                                  </p:iterate>
                                  <p:childTnLst>
                                    <p:anim calcmode="lin" valueType="num">
                                      <p:cBhvr>
                                        <p:cTn id="51" dur="1000"/>
                                        <p:tgtEl>
                                          <p:spTgt spid="237573"/>
                                        </p:tgtEl>
                                        <p:attrNameLst>
                                          <p:attrName>ppt_w</p:attrName>
                                        </p:attrNameLst>
                                      </p:cBhvr>
                                      <p:tavLst>
                                        <p:tav tm="0">
                                          <p:val>
                                            <p:strVal val="ppt_w"/>
                                          </p:val>
                                        </p:tav>
                                        <p:tav tm="100000">
                                          <p:val>
                                            <p:fltVal val="0"/>
                                          </p:val>
                                        </p:tav>
                                      </p:tavLst>
                                    </p:anim>
                                    <p:anim calcmode="lin" valueType="num">
                                      <p:cBhvr>
                                        <p:cTn id="52" dur="1000"/>
                                        <p:tgtEl>
                                          <p:spTgt spid="237573"/>
                                        </p:tgtEl>
                                        <p:attrNameLst>
                                          <p:attrName>ppt_h</p:attrName>
                                        </p:attrNameLst>
                                      </p:cBhvr>
                                      <p:tavLst>
                                        <p:tav tm="0">
                                          <p:val>
                                            <p:strVal val="ppt_h"/>
                                          </p:val>
                                        </p:tav>
                                        <p:tav tm="100000">
                                          <p:val>
                                            <p:fltVal val="0"/>
                                          </p:val>
                                        </p:tav>
                                      </p:tavLst>
                                    </p:anim>
                                    <p:animEffect transition="out" filter="fade">
                                      <p:cBhvr>
                                        <p:cTn id="53" dur="1000"/>
                                        <p:tgtEl>
                                          <p:spTgt spid="237573"/>
                                        </p:tgtEl>
                                      </p:cBhvr>
                                    </p:animEffect>
                                    <p:set>
                                      <p:cBhvr>
                                        <p:cTn id="54" dur="1" fill="hold">
                                          <p:stCondLst>
                                            <p:cond delay="999"/>
                                          </p:stCondLst>
                                        </p:cTn>
                                        <p:tgtEl>
                                          <p:spTgt spid="237573"/>
                                        </p:tgtEl>
                                        <p:attrNameLst>
                                          <p:attrName>style.visibility</p:attrName>
                                        </p:attrNameLst>
                                      </p:cBhvr>
                                      <p:to>
                                        <p:strVal val="hidden"/>
                                      </p:to>
                                    </p:set>
                                  </p:childTnLst>
                                </p:cTn>
                              </p:par>
                              <p:par>
                                <p:cTn id="55" presetID="53" presetClass="exit" presetSubtype="32" fill="hold" grpId="1" nodeType="withEffect">
                                  <p:stCondLst>
                                    <p:cond delay="0"/>
                                  </p:stCondLst>
                                  <p:iterate type="lt">
                                    <p:tmPct val="0"/>
                                  </p:iterate>
                                  <p:childTnLst>
                                    <p:anim calcmode="lin" valueType="num">
                                      <p:cBhvr>
                                        <p:cTn id="56" dur="500"/>
                                        <p:tgtEl>
                                          <p:spTgt spid="2"/>
                                        </p:tgtEl>
                                        <p:attrNameLst>
                                          <p:attrName>ppt_w</p:attrName>
                                        </p:attrNameLst>
                                      </p:cBhvr>
                                      <p:tavLst>
                                        <p:tav tm="0">
                                          <p:val>
                                            <p:strVal val="ppt_w"/>
                                          </p:val>
                                        </p:tav>
                                        <p:tav tm="100000">
                                          <p:val>
                                            <p:fltVal val="0"/>
                                          </p:val>
                                        </p:tav>
                                      </p:tavLst>
                                    </p:anim>
                                    <p:anim calcmode="lin" valueType="num">
                                      <p:cBhvr>
                                        <p:cTn id="57" dur="500"/>
                                        <p:tgtEl>
                                          <p:spTgt spid="2"/>
                                        </p:tgtEl>
                                        <p:attrNameLst>
                                          <p:attrName>ppt_h</p:attrName>
                                        </p:attrNameLst>
                                      </p:cBhvr>
                                      <p:tavLst>
                                        <p:tav tm="0">
                                          <p:val>
                                            <p:strVal val="ppt_h"/>
                                          </p:val>
                                        </p:tav>
                                        <p:tav tm="100000">
                                          <p:val>
                                            <p:fltVal val="0"/>
                                          </p:val>
                                        </p:tav>
                                      </p:tavLst>
                                    </p:anim>
                                    <p:animEffect transition="out" filter="fade">
                                      <p:cBhvr>
                                        <p:cTn id="58" dur="500"/>
                                        <p:tgtEl>
                                          <p:spTgt spid="2"/>
                                        </p:tgtEl>
                                      </p:cBhvr>
                                    </p:animEffect>
                                    <p:set>
                                      <p:cBhvr>
                                        <p:cTn id="59" dur="1" fill="hold">
                                          <p:stCondLst>
                                            <p:cond delay="499"/>
                                          </p:stCondLst>
                                        </p:cTn>
                                        <p:tgtEl>
                                          <p:spTgt spid="2"/>
                                        </p:tgtEl>
                                        <p:attrNameLst>
                                          <p:attrName>style.visibility</p:attrName>
                                        </p:attrNameLst>
                                      </p:cBhvr>
                                      <p:to>
                                        <p:strVal val="hidden"/>
                                      </p:to>
                                    </p:set>
                                  </p:childTnLst>
                                </p:cTn>
                              </p:par>
                            </p:childTnLst>
                          </p:cTn>
                        </p:par>
                        <p:par>
                          <p:cTn id="60" fill="hold">
                            <p:stCondLst>
                              <p:cond delay="1000"/>
                            </p:stCondLst>
                            <p:childTnLst>
                              <p:par>
                                <p:cTn id="61" presetID="53" presetClass="entr" presetSubtype="16" fill="hold" grpId="0" nodeType="afterEffect">
                                  <p:stCondLst>
                                    <p:cond delay="0"/>
                                  </p:stCondLst>
                                  <p:childTnLst>
                                    <p:set>
                                      <p:cBhvr>
                                        <p:cTn id="62" dur="1" fill="hold">
                                          <p:stCondLst>
                                            <p:cond delay="0"/>
                                          </p:stCondLst>
                                        </p:cTn>
                                        <p:tgtEl>
                                          <p:spTgt spid="3"/>
                                        </p:tgtEl>
                                        <p:attrNameLst>
                                          <p:attrName>style.visibility</p:attrName>
                                        </p:attrNameLst>
                                      </p:cBhvr>
                                      <p:to>
                                        <p:strVal val="visible"/>
                                      </p:to>
                                    </p:set>
                                    <p:anim calcmode="lin" valueType="num">
                                      <p:cBhvr>
                                        <p:cTn id="63" dur="1000" fill="hold"/>
                                        <p:tgtEl>
                                          <p:spTgt spid="3"/>
                                        </p:tgtEl>
                                        <p:attrNameLst>
                                          <p:attrName>ppt_w</p:attrName>
                                        </p:attrNameLst>
                                      </p:cBhvr>
                                      <p:tavLst>
                                        <p:tav tm="0">
                                          <p:val>
                                            <p:fltVal val="0"/>
                                          </p:val>
                                        </p:tav>
                                        <p:tav tm="100000">
                                          <p:val>
                                            <p:strVal val="#ppt_w"/>
                                          </p:val>
                                        </p:tav>
                                      </p:tavLst>
                                    </p:anim>
                                    <p:anim calcmode="lin" valueType="num">
                                      <p:cBhvr>
                                        <p:cTn id="64" dur="1000" fill="hold"/>
                                        <p:tgtEl>
                                          <p:spTgt spid="3"/>
                                        </p:tgtEl>
                                        <p:attrNameLst>
                                          <p:attrName>ppt_h</p:attrName>
                                        </p:attrNameLst>
                                      </p:cBhvr>
                                      <p:tavLst>
                                        <p:tav tm="0">
                                          <p:val>
                                            <p:fltVal val="0"/>
                                          </p:val>
                                        </p:tav>
                                        <p:tav tm="100000">
                                          <p:val>
                                            <p:strVal val="#ppt_h"/>
                                          </p:val>
                                        </p:tav>
                                      </p:tavLst>
                                    </p:anim>
                                    <p:animEffect transition="in" filter="fade">
                                      <p:cBhvr>
                                        <p:cTn id="65" dur="1000"/>
                                        <p:tgtEl>
                                          <p:spTgt spid="3"/>
                                        </p:tgtEl>
                                      </p:cBhvr>
                                    </p:animEffect>
                                  </p:childTnLst>
                                </p:cTn>
                              </p:par>
                            </p:childTnLst>
                          </p:cTn>
                        </p:par>
                      </p:childTnLst>
                    </p:cTn>
                  </p:par>
                  <p:par>
                    <p:cTn id="66" fill="hold">
                      <p:stCondLst>
                        <p:cond delay="indefinite"/>
                      </p:stCondLst>
                      <p:childTnLst>
                        <p:par>
                          <p:cTn id="67" fill="hold">
                            <p:stCondLst>
                              <p:cond delay="0"/>
                            </p:stCondLst>
                            <p:childTnLst>
                              <p:par>
                                <p:cTn id="68" presetID="6" presetClass="entr" presetSubtype="32" fill="hold" grpId="0" nodeType="clickEffect">
                                  <p:stCondLst>
                                    <p:cond delay="0"/>
                                  </p:stCondLst>
                                  <p:childTnLst>
                                    <p:set>
                                      <p:cBhvr>
                                        <p:cTn id="69" dur="1" fill="hold">
                                          <p:stCondLst>
                                            <p:cond delay="0"/>
                                          </p:stCondLst>
                                        </p:cTn>
                                        <p:tgtEl>
                                          <p:spTgt spid="4"/>
                                        </p:tgtEl>
                                        <p:attrNameLst>
                                          <p:attrName>style.visibility</p:attrName>
                                        </p:attrNameLst>
                                      </p:cBhvr>
                                      <p:to>
                                        <p:strVal val="visible"/>
                                      </p:to>
                                    </p:set>
                                    <p:animEffect transition="in" filter="circle(out)">
                                      <p:cBhvr>
                                        <p:cTn id="7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1" grpId="0" uiExpand="1" build="p"/>
      <p:bldP spid="237572" grpId="0" animBg="1"/>
      <p:bldP spid="237572" grpId="1" animBg="1"/>
      <p:bldP spid="237573" grpId="0" animBg="1"/>
      <p:bldP spid="237573" grpId="1" animBg="1"/>
      <p:bldP spid="2" grpId="0" animBg="1"/>
      <p:bldP spid="2" grpId="1" animBg="1"/>
      <p:bldP spid="3" grpId="0" animBg="1"/>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r>
              <a:rPr lang="en-US" altLang="zh-CN" dirty="0"/>
              <a:t>7.6  Deadlock Detection</a:t>
            </a:r>
          </a:p>
        </p:txBody>
      </p:sp>
      <p:sp>
        <p:nvSpPr>
          <p:cNvPr id="239619" name="Rectangle 3"/>
          <p:cNvSpPr>
            <a:spLocks noGrp="1" noChangeArrowheads="1"/>
          </p:cNvSpPr>
          <p:nvPr>
            <p:ph idx="1"/>
          </p:nvPr>
        </p:nvSpPr>
        <p:spPr/>
        <p:txBody>
          <a:bodyPr/>
          <a:lstStyle/>
          <a:p>
            <a:r>
              <a:rPr lang="en-US" altLang="zh-CN" dirty="0"/>
              <a:t>Allow system to enter deadlock state</a:t>
            </a:r>
          </a:p>
          <a:p>
            <a:r>
              <a:rPr lang="en-US" altLang="zh-CN" dirty="0"/>
              <a:t>Detection algorithm</a:t>
            </a:r>
          </a:p>
          <a:p>
            <a:r>
              <a:rPr lang="en-US" altLang="zh-CN" dirty="0"/>
              <a:t>Recovery scheme</a:t>
            </a:r>
          </a:p>
          <a:p>
            <a:pPr lvl="1"/>
            <a:endParaRPr lang="en-US" altLang="zh-CN" dirty="0"/>
          </a:p>
          <a:p>
            <a:r>
              <a:rPr lang="en-US" altLang="zh-CN" dirty="0"/>
              <a:t>Two situations</a:t>
            </a:r>
          </a:p>
          <a:p>
            <a:pPr lvl="1"/>
            <a:r>
              <a:rPr lang="en-US" altLang="zh-CN" dirty="0"/>
              <a:t>systems with only a single instance of each resource type</a:t>
            </a:r>
          </a:p>
          <a:p>
            <a:pPr lvl="1"/>
            <a:r>
              <a:rPr lang="en-US" altLang="zh-CN" dirty="0"/>
              <a:t>systems with several instances of each resource type</a:t>
            </a:r>
          </a:p>
        </p:txBody>
      </p:sp>
      <p:sp>
        <p:nvSpPr>
          <p:cNvPr id="4" name="灯片编号占位符 3"/>
          <p:cNvSpPr>
            <a:spLocks noGrp="1"/>
          </p:cNvSpPr>
          <p:nvPr>
            <p:ph type="sldNum" sz="quarter" idx="10"/>
          </p:nvPr>
        </p:nvSpPr>
        <p:spPr/>
        <p:txBody>
          <a:bodyPr/>
          <a:lstStyle/>
          <a:p>
            <a:fld id="{6EC79B02-92EE-4152-A7B4-879EB061990E}" type="slidenum">
              <a:rPr lang="en-US" altLang="zh-CN"/>
              <a:pPr/>
              <a:t>33</a:t>
            </a:fld>
            <a:endParaRPr lang="en-US" altLang="zh-CN"/>
          </a:p>
        </p:txBody>
      </p:sp>
      <p:sp>
        <p:nvSpPr>
          <p:cNvPr id="5" name="圆角矩形 4"/>
          <p:cNvSpPr/>
          <p:nvPr/>
        </p:nvSpPr>
        <p:spPr bwMode="auto">
          <a:xfrm>
            <a:off x="10641505" y="278649"/>
            <a:ext cx="1296000" cy="432000"/>
          </a:xfrm>
          <a:prstGeom prst="roundRect">
            <a:avLst>
              <a:gd name="adj" fmla="val 0"/>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000" b="1" dirty="0">
                <a:latin typeface="楷体" panose="02010609060101010101" pitchFamily="49" charset="-122"/>
                <a:ea typeface="楷体" panose="02010609060101010101" pitchFamily="49" charset="-122"/>
              </a:rPr>
              <a:t>定期检查</a:t>
            </a:r>
          </a:p>
        </p:txBody>
      </p:sp>
    </p:spTree>
    <p:extLst>
      <p:ext uri="{BB962C8B-B14F-4D97-AF65-F5344CB8AC3E}">
        <p14:creationId xmlns:p14="http://schemas.microsoft.com/office/powerpoint/2010/main" val="1255952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9619">
                                            <p:txEl>
                                              <p:pRg st="0" end="0"/>
                                            </p:txEl>
                                          </p:spTgt>
                                        </p:tgtEl>
                                        <p:attrNameLst>
                                          <p:attrName>style.visibility</p:attrName>
                                        </p:attrNameLst>
                                      </p:cBhvr>
                                      <p:to>
                                        <p:strVal val="visible"/>
                                      </p:to>
                                    </p:set>
                                    <p:animEffect transition="in" filter="wipe(left)">
                                      <p:cBhvr>
                                        <p:cTn id="12" dur="500"/>
                                        <p:tgtEl>
                                          <p:spTgt spid="23961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9619">
                                            <p:txEl>
                                              <p:pRg st="1" end="1"/>
                                            </p:txEl>
                                          </p:spTgt>
                                        </p:tgtEl>
                                        <p:attrNameLst>
                                          <p:attrName>style.visibility</p:attrName>
                                        </p:attrNameLst>
                                      </p:cBhvr>
                                      <p:to>
                                        <p:strVal val="visible"/>
                                      </p:to>
                                    </p:set>
                                    <p:animEffect transition="in" filter="wipe(left)">
                                      <p:cBhvr>
                                        <p:cTn id="17" dur="500"/>
                                        <p:tgtEl>
                                          <p:spTgt spid="23961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9619">
                                            <p:txEl>
                                              <p:pRg st="2" end="2"/>
                                            </p:txEl>
                                          </p:spTgt>
                                        </p:tgtEl>
                                        <p:attrNameLst>
                                          <p:attrName>style.visibility</p:attrName>
                                        </p:attrNameLst>
                                      </p:cBhvr>
                                      <p:to>
                                        <p:strVal val="visible"/>
                                      </p:to>
                                    </p:set>
                                    <p:animEffect transition="in" filter="wipe(left)">
                                      <p:cBhvr>
                                        <p:cTn id="22" dur="500"/>
                                        <p:tgtEl>
                                          <p:spTgt spid="23961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9619">
                                            <p:txEl>
                                              <p:pRg st="4" end="4"/>
                                            </p:txEl>
                                          </p:spTgt>
                                        </p:tgtEl>
                                        <p:attrNameLst>
                                          <p:attrName>style.visibility</p:attrName>
                                        </p:attrNameLst>
                                      </p:cBhvr>
                                      <p:to>
                                        <p:strVal val="visible"/>
                                      </p:to>
                                    </p:set>
                                    <p:animEffect transition="in" filter="wipe(left)">
                                      <p:cBhvr>
                                        <p:cTn id="27" dur="500"/>
                                        <p:tgtEl>
                                          <p:spTgt spid="239619">
                                            <p:txEl>
                                              <p:pRg st="4" end="4"/>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39619">
                                            <p:txEl>
                                              <p:pRg st="5" end="5"/>
                                            </p:txEl>
                                          </p:spTgt>
                                        </p:tgtEl>
                                        <p:attrNameLst>
                                          <p:attrName>style.visibility</p:attrName>
                                        </p:attrNameLst>
                                      </p:cBhvr>
                                      <p:to>
                                        <p:strVal val="visible"/>
                                      </p:to>
                                    </p:set>
                                    <p:animEffect transition="in" filter="wipe(left)">
                                      <p:cBhvr>
                                        <p:cTn id="30" dur="500"/>
                                        <p:tgtEl>
                                          <p:spTgt spid="239619">
                                            <p:txEl>
                                              <p:pRg st="5" end="5"/>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39619">
                                            <p:txEl>
                                              <p:pRg st="6" end="6"/>
                                            </p:txEl>
                                          </p:spTgt>
                                        </p:tgtEl>
                                        <p:attrNameLst>
                                          <p:attrName>style.visibility</p:attrName>
                                        </p:attrNameLst>
                                      </p:cBhvr>
                                      <p:to>
                                        <p:strVal val="visible"/>
                                      </p:to>
                                    </p:set>
                                    <p:animEffect transition="in" filter="wipe(left)">
                                      <p:cBhvr>
                                        <p:cTn id="33" dur="500"/>
                                        <p:tgtEl>
                                          <p:spTgt spid="2396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9" grpId="0" build="p"/>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US" altLang="zh-CN" dirty="0"/>
              <a:t>Single Instance of Each Resource Type</a:t>
            </a:r>
          </a:p>
        </p:txBody>
      </p:sp>
      <p:sp>
        <p:nvSpPr>
          <p:cNvPr id="241667" name="Rectangle 3"/>
          <p:cNvSpPr>
            <a:spLocks noGrp="1" noChangeArrowheads="1"/>
          </p:cNvSpPr>
          <p:nvPr>
            <p:ph idx="1"/>
          </p:nvPr>
        </p:nvSpPr>
        <p:spPr>
          <a:xfrm>
            <a:off x="396647" y="4221019"/>
            <a:ext cx="11520000" cy="2448341"/>
          </a:xfrm>
        </p:spPr>
        <p:txBody>
          <a:bodyPr>
            <a:normAutofit lnSpcReduction="10000"/>
          </a:bodyPr>
          <a:lstStyle/>
          <a:p>
            <a:pPr>
              <a:spcBef>
                <a:spcPts val="600"/>
              </a:spcBef>
            </a:pPr>
            <a:r>
              <a:rPr lang="en-US" altLang="zh-CN" dirty="0"/>
              <a:t>Maintain </a:t>
            </a:r>
            <a:r>
              <a:rPr lang="en-US" altLang="zh-CN" i="1" dirty="0">
                <a:solidFill>
                  <a:srgbClr val="0000FF"/>
                </a:solidFill>
              </a:rPr>
              <a:t>wait-for</a:t>
            </a:r>
            <a:r>
              <a:rPr lang="en-US" altLang="zh-CN" dirty="0"/>
              <a:t> graph </a:t>
            </a:r>
          </a:p>
          <a:p>
            <a:pPr lvl="1">
              <a:spcBef>
                <a:spcPts val="600"/>
              </a:spcBef>
            </a:pPr>
            <a:r>
              <a:rPr lang="en-US" altLang="zh-CN" sz="2800" dirty="0"/>
              <a:t>Nodes are processes.</a:t>
            </a:r>
          </a:p>
          <a:p>
            <a:pPr lvl="1">
              <a:spcBef>
                <a:spcPts val="600"/>
              </a:spcBef>
            </a:pPr>
            <a:r>
              <a:rPr lang="en-US" altLang="zh-CN" sz="2800" i="1" dirty="0" err="1"/>
              <a:t>P</a:t>
            </a:r>
            <a:r>
              <a:rPr lang="en-US" altLang="zh-CN" sz="2800" i="1" baseline="-25000" dirty="0" err="1"/>
              <a:t>i</a:t>
            </a:r>
            <a:r>
              <a:rPr lang="en-US" altLang="zh-CN" sz="2800" dirty="0" err="1">
                <a:sym typeface="Symbol" pitchFamily="18" charset="2"/>
              </a:rPr>
              <a:t></a:t>
            </a:r>
            <a:r>
              <a:rPr lang="en-US" altLang="zh-CN" sz="2800" i="1" dirty="0" err="1">
                <a:sym typeface="Symbol" pitchFamily="18" charset="2"/>
              </a:rPr>
              <a:t>P</a:t>
            </a:r>
            <a:r>
              <a:rPr lang="en-US" altLang="zh-CN" sz="2800" i="1" baseline="-25000" dirty="0" err="1">
                <a:sym typeface="Symbol" pitchFamily="18" charset="2"/>
              </a:rPr>
              <a:t>j</a:t>
            </a:r>
            <a:r>
              <a:rPr lang="en-US" altLang="zh-CN" sz="2800" i="1" baseline="-25000" dirty="0">
                <a:sym typeface="Symbol" pitchFamily="18" charset="2"/>
              </a:rPr>
              <a:t> </a:t>
            </a:r>
            <a:r>
              <a:rPr lang="en-US" altLang="zh-CN" sz="2800" dirty="0">
                <a:sym typeface="Symbol" pitchFamily="18" charset="2"/>
              </a:rPr>
              <a:t>if </a:t>
            </a:r>
            <a:r>
              <a:rPr lang="en-US" altLang="zh-CN" sz="2800" i="1" dirty="0">
                <a:sym typeface="Symbol" pitchFamily="18" charset="2"/>
              </a:rPr>
              <a:t>P</a:t>
            </a:r>
            <a:r>
              <a:rPr lang="en-US" altLang="zh-CN" sz="2800" i="1" baseline="-25000" dirty="0">
                <a:sym typeface="Symbol" pitchFamily="18" charset="2"/>
              </a:rPr>
              <a:t>i</a:t>
            </a:r>
            <a:r>
              <a:rPr lang="en-US" altLang="zh-CN" sz="2800" i="1" dirty="0">
                <a:sym typeface="Symbol" pitchFamily="18" charset="2"/>
              </a:rPr>
              <a:t> </a:t>
            </a:r>
            <a:r>
              <a:rPr lang="en-US" altLang="zh-CN" sz="2800" dirty="0">
                <a:sym typeface="Symbol" pitchFamily="18" charset="2"/>
              </a:rPr>
              <a:t>is waiting for</a:t>
            </a:r>
            <a:r>
              <a:rPr lang="en-US" altLang="zh-CN" sz="2800" i="1" dirty="0">
                <a:sym typeface="Symbol" pitchFamily="18" charset="2"/>
              </a:rPr>
              <a:t> </a:t>
            </a:r>
            <a:r>
              <a:rPr lang="en-US" altLang="zh-CN" sz="2800" dirty="0">
                <a:sym typeface="Symbol" pitchFamily="18" charset="2"/>
              </a:rPr>
              <a:t>the</a:t>
            </a:r>
            <a:r>
              <a:rPr lang="en-US" altLang="zh-CN" sz="2800" i="1" dirty="0">
                <a:sym typeface="Symbol" pitchFamily="18" charset="2"/>
              </a:rPr>
              <a:t> </a:t>
            </a:r>
            <a:r>
              <a:rPr lang="en-US" altLang="zh-CN" sz="2800" dirty="0">
                <a:sym typeface="Symbol" pitchFamily="18" charset="2"/>
              </a:rPr>
              <a:t>resource held by </a:t>
            </a:r>
            <a:r>
              <a:rPr lang="en-US" altLang="zh-CN" sz="2800" i="1" dirty="0" err="1">
                <a:sym typeface="Symbol" pitchFamily="18" charset="2"/>
              </a:rPr>
              <a:t>P</a:t>
            </a:r>
            <a:r>
              <a:rPr lang="en-US" altLang="zh-CN" sz="2800" i="1" baseline="-25000" dirty="0" err="1">
                <a:sym typeface="Symbol" pitchFamily="18" charset="2"/>
              </a:rPr>
              <a:t>j</a:t>
            </a:r>
            <a:r>
              <a:rPr lang="en-US" altLang="zh-CN" sz="2800" dirty="0">
                <a:sym typeface="Symbol" pitchFamily="18" charset="2"/>
              </a:rPr>
              <a:t>.</a:t>
            </a:r>
          </a:p>
          <a:p>
            <a:pPr>
              <a:spcBef>
                <a:spcPts val="600"/>
              </a:spcBef>
            </a:pPr>
            <a:r>
              <a:rPr lang="en-US" altLang="zh-CN" i="1" dirty="0" err="1"/>
              <a:t>P</a:t>
            </a:r>
            <a:r>
              <a:rPr lang="en-US" altLang="zh-CN" i="1" baseline="-25000" dirty="0" err="1"/>
              <a:t>i</a:t>
            </a:r>
            <a:r>
              <a:rPr lang="en-US" altLang="zh-CN" dirty="0" err="1">
                <a:sym typeface="Symbol" pitchFamily="18" charset="2"/>
              </a:rPr>
              <a:t></a:t>
            </a:r>
            <a:r>
              <a:rPr lang="en-US" altLang="zh-CN" i="1" dirty="0" err="1">
                <a:sym typeface="Symbol" pitchFamily="18" charset="2"/>
              </a:rPr>
              <a:t>P</a:t>
            </a:r>
            <a:r>
              <a:rPr lang="en-US" altLang="zh-CN" i="1" baseline="-25000" dirty="0" err="1">
                <a:sym typeface="Symbol" pitchFamily="18" charset="2"/>
              </a:rPr>
              <a:t>j</a:t>
            </a:r>
            <a:r>
              <a:rPr lang="en-US" altLang="zh-CN" i="1" baseline="-25000" dirty="0">
                <a:sym typeface="Symbol" pitchFamily="18" charset="2"/>
              </a:rPr>
              <a:t>  </a:t>
            </a:r>
            <a:r>
              <a:rPr lang="en-US" altLang="zh-CN" dirty="0">
                <a:sym typeface="Symbol" pitchFamily="18" charset="2"/>
              </a:rPr>
              <a:t>exists in wait-for graph  </a:t>
            </a:r>
            <a:r>
              <a:rPr lang="en-US" altLang="zh-CN" dirty="0">
                <a:sym typeface="Wingdings" pitchFamily="2" charset="2"/>
              </a:rPr>
              <a:t>  </a:t>
            </a:r>
            <a:r>
              <a:rPr lang="en-US" altLang="zh-CN" dirty="0">
                <a:sym typeface="Symbol" pitchFamily="18" charset="2"/>
              </a:rPr>
              <a:t>q, </a:t>
            </a:r>
            <a:r>
              <a:rPr lang="en-US" altLang="zh-CN" i="1" dirty="0"/>
              <a:t>P</a:t>
            </a:r>
            <a:r>
              <a:rPr lang="en-US" altLang="zh-CN" i="1" baseline="-25000" dirty="0"/>
              <a:t>i</a:t>
            </a:r>
            <a:r>
              <a:rPr lang="en-US" altLang="zh-CN" dirty="0"/>
              <a:t> </a:t>
            </a:r>
            <a:r>
              <a:rPr lang="en-US" altLang="zh-CN" dirty="0">
                <a:sym typeface="Symbol" pitchFamily="18" charset="2"/>
              </a:rPr>
              <a:t> </a:t>
            </a:r>
            <a:r>
              <a:rPr lang="en-US" altLang="zh-CN" i="1" dirty="0" err="1">
                <a:sym typeface="Symbol" pitchFamily="18" charset="2"/>
              </a:rPr>
              <a:t>R</a:t>
            </a:r>
            <a:r>
              <a:rPr lang="en-US" altLang="zh-CN" i="1" baseline="-25000" dirty="0" err="1">
                <a:sym typeface="Symbol" pitchFamily="18" charset="2"/>
              </a:rPr>
              <a:t>q</a:t>
            </a:r>
            <a:r>
              <a:rPr lang="en-US" altLang="zh-CN" i="1" baseline="-25000" dirty="0">
                <a:sym typeface="Symbol" pitchFamily="18" charset="2"/>
              </a:rPr>
              <a:t>  </a:t>
            </a:r>
            <a:r>
              <a:rPr lang="en-US" altLang="zh-CN" dirty="0">
                <a:sym typeface="Symbol" pitchFamily="18" charset="2"/>
              </a:rPr>
              <a:t>and </a:t>
            </a:r>
            <a:r>
              <a:rPr lang="en-US" altLang="zh-CN" i="1" dirty="0" err="1"/>
              <a:t>R</a:t>
            </a:r>
            <a:r>
              <a:rPr lang="en-US" altLang="zh-CN" i="1" baseline="-25000" dirty="0" err="1"/>
              <a:t>q</a:t>
            </a:r>
            <a:r>
              <a:rPr lang="en-US" altLang="zh-CN" dirty="0"/>
              <a:t> </a:t>
            </a:r>
            <a:r>
              <a:rPr lang="en-US" altLang="zh-CN" dirty="0">
                <a:sym typeface="Symbol" pitchFamily="18" charset="2"/>
              </a:rPr>
              <a:t> </a:t>
            </a:r>
            <a:r>
              <a:rPr lang="en-US" altLang="zh-CN" i="1" dirty="0" err="1">
                <a:sym typeface="Symbol" pitchFamily="18" charset="2"/>
              </a:rPr>
              <a:t>P</a:t>
            </a:r>
            <a:r>
              <a:rPr lang="en-US" altLang="zh-CN" i="1" baseline="-25000" dirty="0" err="1">
                <a:sym typeface="Symbol" pitchFamily="18" charset="2"/>
              </a:rPr>
              <a:t>j</a:t>
            </a:r>
            <a:r>
              <a:rPr lang="en-US" altLang="zh-CN" dirty="0">
                <a:sym typeface="Symbol" pitchFamily="18" charset="2"/>
              </a:rPr>
              <a:t> exist in resource-allocation graph.</a:t>
            </a:r>
          </a:p>
        </p:txBody>
      </p:sp>
      <p:sp>
        <p:nvSpPr>
          <p:cNvPr id="39" name="灯片编号占位符 3"/>
          <p:cNvSpPr>
            <a:spLocks noGrp="1"/>
          </p:cNvSpPr>
          <p:nvPr>
            <p:ph type="sldNum" sz="quarter" idx="10"/>
          </p:nvPr>
        </p:nvSpPr>
        <p:spPr/>
        <p:txBody>
          <a:bodyPr/>
          <a:lstStyle/>
          <a:p>
            <a:fld id="{8828FE81-4E85-4AD7-873A-D2B845DA3AC2}" type="slidenum">
              <a:rPr lang="en-US" altLang="zh-CN"/>
              <a:pPr/>
              <a:t>34</a:t>
            </a:fld>
            <a:endParaRPr lang="en-US" altLang="zh-CN"/>
          </a:p>
        </p:txBody>
      </p:sp>
      <p:cxnSp>
        <p:nvCxnSpPr>
          <p:cNvPr id="241668" name="AutoShape 4"/>
          <p:cNvCxnSpPr>
            <a:cxnSpLocks noChangeShapeType="1"/>
          </p:cNvCxnSpPr>
          <p:nvPr/>
        </p:nvCxnSpPr>
        <p:spPr bwMode="auto">
          <a:xfrm>
            <a:off x="5664200" y="4149725"/>
            <a:ext cx="287338" cy="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1691" name="Line 27"/>
          <p:cNvSpPr>
            <a:spLocks noChangeShapeType="1"/>
          </p:cNvSpPr>
          <p:nvPr/>
        </p:nvSpPr>
        <p:spPr bwMode="auto">
          <a:xfrm flipV="1">
            <a:off x="8643011" y="1628800"/>
            <a:ext cx="0" cy="1080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41692" name="Line 28"/>
          <p:cNvSpPr>
            <a:spLocks noChangeShapeType="1"/>
          </p:cNvSpPr>
          <p:nvPr/>
        </p:nvSpPr>
        <p:spPr bwMode="auto">
          <a:xfrm>
            <a:off x="8643011" y="3213100"/>
            <a:ext cx="1587" cy="4714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41693" name="Line 29"/>
          <p:cNvSpPr>
            <a:spLocks noChangeShapeType="1"/>
          </p:cNvSpPr>
          <p:nvPr/>
        </p:nvSpPr>
        <p:spPr bwMode="auto">
          <a:xfrm flipH="1">
            <a:off x="8858911" y="3141663"/>
            <a:ext cx="769937" cy="6477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grpSp>
        <p:nvGrpSpPr>
          <p:cNvPr id="241694" name="Group 30"/>
          <p:cNvGrpSpPr>
            <a:grpSpLocks/>
          </p:cNvGrpSpPr>
          <p:nvPr/>
        </p:nvGrpSpPr>
        <p:grpSpPr bwMode="auto">
          <a:xfrm>
            <a:off x="7347611" y="1178300"/>
            <a:ext cx="2663825" cy="2971429"/>
            <a:chOff x="3243" y="1733"/>
            <a:chExt cx="2041" cy="2287"/>
          </a:xfrm>
        </p:grpSpPr>
        <p:sp>
          <p:nvSpPr>
            <p:cNvPr id="241695" name="Oval 31"/>
            <p:cNvSpPr>
              <a:spLocks noChangeArrowheads="1"/>
            </p:cNvSpPr>
            <p:nvPr/>
          </p:nvSpPr>
          <p:spPr bwMode="auto">
            <a:xfrm>
              <a:off x="3243" y="2931"/>
              <a:ext cx="363" cy="363"/>
            </a:xfrm>
            <a:prstGeom prst="ellipse">
              <a:avLst/>
            </a:prstGeom>
            <a:solidFill>
              <a:srgbClr val="00FF00">
                <a:alpha val="5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a:t>
              </a:r>
              <a:r>
                <a:rPr lang="en-US" altLang="zh-CN" b="1" baseline="-25000"/>
                <a:t>1</a:t>
              </a:r>
            </a:p>
          </p:txBody>
        </p:sp>
        <p:sp>
          <p:nvSpPr>
            <p:cNvPr id="241696" name="Oval 32"/>
            <p:cNvSpPr>
              <a:spLocks noChangeArrowheads="1"/>
            </p:cNvSpPr>
            <p:nvPr/>
          </p:nvSpPr>
          <p:spPr bwMode="auto">
            <a:xfrm>
              <a:off x="4059" y="2931"/>
              <a:ext cx="363" cy="363"/>
            </a:xfrm>
            <a:prstGeom prst="ellipse">
              <a:avLst/>
            </a:prstGeom>
            <a:solidFill>
              <a:srgbClr val="00FF00">
                <a:alpha val="5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a:t>
              </a:r>
              <a:r>
                <a:rPr lang="en-US" altLang="zh-CN" b="1" baseline="-25000"/>
                <a:t>2</a:t>
              </a:r>
            </a:p>
          </p:txBody>
        </p:sp>
        <p:sp>
          <p:nvSpPr>
            <p:cNvPr id="241697" name="Oval 33"/>
            <p:cNvSpPr>
              <a:spLocks noChangeArrowheads="1"/>
            </p:cNvSpPr>
            <p:nvPr/>
          </p:nvSpPr>
          <p:spPr bwMode="auto">
            <a:xfrm>
              <a:off x="4921" y="2931"/>
              <a:ext cx="363" cy="363"/>
            </a:xfrm>
            <a:prstGeom prst="ellipse">
              <a:avLst/>
            </a:prstGeom>
            <a:solidFill>
              <a:srgbClr val="00FF00">
                <a:alpha val="5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a:t>
              </a:r>
              <a:r>
                <a:rPr lang="en-US" altLang="zh-CN" b="1" baseline="-25000"/>
                <a:t>3</a:t>
              </a:r>
            </a:p>
          </p:txBody>
        </p:sp>
        <p:sp>
          <p:nvSpPr>
            <p:cNvPr id="241698" name="Oval 34"/>
            <p:cNvSpPr>
              <a:spLocks noChangeArrowheads="1"/>
            </p:cNvSpPr>
            <p:nvPr/>
          </p:nvSpPr>
          <p:spPr bwMode="auto">
            <a:xfrm>
              <a:off x="4059" y="1733"/>
              <a:ext cx="363" cy="363"/>
            </a:xfrm>
            <a:prstGeom prst="ellipse">
              <a:avLst/>
            </a:prstGeom>
            <a:solidFill>
              <a:srgbClr val="00FF00">
                <a:alpha val="5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P</a:t>
              </a:r>
              <a:r>
                <a:rPr lang="en-US" altLang="zh-CN" b="1" baseline="-25000" dirty="0"/>
                <a:t>5</a:t>
              </a:r>
            </a:p>
          </p:txBody>
        </p:sp>
        <p:sp>
          <p:nvSpPr>
            <p:cNvPr id="241699" name="Oval 35"/>
            <p:cNvSpPr>
              <a:spLocks noChangeArrowheads="1"/>
            </p:cNvSpPr>
            <p:nvPr/>
          </p:nvSpPr>
          <p:spPr bwMode="auto">
            <a:xfrm>
              <a:off x="4060" y="3657"/>
              <a:ext cx="363" cy="363"/>
            </a:xfrm>
            <a:prstGeom prst="ellipse">
              <a:avLst/>
            </a:prstGeom>
            <a:solidFill>
              <a:srgbClr val="00FF00">
                <a:alpha val="5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a:t>
              </a:r>
              <a:r>
                <a:rPr lang="en-US" altLang="zh-CN" b="1" baseline="-25000"/>
                <a:t>4</a:t>
              </a:r>
            </a:p>
          </p:txBody>
        </p:sp>
      </p:grpSp>
      <p:sp>
        <p:nvSpPr>
          <p:cNvPr id="241700" name="Line 36"/>
          <p:cNvSpPr>
            <a:spLocks noChangeShapeType="1"/>
          </p:cNvSpPr>
          <p:nvPr/>
        </p:nvSpPr>
        <p:spPr bwMode="auto">
          <a:xfrm rot="16200000" flipV="1">
            <a:off x="7739722" y="3109913"/>
            <a:ext cx="647700" cy="711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41701" name="Line 37"/>
          <p:cNvSpPr>
            <a:spLocks noChangeShapeType="1"/>
          </p:cNvSpPr>
          <p:nvPr/>
        </p:nvSpPr>
        <p:spPr bwMode="auto">
          <a:xfrm>
            <a:off x="7800705" y="2997200"/>
            <a:ext cx="590550" cy="15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41702" name="Line 38"/>
          <p:cNvSpPr>
            <a:spLocks noChangeShapeType="1"/>
          </p:cNvSpPr>
          <p:nvPr/>
        </p:nvSpPr>
        <p:spPr bwMode="auto">
          <a:xfrm flipV="1">
            <a:off x="8912099" y="2995614"/>
            <a:ext cx="649287" cy="158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2" name="TextBox 1"/>
          <p:cNvSpPr txBox="1"/>
          <p:nvPr/>
        </p:nvSpPr>
        <p:spPr>
          <a:xfrm>
            <a:off x="6090839" y="2708921"/>
            <a:ext cx="590226" cy="584775"/>
          </a:xfrm>
          <a:prstGeom prst="rect">
            <a:avLst/>
          </a:prstGeom>
          <a:noFill/>
        </p:spPr>
        <p:txBody>
          <a:bodyPr wrap="none" rtlCol="0">
            <a:spAutoFit/>
          </a:bodyPr>
          <a:lstStyle/>
          <a:p>
            <a:r>
              <a:rPr lang="en-US" altLang="zh-CN" sz="3200" b="1" dirty="0">
                <a:sym typeface="Symbol"/>
              </a:rPr>
              <a:t></a:t>
            </a:r>
            <a:endParaRPr lang="zh-CN" altLang="en-US" sz="3200" b="1" dirty="0"/>
          </a:p>
        </p:txBody>
      </p:sp>
      <p:pic>
        <p:nvPicPr>
          <p:cNvPr id="4" name="图片 3">
            <a:extLst>
              <a:ext uri="{FF2B5EF4-FFF2-40B4-BE49-F238E27FC236}">
                <a16:creationId xmlns:a16="http://schemas.microsoft.com/office/drawing/2014/main" id="{3C0849D1-1E67-40CD-912A-E04C2BCBE254}"/>
              </a:ext>
            </a:extLst>
          </p:cNvPr>
          <p:cNvPicPr>
            <a:picLocks noChangeAspect="1"/>
          </p:cNvPicPr>
          <p:nvPr/>
        </p:nvPicPr>
        <p:blipFill>
          <a:blip r:embed="rId3"/>
          <a:stretch>
            <a:fillRect/>
          </a:stretch>
        </p:blipFill>
        <p:spPr>
          <a:xfrm>
            <a:off x="2855639" y="1083245"/>
            <a:ext cx="2852612" cy="30181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1667">
                                            <p:txEl>
                                              <p:pRg st="0" end="0"/>
                                            </p:txEl>
                                          </p:spTgt>
                                        </p:tgtEl>
                                        <p:attrNameLst>
                                          <p:attrName>style.visibility</p:attrName>
                                        </p:attrNameLst>
                                      </p:cBhvr>
                                      <p:to>
                                        <p:strVal val="visible"/>
                                      </p:to>
                                    </p:set>
                                    <p:animEffect transition="in" filter="wipe(left)">
                                      <p:cBhvr>
                                        <p:cTn id="7" dur="500"/>
                                        <p:tgtEl>
                                          <p:spTgt spid="24166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41667">
                                            <p:txEl>
                                              <p:pRg st="1" end="1"/>
                                            </p:txEl>
                                          </p:spTgt>
                                        </p:tgtEl>
                                        <p:attrNameLst>
                                          <p:attrName>style.visibility</p:attrName>
                                        </p:attrNameLst>
                                      </p:cBhvr>
                                      <p:to>
                                        <p:strVal val="visible"/>
                                      </p:to>
                                    </p:set>
                                    <p:animEffect transition="in" filter="wipe(left)">
                                      <p:cBhvr>
                                        <p:cTn id="10" dur="500"/>
                                        <p:tgtEl>
                                          <p:spTgt spid="241667">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41667">
                                            <p:txEl>
                                              <p:pRg st="2" end="2"/>
                                            </p:txEl>
                                          </p:spTgt>
                                        </p:tgtEl>
                                        <p:attrNameLst>
                                          <p:attrName>style.visibility</p:attrName>
                                        </p:attrNameLst>
                                      </p:cBhvr>
                                      <p:to>
                                        <p:strVal val="visible"/>
                                      </p:to>
                                    </p:set>
                                    <p:animEffect transition="in" filter="wipe(left)">
                                      <p:cBhvr>
                                        <p:cTn id="13" dur="500"/>
                                        <p:tgtEl>
                                          <p:spTgt spid="24166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41667">
                                            <p:txEl>
                                              <p:pRg st="3" end="3"/>
                                            </p:txEl>
                                          </p:spTgt>
                                        </p:tgtEl>
                                        <p:attrNameLst>
                                          <p:attrName>style.visibility</p:attrName>
                                        </p:attrNameLst>
                                      </p:cBhvr>
                                      <p:to>
                                        <p:strVal val="visible"/>
                                      </p:to>
                                    </p:set>
                                    <p:animEffect transition="in" filter="wipe(left)">
                                      <p:cBhvr>
                                        <p:cTn id="18" dur="500"/>
                                        <p:tgtEl>
                                          <p:spTgt spid="24166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41694"/>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41701"/>
                                        </p:tgtEl>
                                        <p:attrNameLst>
                                          <p:attrName>style.visibility</p:attrName>
                                        </p:attrNameLst>
                                      </p:cBhvr>
                                      <p:to>
                                        <p:strVal val="visible"/>
                                      </p:to>
                                    </p:set>
                                    <p:animEffect transition="in" filter="wipe(left)">
                                      <p:cBhvr>
                                        <p:cTn id="32" dur="500"/>
                                        <p:tgtEl>
                                          <p:spTgt spid="24170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41691"/>
                                        </p:tgtEl>
                                        <p:attrNameLst>
                                          <p:attrName>style.visibility</p:attrName>
                                        </p:attrNameLst>
                                      </p:cBhvr>
                                      <p:to>
                                        <p:strVal val="visible"/>
                                      </p:to>
                                    </p:set>
                                    <p:animEffect transition="in" filter="wipe(down)">
                                      <p:cBhvr>
                                        <p:cTn id="37" dur="500"/>
                                        <p:tgtEl>
                                          <p:spTgt spid="24169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41702"/>
                                        </p:tgtEl>
                                        <p:attrNameLst>
                                          <p:attrName>style.visibility</p:attrName>
                                        </p:attrNameLst>
                                      </p:cBhvr>
                                      <p:to>
                                        <p:strVal val="visible"/>
                                      </p:to>
                                    </p:set>
                                    <p:animEffect transition="in" filter="wipe(left)">
                                      <p:cBhvr>
                                        <p:cTn id="42" dur="500"/>
                                        <p:tgtEl>
                                          <p:spTgt spid="241702"/>
                                        </p:tgtEl>
                                      </p:cBhvr>
                                    </p:animEffect>
                                  </p:childTnLst>
                                </p:cTn>
                              </p:par>
                            </p:childTnLst>
                          </p:cTn>
                        </p:par>
                      </p:childTnLst>
                    </p:cTn>
                  </p:par>
                  <p:par>
                    <p:cTn id="43" fill="hold">
                      <p:stCondLst>
                        <p:cond delay="indefinite"/>
                      </p:stCondLst>
                      <p:childTnLst>
                        <p:par>
                          <p:cTn id="44" fill="hold" nodeType="after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41692"/>
                                        </p:tgtEl>
                                        <p:attrNameLst>
                                          <p:attrName>style.visibility</p:attrName>
                                        </p:attrNameLst>
                                      </p:cBhvr>
                                      <p:to>
                                        <p:strVal val="visible"/>
                                      </p:to>
                                    </p:set>
                                    <p:animEffect transition="in" filter="wipe(up)">
                                      <p:cBhvr>
                                        <p:cTn id="47" dur="500"/>
                                        <p:tgtEl>
                                          <p:spTgt spid="24169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241693"/>
                                        </p:tgtEl>
                                        <p:attrNameLst>
                                          <p:attrName>style.visibility</p:attrName>
                                        </p:attrNameLst>
                                      </p:cBhvr>
                                      <p:to>
                                        <p:strVal val="visible"/>
                                      </p:to>
                                    </p:set>
                                    <p:animEffect transition="in" filter="wipe(up)">
                                      <p:cBhvr>
                                        <p:cTn id="52" dur="500"/>
                                        <p:tgtEl>
                                          <p:spTgt spid="24169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41700"/>
                                        </p:tgtEl>
                                        <p:attrNameLst>
                                          <p:attrName>style.visibility</p:attrName>
                                        </p:attrNameLst>
                                      </p:cBhvr>
                                      <p:to>
                                        <p:strVal val="visible"/>
                                      </p:to>
                                    </p:set>
                                    <p:animEffect transition="in" filter="wipe(down)">
                                      <p:cBhvr>
                                        <p:cTn id="57" dur="500"/>
                                        <p:tgtEl>
                                          <p:spTgt spid="241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build="p"/>
      <p:bldP spid="241691" grpId="0" animBg="1"/>
      <p:bldP spid="241692" grpId="0" animBg="1"/>
      <p:bldP spid="241693" grpId="0" animBg="1"/>
      <p:bldP spid="241700" grpId="0" animBg="1"/>
      <p:bldP spid="241701" grpId="0" animBg="1"/>
      <p:bldP spid="241702" grpId="0" animBg="1"/>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US" altLang="zh-CN" dirty="0"/>
              <a:t>Single Instance of Each Resource Type</a:t>
            </a:r>
          </a:p>
        </p:txBody>
      </p:sp>
      <p:sp>
        <p:nvSpPr>
          <p:cNvPr id="243715" name="Rectangle 3"/>
          <p:cNvSpPr>
            <a:spLocks noGrp="1" noChangeArrowheads="1"/>
          </p:cNvSpPr>
          <p:nvPr>
            <p:ph idx="1"/>
          </p:nvPr>
        </p:nvSpPr>
        <p:spPr/>
        <p:txBody>
          <a:bodyPr/>
          <a:lstStyle/>
          <a:p>
            <a:r>
              <a:rPr lang="en-US" altLang="zh-CN" dirty="0"/>
              <a:t>A deadlock exists in the system </a:t>
            </a:r>
            <a:r>
              <a:rPr lang="en-US" altLang="zh-CN" dirty="0">
                <a:sym typeface="Wingdings" pitchFamily="2" charset="2"/>
              </a:rPr>
              <a:t></a:t>
            </a:r>
            <a:r>
              <a:rPr lang="en-US" altLang="zh-CN" dirty="0"/>
              <a:t> the wait-for graph contains a cycle.</a:t>
            </a:r>
          </a:p>
          <a:p>
            <a:r>
              <a:rPr lang="en-US" altLang="zh-CN" dirty="0"/>
              <a:t>To detect deadlocks, the system needs</a:t>
            </a:r>
          </a:p>
          <a:p>
            <a:pPr lvl="1"/>
            <a:r>
              <a:rPr lang="en-US" altLang="zh-CN" dirty="0"/>
              <a:t>maintain the wait-for graph.</a:t>
            </a:r>
          </a:p>
          <a:p>
            <a:pPr lvl="1"/>
            <a:r>
              <a:rPr lang="en-US" altLang="zh-CN" dirty="0"/>
              <a:t>Periodically invoke an algorithm that searches for a cycle in the graph.</a:t>
            </a:r>
          </a:p>
          <a:p>
            <a:r>
              <a:rPr lang="en-US" altLang="zh-CN" dirty="0"/>
              <a:t>An algorithm to detect a cycle in a graph requires an order of</a:t>
            </a:r>
            <a:r>
              <a:rPr lang="en-US" altLang="zh-CN" i="1" dirty="0"/>
              <a:t> n</a:t>
            </a:r>
            <a:r>
              <a:rPr lang="en-US" altLang="zh-CN" baseline="30000" dirty="0"/>
              <a:t>2</a:t>
            </a:r>
            <a:r>
              <a:rPr lang="en-US" altLang="zh-CN" dirty="0"/>
              <a:t> operations, where </a:t>
            </a:r>
            <a:r>
              <a:rPr lang="en-US" altLang="zh-CN" i="1" dirty="0"/>
              <a:t>n</a:t>
            </a:r>
            <a:r>
              <a:rPr lang="en-US" altLang="zh-CN" dirty="0"/>
              <a:t> is the number of vertices in the graph.</a:t>
            </a:r>
          </a:p>
          <a:p>
            <a:endParaRPr lang="en-US" altLang="zh-CN" dirty="0"/>
          </a:p>
        </p:txBody>
      </p:sp>
      <p:sp>
        <p:nvSpPr>
          <p:cNvPr id="4" name="灯片编号占位符 3"/>
          <p:cNvSpPr>
            <a:spLocks noGrp="1"/>
          </p:cNvSpPr>
          <p:nvPr>
            <p:ph type="sldNum" sz="quarter" idx="10"/>
          </p:nvPr>
        </p:nvSpPr>
        <p:spPr/>
        <p:txBody>
          <a:bodyPr/>
          <a:lstStyle/>
          <a:p>
            <a:fld id="{4CEEE47C-6B47-4F24-9FE3-A514FD54AB74}" type="slidenum">
              <a:rPr lang="en-US" altLang="zh-CN"/>
              <a:pPr/>
              <a:t>35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3715">
                                            <p:txEl>
                                              <p:pRg st="0" end="0"/>
                                            </p:txEl>
                                          </p:spTgt>
                                        </p:tgtEl>
                                        <p:attrNameLst>
                                          <p:attrName>style.visibility</p:attrName>
                                        </p:attrNameLst>
                                      </p:cBhvr>
                                      <p:to>
                                        <p:strVal val="visible"/>
                                      </p:to>
                                    </p:set>
                                    <p:animEffect transition="in" filter="wipe(left)">
                                      <p:cBhvr>
                                        <p:cTn id="7" dur="500"/>
                                        <p:tgtEl>
                                          <p:spTgt spid="2437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3715">
                                            <p:txEl>
                                              <p:pRg st="1" end="1"/>
                                            </p:txEl>
                                          </p:spTgt>
                                        </p:tgtEl>
                                        <p:attrNameLst>
                                          <p:attrName>style.visibility</p:attrName>
                                        </p:attrNameLst>
                                      </p:cBhvr>
                                      <p:to>
                                        <p:strVal val="visible"/>
                                      </p:to>
                                    </p:set>
                                    <p:animEffect transition="in" filter="wipe(left)">
                                      <p:cBhvr>
                                        <p:cTn id="12" dur="500"/>
                                        <p:tgtEl>
                                          <p:spTgt spid="243715">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43715">
                                            <p:txEl>
                                              <p:pRg st="2" end="2"/>
                                            </p:txEl>
                                          </p:spTgt>
                                        </p:tgtEl>
                                        <p:attrNameLst>
                                          <p:attrName>style.visibility</p:attrName>
                                        </p:attrNameLst>
                                      </p:cBhvr>
                                      <p:to>
                                        <p:strVal val="visible"/>
                                      </p:to>
                                    </p:set>
                                    <p:animEffect transition="in" filter="wipe(left)">
                                      <p:cBhvr>
                                        <p:cTn id="15" dur="500"/>
                                        <p:tgtEl>
                                          <p:spTgt spid="243715">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43715">
                                            <p:txEl>
                                              <p:pRg st="3" end="3"/>
                                            </p:txEl>
                                          </p:spTgt>
                                        </p:tgtEl>
                                        <p:attrNameLst>
                                          <p:attrName>style.visibility</p:attrName>
                                        </p:attrNameLst>
                                      </p:cBhvr>
                                      <p:to>
                                        <p:strVal val="visible"/>
                                      </p:to>
                                    </p:set>
                                    <p:animEffect transition="in" filter="wipe(left)">
                                      <p:cBhvr>
                                        <p:cTn id="18" dur="500"/>
                                        <p:tgtEl>
                                          <p:spTgt spid="243715">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43715">
                                            <p:txEl>
                                              <p:pRg st="4" end="4"/>
                                            </p:txEl>
                                          </p:spTgt>
                                        </p:tgtEl>
                                        <p:attrNameLst>
                                          <p:attrName>style.visibility</p:attrName>
                                        </p:attrNameLst>
                                      </p:cBhvr>
                                      <p:to>
                                        <p:strVal val="visible"/>
                                      </p:to>
                                    </p:set>
                                    <p:animEffect transition="in" filter="wipe(left)">
                                      <p:cBhvr>
                                        <p:cTn id="23" dur="500"/>
                                        <p:tgtEl>
                                          <p:spTgt spid="2437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Several Instances of a Resource Type</a:t>
            </a:r>
            <a:endParaRPr lang="zh-CN" altLang="en-US" dirty="0"/>
          </a:p>
        </p:txBody>
      </p:sp>
      <p:sp>
        <p:nvSpPr>
          <p:cNvPr id="245763" name="Rectangle 3"/>
          <p:cNvSpPr>
            <a:spLocks noGrp="1" noChangeArrowheads="1"/>
          </p:cNvSpPr>
          <p:nvPr>
            <p:ph idx="1"/>
          </p:nvPr>
        </p:nvSpPr>
        <p:spPr/>
        <p:txBody>
          <a:bodyPr>
            <a:normAutofit/>
          </a:bodyPr>
          <a:lstStyle/>
          <a:p>
            <a:pPr>
              <a:spcBef>
                <a:spcPts val="600"/>
              </a:spcBef>
              <a:buNone/>
            </a:pPr>
            <a:r>
              <a:rPr lang="en-US" altLang="zh-CN" dirty="0">
                <a:solidFill>
                  <a:srgbClr val="0000FF"/>
                </a:solidFill>
              </a:rPr>
              <a:t>Several time-varying data structures used. </a:t>
            </a:r>
          </a:p>
          <a:p>
            <a:pPr>
              <a:spcBef>
                <a:spcPts val="600"/>
              </a:spcBef>
            </a:pPr>
            <a:r>
              <a:rPr lang="en-US" altLang="zh-CN" i="1" dirty="0">
                <a:solidFill>
                  <a:srgbClr val="0000FF"/>
                </a:solidFill>
              </a:rPr>
              <a:t>Available</a:t>
            </a:r>
            <a:r>
              <a:rPr lang="en-US" altLang="zh-CN" i="1" dirty="0"/>
              <a:t>:</a:t>
            </a:r>
            <a:r>
              <a:rPr lang="en-US" altLang="zh-CN" dirty="0"/>
              <a:t>  A vector of length </a:t>
            </a:r>
            <a:r>
              <a:rPr lang="en-US" altLang="zh-CN" i="1" dirty="0"/>
              <a:t>m</a:t>
            </a:r>
            <a:r>
              <a:rPr lang="en-US" altLang="zh-CN" dirty="0"/>
              <a:t> indicates the number of available resources of each type.</a:t>
            </a:r>
          </a:p>
          <a:p>
            <a:pPr>
              <a:spcBef>
                <a:spcPts val="600"/>
              </a:spcBef>
            </a:pPr>
            <a:r>
              <a:rPr lang="en-US" altLang="zh-CN" i="1" dirty="0">
                <a:solidFill>
                  <a:srgbClr val="0000FF"/>
                </a:solidFill>
              </a:rPr>
              <a:t>Allocation</a:t>
            </a:r>
            <a:r>
              <a:rPr lang="en-US" altLang="zh-CN" i="1" dirty="0"/>
              <a:t>:</a:t>
            </a:r>
            <a:r>
              <a:rPr lang="en-US" altLang="zh-CN" dirty="0"/>
              <a:t>  An </a:t>
            </a:r>
            <a:r>
              <a:rPr lang="en-US" altLang="zh-CN" i="1" dirty="0"/>
              <a:t>n </a:t>
            </a:r>
            <a:r>
              <a:rPr lang="en-US" altLang="zh-CN" dirty="0">
                <a:sym typeface="Symbol" pitchFamily="18" charset="2"/>
              </a:rPr>
              <a:t></a:t>
            </a:r>
            <a:r>
              <a:rPr lang="en-US" altLang="zh-CN" i="1" dirty="0"/>
              <a:t> m</a:t>
            </a:r>
            <a:r>
              <a:rPr lang="en-US" altLang="zh-CN" dirty="0"/>
              <a:t> matrix defines the number of resources of each type currently allocated to each process.</a:t>
            </a:r>
          </a:p>
          <a:p>
            <a:pPr>
              <a:spcBef>
                <a:spcPts val="600"/>
              </a:spcBef>
            </a:pPr>
            <a:r>
              <a:rPr lang="en-US" altLang="zh-CN" i="1" dirty="0">
                <a:solidFill>
                  <a:srgbClr val="0000FF"/>
                </a:solidFill>
              </a:rPr>
              <a:t>Request</a:t>
            </a:r>
            <a:r>
              <a:rPr lang="en-US" altLang="zh-CN" i="1" dirty="0"/>
              <a:t>:</a:t>
            </a:r>
            <a:r>
              <a:rPr lang="en-US" altLang="zh-CN" dirty="0"/>
              <a:t>  An </a:t>
            </a:r>
            <a:r>
              <a:rPr lang="en-US" altLang="zh-CN" i="1" dirty="0"/>
              <a:t>n </a:t>
            </a:r>
            <a:r>
              <a:rPr lang="en-US" altLang="zh-CN" dirty="0">
                <a:sym typeface="Symbol" pitchFamily="18" charset="2"/>
              </a:rPr>
              <a:t></a:t>
            </a:r>
            <a:r>
              <a:rPr lang="en-US" altLang="zh-CN" i="1" dirty="0"/>
              <a:t> m</a:t>
            </a:r>
            <a:r>
              <a:rPr lang="en-US" altLang="zh-CN" dirty="0"/>
              <a:t> matrix indicates the current request  of each process.  </a:t>
            </a:r>
            <a:br>
              <a:rPr lang="en-US" altLang="zh-CN" dirty="0"/>
            </a:br>
            <a:r>
              <a:rPr lang="en-US" altLang="zh-CN" dirty="0"/>
              <a:t>If </a:t>
            </a:r>
            <a:r>
              <a:rPr lang="en-US" altLang="zh-CN" i="1" dirty="0"/>
              <a:t>Request </a:t>
            </a:r>
            <a:r>
              <a:rPr lang="en-US" altLang="zh-CN" dirty="0"/>
              <a:t>[</a:t>
            </a:r>
            <a:r>
              <a:rPr lang="en-US" altLang="zh-CN" i="1" dirty="0"/>
              <a:t>i, j</a:t>
            </a:r>
            <a:r>
              <a:rPr lang="en-US" altLang="zh-CN" dirty="0"/>
              <a:t>] = </a:t>
            </a:r>
            <a:r>
              <a:rPr lang="en-US" altLang="zh-CN" i="1" dirty="0"/>
              <a:t>k</a:t>
            </a:r>
            <a:r>
              <a:rPr lang="en-US" altLang="zh-CN" dirty="0"/>
              <a:t>, then process</a:t>
            </a:r>
            <a:r>
              <a:rPr lang="en-US" altLang="zh-CN" i="1" dirty="0"/>
              <a:t> P</a:t>
            </a:r>
            <a:r>
              <a:rPr lang="en-US" altLang="zh-CN" i="1" baseline="-25000" dirty="0"/>
              <a:t>i</a:t>
            </a:r>
            <a:r>
              <a:rPr lang="en-US" altLang="zh-CN" dirty="0"/>
              <a:t> is requesting</a:t>
            </a:r>
            <a:r>
              <a:rPr lang="en-US" altLang="zh-CN" i="1" dirty="0"/>
              <a:t> k</a:t>
            </a:r>
            <a:r>
              <a:rPr lang="en-US" altLang="zh-CN" dirty="0"/>
              <a:t> more instances of resource type </a:t>
            </a:r>
            <a:r>
              <a:rPr lang="en-US" altLang="zh-CN" i="1" dirty="0" err="1"/>
              <a:t>R</a:t>
            </a:r>
            <a:r>
              <a:rPr lang="en-US" altLang="zh-CN" i="1" baseline="-25000" dirty="0" err="1"/>
              <a:t>j</a:t>
            </a:r>
            <a:r>
              <a:rPr lang="en-US" altLang="zh-CN" dirty="0"/>
              <a:t>.</a:t>
            </a:r>
          </a:p>
          <a:p>
            <a:pPr>
              <a:spcBef>
                <a:spcPts val="600"/>
              </a:spcBef>
            </a:pPr>
            <a:r>
              <a:rPr lang="en-US" altLang="zh-CN" dirty="0"/>
              <a:t>Rows in </a:t>
            </a:r>
            <a:r>
              <a:rPr lang="en-US" altLang="zh-CN" i="1" dirty="0">
                <a:solidFill>
                  <a:srgbClr val="0000FF"/>
                </a:solidFill>
              </a:rPr>
              <a:t>Allocation</a:t>
            </a:r>
            <a:r>
              <a:rPr lang="en-US" altLang="zh-CN" dirty="0"/>
              <a:t> and </a:t>
            </a:r>
            <a:r>
              <a:rPr lang="en-US" altLang="zh-CN" i="1" dirty="0">
                <a:solidFill>
                  <a:srgbClr val="0000FF"/>
                </a:solidFill>
              </a:rPr>
              <a:t>Request</a:t>
            </a:r>
            <a:r>
              <a:rPr lang="en-US" altLang="zh-CN" dirty="0"/>
              <a:t> can be treated as vectors, and referred to as </a:t>
            </a:r>
            <a:r>
              <a:rPr lang="en-US" altLang="zh-CN" i="1" dirty="0" err="1">
                <a:solidFill>
                  <a:srgbClr val="0000FF"/>
                </a:solidFill>
              </a:rPr>
              <a:t>Allocation</a:t>
            </a:r>
            <a:r>
              <a:rPr lang="en-US" altLang="zh-CN" i="1" baseline="-25000" dirty="0" err="1">
                <a:solidFill>
                  <a:srgbClr val="0000FF"/>
                </a:solidFill>
              </a:rPr>
              <a:t>i</a:t>
            </a:r>
            <a:r>
              <a:rPr lang="en-US" altLang="zh-CN" i="1" dirty="0"/>
              <a:t> </a:t>
            </a:r>
            <a:r>
              <a:rPr lang="en-US" altLang="zh-CN" dirty="0"/>
              <a:t>and </a:t>
            </a:r>
            <a:r>
              <a:rPr lang="en-US" altLang="zh-CN" i="1" dirty="0" err="1">
                <a:solidFill>
                  <a:srgbClr val="0000FF"/>
                </a:solidFill>
              </a:rPr>
              <a:t>Request</a:t>
            </a:r>
            <a:r>
              <a:rPr lang="en-US" altLang="zh-CN" i="1" baseline="-25000" dirty="0" err="1">
                <a:solidFill>
                  <a:srgbClr val="0000FF"/>
                </a:solidFill>
              </a:rPr>
              <a:t>i</a:t>
            </a:r>
            <a:r>
              <a:rPr lang="en-US" altLang="zh-CN" dirty="0"/>
              <a:t> respectively.</a:t>
            </a:r>
          </a:p>
        </p:txBody>
      </p:sp>
      <p:sp>
        <p:nvSpPr>
          <p:cNvPr id="4" name="灯片编号占位符 3"/>
          <p:cNvSpPr>
            <a:spLocks noGrp="1"/>
          </p:cNvSpPr>
          <p:nvPr>
            <p:ph type="sldNum" sz="quarter" idx="10"/>
          </p:nvPr>
        </p:nvSpPr>
        <p:spPr/>
        <p:txBody>
          <a:bodyPr/>
          <a:lstStyle/>
          <a:p>
            <a:fld id="{2E6D6ED8-7F10-4EE3-B3E8-450F8EE93D00}" type="slidenum">
              <a:rPr lang="en-US" altLang="zh-CN"/>
              <a:pPr/>
              <a:t>36</a:t>
            </a:fld>
            <a:endParaRPr lang="en-US" altLang="zh-CN"/>
          </a:p>
        </p:txBody>
      </p:sp>
      <p:sp>
        <p:nvSpPr>
          <p:cNvPr id="2" name="圆角矩形 1"/>
          <p:cNvSpPr/>
          <p:nvPr/>
        </p:nvSpPr>
        <p:spPr bwMode="auto">
          <a:xfrm>
            <a:off x="275352" y="3428999"/>
            <a:ext cx="11651047" cy="1404000"/>
          </a:xfrm>
          <a:prstGeom prst="roundRect">
            <a:avLst>
              <a:gd name="adj" fmla="val 11868"/>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763">
                                            <p:txEl>
                                              <p:pRg st="0" end="0"/>
                                            </p:txEl>
                                          </p:spTgt>
                                        </p:tgtEl>
                                        <p:attrNameLst>
                                          <p:attrName>style.visibility</p:attrName>
                                        </p:attrNameLst>
                                      </p:cBhvr>
                                      <p:to>
                                        <p:strVal val="visible"/>
                                      </p:to>
                                    </p:set>
                                    <p:animEffect transition="in" filter="wipe(left)">
                                      <p:cBhvr>
                                        <p:cTn id="7" dur="500"/>
                                        <p:tgtEl>
                                          <p:spTgt spid="2457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5763">
                                            <p:txEl>
                                              <p:pRg st="1" end="1"/>
                                            </p:txEl>
                                          </p:spTgt>
                                        </p:tgtEl>
                                        <p:attrNameLst>
                                          <p:attrName>style.visibility</p:attrName>
                                        </p:attrNameLst>
                                      </p:cBhvr>
                                      <p:to>
                                        <p:strVal val="visible"/>
                                      </p:to>
                                    </p:set>
                                    <p:animEffect transition="in" filter="wipe(left)">
                                      <p:cBhvr>
                                        <p:cTn id="12" dur="500"/>
                                        <p:tgtEl>
                                          <p:spTgt spid="2457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5763">
                                            <p:txEl>
                                              <p:pRg st="2" end="2"/>
                                            </p:txEl>
                                          </p:spTgt>
                                        </p:tgtEl>
                                        <p:attrNameLst>
                                          <p:attrName>style.visibility</p:attrName>
                                        </p:attrNameLst>
                                      </p:cBhvr>
                                      <p:to>
                                        <p:strVal val="visible"/>
                                      </p:to>
                                    </p:set>
                                    <p:animEffect transition="in" filter="wipe(left)">
                                      <p:cBhvr>
                                        <p:cTn id="17" dur="500"/>
                                        <p:tgtEl>
                                          <p:spTgt spid="2457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5763">
                                            <p:txEl>
                                              <p:pRg st="3" end="3"/>
                                            </p:txEl>
                                          </p:spTgt>
                                        </p:tgtEl>
                                        <p:attrNameLst>
                                          <p:attrName>style.visibility</p:attrName>
                                        </p:attrNameLst>
                                      </p:cBhvr>
                                      <p:to>
                                        <p:strVal val="visible"/>
                                      </p:to>
                                    </p:set>
                                    <p:animEffect transition="in" filter="wipe(left)">
                                      <p:cBhvr>
                                        <p:cTn id="22" dur="500"/>
                                        <p:tgtEl>
                                          <p:spTgt spid="2457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5763">
                                            <p:txEl>
                                              <p:pRg st="4" end="4"/>
                                            </p:txEl>
                                          </p:spTgt>
                                        </p:tgtEl>
                                        <p:attrNameLst>
                                          <p:attrName>style.visibility</p:attrName>
                                        </p:attrNameLst>
                                      </p:cBhvr>
                                      <p:to>
                                        <p:strVal val="visible"/>
                                      </p:to>
                                    </p:set>
                                    <p:animEffect transition="in" filter="wipe(left)">
                                      <p:cBhvr>
                                        <p:cTn id="27" dur="500"/>
                                        <p:tgtEl>
                                          <p:spTgt spid="24576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build="p"/>
      <p:bldP spid="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r>
              <a:rPr lang="en-US" altLang="zh-CN" dirty="0"/>
              <a:t>Detection Algorithm</a:t>
            </a:r>
          </a:p>
        </p:txBody>
      </p:sp>
      <p:sp>
        <p:nvSpPr>
          <p:cNvPr id="247811" name="Rectangle 3"/>
          <p:cNvSpPr>
            <a:spLocks noGrp="1" noChangeArrowheads="1"/>
          </p:cNvSpPr>
          <p:nvPr>
            <p:ph idx="1"/>
          </p:nvPr>
        </p:nvSpPr>
        <p:spPr/>
        <p:txBody>
          <a:bodyPr>
            <a:normAutofit/>
          </a:bodyPr>
          <a:lstStyle/>
          <a:p>
            <a:pPr marL="533400" indent="-533400">
              <a:spcBef>
                <a:spcPts val="0"/>
              </a:spcBef>
              <a:buNone/>
            </a:pPr>
            <a:r>
              <a:rPr lang="en-US" altLang="zh-CN" dirty="0"/>
              <a:t>1.	Let </a:t>
            </a:r>
            <a:r>
              <a:rPr lang="en-US" altLang="zh-CN" i="1" dirty="0">
                <a:solidFill>
                  <a:srgbClr val="0000FF"/>
                </a:solidFill>
              </a:rPr>
              <a:t>Work</a:t>
            </a:r>
            <a:r>
              <a:rPr lang="en-US" altLang="zh-CN" dirty="0"/>
              <a:t> and </a:t>
            </a:r>
            <a:r>
              <a:rPr lang="en-US" altLang="zh-CN" i="1" dirty="0">
                <a:solidFill>
                  <a:srgbClr val="0000FF"/>
                </a:solidFill>
              </a:rPr>
              <a:t>Finish</a:t>
            </a:r>
            <a:r>
              <a:rPr lang="en-US" altLang="zh-CN" dirty="0"/>
              <a:t> be vectors of length </a:t>
            </a:r>
            <a:r>
              <a:rPr lang="en-US" altLang="zh-CN" i="1" dirty="0"/>
              <a:t>m</a:t>
            </a:r>
            <a:r>
              <a:rPr lang="en-US" altLang="zh-CN" dirty="0"/>
              <a:t> and </a:t>
            </a:r>
            <a:r>
              <a:rPr lang="en-US" altLang="zh-CN" i="1" dirty="0"/>
              <a:t>n</a:t>
            </a:r>
            <a:r>
              <a:rPr lang="en-US" altLang="zh-CN" dirty="0"/>
              <a:t>, respectively. Initialize:</a:t>
            </a:r>
          </a:p>
          <a:p>
            <a:pPr marL="914400" lvl="1" indent="-457200">
              <a:spcBef>
                <a:spcPts val="0"/>
              </a:spcBef>
              <a:buNone/>
            </a:pPr>
            <a:r>
              <a:rPr lang="en-US" altLang="zh-CN" dirty="0"/>
              <a:t>(a) </a:t>
            </a:r>
            <a:r>
              <a:rPr lang="en-US" altLang="zh-CN" i="1" dirty="0"/>
              <a:t>Work</a:t>
            </a:r>
            <a:r>
              <a:rPr lang="en-US" altLang="zh-CN" dirty="0"/>
              <a:t> = </a:t>
            </a:r>
            <a:r>
              <a:rPr lang="en-US" altLang="zh-CN" i="1" dirty="0"/>
              <a:t>Available</a:t>
            </a:r>
            <a:endParaRPr lang="en-US" altLang="zh-CN" dirty="0"/>
          </a:p>
          <a:p>
            <a:pPr marL="914400" lvl="1" indent="-457200">
              <a:spcBef>
                <a:spcPts val="0"/>
              </a:spcBef>
              <a:buNone/>
            </a:pPr>
            <a:r>
              <a:rPr lang="en-US" altLang="zh-CN" dirty="0"/>
              <a:t>(b)	For </a:t>
            </a:r>
            <a:r>
              <a:rPr lang="en-US" altLang="zh-CN" i="1" dirty="0"/>
              <a:t>i</a:t>
            </a:r>
            <a:r>
              <a:rPr lang="en-US" altLang="zh-CN" dirty="0"/>
              <a:t>=1, 2, …,</a:t>
            </a:r>
            <a:r>
              <a:rPr lang="en-US" altLang="zh-CN" i="1" dirty="0"/>
              <a:t> n</a:t>
            </a:r>
            <a:r>
              <a:rPr lang="en-US" altLang="zh-CN" dirty="0"/>
              <a:t>,  if </a:t>
            </a:r>
            <a:r>
              <a:rPr lang="en-US" altLang="zh-CN" i="1" dirty="0">
                <a:solidFill>
                  <a:srgbClr val="0000FF"/>
                </a:solidFill>
              </a:rPr>
              <a:t>Allocation</a:t>
            </a:r>
            <a:r>
              <a:rPr lang="en-US" altLang="zh-CN" i="1" baseline="-25000" dirty="0">
                <a:solidFill>
                  <a:srgbClr val="0000FF"/>
                </a:solidFill>
              </a:rPr>
              <a:t>i</a:t>
            </a:r>
            <a:r>
              <a:rPr lang="en-US" altLang="zh-CN" dirty="0">
                <a:solidFill>
                  <a:srgbClr val="0000FF"/>
                </a:solidFill>
                <a:sym typeface="Symbol" pitchFamily="18" charset="2"/>
              </a:rPr>
              <a:t>0, then </a:t>
            </a:r>
            <a:r>
              <a:rPr lang="en-US" altLang="zh-CN" i="1" dirty="0">
                <a:solidFill>
                  <a:srgbClr val="0000FF"/>
                </a:solidFill>
                <a:sym typeface="Symbol" pitchFamily="18" charset="2"/>
              </a:rPr>
              <a:t> Finish</a:t>
            </a:r>
            <a:r>
              <a:rPr lang="en-US" altLang="zh-CN" dirty="0">
                <a:solidFill>
                  <a:srgbClr val="0000FF"/>
                </a:solidFill>
                <a:sym typeface="Symbol" pitchFamily="18" charset="2"/>
              </a:rPr>
              <a:t>[i] = false; </a:t>
            </a:r>
            <a:br>
              <a:rPr lang="en-US" altLang="zh-CN" dirty="0">
                <a:solidFill>
                  <a:srgbClr val="0000FF"/>
                </a:solidFill>
                <a:sym typeface="Symbol" pitchFamily="18" charset="2"/>
              </a:rPr>
            </a:br>
            <a:r>
              <a:rPr lang="en-US" altLang="zh-CN" dirty="0">
                <a:sym typeface="Symbol" pitchFamily="18" charset="2"/>
              </a:rPr>
              <a:t>otherwise, </a:t>
            </a:r>
            <a:r>
              <a:rPr lang="en-US" altLang="zh-CN" i="1" dirty="0">
                <a:sym typeface="Symbol" pitchFamily="18" charset="2"/>
              </a:rPr>
              <a:t>Finish</a:t>
            </a:r>
            <a:r>
              <a:rPr lang="en-US" altLang="zh-CN" dirty="0">
                <a:sym typeface="Symbol" pitchFamily="18" charset="2"/>
              </a:rPr>
              <a:t>[i] = </a:t>
            </a:r>
            <a:r>
              <a:rPr lang="en-US" altLang="zh-CN" i="1" dirty="0">
                <a:sym typeface="Symbol" pitchFamily="18" charset="2"/>
              </a:rPr>
              <a:t>true</a:t>
            </a:r>
            <a:r>
              <a:rPr lang="en-US" altLang="zh-CN" dirty="0">
                <a:sym typeface="Symbol" pitchFamily="18" charset="2"/>
              </a:rPr>
              <a:t>.</a:t>
            </a:r>
          </a:p>
          <a:p>
            <a:pPr marL="533400" indent="-533400">
              <a:spcBef>
                <a:spcPts val="0"/>
              </a:spcBef>
              <a:buNone/>
            </a:pPr>
            <a:r>
              <a:rPr lang="en-US" altLang="zh-CN" dirty="0"/>
              <a:t>2.	Find an index </a:t>
            </a:r>
            <a:r>
              <a:rPr lang="en-US" altLang="zh-CN" i="1" dirty="0"/>
              <a:t>i </a:t>
            </a:r>
            <a:r>
              <a:rPr lang="en-US" altLang="zh-CN" dirty="0"/>
              <a:t>such that both:</a:t>
            </a:r>
          </a:p>
          <a:p>
            <a:pPr marL="457200" lvl="1" indent="0">
              <a:spcBef>
                <a:spcPts val="0"/>
              </a:spcBef>
              <a:buNone/>
            </a:pPr>
            <a:r>
              <a:rPr lang="en-US" altLang="zh-CN" dirty="0"/>
              <a:t>(a) </a:t>
            </a:r>
            <a:r>
              <a:rPr lang="en-US" altLang="zh-CN" i="1" dirty="0"/>
              <a:t>Finish</a:t>
            </a:r>
            <a:r>
              <a:rPr lang="en-US" altLang="zh-CN" dirty="0"/>
              <a:t>[</a:t>
            </a:r>
            <a:r>
              <a:rPr lang="en-US" altLang="zh-CN" i="1" dirty="0"/>
              <a:t>i</a:t>
            </a:r>
            <a:r>
              <a:rPr lang="en-US" altLang="zh-CN" dirty="0"/>
              <a:t>] == </a:t>
            </a:r>
            <a:r>
              <a:rPr lang="en-US" altLang="zh-CN" i="1" dirty="0"/>
              <a:t>false           </a:t>
            </a:r>
            <a:r>
              <a:rPr lang="en-US" altLang="zh-CN" dirty="0">
                <a:solidFill>
                  <a:srgbClr val="0000FF"/>
                </a:solidFill>
                <a:highlight>
                  <a:srgbClr val="FFFF00"/>
                </a:highlight>
              </a:rPr>
              <a:t>(b)  </a:t>
            </a:r>
            <a:r>
              <a:rPr lang="en-US" altLang="zh-CN" i="1" dirty="0" err="1">
                <a:solidFill>
                  <a:srgbClr val="0000FF"/>
                </a:solidFill>
                <a:highlight>
                  <a:srgbClr val="FFFF00"/>
                </a:highlight>
              </a:rPr>
              <a:t>Request</a:t>
            </a:r>
            <a:r>
              <a:rPr lang="en-US" altLang="zh-CN" i="1" baseline="-25000" dirty="0" err="1">
                <a:solidFill>
                  <a:srgbClr val="0000FF"/>
                </a:solidFill>
                <a:highlight>
                  <a:srgbClr val="FFFF00"/>
                </a:highlight>
              </a:rPr>
              <a:t>i</a:t>
            </a:r>
            <a:r>
              <a:rPr lang="en-US" altLang="zh-CN" dirty="0">
                <a:solidFill>
                  <a:srgbClr val="0000FF"/>
                </a:solidFill>
                <a:highlight>
                  <a:srgbClr val="FFFF00"/>
                </a:highlight>
              </a:rPr>
              <a:t> </a:t>
            </a:r>
            <a:r>
              <a:rPr lang="en-US" altLang="zh-CN" dirty="0">
                <a:solidFill>
                  <a:srgbClr val="0000FF"/>
                </a:solidFill>
                <a:highlight>
                  <a:srgbClr val="FFFF00"/>
                </a:highlight>
                <a:sym typeface="Symbol" pitchFamily="18" charset="2"/>
              </a:rPr>
              <a:t> </a:t>
            </a:r>
            <a:r>
              <a:rPr lang="en-US" altLang="zh-CN" i="1" dirty="0">
                <a:solidFill>
                  <a:srgbClr val="0000FF"/>
                </a:solidFill>
                <a:highlight>
                  <a:srgbClr val="FFFF00"/>
                </a:highlight>
                <a:sym typeface="Symbol" pitchFamily="18" charset="2"/>
              </a:rPr>
              <a:t>Work</a:t>
            </a:r>
          </a:p>
          <a:p>
            <a:pPr marL="457200" lvl="1" indent="0">
              <a:spcBef>
                <a:spcPts val="0"/>
              </a:spcBef>
              <a:buNone/>
            </a:pPr>
            <a:r>
              <a:rPr lang="en-US" altLang="zh-CN" dirty="0">
                <a:sym typeface="Symbol" pitchFamily="18" charset="2"/>
              </a:rPr>
              <a:t>If no such </a:t>
            </a:r>
            <a:r>
              <a:rPr lang="en-US" altLang="zh-CN" i="1" dirty="0">
                <a:sym typeface="Symbol" pitchFamily="18" charset="2"/>
              </a:rPr>
              <a:t>i</a:t>
            </a:r>
            <a:r>
              <a:rPr lang="en-US" altLang="zh-CN" dirty="0">
                <a:sym typeface="Symbol" pitchFamily="18" charset="2"/>
              </a:rPr>
              <a:t> exists, go to step 4. </a:t>
            </a:r>
          </a:p>
          <a:p>
            <a:pPr marL="533400" indent="-533400">
              <a:spcBef>
                <a:spcPts val="0"/>
              </a:spcBef>
              <a:buNone/>
            </a:pPr>
            <a:r>
              <a:rPr lang="en-US" altLang="zh-CN" dirty="0"/>
              <a:t>3.   </a:t>
            </a:r>
            <a:r>
              <a:rPr lang="en-US" altLang="zh-CN" i="1" dirty="0"/>
              <a:t>Work</a:t>
            </a:r>
            <a:r>
              <a:rPr lang="en-US" altLang="zh-CN" dirty="0"/>
              <a:t> = </a:t>
            </a:r>
            <a:r>
              <a:rPr lang="en-US" altLang="zh-CN" i="1" dirty="0"/>
              <a:t>Work</a:t>
            </a:r>
            <a:r>
              <a:rPr lang="en-US" altLang="zh-CN" dirty="0"/>
              <a:t> + </a:t>
            </a:r>
            <a:r>
              <a:rPr lang="en-US" altLang="zh-CN" i="1" dirty="0" err="1"/>
              <a:t>Allocation</a:t>
            </a:r>
            <a:r>
              <a:rPr lang="en-US" altLang="zh-CN" i="1" baseline="-25000" dirty="0" err="1"/>
              <a:t>i</a:t>
            </a:r>
            <a:r>
              <a:rPr lang="en-US" altLang="zh-CN" i="1" baseline="-25000" dirty="0"/>
              <a:t>          </a:t>
            </a:r>
            <a:r>
              <a:rPr lang="en-US" altLang="zh-CN" i="1" dirty="0"/>
              <a:t>Finish</a:t>
            </a:r>
            <a:r>
              <a:rPr lang="en-US" altLang="zh-CN" dirty="0"/>
              <a:t>[</a:t>
            </a:r>
            <a:r>
              <a:rPr lang="en-US" altLang="zh-CN" i="1" dirty="0" err="1"/>
              <a:t>i</a:t>
            </a:r>
            <a:r>
              <a:rPr lang="en-US" altLang="zh-CN" dirty="0"/>
              <a:t>] = </a:t>
            </a:r>
            <a:r>
              <a:rPr lang="en-US" altLang="zh-CN" i="1" dirty="0"/>
              <a:t>true</a:t>
            </a:r>
            <a:br>
              <a:rPr lang="en-US" altLang="zh-CN" dirty="0"/>
            </a:br>
            <a:r>
              <a:rPr lang="en-US" altLang="zh-CN" dirty="0"/>
              <a:t>go to step 2.</a:t>
            </a:r>
          </a:p>
          <a:p>
            <a:pPr marL="533400" indent="-533400">
              <a:spcBef>
                <a:spcPts val="0"/>
              </a:spcBef>
              <a:buNone/>
            </a:pPr>
            <a:r>
              <a:rPr lang="en-US" altLang="zh-CN" dirty="0"/>
              <a:t>4.   If </a:t>
            </a:r>
            <a:r>
              <a:rPr lang="en-US" altLang="zh-CN" i="1" dirty="0"/>
              <a:t>Finish</a:t>
            </a:r>
            <a:r>
              <a:rPr lang="en-US" altLang="zh-CN" dirty="0"/>
              <a:t>[</a:t>
            </a:r>
            <a:r>
              <a:rPr lang="en-US" altLang="zh-CN" i="1" dirty="0"/>
              <a:t>i</a:t>
            </a:r>
            <a:r>
              <a:rPr lang="en-US" altLang="zh-CN" dirty="0"/>
              <a:t>] == false, for some </a:t>
            </a:r>
            <a:r>
              <a:rPr lang="en-US" altLang="zh-CN" i="1" dirty="0"/>
              <a:t>i</a:t>
            </a:r>
            <a:r>
              <a:rPr lang="en-US" altLang="zh-CN" dirty="0"/>
              <a:t>, 1 </a:t>
            </a:r>
            <a:r>
              <a:rPr lang="en-US" altLang="zh-CN" dirty="0">
                <a:sym typeface="Symbol" pitchFamily="18" charset="2"/>
              </a:rPr>
              <a:t> </a:t>
            </a:r>
            <a:r>
              <a:rPr lang="en-US" altLang="zh-CN" i="1" dirty="0">
                <a:sym typeface="Symbol" pitchFamily="18" charset="2"/>
              </a:rPr>
              <a:t>i</a:t>
            </a:r>
            <a:r>
              <a:rPr lang="en-US" altLang="zh-CN" dirty="0">
                <a:sym typeface="Symbol" pitchFamily="18" charset="2"/>
              </a:rPr>
              <a:t>   </a:t>
            </a:r>
            <a:r>
              <a:rPr lang="en-US" altLang="zh-CN" i="1" dirty="0">
                <a:sym typeface="Symbol" pitchFamily="18" charset="2"/>
              </a:rPr>
              <a:t>n</a:t>
            </a:r>
            <a:r>
              <a:rPr lang="en-US" altLang="zh-CN" dirty="0">
                <a:sym typeface="Symbol" pitchFamily="18" charset="2"/>
              </a:rPr>
              <a:t>, then the system is in a deadlock state. </a:t>
            </a:r>
          </a:p>
          <a:p>
            <a:pPr marL="533400" indent="-533400">
              <a:spcBef>
                <a:spcPts val="0"/>
              </a:spcBef>
              <a:buNone/>
            </a:pPr>
            <a:r>
              <a:rPr lang="en-US" altLang="zh-CN" dirty="0">
                <a:sym typeface="Symbol" pitchFamily="18" charset="2"/>
              </a:rPr>
              <a:t>      If Finish[i] == false, then P</a:t>
            </a:r>
            <a:r>
              <a:rPr lang="en-US" altLang="zh-CN" baseline="-25000" dirty="0">
                <a:sym typeface="Symbol" pitchFamily="18" charset="2"/>
              </a:rPr>
              <a:t>i</a:t>
            </a:r>
            <a:r>
              <a:rPr lang="en-US" altLang="zh-CN" dirty="0">
                <a:sym typeface="Symbol" pitchFamily="18" charset="2"/>
              </a:rPr>
              <a:t> is deadlocked.</a:t>
            </a:r>
          </a:p>
          <a:p>
            <a:pPr marL="533400" indent="-533400">
              <a:spcBef>
                <a:spcPts val="0"/>
              </a:spcBef>
              <a:buNone/>
            </a:pPr>
            <a:endParaRPr lang="en-US" altLang="zh-CN" sz="2400" dirty="0">
              <a:sym typeface="Symbol" pitchFamily="18" charset="2"/>
            </a:endParaRPr>
          </a:p>
        </p:txBody>
      </p:sp>
      <p:sp>
        <p:nvSpPr>
          <p:cNvPr id="4" name="灯片编号占位符 3"/>
          <p:cNvSpPr>
            <a:spLocks noGrp="1"/>
          </p:cNvSpPr>
          <p:nvPr>
            <p:ph type="sldNum" sz="quarter" idx="10"/>
          </p:nvPr>
        </p:nvSpPr>
        <p:spPr/>
        <p:txBody>
          <a:bodyPr/>
          <a:lstStyle/>
          <a:p>
            <a:fld id="{A00E71F9-538D-417C-A67F-1D552E80E66D}" type="slidenum">
              <a:rPr lang="en-US" altLang="zh-CN"/>
              <a:pPr/>
              <a:t>37</a:t>
            </a:fld>
            <a:endParaRPr lang="en-US" altLang="zh-CN"/>
          </a:p>
        </p:txBody>
      </p:sp>
      <p:sp>
        <p:nvSpPr>
          <p:cNvPr id="5" name="圆角矩形 4"/>
          <p:cNvSpPr/>
          <p:nvPr/>
        </p:nvSpPr>
        <p:spPr bwMode="auto">
          <a:xfrm>
            <a:off x="4295800" y="3429000"/>
            <a:ext cx="2880000" cy="4680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cxnSp>
        <p:nvCxnSpPr>
          <p:cNvPr id="3" name="直接连接符 2"/>
          <p:cNvCxnSpPr/>
          <p:nvPr/>
        </p:nvCxnSpPr>
        <p:spPr bwMode="auto">
          <a:xfrm>
            <a:off x="3845750" y="2663915"/>
            <a:ext cx="4725525"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7811">
                                            <p:txEl>
                                              <p:pRg st="0" end="0"/>
                                            </p:txEl>
                                          </p:spTgt>
                                        </p:tgtEl>
                                        <p:attrNameLst>
                                          <p:attrName>style.visibility</p:attrName>
                                        </p:attrNameLst>
                                      </p:cBhvr>
                                      <p:to>
                                        <p:strVal val="visible"/>
                                      </p:to>
                                    </p:set>
                                    <p:animEffect transition="in" filter="wipe(left)">
                                      <p:cBhvr>
                                        <p:cTn id="7" dur="500"/>
                                        <p:tgtEl>
                                          <p:spTgt spid="24781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47811">
                                            <p:txEl>
                                              <p:pRg st="1" end="1"/>
                                            </p:txEl>
                                          </p:spTgt>
                                        </p:tgtEl>
                                        <p:attrNameLst>
                                          <p:attrName>style.visibility</p:attrName>
                                        </p:attrNameLst>
                                      </p:cBhvr>
                                      <p:to>
                                        <p:strVal val="visible"/>
                                      </p:to>
                                    </p:set>
                                    <p:animEffect transition="in" filter="wipe(left)">
                                      <p:cBhvr>
                                        <p:cTn id="10" dur="500"/>
                                        <p:tgtEl>
                                          <p:spTgt spid="247811">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47811">
                                            <p:txEl>
                                              <p:pRg st="2" end="2"/>
                                            </p:txEl>
                                          </p:spTgt>
                                        </p:tgtEl>
                                        <p:attrNameLst>
                                          <p:attrName>style.visibility</p:attrName>
                                        </p:attrNameLst>
                                      </p:cBhvr>
                                      <p:to>
                                        <p:strVal val="visible"/>
                                      </p:to>
                                    </p:set>
                                    <p:animEffect transition="in" filter="wipe(left)">
                                      <p:cBhvr>
                                        <p:cTn id="13" dur="500"/>
                                        <p:tgtEl>
                                          <p:spTgt spid="247811">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47811">
                                            <p:txEl>
                                              <p:pRg st="3" end="3"/>
                                            </p:txEl>
                                          </p:spTgt>
                                        </p:tgtEl>
                                        <p:attrNameLst>
                                          <p:attrName>style.visibility</p:attrName>
                                        </p:attrNameLst>
                                      </p:cBhvr>
                                      <p:to>
                                        <p:strVal val="visible"/>
                                      </p:to>
                                    </p:set>
                                    <p:animEffect transition="in" filter="wipe(left)">
                                      <p:cBhvr>
                                        <p:cTn id="18" dur="500"/>
                                        <p:tgtEl>
                                          <p:spTgt spid="247811">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47811">
                                            <p:txEl>
                                              <p:pRg st="4" end="4"/>
                                            </p:txEl>
                                          </p:spTgt>
                                        </p:tgtEl>
                                        <p:attrNameLst>
                                          <p:attrName>style.visibility</p:attrName>
                                        </p:attrNameLst>
                                      </p:cBhvr>
                                      <p:to>
                                        <p:strVal val="visible"/>
                                      </p:to>
                                    </p:set>
                                    <p:animEffect transition="in" filter="wipe(left)">
                                      <p:cBhvr>
                                        <p:cTn id="21" dur="500"/>
                                        <p:tgtEl>
                                          <p:spTgt spid="247811">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47811">
                                            <p:txEl>
                                              <p:pRg st="5" end="5"/>
                                            </p:txEl>
                                          </p:spTgt>
                                        </p:tgtEl>
                                        <p:attrNameLst>
                                          <p:attrName>style.visibility</p:attrName>
                                        </p:attrNameLst>
                                      </p:cBhvr>
                                      <p:to>
                                        <p:strVal val="visible"/>
                                      </p:to>
                                    </p:set>
                                    <p:animEffect transition="in" filter="wipe(left)">
                                      <p:cBhvr>
                                        <p:cTn id="24" dur="500"/>
                                        <p:tgtEl>
                                          <p:spTgt spid="247811">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47811">
                                            <p:txEl>
                                              <p:pRg st="6" end="6"/>
                                            </p:txEl>
                                          </p:spTgt>
                                        </p:tgtEl>
                                        <p:attrNameLst>
                                          <p:attrName>style.visibility</p:attrName>
                                        </p:attrNameLst>
                                      </p:cBhvr>
                                      <p:to>
                                        <p:strVal val="visible"/>
                                      </p:to>
                                    </p:set>
                                    <p:animEffect transition="in" filter="wipe(left)">
                                      <p:cBhvr>
                                        <p:cTn id="29" dur="500"/>
                                        <p:tgtEl>
                                          <p:spTgt spid="247811">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47811">
                                            <p:txEl>
                                              <p:pRg st="7" end="7"/>
                                            </p:txEl>
                                          </p:spTgt>
                                        </p:tgtEl>
                                        <p:attrNameLst>
                                          <p:attrName>style.visibility</p:attrName>
                                        </p:attrNameLst>
                                      </p:cBhvr>
                                      <p:to>
                                        <p:strVal val="visible"/>
                                      </p:to>
                                    </p:set>
                                    <p:animEffect transition="in" filter="wipe(left)">
                                      <p:cBhvr>
                                        <p:cTn id="34" dur="500"/>
                                        <p:tgtEl>
                                          <p:spTgt spid="247811">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47811">
                                            <p:txEl>
                                              <p:pRg st="8" end="8"/>
                                            </p:txEl>
                                          </p:spTgt>
                                        </p:tgtEl>
                                        <p:attrNameLst>
                                          <p:attrName>style.visibility</p:attrName>
                                        </p:attrNameLst>
                                      </p:cBhvr>
                                      <p:to>
                                        <p:strVal val="visible"/>
                                      </p:to>
                                    </p:set>
                                    <p:animEffect transition="in" filter="wipe(left)">
                                      <p:cBhvr>
                                        <p:cTn id="39" dur="500"/>
                                        <p:tgtEl>
                                          <p:spTgt spid="247811">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wipe(left)">
                                      <p:cBhvr>
                                        <p:cTn id="44" dur="500"/>
                                        <p:tgtEl>
                                          <p:spTgt spid="3"/>
                                        </p:tgtEl>
                                      </p:cBhvr>
                                    </p:animEffect>
                                  </p:childTnLst>
                                </p:cTn>
                              </p:par>
                            </p:childTnLst>
                          </p:cTn>
                        </p:par>
                      </p:childTnLst>
                    </p:cTn>
                  </p:par>
                  <p:par>
                    <p:cTn id="45" fill="hold">
                      <p:stCondLst>
                        <p:cond delay="indefinite"/>
                      </p:stCondLst>
                      <p:childTnLst>
                        <p:par>
                          <p:cTn id="46" fill="hold">
                            <p:stCondLst>
                              <p:cond delay="0"/>
                            </p:stCondLst>
                            <p:childTnLst>
                              <p:par>
                                <p:cTn id="47" presetID="21" presetClass="entr" presetSubtype="1"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wheel(1)">
                                      <p:cBhvr>
                                        <p:cTn id="49"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1" grpId="0" build="p"/>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r>
              <a:rPr lang="en-US" altLang="zh-CN" dirty="0"/>
              <a:t>Example of Detection Algorithm</a:t>
            </a:r>
          </a:p>
        </p:txBody>
      </p:sp>
      <p:sp>
        <p:nvSpPr>
          <p:cNvPr id="249859" name="Rectangle 3"/>
          <p:cNvSpPr>
            <a:spLocks noGrp="1" noChangeArrowheads="1"/>
          </p:cNvSpPr>
          <p:nvPr>
            <p:ph idx="1"/>
          </p:nvPr>
        </p:nvSpPr>
        <p:spPr/>
        <p:txBody>
          <a:bodyPr>
            <a:normAutofit/>
          </a:bodyPr>
          <a:lstStyle/>
          <a:p>
            <a:pPr>
              <a:spcBef>
                <a:spcPts val="600"/>
              </a:spcBef>
              <a:tabLst>
                <a:tab pos="1428750" algn="l"/>
                <a:tab pos="2338388" algn="ctr"/>
                <a:tab pos="3594100" algn="ctr"/>
                <a:tab pos="4921250" algn="ctr"/>
              </a:tabLst>
            </a:pPr>
            <a:r>
              <a:rPr lang="en-US" altLang="zh-CN" dirty="0"/>
              <a:t>A system with Five processes </a:t>
            </a:r>
            <a:r>
              <a:rPr lang="en-US" altLang="zh-CN" i="1" dirty="0"/>
              <a:t>P</a:t>
            </a:r>
            <a:r>
              <a:rPr lang="en-US" altLang="zh-CN" baseline="-25000" dirty="0"/>
              <a:t>0</a:t>
            </a:r>
            <a:r>
              <a:rPr lang="en-US" altLang="zh-CN" dirty="0"/>
              <a:t> through </a:t>
            </a:r>
            <a:r>
              <a:rPr lang="en-US" altLang="zh-CN" i="1" dirty="0"/>
              <a:t>P</a:t>
            </a:r>
            <a:r>
              <a:rPr lang="en-US" altLang="zh-CN" baseline="-25000" dirty="0"/>
              <a:t>4,</a:t>
            </a:r>
            <a:r>
              <a:rPr lang="en-US" altLang="zh-CN" dirty="0"/>
              <a:t>, three resource types A (7 instances), </a:t>
            </a:r>
            <a:r>
              <a:rPr lang="en-US" altLang="zh-CN" i="1" dirty="0"/>
              <a:t>B </a:t>
            </a:r>
            <a:r>
              <a:rPr lang="en-US" altLang="zh-CN" dirty="0"/>
              <a:t>(2 instances), and </a:t>
            </a:r>
            <a:r>
              <a:rPr lang="en-US" altLang="zh-CN" i="1" dirty="0"/>
              <a:t>C</a:t>
            </a:r>
            <a:r>
              <a:rPr lang="en-US" altLang="zh-CN" dirty="0"/>
              <a:t> (6 instances).</a:t>
            </a:r>
          </a:p>
          <a:p>
            <a:pPr>
              <a:spcBef>
                <a:spcPts val="600"/>
              </a:spcBef>
              <a:tabLst>
                <a:tab pos="1428750" algn="l"/>
                <a:tab pos="2338388" algn="ctr"/>
                <a:tab pos="3594100" algn="ctr"/>
                <a:tab pos="4921250" algn="ctr"/>
              </a:tabLst>
            </a:pPr>
            <a:r>
              <a:rPr lang="en-US" altLang="zh-CN" dirty="0"/>
              <a:t>Snapshot at time </a:t>
            </a:r>
            <a:r>
              <a:rPr lang="en-US" altLang="zh-CN" i="1" dirty="0"/>
              <a:t>T</a:t>
            </a:r>
            <a:r>
              <a:rPr lang="en-US" altLang="zh-CN" baseline="-25000" dirty="0"/>
              <a:t>0</a:t>
            </a:r>
            <a:r>
              <a:rPr lang="en-US" altLang="zh-CN" dirty="0"/>
              <a:t>:</a:t>
            </a:r>
          </a:p>
          <a:p>
            <a:pPr lvl="1">
              <a:spcBef>
                <a:spcPts val="600"/>
              </a:spcBef>
              <a:buNone/>
              <a:tabLst>
                <a:tab pos="1428750" algn="l"/>
                <a:tab pos="2338388" algn="ctr"/>
                <a:tab pos="3594100" algn="ctr"/>
                <a:tab pos="4921250" algn="ctr"/>
              </a:tabLst>
            </a:pPr>
            <a:r>
              <a:rPr lang="en-US" altLang="zh-CN" sz="2800" i="1" dirty="0"/>
              <a:t>         </a:t>
            </a:r>
            <a:r>
              <a:rPr lang="en-US" altLang="zh-CN" sz="2800" i="1" u="sng" dirty="0"/>
              <a:t>Allocation</a:t>
            </a:r>
            <a:r>
              <a:rPr lang="en-US" altLang="zh-CN" sz="2800" i="1" dirty="0"/>
              <a:t>    </a:t>
            </a:r>
            <a:r>
              <a:rPr lang="en-US" altLang="zh-CN" sz="2800" i="1" u="sng" dirty="0">
                <a:solidFill>
                  <a:srgbClr val="0000FF"/>
                </a:solidFill>
              </a:rPr>
              <a:t>Request</a:t>
            </a:r>
            <a:r>
              <a:rPr lang="en-US" altLang="zh-CN" sz="2800" i="1" dirty="0"/>
              <a:t>   </a:t>
            </a:r>
            <a:r>
              <a:rPr lang="en-US" altLang="zh-CN" sz="2800" i="1" u="sng" dirty="0"/>
              <a:t>Available</a:t>
            </a:r>
          </a:p>
          <a:p>
            <a:pPr lvl="1">
              <a:spcBef>
                <a:spcPts val="600"/>
              </a:spcBef>
              <a:buNone/>
              <a:tabLst>
                <a:tab pos="1428750" algn="l"/>
                <a:tab pos="2338388" algn="ctr"/>
                <a:tab pos="3594100" algn="ctr"/>
                <a:tab pos="4921250" algn="ctr"/>
              </a:tabLst>
            </a:pPr>
            <a:r>
              <a:rPr lang="en-US" altLang="zh-CN" sz="2800" i="1" dirty="0"/>
              <a:t>            A B C         A B C        A B C</a:t>
            </a:r>
          </a:p>
          <a:p>
            <a:pPr lvl="1">
              <a:spcBef>
                <a:spcPts val="600"/>
              </a:spcBef>
              <a:buNone/>
              <a:tabLst>
                <a:tab pos="1428750" algn="l"/>
                <a:tab pos="2338388" algn="ctr"/>
                <a:tab pos="3594100" algn="ctr"/>
                <a:tab pos="4921250" algn="ctr"/>
              </a:tabLst>
            </a:pPr>
            <a:r>
              <a:rPr lang="en-US" altLang="zh-CN" sz="2800" i="1" dirty="0"/>
              <a:t>P</a:t>
            </a:r>
            <a:r>
              <a:rPr lang="en-US" altLang="zh-CN" sz="2800" baseline="-25000" dirty="0"/>
              <a:t>0             </a:t>
            </a:r>
            <a:r>
              <a:rPr lang="en-US" altLang="zh-CN" sz="2800" dirty="0"/>
              <a:t>0 1 0           0 0 0          0 0 0</a:t>
            </a:r>
          </a:p>
          <a:p>
            <a:pPr lvl="1">
              <a:spcBef>
                <a:spcPts val="600"/>
              </a:spcBef>
              <a:buNone/>
              <a:tabLst>
                <a:tab pos="1428750" algn="l"/>
                <a:tab pos="2338388" algn="ctr"/>
                <a:tab pos="3594100" algn="ctr"/>
                <a:tab pos="4921250" algn="ctr"/>
              </a:tabLst>
            </a:pPr>
            <a:r>
              <a:rPr lang="en-US" altLang="zh-CN" sz="2800" i="1" dirty="0"/>
              <a:t>P</a:t>
            </a:r>
            <a:r>
              <a:rPr lang="en-US" altLang="zh-CN" sz="2800" baseline="-25000" dirty="0"/>
              <a:t>1             </a:t>
            </a:r>
            <a:r>
              <a:rPr lang="en-US" altLang="zh-CN" sz="2800" dirty="0"/>
              <a:t>2 0 0           2 0 2</a:t>
            </a:r>
          </a:p>
          <a:p>
            <a:pPr lvl="1">
              <a:spcBef>
                <a:spcPts val="600"/>
              </a:spcBef>
              <a:buNone/>
              <a:tabLst>
                <a:tab pos="1428750" algn="l"/>
                <a:tab pos="2338388" algn="ctr"/>
                <a:tab pos="3594100" algn="ctr"/>
                <a:tab pos="4921250" algn="ctr"/>
              </a:tabLst>
            </a:pPr>
            <a:r>
              <a:rPr lang="en-US" altLang="zh-CN" sz="2800" i="1" dirty="0"/>
              <a:t>P</a:t>
            </a:r>
            <a:r>
              <a:rPr lang="en-US" altLang="zh-CN" sz="2800" baseline="-25000" dirty="0"/>
              <a:t>2             </a:t>
            </a:r>
            <a:r>
              <a:rPr lang="en-US" altLang="zh-CN" sz="2800" dirty="0"/>
              <a:t>3 0 3           0 0 0 </a:t>
            </a:r>
          </a:p>
          <a:p>
            <a:pPr lvl="1">
              <a:spcBef>
                <a:spcPts val="600"/>
              </a:spcBef>
              <a:buNone/>
              <a:tabLst>
                <a:tab pos="1428750" algn="l"/>
                <a:tab pos="2338388" algn="ctr"/>
                <a:tab pos="3594100" algn="ctr"/>
                <a:tab pos="4921250" algn="ctr"/>
              </a:tabLst>
            </a:pPr>
            <a:r>
              <a:rPr lang="en-US" altLang="zh-CN" sz="2800" i="1" dirty="0"/>
              <a:t>P</a:t>
            </a:r>
            <a:r>
              <a:rPr lang="en-US" altLang="zh-CN" sz="2800" baseline="-25000" dirty="0"/>
              <a:t>3             </a:t>
            </a:r>
            <a:r>
              <a:rPr lang="en-US" altLang="zh-CN" sz="2800" dirty="0"/>
              <a:t>2 1 1           1 0 0 </a:t>
            </a:r>
          </a:p>
          <a:p>
            <a:pPr lvl="1">
              <a:spcBef>
                <a:spcPts val="600"/>
              </a:spcBef>
              <a:buNone/>
              <a:tabLst>
                <a:tab pos="1428750" algn="l"/>
                <a:tab pos="2338388" algn="ctr"/>
                <a:tab pos="3594100" algn="ctr"/>
                <a:tab pos="4921250" algn="ctr"/>
              </a:tabLst>
            </a:pPr>
            <a:r>
              <a:rPr lang="en-US" altLang="zh-CN" sz="2800" i="1" dirty="0"/>
              <a:t>P</a:t>
            </a:r>
            <a:r>
              <a:rPr lang="en-US" altLang="zh-CN" sz="2800" baseline="-25000" dirty="0"/>
              <a:t>4             </a:t>
            </a:r>
            <a:r>
              <a:rPr lang="en-US" altLang="zh-CN" sz="2800" dirty="0"/>
              <a:t>0 0 2           0 0 2</a:t>
            </a:r>
          </a:p>
          <a:p>
            <a:pPr>
              <a:spcBef>
                <a:spcPts val="600"/>
              </a:spcBef>
              <a:tabLst>
                <a:tab pos="1428750" algn="l"/>
                <a:tab pos="2338388" algn="ctr"/>
                <a:tab pos="3594100" algn="ctr"/>
                <a:tab pos="4921250" algn="ctr"/>
              </a:tabLst>
            </a:pPr>
            <a:r>
              <a:rPr lang="en-US" altLang="zh-CN" dirty="0"/>
              <a:t>Sequence &lt;</a:t>
            </a:r>
            <a:r>
              <a:rPr lang="en-US" altLang="zh-CN" i="1" dirty="0"/>
              <a:t>P</a:t>
            </a:r>
            <a:r>
              <a:rPr lang="en-US" altLang="zh-CN" baseline="-25000" dirty="0"/>
              <a:t>0</a:t>
            </a:r>
            <a:r>
              <a:rPr lang="en-US" altLang="zh-CN" dirty="0"/>
              <a:t>, </a:t>
            </a:r>
            <a:r>
              <a:rPr lang="en-US" altLang="zh-CN" i="1" dirty="0"/>
              <a:t>P</a:t>
            </a:r>
            <a:r>
              <a:rPr lang="en-US" altLang="zh-CN" baseline="-25000" dirty="0"/>
              <a:t>2</a:t>
            </a:r>
            <a:r>
              <a:rPr lang="en-US" altLang="zh-CN" dirty="0"/>
              <a:t>, </a:t>
            </a:r>
            <a:r>
              <a:rPr lang="en-US" altLang="zh-CN" i="1" dirty="0"/>
              <a:t>P</a:t>
            </a:r>
            <a:r>
              <a:rPr lang="en-US" altLang="zh-CN" baseline="-25000" dirty="0"/>
              <a:t>3</a:t>
            </a:r>
            <a:r>
              <a:rPr lang="en-US" altLang="zh-CN" dirty="0"/>
              <a:t>, </a:t>
            </a:r>
            <a:r>
              <a:rPr lang="en-US" altLang="zh-CN" i="1" dirty="0"/>
              <a:t>P</a:t>
            </a:r>
            <a:r>
              <a:rPr lang="en-US" altLang="zh-CN" baseline="-25000" dirty="0"/>
              <a:t>4</a:t>
            </a:r>
            <a:r>
              <a:rPr lang="en-US" altLang="zh-CN" dirty="0"/>
              <a:t>, </a:t>
            </a:r>
            <a:r>
              <a:rPr lang="en-US" altLang="zh-CN" i="1" dirty="0"/>
              <a:t>P</a:t>
            </a:r>
            <a:r>
              <a:rPr lang="en-US" altLang="zh-CN" baseline="-25000" dirty="0"/>
              <a:t>1</a:t>
            </a:r>
            <a:r>
              <a:rPr lang="en-US" altLang="zh-CN" dirty="0"/>
              <a:t>&gt; will result in </a:t>
            </a:r>
            <a:r>
              <a:rPr lang="en-US" altLang="zh-CN" i="1" dirty="0"/>
              <a:t>Finish</a:t>
            </a:r>
            <a:r>
              <a:rPr lang="en-US" altLang="zh-CN" dirty="0"/>
              <a:t>[</a:t>
            </a:r>
            <a:r>
              <a:rPr lang="en-US" altLang="zh-CN" i="1" dirty="0"/>
              <a:t>i</a:t>
            </a:r>
            <a:r>
              <a:rPr lang="en-US" altLang="zh-CN" dirty="0"/>
              <a:t>] = true for all </a:t>
            </a:r>
            <a:r>
              <a:rPr lang="en-US" altLang="zh-CN" i="1" dirty="0"/>
              <a:t>i</a:t>
            </a:r>
            <a:r>
              <a:rPr lang="en-US" altLang="zh-CN" dirty="0"/>
              <a:t>. </a:t>
            </a:r>
          </a:p>
        </p:txBody>
      </p:sp>
      <p:sp>
        <p:nvSpPr>
          <p:cNvPr id="5" name="灯片编号占位符 3"/>
          <p:cNvSpPr>
            <a:spLocks noGrp="1"/>
          </p:cNvSpPr>
          <p:nvPr>
            <p:ph type="sldNum" sz="quarter" idx="10"/>
          </p:nvPr>
        </p:nvSpPr>
        <p:spPr/>
        <p:txBody>
          <a:bodyPr/>
          <a:lstStyle/>
          <a:p>
            <a:fld id="{1F3D767A-A7CB-4F1A-9AFC-A2125271DC9C}" type="slidenum">
              <a:rPr lang="en-US" altLang="zh-CN"/>
              <a:pPr/>
              <a:t>38</a:t>
            </a:fld>
            <a:endParaRPr lang="en-US" altLang="zh-CN"/>
          </a:p>
        </p:txBody>
      </p:sp>
      <p:sp>
        <p:nvSpPr>
          <p:cNvPr id="249860" name="Text Box 4"/>
          <p:cNvSpPr txBox="1">
            <a:spLocks noChangeArrowheads="1"/>
          </p:cNvSpPr>
          <p:nvPr/>
        </p:nvSpPr>
        <p:spPr bwMode="auto">
          <a:xfrm>
            <a:off x="9693832" y="2123855"/>
            <a:ext cx="1982788" cy="3381375"/>
          </a:xfrm>
          <a:prstGeom prst="rect">
            <a:avLst/>
          </a:prstGeom>
          <a:solidFill>
            <a:srgbClr val="009900">
              <a:alpha val="5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pPr>
            <a:r>
              <a:rPr lang="en-US" altLang="zh-CN" sz="2800" b="1" dirty="0"/>
              <a:t>Seq.   Work</a:t>
            </a:r>
          </a:p>
          <a:p>
            <a:pPr>
              <a:lnSpc>
                <a:spcPct val="110000"/>
              </a:lnSpc>
            </a:pPr>
            <a:r>
              <a:rPr lang="en-US" altLang="zh-CN" sz="2800" b="1" dirty="0"/>
              <a:t>           0 0 0</a:t>
            </a:r>
          </a:p>
          <a:p>
            <a:pPr>
              <a:lnSpc>
                <a:spcPct val="110000"/>
              </a:lnSpc>
            </a:pPr>
            <a:r>
              <a:rPr lang="en-US" altLang="zh-CN" sz="2800" b="1" dirty="0"/>
              <a:t> P</a:t>
            </a:r>
            <a:r>
              <a:rPr lang="en-US" altLang="zh-CN" sz="2800" b="1" baseline="-25000" dirty="0"/>
              <a:t>0</a:t>
            </a:r>
            <a:r>
              <a:rPr lang="en-US" altLang="zh-CN" sz="2800" b="1" dirty="0"/>
              <a:t>      0 1 0</a:t>
            </a:r>
          </a:p>
          <a:p>
            <a:pPr>
              <a:lnSpc>
                <a:spcPct val="110000"/>
              </a:lnSpc>
            </a:pPr>
            <a:r>
              <a:rPr lang="en-US" altLang="zh-CN" sz="2800" b="1" dirty="0"/>
              <a:t> P</a:t>
            </a:r>
            <a:r>
              <a:rPr lang="en-US" altLang="zh-CN" sz="2800" b="1" baseline="-25000" dirty="0"/>
              <a:t>2</a:t>
            </a:r>
            <a:r>
              <a:rPr lang="en-US" altLang="zh-CN" sz="2800" b="1" dirty="0"/>
              <a:t>      3 1 3</a:t>
            </a:r>
          </a:p>
          <a:p>
            <a:pPr>
              <a:lnSpc>
                <a:spcPct val="110000"/>
              </a:lnSpc>
            </a:pPr>
            <a:r>
              <a:rPr lang="en-US" altLang="zh-CN" sz="2800" b="1" dirty="0"/>
              <a:t> P</a:t>
            </a:r>
            <a:r>
              <a:rPr lang="en-US" altLang="zh-CN" sz="2800" b="1" baseline="-25000" dirty="0"/>
              <a:t>3</a:t>
            </a:r>
            <a:r>
              <a:rPr lang="en-US" altLang="zh-CN" sz="2800" b="1" dirty="0"/>
              <a:t>      5 2 4</a:t>
            </a:r>
          </a:p>
          <a:p>
            <a:pPr>
              <a:lnSpc>
                <a:spcPct val="110000"/>
              </a:lnSpc>
            </a:pPr>
            <a:r>
              <a:rPr lang="en-US" altLang="zh-CN" sz="2800" b="1" dirty="0"/>
              <a:t> P</a:t>
            </a:r>
            <a:r>
              <a:rPr lang="en-US" altLang="zh-CN" sz="2800" b="1" baseline="-25000" dirty="0"/>
              <a:t>4</a:t>
            </a:r>
            <a:r>
              <a:rPr lang="en-US" altLang="zh-CN" sz="2800" b="1" dirty="0"/>
              <a:t>      5 2 6</a:t>
            </a:r>
          </a:p>
          <a:p>
            <a:pPr>
              <a:lnSpc>
                <a:spcPct val="110000"/>
              </a:lnSpc>
            </a:pPr>
            <a:r>
              <a:rPr lang="en-US" altLang="zh-CN" sz="2800" b="1" dirty="0"/>
              <a:t> P</a:t>
            </a:r>
            <a:r>
              <a:rPr lang="en-US" altLang="zh-CN" sz="2800" b="1" baseline="-25000" dirty="0"/>
              <a:t>1</a:t>
            </a:r>
            <a:r>
              <a:rPr lang="en-US" altLang="zh-CN" sz="2800" b="1" dirty="0"/>
              <a:t>      7 2 6</a:t>
            </a:r>
          </a:p>
        </p:txBody>
      </p:sp>
      <p:sp>
        <p:nvSpPr>
          <p:cNvPr id="2" name="矩形 1">
            <a:extLst>
              <a:ext uri="{FF2B5EF4-FFF2-40B4-BE49-F238E27FC236}">
                <a16:creationId xmlns:a16="http://schemas.microsoft.com/office/drawing/2014/main" id="{F1999E84-96F4-489A-ADA5-16E73868FA8F}"/>
              </a:ext>
            </a:extLst>
          </p:cNvPr>
          <p:cNvSpPr/>
          <p:nvPr/>
        </p:nvSpPr>
        <p:spPr bwMode="auto">
          <a:xfrm>
            <a:off x="7041105" y="2425854"/>
            <a:ext cx="1800200" cy="3123762"/>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just" defTabSz="914400" rtl="0" eaLnBrk="1" fontAlgn="base" latinLnBrk="0" hangingPunct="1">
              <a:lnSpc>
                <a:spcPct val="100000"/>
              </a:lnSpc>
              <a:spcBef>
                <a:spcPts val="600"/>
              </a:spcBef>
              <a:spcAft>
                <a:spcPct val="0"/>
              </a:spcAft>
              <a:buClrTx/>
              <a:buSzTx/>
              <a:buFontTx/>
              <a:buNone/>
              <a:tabLst/>
            </a:pPr>
            <a:r>
              <a:rPr kumimoji="1" lang="en-US" altLang="zh-CN" sz="2800" b="1" i="0" u="none" strike="noStrike" cap="none" normalizeH="0" baseline="0" dirty="0">
                <a:ln>
                  <a:noFill/>
                </a:ln>
                <a:solidFill>
                  <a:schemeClr val="tx1"/>
                </a:solidFill>
                <a:effectLst/>
                <a:latin typeface="Times New Roman" pitchFamily="18" charset="0"/>
                <a:ea typeface="黑体" pitchFamily="2" charset="-122"/>
              </a:rPr>
              <a:t>       finish</a:t>
            </a:r>
          </a:p>
          <a:p>
            <a:pPr algn="just">
              <a:spcBef>
                <a:spcPts val="600"/>
              </a:spcBef>
            </a:pPr>
            <a:r>
              <a:rPr lang="en-US" altLang="zh-CN" sz="2800" b="1" dirty="0">
                <a:ea typeface="黑体" pitchFamily="2" charset="-122"/>
              </a:rPr>
              <a:t>P</a:t>
            </a:r>
            <a:r>
              <a:rPr lang="en-US" altLang="zh-CN" sz="2800" b="1" baseline="-25000" dirty="0">
                <a:ea typeface="黑体" pitchFamily="2" charset="-122"/>
              </a:rPr>
              <a:t>0</a:t>
            </a:r>
            <a:r>
              <a:rPr lang="en-US" altLang="zh-CN" sz="2800" b="1" dirty="0">
                <a:ea typeface="黑体" pitchFamily="2" charset="-122"/>
              </a:rPr>
              <a:t>     false</a:t>
            </a:r>
            <a:endParaRPr kumimoji="1" lang="zh-CN" altLang="en-US" sz="2800" b="1" i="0" u="none" strike="noStrike" cap="none" normalizeH="0" baseline="0" dirty="0">
              <a:ln>
                <a:noFill/>
              </a:ln>
              <a:solidFill>
                <a:schemeClr val="tx1"/>
              </a:solidFill>
              <a:effectLst/>
              <a:latin typeface="Times New Roman" pitchFamily="18" charset="0"/>
              <a:ea typeface="黑体" pitchFamily="2" charset="-122"/>
            </a:endParaRPr>
          </a:p>
          <a:p>
            <a:pPr algn="just">
              <a:spcBef>
                <a:spcPts val="600"/>
              </a:spcBef>
            </a:pPr>
            <a:r>
              <a:rPr lang="en-US" altLang="zh-CN" sz="2800" b="1" dirty="0">
                <a:ea typeface="黑体" pitchFamily="2" charset="-122"/>
              </a:rPr>
              <a:t>P</a:t>
            </a:r>
            <a:r>
              <a:rPr lang="en-US" altLang="zh-CN" sz="2800" b="1" baseline="-25000" dirty="0">
                <a:ea typeface="黑体" pitchFamily="2" charset="-122"/>
              </a:rPr>
              <a:t>1</a:t>
            </a:r>
            <a:r>
              <a:rPr lang="en-US" altLang="zh-CN" sz="2800" b="1" dirty="0">
                <a:ea typeface="黑体" pitchFamily="2" charset="-122"/>
              </a:rPr>
              <a:t>     false</a:t>
            </a:r>
            <a:endParaRPr kumimoji="1" lang="zh-CN" altLang="en-US" sz="2800" b="1" i="0" u="none" strike="noStrike" cap="none" normalizeH="0" baseline="0" dirty="0">
              <a:ln>
                <a:noFill/>
              </a:ln>
              <a:solidFill>
                <a:schemeClr val="tx1"/>
              </a:solidFill>
              <a:effectLst/>
              <a:latin typeface="Times New Roman" pitchFamily="18" charset="0"/>
              <a:ea typeface="黑体" pitchFamily="2" charset="-122"/>
            </a:endParaRPr>
          </a:p>
          <a:p>
            <a:pPr algn="just">
              <a:spcBef>
                <a:spcPts val="600"/>
              </a:spcBef>
            </a:pPr>
            <a:r>
              <a:rPr lang="en-US" altLang="zh-CN" sz="2800" b="1" dirty="0">
                <a:ea typeface="黑体" pitchFamily="2" charset="-122"/>
              </a:rPr>
              <a:t>P</a:t>
            </a:r>
            <a:r>
              <a:rPr lang="en-US" altLang="zh-CN" sz="2800" b="1" baseline="-25000" dirty="0">
                <a:ea typeface="黑体" pitchFamily="2" charset="-122"/>
              </a:rPr>
              <a:t>2</a:t>
            </a:r>
            <a:r>
              <a:rPr lang="en-US" altLang="zh-CN" sz="2800" b="1" dirty="0">
                <a:ea typeface="黑体" pitchFamily="2" charset="-122"/>
              </a:rPr>
              <a:t>     false</a:t>
            </a:r>
            <a:endParaRPr kumimoji="1" lang="zh-CN" altLang="en-US" sz="2800" b="1" i="0" u="none" strike="noStrike" cap="none" normalizeH="0" baseline="0" dirty="0">
              <a:ln>
                <a:noFill/>
              </a:ln>
              <a:solidFill>
                <a:schemeClr val="tx1"/>
              </a:solidFill>
              <a:effectLst/>
              <a:latin typeface="Times New Roman" pitchFamily="18" charset="0"/>
              <a:ea typeface="黑体" pitchFamily="2" charset="-122"/>
            </a:endParaRPr>
          </a:p>
          <a:p>
            <a:pPr algn="just">
              <a:spcBef>
                <a:spcPts val="600"/>
              </a:spcBef>
            </a:pPr>
            <a:r>
              <a:rPr lang="en-US" altLang="zh-CN" sz="2800" b="1" dirty="0">
                <a:ea typeface="黑体" pitchFamily="2" charset="-122"/>
              </a:rPr>
              <a:t>P</a:t>
            </a:r>
            <a:r>
              <a:rPr lang="en-US" altLang="zh-CN" sz="2800" b="1" baseline="-25000" dirty="0">
                <a:ea typeface="黑体" pitchFamily="2" charset="-122"/>
              </a:rPr>
              <a:t>3</a:t>
            </a:r>
            <a:r>
              <a:rPr lang="en-US" altLang="zh-CN" sz="2800" b="1" dirty="0">
                <a:ea typeface="黑体" pitchFamily="2" charset="-122"/>
              </a:rPr>
              <a:t>     false</a:t>
            </a:r>
            <a:endParaRPr kumimoji="1" lang="zh-CN" altLang="en-US" sz="2800" b="1" i="0" u="none" strike="noStrike" cap="none" normalizeH="0" baseline="0" dirty="0">
              <a:ln>
                <a:noFill/>
              </a:ln>
              <a:solidFill>
                <a:schemeClr val="tx1"/>
              </a:solidFill>
              <a:effectLst/>
              <a:latin typeface="Times New Roman" pitchFamily="18" charset="0"/>
              <a:ea typeface="黑体" pitchFamily="2" charset="-122"/>
            </a:endParaRPr>
          </a:p>
          <a:p>
            <a:pPr marL="0" marR="0" indent="0" algn="just" defTabSz="914400" rtl="0" eaLnBrk="1" fontAlgn="base" latinLnBrk="0" hangingPunct="1">
              <a:lnSpc>
                <a:spcPct val="100000"/>
              </a:lnSpc>
              <a:spcBef>
                <a:spcPts val="600"/>
              </a:spcBef>
              <a:spcAft>
                <a:spcPct val="0"/>
              </a:spcAft>
              <a:buClrTx/>
              <a:buSzTx/>
              <a:buFontTx/>
              <a:buNone/>
              <a:tabLst/>
            </a:pPr>
            <a:r>
              <a:rPr lang="en-US" altLang="zh-CN" sz="2800" b="1" dirty="0">
                <a:ea typeface="黑体" pitchFamily="2" charset="-122"/>
              </a:rPr>
              <a:t>P</a:t>
            </a:r>
            <a:r>
              <a:rPr lang="en-US" altLang="zh-CN" sz="2800" b="1" baseline="-25000" dirty="0">
                <a:ea typeface="黑体" pitchFamily="2" charset="-122"/>
              </a:rPr>
              <a:t>4</a:t>
            </a:r>
            <a:r>
              <a:rPr lang="en-US" altLang="zh-CN" sz="2800" b="1" dirty="0">
                <a:ea typeface="黑体" pitchFamily="2" charset="-122"/>
              </a:rPr>
              <a:t>     false</a:t>
            </a:r>
            <a:endParaRPr kumimoji="1" lang="zh-CN" altLang="en-US" sz="2800" b="1" i="0" u="none" strike="noStrike" cap="none" normalizeH="0" baseline="0" dirty="0">
              <a:ln>
                <a:noFill/>
              </a:ln>
              <a:solidFill>
                <a:schemeClr val="tx1"/>
              </a:solidFill>
              <a:effectLst/>
              <a:latin typeface="Times New Roman" pitchFamily="18" charset="0"/>
              <a:ea typeface="黑体" pitchFamily="2" charset="-122"/>
            </a:endParaRPr>
          </a:p>
        </p:txBody>
      </p:sp>
      <p:sp>
        <p:nvSpPr>
          <p:cNvPr id="3" name="矩形 2">
            <a:extLst>
              <a:ext uri="{FF2B5EF4-FFF2-40B4-BE49-F238E27FC236}">
                <a16:creationId xmlns:a16="http://schemas.microsoft.com/office/drawing/2014/main" id="{005E79B7-D547-41F9-8FC9-7A8AF9D37909}"/>
              </a:ext>
            </a:extLst>
          </p:cNvPr>
          <p:cNvSpPr/>
          <p:nvPr/>
        </p:nvSpPr>
        <p:spPr bwMode="auto">
          <a:xfrm>
            <a:off x="7716180" y="3029955"/>
            <a:ext cx="1035115" cy="405045"/>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黑体" pitchFamily="2" charset="-122"/>
              </a:rPr>
              <a:t>true</a:t>
            </a:r>
            <a:endParaRPr kumimoji="1" lang="zh-CN" altLang="en-US" sz="2400" b="1" i="0" u="none" strike="noStrike" cap="none" normalizeH="0" baseline="0" dirty="0">
              <a:ln>
                <a:noFill/>
              </a:ln>
              <a:solidFill>
                <a:schemeClr val="tx1"/>
              </a:solidFill>
              <a:effectLst/>
              <a:latin typeface="Times New Roman" pitchFamily="18" charset="0"/>
              <a:ea typeface="黑体" pitchFamily="2" charset="-122"/>
            </a:endParaRPr>
          </a:p>
        </p:txBody>
      </p:sp>
      <p:sp>
        <p:nvSpPr>
          <p:cNvPr id="8" name="矩形 7">
            <a:extLst>
              <a:ext uri="{FF2B5EF4-FFF2-40B4-BE49-F238E27FC236}">
                <a16:creationId xmlns:a16="http://schemas.microsoft.com/office/drawing/2014/main" id="{C4F7BBC8-8336-4DD9-BC62-4B921AA53948}"/>
              </a:ext>
            </a:extLst>
          </p:cNvPr>
          <p:cNvSpPr/>
          <p:nvPr/>
        </p:nvSpPr>
        <p:spPr bwMode="auto">
          <a:xfrm>
            <a:off x="7714896" y="4020065"/>
            <a:ext cx="1035115" cy="405045"/>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黑体" pitchFamily="2" charset="-122"/>
              </a:rPr>
              <a:t>true</a:t>
            </a:r>
            <a:endParaRPr kumimoji="1" lang="zh-CN" altLang="en-US" sz="2400" b="1" i="0" u="none" strike="noStrike" cap="none" normalizeH="0" baseline="0" dirty="0">
              <a:ln>
                <a:noFill/>
              </a:ln>
              <a:solidFill>
                <a:schemeClr val="tx1"/>
              </a:solidFill>
              <a:effectLst/>
              <a:latin typeface="Times New Roman" pitchFamily="18" charset="0"/>
              <a:ea typeface="黑体" pitchFamily="2" charset="-122"/>
            </a:endParaRPr>
          </a:p>
        </p:txBody>
      </p:sp>
      <p:sp>
        <p:nvSpPr>
          <p:cNvPr id="9" name="矩形 8">
            <a:extLst>
              <a:ext uri="{FF2B5EF4-FFF2-40B4-BE49-F238E27FC236}">
                <a16:creationId xmlns:a16="http://schemas.microsoft.com/office/drawing/2014/main" id="{27BBB623-7570-4057-A6D1-DC9FFC23FE4D}"/>
              </a:ext>
            </a:extLst>
          </p:cNvPr>
          <p:cNvSpPr/>
          <p:nvPr/>
        </p:nvSpPr>
        <p:spPr bwMode="auto">
          <a:xfrm>
            <a:off x="7714896" y="4515120"/>
            <a:ext cx="1035115" cy="405045"/>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黑体" pitchFamily="2" charset="-122"/>
              </a:rPr>
              <a:t>true</a:t>
            </a:r>
            <a:endParaRPr kumimoji="1" lang="zh-CN" altLang="en-US" sz="2400" b="1" i="0" u="none" strike="noStrike" cap="none" normalizeH="0" baseline="0" dirty="0">
              <a:ln>
                <a:noFill/>
              </a:ln>
              <a:solidFill>
                <a:schemeClr val="tx1"/>
              </a:solidFill>
              <a:effectLst/>
              <a:latin typeface="Times New Roman" pitchFamily="18" charset="0"/>
              <a:ea typeface="黑体" pitchFamily="2" charset="-122"/>
            </a:endParaRPr>
          </a:p>
        </p:txBody>
      </p:sp>
      <p:sp>
        <p:nvSpPr>
          <p:cNvPr id="10" name="矩形 9">
            <a:extLst>
              <a:ext uri="{FF2B5EF4-FFF2-40B4-BE49-F238E27FC236}">
                <a16:creationId xmlns:a16="http://schemas.microsoft.com/office/drawing/2014/main" id="{9EA05691-EF5E-4E2B-874B-5A7C02BFB404}"/>
              </a:ext>
            </a:extLst>
          </p:cNvPr>
          <p:cNvSpPr/>
          <p:nvPr/>
        </p:nvSpPr>
        <p:spPr bwMode="auto">
          <a:xfrm>
            <a:off x="7714896" y="5041320"/>
            <a:ext cx="1035115" cy="405045"/>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黑体" pitchFamily="2" charset="-122"/>
              </a:rPr>
              <a:t>true</a:t>
            </a:r>
            <a:endParaRPr kumimoji="1" lang="zh-CN" altLang="en-US" sz="2400" b="1" i="0" u="none" strike="noStrike" cap="none" normalizeH="0" baseline="0" dirty="0">
              <a:ln>
                <a:noFill/>
              </a:ln>
              <a:solidFill>
                <a:schemeClr val="tx1"/>
              </a:solidFill>
              <a:effectLst/>
              <a:latin typeface="Times New Roman" pitchFamily="18" charset="0"/>
              <a:ea typeface="黑体" pitchFamily="2" charset="-122"/>
            </a:endParaRPr>
          </a:p>
        </p:txBody>
      </p:sp>
      <p:sp>
        <p:nvSpPr>
          <p:cNvPr id="11" name="矩形 10">
            <a:extLst>
              <a:ext uri="{FF2B5EF4-FFF2-40B4-BE49-F238E27FC236}">
                <a16:creationId xmlns:a16="http://schemas.microsoft.com/office/drawing/2014/main" id="{C5803029-8E42-4286-AC21-B8A851330AC9}"/>
              </a:ext>
            </a:extLst>
          </p:cNvPr>
          <p:cNvSpPr/>
          <p:nvPr/>
        </p:nvSpPr>
        <p:spPr bwMode="auto">
          <a:xfrm>
            <a:off x="7713916" y="3525010"/>
            <a:ext cx="1035115" cy="405045"/>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黑体" pitchFamily="2" charset="-122"/>
              </a:rPr>
              <a:t>true</a:t>
            </a:r>
            <a:endParaRPr kumimoji="1" lang="zh-CN" altLang="en-US" sz="2400" b="1" i="0" u="none" strike="noStrike" cap="none" normalizeH="0" baseline="0" dirty="0">
              <a:ln>
                <a:noFill/>
              </a:ln>
              <a:solidFill>
                <a:schemeClr val="tx1"/>
              </a:solidFill>
              <a:effectLst/>
              <a:latin typeface="Times New Roman" pitchFamily="18" charset="0"/>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9859">
                                            <p:txEl>
                                              <p:pRg st="0" end="0"/>
                                            </p:txEl>
                                          </p:spTgt>
                                        </p:tgtEl>
                                        <p:attrNameLst>
                                          <p:attrName>style.visibility</p:attrName>
                                        </p:attrNameLst>
                                      </p:cBhvr>
                                      <p:to>
                                        <p:strVal val="visible"/>
                                      </p:to>
                                    </p:set>
                                    <p:animEffect transition="in" filter="wipe(left)">
                                      <p:cBhvr>
                                        <p:cTn id="7" dur="500"/>
                                        <p:tgtEl>
                                          <p:spTgt spid="2498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9859">
                                            <p:txEl>
                                              <p:pRg st="1" end="1"/>
                                            </p:txEl>
                                          </p:spTgt>
                                        </p:tgtEl>
                                        <p:attrNameLst>
                                          <p:attrName>style.visibility</p:attrName>
                                        </p:attrNameLst>
                                      </p:cBhvr>
                                      <p:to>
                                        <p:strVal val="visible"/>
                                      </p:to>
                                    </p:set>
                                    <p:animEffect transition="in" filter="wipe(left)">
                                      <p:cBhvr>
                                        <p:cTn id="12" dur="500"/>
                                        <p:tgtEl>
                                          <p:spTgt spid="249859">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49859">
                                            <p:txEl>
                                              <p:pRg st="2" end="2"/>
                                            </p:txEl>
                                          </p:spTgt>
                                        </p:tgtEl>
                                        <p:attrNameLst>
                                          <p:attrName>style.visibility</p:attrName>
                                        </p:attrNameLst>
                                      </p:cBhvr>
                                      <p:to>
                                        <p:strVal val="visible"/>
                                      </p:to>
                                    </p:set>
                                    <p:animEffect transition="in" filter="wipe(left)">
                                      <p:cBhvr>
                                        <p:cTn id="15" dur="500"/>
                                        <p:tgtEl>
                                          <p:spTgt spid="249859">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49859">
                                            <p:txEl>
                                              <p:pRg st="3" end="3"/>
                                            </p:txEl>
                                          </p:spTgt>
                                        </p:tgtEl>
                                        <p:attrNameLst>
                                          <p:attrName>style.visibility</p:attrName>
                                        </p:attrNameLst>
                                      </p:cBhvr>
                                      <p:to>
                                        <p:strVal val="visible"/>
                                      </p:to>
                                    </p:set>
                                    <p:animEffect transition="in" filter="wipe(left)">
                                      <p:cBhvr>
                                        <p:cTn id="18" dur="500"/>
                                        <p:tgtEl>
                                          <p:spTgt spid="249859">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49859">
                                            <p:txEl>
                                              <p:pRg st="4" end="4"/>
                                            </p:txEl>
                                          </p:spTgt>
                                        </p:tgtEl>
                                        <p:attrNameLst>
                                          <p:attrName>style.visibility</p:attrName>
                                        </p:attrNameLst>
                                      </p:cBhvr>
                                      <p:to>
                                        <p:strVal val="visible"/>
                                      </p:to>
                                    </p:set>
                                    <p:animEffect transition="in" filter="wipe(left)">
                                      <p:cBhvr>
                                        <p:cTn id="21" dur="500"/>
                                        <p:tgtEl>
                                          <p:spTgt spid="249859">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49859">
                                            <p:txEl>
                                              <p:pRg st="5" end="5"/>
                                            </p:txEl>
                                          </p:spTgt>
                                        </p:tgtEl>
                                        <p:attrNameLst>
                                          <p:attrName>style.visibility</p:attrName>
                                        </p:attrNameLst>
                                      </p:cBhvr>
                                      <p:to>
                                        <p:strVal val="visible"/>
                                      </p:to>
                                    </p:set>
                                    <p:animEffect transition="in" filter="wipe(left)">
                                      <p:cBhvr>
                                        <p:cTn id="24" dur="500"/>
                                        <p:tgtEl>
                                          <p:spTgt spid="249859">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49859">
                                            <p:txEl>
                                              <p:pRg st="6" end="6"/>
                                            </p:txEl>
                                          </p:spTgt>
                                        </p:tgtEl>
                                        <p:attrNameLst>
                                          <p:attrName>style.visibility</p:attrName>
                                        </p:attrNameLst>
                                      </p:cBhvr>
                                      <p:to>
                                        <p:strVal val="visible"/>
                                      </p:to>
                                    </p:set>
                                    <p:animEffect transition="in" filter="wipe(left)">
                                      <p:cBhvr>
                                        <p:cTn id="27" dur="500"/>
                                        <p:tgtEl>
                                          <p:spTgt spid="249859">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49859">
                                            <p:txEl>
                                              <p:pRg st="7" end="7"/>
                                            </p:txEl>
                                          </p:spTgt>
                                        </p:tgtEl>
                                        <p:attrNameLst>
                                          <p:attrName>style.visibility</p:attrName>
                                        </p:attrNameLst>
                                      </p:cBhvr>
                                      <p:to>
                                        <p:strVal val="visible"/>
                                      </p:to>
                                    </p:set>
                                    <p:animEffect transition="in" filter="wipe(left)">
                                      <p:cBhvr>
                                        <p:cTn id="30" dur="500"/>
                                        <p:tgtEl>
                                          <p:spTgt spid="249859">
                                            <p:txEl>
                                              <p:pRg st="7" end="7"/>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49859">
                                            <p:txEl>
                                              <p:pRg st="8" end="8"/>
                                            </p:txEl>
                                          </p:spTgt>
                                        </p:tgtEl>
                                        <p:attrNameLst>
                                          <p:attrName>style.visibility</p:attrName>
                                        </p:attrNameLst>
                                      </p:cBhvr>
                                      <p:to>
                                        <p:strVal val="visible"/>
                                      </p:to>
                                    </p:set>
                                    <p:animEffect transition="in" filter="wipe(left)">
                                      <p:cBhvr>
                                        <p:cTn id="33" dur="500"/>
                                        <p:tgtEl>
                                          <p:spTgt spid="249859">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wipe(up)">
                                      <p:cBhvr>
                                        <p:cTn id="38" dur="500"/>
                                        <p:tgtEl>
                                          <p:spTgt spid="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49860">
                                            <p:bg/>
                                          </p:spTgt>
                                        </p:tgtEl>
                                        <p:attrNameLst>
                                          <p:attrName>style.visibility</p:attrName>
                                        </p:attrNameLst>
                                      </p:cBhvr>
                                      <p:to>
                                        <p:strVal val="visible"/>
                                      </p:to>
                                    </p:set>
                                    <p:animEffect transition="in" filter="wipe(left)">
                                      <p:cBhvr>
                                        <p:cTn id="43" dur="500"/>
                                        <p:tgtEl>
                                          <p:spTgt spid="249860">
                                            <p:bg/>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49860">
                                            <p:txEl>
                                              <p:pRg st="0" end="0"/>
                                            </p:txEl>
                                          </p:spTgt>
                                        </p:tgtEl>
                                        <p:attrNameLst>
                                          <p:attrName>style.visibility</p:attrName>
                                        </p:attrNameLst>
                                      </p:cBhvr>
                                      <p:to>
                                        <p:strVal val="visible"/>
                                      </p:to>
                                    </p:set>
                                    <p:animEffect transition="in" filter="wipe(left)">
                                      <p:cBhvr>
                                        <p:cTn id="46" dur="500"/>
                                        <p:tgtEl>
                                          <p:spTgt spid="249860">
                                            <p:txEl>
                                              <p:pRg st="0" end="0"/>
                                            </p:tx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49860">
                                            <p:txEl>
                                              <p:pRg st="1" end="1"/>
                                            </p:txEl>
                                          </p:spTgt>
                                        </p:tgtEl>
                                        <p:attrNameLst>
                                          <p:attrName>style.visibility</p:attrName>
                                        </p:attrNameLst>
                                      </p:cBhvr>
                                      <p:to>
                                        <p:strVal val="visible"/>
                                      </p:to>
                                    </p:set>
                                    <p:animEffect transition="in" filter="wipe(left)">
                                      <p:cBhvr>
                                        <p:cTn id="49" dur="500"/>
                                        <p:tgtEl>
                                          <p:spTgt spid="249860">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49860">
                                            <p:txEl>
                                              <p:pRg st="2" end="2"/>
                                            </p:txEl>
                                          </p:spTgt>
                                        </p:tgtEl>
                                        <p:attrNameLst>
                                          <p:attrName>style.visibility</p:attrName>
                                        </p:attrNameLst>
                                      </p:cBhvr>
                                      <p:to>
                                        <p:strVal val="visible"/>
                                      </p:to>
                                    </p:set>
                                    <p:animEffect transition="in" filter="wipe(left)">
                                      <p:cBhvr>
                                        <p:cTn id="54" dur="500"/>
                                        <p:tgtEl>
                                          <p:spTgt spid="249860">
                                            <p:txEl>
                                              <p:pRg st="2" end="2"/>
                                            </p:txEl>
                                          </p:spTgt>
                                        </p:tgtEl>
                                      </p:cBhvr>
                                    </p:animEffect>
                                  </p:childTnLst>
                                </p:cTn>
                              </p:par>
                            </p:childTnLst>
                          </p:cTn>
                        </p:par>
                        <p:par>
                          <p:cTn id="55" fill="hold">
                            <p:stCondLst>
                              <p:cond delay="500"/>
                            </p:stCondLst>
                            <p:childTnLst>
                              <p:par>
                                <p:cTn id="56" presetID="22" presetClass="entr" presetSubtype="8" fill="hold" grpId="0" nodeType="after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wipe(left)">
                                      <p:cBhvr>
                                        <p:cTn id="58" dur="500"/>
                                        <p:tgtEl>
                                          <p:spTgt spid="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49860">
                                            <p:txEl>
                                              <p:pRg st="3" end="3"/>
                                            </p:txEl>
                                          </p:spTgt>
                                        </p:tgtEl>
                                        <p:attrNameLst>
                                          <p:attrName>style.visibility</p:attrName>
                                        </p:attrNameLst>
                                      </p:cBhvr>
                                      <p:to>
                                        <p:strVal val="visible"/>
                                      </p:to>
                                    </p:set>
                                    <p:animEffect transition="in" filter="wipe(left)">
                                      <p:cBhvr>
                                        <p:cTn id="63" dur="500"/>
                                        <p:tgtEl>
                                          <p:spTgt spid="249860">
                                            <p:txEl>
                                              <p:pRg st="3" end="3"/>
                                            </p:txEl>
                                          </p:spTgt>
                                        </p:tgtEl>
                                      </p:cBhvr>
                                    </p:animEffect>
                                  </p:childTnLst>
                                </p:cTn>
                              </p:par>
                            </p:childTnLst>
                          </p:cTn>
                        </p:par>
                        <p:par>
                          <p:cTn id="64" fill="hold">
                            <p:stCondLst>
                              <p:cond delay="500"/>
                            </p:stCondLst>
                            <p:childTnLst>
                              <p:par>
                                <p:cTn id="65" presetID="22" presetClass="entr" presetSubtype="8" fill="hold" grpId="0" nodeType="after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wipe(left)">
                                      <p:cBhvr>
                                        <p:cTn id="67" dur="500"/>
                                        <p:tgtEl>
                                          <p:spTgt spid="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49860">
                                            <p:txEl>
                                              <p:pRg st="4" end="4"/>
                                            </p:txEl>
                                          </p:spTgt>
                                        </p:tgtEl>
                                        <p:attrNameLst>
                                          <p:attrName>style.visibility</p:attrName>
                                        </p:attrNameLst>
                                      </p:cBhvr>
                                      <p:to>
                                        <p:strVal val="visible"/>
                                      </p:to>
                                    </p:set>
                                    <p:animEffect transition="in" filter="wipe(left)">
                                      <p:cBhvr>
                                        <p:cTn id="72" dur="500"/>
                                        <p:tgtEl>
                                          <p:spTgt spid="249860">
                                            <p:txEl>
                                              <p:pRg st="4" end="4"/>
                                            </p:txEl>
                                          </p:spTgt>
                                        </p:tgtEl>
                                      </p:cBhvr>
                                    </p:animEffect>
                                  </p:childTnLst>
                                </p:cTn>
                              </p:par>
                            </p:childTnLst>
                          </p:cTn>
                        </p:par>
                        <p:par>
                          <p:cTn id="73" fill="hold">
                            <p:stCondLst>
                              <p:cond delay="500"/>
                            </p:stCondLst>
                            <p:childTnLst>
                              <p:par>
                                <p:cTn id="74" presetID="22" presetClass="entr" presetSubtype="8" fill="hold" grpId="0" nodeType="afterEffect">
                                  <p:stCondLst>
                                    <p:cond delay="0"/>
                                  </p:stCondLst>
                                  <p:childTnLst>
                                    <p:set>
                                      <p:cBhvr>
                                        <p:cTn id="75" dur="1" fill="hold">
                                          <p:stCondLst>
                                            <p:cond delay="0"/>
                                          </p:stCondLst>
                                        </p:cTn>
                                        <p:tgtEl>
                                          <p:spTgt spid="9"/>
                                        </p:tgtEl>
                                        <p:attrNameLst>
                                          <p:attrName>style.visibility</p:attrName>
                                        </p:attrNameLst>
                                      </p:cBhvr>
                                      <p:to>
                                        <p:strVal val="visible"/>
                                      </p:to>
                                    </p:set>
                                    <p:animEffect transition="in" filter="wipe(left)">
                                      <p:cBhvr>
                                        <p:cTn id="76" dur="500"/>
                                        <p:tgtEl>
                                          <p:spTgt spid="9"/>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249860">
                                            <p:txEl>
                                              <p:pRg st="5" end="5"/>
                                            </p:txEl>
                                          </p:spTgt>
                                        </p:tgtEl>
                                        <p:attrNameLst>
                                          <p:attrName>style.visibility</p:attrName>
                                        </p:attrNameLst>
                                      </p:cBhvr>
                                      <p:to>
                                        <p:strVal val="visible"/>
                                      </p:to>
                                    </p:set>
                                    <p:animEffect transition="in" filter="wipe(left)">
                                      <p:cBhvr>
                                        <p:cTn id="81" dur="500"/>
                                        <p:tgtEl>
                                          <p:spTgt spid="249860">
                                            <p:txEl>
                                              <p:pRg st="5" end="5"/>
                                            </p:txEl>
                                          </p:spTgt>
                                        </p:tgtEl>
                                      </p:cBhvr>
                                    </p:animEffect>
                                  </p:childTnLst>
                                </p:cTn>
                              </p:par>
                            </p:childTnLst>
                          </p:cTn>
                        </p:par>
                        <p:par>
                          <p:cTn id="82" fill="hold">
                            <p:stCondLst>
                              <p:cond delay="500"/>
                            </p:stCondLst>
                            <p:childTnLst>
                              <p:par>
                                <p:cTn id="83" presetID="22" presetClass="entr" presetSubtype="8" fill="hold" grpId="0" nodeType="afterEffect">
                                  <p:stCondLst>
                                    <p:cond delay="0"/>
                                  </p:stCondLst>
                                  <p:childTnLst>
                                    <p:set>
                                      <p:cBhvr>
                                        <p:cTn id="84" dur="1" fill="hold">
                                          <p:stCondLst>
                                            <p:cond delay="0"/>
                                          </p:stCondLst>
                                        </p:cTn>
                                        <p:tgtEl>
                                          <p:spTgt spid="10"/>
                                        </p:tgtEl>
                                        <p:attrNameLst>
                                          <p:attrName>style.visibility</p:attrName>
                                        </p:attrNameLst>
                                      </p:cBhvr>
                                      <p:to>
                                        <p:strVal val="visible"/>
                                      </p:to>
                                    </p:set>
                                    <p:animEffect transition="in" filter="wipe(left)">
                                      <p:cBhvr>
                                        <p:cTn id="85" dur="500"/>
                                        <p:tgtEl>
                                          <p:spTgt spid="10"/>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249860">
                                            <p:txEl>
                                              <p:pRg st="6" end="6"/>
                                            </p:txEl>
                                          </p:spTgt>
                                        </p:tgtEl>
                                        <p:attrNameLst>
                                          <p:attrName>style.visibility</p:attrName>
                                        </p:attrNameLst>
                                      </p:cBhvr>
                                      <p:to>
                                        <p:strVal val="visible"/>
                                      </p:to>
                                    </p:set>
                                    <p:animEffect transition="in" filter="wipe(left)">
                                      <p:cBhvr>
                                        <p:cTn id="90" dur="500"/>
                                        <p:tgtEl>
                                          <p:spTgt spid="249860">
                                            <p:txEl>
                                              <p:pRg st="6" end="6"/>
                                            </p:txEl>
                                          </p:spTgt>
                                        </p:tgtEl>
                                      </p:cBhvr>
                                    </p:animEffect>
                                  </p:childTnLst>
                                </p:cTn>
                              </p:par>
                            </p:childTnLst>
                          </p:cTn>
                        </p:par>
                        <p:par>
                          <p:cTn id="91" fill="hold">
                            <p:stCondLst>
                              <p:cond delay="500"/>
                            </p:stCondLst>
                            <p:childTnLst>
                              <p:par>
                                <p:cTn id="92" presetID="22" presetClass="entr" presetSubtype="8" fill="hold" grpId="0" nodeType="afterEffect">
                                  <p:stCondLst>
                                    <p:cond delay="0"/>
                                  </p:stCondLst>
                                  <p:childTnLst>
                                    <p:set>
                                      <p:cBhvr>
                                        <p:cTn id="93" dur="1" fill="hold">
                                          <p:stCondLst>
                                            <p:cond delay="0"/>
                                          </p:stCondLst>
                                        </p:cTn>
                                        <p:tgtEl>
                                          <p:spTgt spid="11"/>
                                        </p:tgtEl>
                                        <p:attrNameLst>
                                          <p:attrName>style.visibility</p:attrName>
                                        </p:attrNameLst>
                                      </p:cBhvr>
                                      <p:to>
                                        <p:strVal val="visible"/>
                                      </p:to>
                                    </p:set>
                                    <p:animEffect transition="in" filter="wipe(left)">
                                      <p:cBhvr>
                                        <p:cTn id="94" dur="500"/>
                                        <p:tgtEl>
                                          <p:spTgt spid="11"/>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249859">
                                            <p:txEl>
                                              <p:pRg st="9" end="9"/>
                                            </p:txEl>
                                          </p:spTgt>
                                        </p:tgtEl>
                                        <p:attrNameLst>
                                          <p:attrName>style.visibility</p:attrName>
                                        </p:attrNameLst>
                                      </p:cBhvr>
                                      <p:to>
                                        <p:strVal val="visible"/>
                                      </p:to>
                                    </p:set>
                                    <p:animEffect transition="in" filter="wipe(left)">
                                      <p:cBhvr>
                                        <p:cTn id="99" dur="500"/>
                                        <p:tgtEl>
                                          <p:spTgt spid="2498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9" grpId="0" uiExpand="1" build="p"/>
      <p:bldP spid="249860" grpId="0" uiExpand="1" build="p" animBg="1"/>
      <p:bldP spid="2" grpId="0" animBg="1"/>
      <p:bldP spid="3" grpId="0" animBg="1"/>
      <p:bldP spid="8" grpId="0" animBg="1"/>
      <p:bldP spid="9" grpId="0" animBg="1"/>
      <p:bldP spid="10" grpId="0" animBg="1"/>
      <p:bldP spid="1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r>
              <a:rPr lang="en-US" altLang="zh-CN" dirty="0"/>
              <a:t>Example of Detection Algorithm</a:t>
            </a:r>
          </a:p>
        </p:txBody>
      </p:sp>
      <p:sp>
        <p:nvSpPr>
          <p:cNvPr id="251907" name="Rectangle 3"/>
          <p:cNvSpPr>
            <a:spLocks noGrp="1" noChangeArrowheads="1"/>
          </p:cNvSpPr>
          <p:nvPr>
            <p:ph idx="1"/>
          </p:nvPr>
        </p:nvSpPr>
        <p:spPr/>
        <p:txBody>
          <a:bodyPr>
            <a:normAutofit/>
          </a:bodyPr>
          <a:lstStyle/>
          <a:p>
            <a:pPr>
              <a:spcBef>
                <a:spcPts val="600"/>
              </a:spcBef>
              <a:tabLst>
                <a:tab pos="2800350" algn="l"/>
                <a:tab pos="3708400" algn="ctr"/>
              </a:tabLst>
            </a:pPr>
            <a:r>
              <a:rPr lang="en-US" altLang="zh-CN" dirty="0"/>
              <a:t>Suppose </a:t>
            </a:r>
            <a:r>
              <a:rPr lang="en-US" altLang="zh-CN" i="1" dirty="0"/>
              <a:t>P</a:t>
            </a:r>
            <a:r>
              <a:rPr lang="en-US" altLang="zh-CN" baseline="-25000" dirty="0"/>
              <a:t>2</a:t>
            </a:r>
            <a:r>
              <a:rPr lang="en-US" altLang="zh-CN" dirty="0"/>
              <a:t> requests an additional instance of type</a:t>
            </a:r>
            <a:r>
              <a:rPr lang="en-US" altLang="zh-CN" i="1" dirty="0"/>
              <a:t> C</a:t>
            </a:r>
            <a:r>
              <a:rPr lang="en-US" altLang="zh-CN" dirty="0"/>
              <a:t>.</a:t>
            </a:r>
          </a:p>
          <a:p>
            <a:pPr lvl="1">
              <a:spcBef>
                <a:spcPts val="600"/>
              </a:spcBef>
              <a:buNone/>
              <a:tabLst>
                <a:tab pos="2800350" algn="l"/>
                <a:tab pos="3708400" algn="ctr"/>
              </a:tabLst>
            </a:pPr>
            <a:endParaRPr lang="en-US" altLang="zh-CN" i="1" dirty="0"/>
          </a:p>
          <a:p>
            <a:pPr lvl="1">
              <a:spcBef>
                <a:spcPts val="600"/>
              </a:spcBef>
              <a:buNone/>
              <a:tabLst>
                <a:tab pos="2800350" algn="l"/>
                <a:tab pos="3708400" algn="ctr"/>
              </a:tabLst>
            </a:pPr>
            <a:endParaRPr lang="en-US" altLang="zh-CN" i="1" dirty="0"/>
          </a:p>
          <a:p>
            <a:pPr lvl="1">
              <a:spcBef>
                <a:spcPts val="600"/>
              </a:spcBef>
              <a:buNone/>
              <a:tabLst>
                <a:tab pos="2800350" algn="l"/>
                <a:tab pos="3708400" algn="ctr"/>
              </a:tabLst>
            </a:pPr>
            <a:endParaRPr lang="en-US" altLang="zh-CN" i="1" dirty="0"/>
          </a:p>
          <a:p>
            <a:pPr lvl="1">
              <a:spcBef>
                <a:spcPts val="600"/>
              </a:spcBef>
              <a:buNone/>
              <a:tabLst>
                <a:tab pos="2800350" algn="l"/>
                <a:tab pos="3708400" algn="ctr"/>
              </a:tabLst>
            </a:pPr>
            <a:endParaRPr lang="en-US" altLang="zh-CN" i="1" dirty="0"/>
          </a:p>
          <a:p>
            <a:pPr lvl="1">
              <a:spcBef>
                <a:spcPts val="600"/>
              </a:spcBef>
              <a:buNone/>
              <a:tabLst>
                <a:tab pos="2800350" algn="l"/>
                <a:tab pos="3708400" algn="ctr"/>
              </a:tabLst>
            </a:pPr>
            <a:endParaRPr lang="en-US" altLang="zh-CN" i="1" dirty="0"/>
          </a:p>
          <a:p>
            <a:pPr lvl="1">
              <a:spcBef>
                <a:spcPts val="600"/>
              </a:spcBef>
              <a:buNone/>
              <a:tabLst>
                <a:tab pos="2800350" algn="l"/>
                <a:tab pos="3708400" algn="ctr"/>
              </a:tabLst>
            </a:pPr>
            <a:endParaRPr lang="en-US" altLang="zh-CN" i="1" dirty="0"/>
          </a:p>
          <a:p>
            <a:pPr lvl="2">
              <a:spcBef>
                <a:spcPts val="600"/>
              </a:spcBef>
              <a:buNone/>
              <a:tabLst>
                <a:tab pos="2800350" algn="l"/>
                <a:tab pos="3708400" algn="ctr"/>
              </a:tabLst>
            </a:pPr>
            <a:endParaRPr lang="en-US" altLang="zh-CN" i="1" dirty="0"/>
          </a:p>
          <a:p>
            <a:pPr lvl="2">
              <a:spcBef>
                <a:spcPts val="600"/>
              </a:spcBef>
              <a:buNone/>
              <a:tabLst>
                <a:tab pos="2800350" algn="l"/>
                <a:tab pos="3708400" algn="ctr"/>
              </a:tabLst>
            </a:pPr>
            <a:endParaRPr lang="en-US" altLang="zh-CN" i="1" dirty="0"/>
          </a:p>
          <a:p>
            <a:pPr>
              <a:spcBef>
                <a:spcPts val="600"/>
              </a:spcBef>
              <a:tabLst>
                <a:tab pos="2800350" algn="l"/>
                <a:tab pos="3708400" algn="ctr"/>
              </a:tabLst>
            </a:pPr>
            <a:r>
              <a:rPr lang="en-US" altLang="zh-CN" dirty="0"/>
              <a:t>State of system?</a:t>
            </a:r>
          </a:p>
          <a:p>
            <a:pPr lvl="1">
              <a:spcBef>
                <a:spcPts val="600"/>
              </a:spcBef>
              <a:tabLst>
                <a:tab pos="2800350" algn="l"/>
                <a:tab pos="3708400" algn="ctr"/>
              </a:tabLst>
            </a:pPr>
            <a:r>
              <a:rPr lang="en-US" altLang="zh-CN" dirty="0"/>
              <a:t>insufficient resources to fulfill other processes’ requests.</a:t>
            </a:r>
          </a:p>
          <a:p>
            <a:pPr lvl="1">
              <a:spcBef>
                <a:spcPts val="600"/>
              </a:spcBef>
              <a:tabLst>
                <a:tab pos="2800350" algn="l"/>
                <a:tab pos="3708400" algn="ctr"/>
              </a:tabLst>
            </a:pPr>
            <a:r>
              <a:rPr lang="en-US" altLang="zh-CN" dirty="0">
                <a:solidFill>
                  <a:srgbClr val="FF0000"/>
                </a:solidFill>
              </a:rPr>
              <a:t>Deadlock exists.  </a:t>
            </a:r>
            <a:r>
              <a:rPr lang="en-US" altLang="zh-CN" dirty="0">
                <a:solidFill>
                  <a:srgbClr val="0000FF"/>
                </a:solidFill>
              </a:rPr>
              <a:t>Processes </a:t>
            </a:r>
            <a:r>
              <a:rPr lang="en-US" altLang="zh-CN" i="1" dirty="0">
                <a:solidFill>
                  <a:srgbClr val="0000FF"/>
                </a:solidFill>
              </a:rPr>
              <a:t>P</a:t>
            </a:r>
            <a:r>
              <a:rPr lang="en-US" altLang="zh-CN" baseline="-25000" dirty="0">
                <a:solidFill>
                  <a:srgbClr val="0000FF"/>
                </a:solidFill>
              </a:rPr>
              <a:t>1</a:t>
            </a:r>
            <a:r>
              <a:rPr lang="en-US" altLang="zh-CN" dirty="0">
                <a:solidFill>
                  <a:srgbClr val="0000FF"/>
                </a:solidFill>
              </a:rPr>
              <a:t>, </a:t>
            </a:r>
            <a:r>
              <a:rPr lang="en-US" altLang="zh-CN" baseline="-25000" dirty="0">
                <a:solidFill>
                  <a:srgbClr val="0000FF"/>
                </a:solidFill>
              </a:rPr>
              <a:t> </a:t>
            </a:r>
            <a:r>
              <a:rPr lang="en-US" altLang="zh-CN" i="1" dirty="0">
                <a:solidFill>
                  <a:srgbClr val="0000FF"/>
                </a:solidFill>
              </a:rPr>
              <a:t>P</a:t>
            </a:r>
            <a:r>
              <a:rPr lang="en-US" altLang="zh-CN" baseline="-25000" dirty="0">
                <a:solidFill>
                  <a:srgbClr val="0000FF"/>
                </a:solidFill>
              </a:rPr>
              <a:t>2</a:t>
            </a:r>
            <a:r>
              <a:rPr lang="en-US" altLang="zh-CN" dirty="0">
                <a:solidFill>
                  <a:srgbClr val="0000FF"/>
                </a:solidFill>
              </a:rPr>
              <a:t>, </a:t>
            </a:r>
            <a:r>
              <a:rPr lang="en-US" altLang="zh-CN" i="1" dirty="0">
                <a:solidFill>
                  <a:srgbClr val="0000FF"/>
                </a:solidFill>
              </a:rPr>
              <a:t>P</a:t>
            </a:r>
            <a:r>
              <a:rPr lang="en-US" altLang="zh-CN" baseline="-25000" dirty="0">
                <a:solidFill>
                  <a:srgbClr val="0000FF"/>
                </a:solidFill>
              </a:rPr>
              <a:t>3</a:t>
            </a:r>
            <a:r>
              <a:rPr lang="en-US" altLang="zh-CN" dirty="0">
                <a:solidFill>
                  <a:srgbClr val="0000FF"/>
                </a:solidFill>
              </a:rPr>
              <a:t>, and </a:t>
            </a:r>
            <a:r>
              <a:rPr lang="en-US" altLang="zh-CN" i="1" dirty="0">
                <a:solidFill>
                  <a:srgbClr val="0000FF"/>
                </a:solidFill>
              </a:rPr>
              <a:t>P</a:t>
            </a:r>
            <a:r>
              <a:rPr lang="en-US" altLang="zh-CN" baseline="-25000" dirty="0">
                <a:solidFill>
                  <a:srgbClr val="0000FF"/>
                </a:solidFill>
              </a:rPr>
              <a:t>4</a:t>
            </a:r>
            <a:r>
              <a:rPr lang="en-US" altLang="zh-CN" dirty="0">
                <a:solidFill>
                  <a:srgbClr val="0000FF"/>
                </a:solidFill>
              </a:rPr>
              <a:t> are deadlocked.</a:t>
            </a:r>
          </a:p>
        </p:txBody>
      </p:sp>
      <p:sp>
        <p:nvSpPr>
          <p:cNvPr id="4" name="灯片编号占位符 3"/>
          <p:cNvSpPr>
            <a:spLocks noGrp="1"/>
          </p:cNvSpPr>
          <p:nvPr>
            <p:ph type="sldNum" sz="quarter" idx="10"/>
          </p:nvPr>
        </p:nvSpPr>
        <p:spPr/>
        <p:txBody>
          <a:bodyPr/>
          <a:lstStyle/>
          <a:p>
            <a:fld id="{D675E0C8-5AA3-4615-A795-14EBD5AAEBC6}" type="slidenum">
              <a:rPr lang="en-US" altLang="zh-CN"/>
              <a:pPr/>
              <a:t>39</a:t>
            </a:fld>
            <a:endParaRPr lang="en-US" altLang="zh-CN"/>
          </a:p>
        </p:txBody>
      </p:sp>
      <p:sp>
        <p:nvSpPr>
          <p:cNvPr id="5" name="Text Box 4"/>
          <p:cNvSpPr txBox="1">
            <a:spLocks noChangeArrowheads="1"/>
          </p:cNvSpPr>
          <p:nvPr/>
        </p:nvSpPr>
        <p:spPr bwMode="auto">
          <a:xfrm>
            <a:off x="8435975" y="2274780"/>
            <a:ext cx="1974580" cy="1514261"/>
          </a:xfrm>
          <a:prstGeom prst="rect">
            <a:avLst/>
          </a:prstGeom>
          <a:solidFill>
            <a:srgbClr val="009900">
              <a:alpha val="5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pPr>
            <a:r>
              <a:rPr lang="en-US" altLang="zh-CN" sz="2800" b="1" dirty="0"/>
              <a:t>Seq.   Work</a:t>
            </a:r>
          </a:p>
          <a:p>
            <a:pPr>
              <a:lnSpc>
                <a:spcPct val="110000"/>
              </a:lnSpc>
            </a:pPr>
            <a:r>
              <a:rPr lang="en-US" altLang="zh-CN" sz="2800" b="1" dirty="0"/>
              <a:t>           0 0 0</a:t>
            </a:r>
          </a:p>
          <a:p>
            <a:pPr>
              <a:lnSpc>
                <a:spcPct val="110000"/>
              </a:lnSpc>
            </a:pPr>
            <a:r>
              <a:rPr lang="en-US" altLang="zh-CN" sz="2800" b="1" dirty="0"/>
              <a:t> P</a:t>
            </a:r>
            <a:r>
              <a:rPr lang="en-US" altLang="zh-CN" sz="2800" b="1" baseline="-25000" dirty="0"/>
              <a:t>0</a:t>
            </a:r>
            <a:r>
              <a:rPr lang="en-US" altLang="zh-CN" sz="2800" b="1" dirty="0"/>
              <a:t>      0 1 0</a:t>
            </a:r>
          </a:p>
        </p:txBody>
      </p:sp>
      <p:pic>
        <p:nvPicPr>
          <p:cNvPr id="6" name="图片 5">
            <a:extLst>
              <a:ext uri="{FF2B5EF4-FFF2-40B4-BE49-F238E27FC236}">
                <a16:creationId xmlns:a16="http://schemas.microsoft.com/office/drawing/2014/main" id="{FCD62E5A-D98A-4FF8-906D-A12EA0C4D566}"/>
              </a:ext>
            </a:extLst>
          </p:cNvPr>
          <p:cNvPicPr>
            <a:picLocks noChangeAspect="1"/>
          </p:cNvPicPr>
          <p:nvPr/>
        </p:nvPicPr>
        <p:blipFill>
          <a:blip r:embed="rId3"/>
          <a:stretch>
            <a:fillRect/>
          </a:stretch>
        </p:blipFill>
        <p:spPr>
          <a:xfrm>
            <a:off x="1067036" y="1729623"/>
            <a:ext cx="5237079" cy="3184542"/>
          </a:xfrm>
          <a:prstGeom prst="rect">
            <a:avLst/>
          </a:prstGeom>
        </p:spPr>
      </p:pic>
      <p:sp>
        <p:nvSpPr>
          <p:cNvPr id="2" name="矩形: 圆角 1">
            <a:extLst>
              <a:ext uri="{FF2B5EF4-FFF2-40B4-BE49-F238E27FC236}">
                <a16:creationId xmlns:a16="http://schemas.microsoft.com/office/drawing/2014/main" id="{9B9FB36D-6EF5-48F4-B313-8E1C44991255}"/>
              </a:ext>
            </a:extLst>
          </p:cNvPr>
          <p:cNvSpPr/>
          <p:nvPr/>
        </p:nvSpPr>
        <p:spPr bwMode="auto">
          <a:xfrm>
            <a:off x="3530715" y="3031910"/>
            <a:ext cx="1080120" cy="1882255"/>
          </a:xfrm>
          <a:prstGeom prst="roundRect">
            <a:avLst/>
          </a:prstGeom>
          <a:noFill/>
          <a:ln w="38100" cap="flat" cmpd="sng" algn="ctr">
            <a:solidFill>
              <a:srgbClr val="FF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1907">
                                            <p:txEl>
                                              <p:pRg st="0" end="0"/>
                                            </p:txEl>
                                          </p:spTgt>
                                        </p:tgtEl>
                                        <p:attrNameLst>
                                          <p:attrName>style.visibility</p:attrName>
                                        </p:attrNameLst>
                                      </p:cBhvr>
                                      <p:to>
                                        <p:strVal val="visible"/>
                                      </p:to>
                                    </p:set>
                                    <p:animEffect transition="in" filter="wipe(left)">
                                      <p:cBhvr>
                                        <p:cTn id="7" dur="500"/>
                                        <p:tgtEl>
                                          <p:spTgt spid="251907">
                                            <p:txEl>
                                              <p:pRg st="0" end="0"/>
                                            </p:txEl>
                                          </p:spTgt>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51907">
                                            <p:txEl>
                                              <p:pRg st="9" end="9"/>
                                            </p:txEl>
                                          </p:spTgt>
                                        </p:tgtEl>
                                        <p:attrNameLst>
                                          <p:attrName>style.visibility</p:attrName>
                                        </p:attrNameLst>
                                      </p:cBhvr>
                                      <p:to>
                                        <p:strVal val="visible"/>
                                      </p:to>
                                    </p:set>
                                    <p:animEffect transition="in" filter="wipe(left)">
                                      <p:cBhvr>
                                        <p:cTn id="15" dur="500"/>
                                        <p:tgtEl>
                                          <p:spTgt spid="251907">
                                            <p:txEl>
                                              <p:pRg st="9" end="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
                                            <p:bg/>
                                          </p:spTgt>
                                        </p:tgtEl>
                                        <p:attrNameLst>
                                          <p:attrName>style.visibility</p:attrName>
                                        </p:attrNameLst>
                                      </p:cBhvr>
                                      <p:to>
                                        <p:strVal val="visible"/>
                                      </p:to>
                                    </p:set>
                                    <p:animEffect transition="in" filter="wipe(left)">
                                      <p:cBhvr>
                                        <p:cTn id="20" dur="500"/>
                                        <p:tgtEl>
                                          <p:spTgt spid="5">
                                            <p:bg/>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wipe(left)">
                                      <p:cBhvr>
                                        <p:cTn id="23" dur="500"/>
                                        <p:tgtEl>
                                          <p:spTgt spid="5">
                                            <p:txEl>
                                              <p:pRg st="0" end="0"/>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5">
                                            <p:txEl>
                                              <p:pRg st="1" end="1"/>
                                            </p:txEl>
                                          </p:spTgt>
                                        </p:tgtEl>
                                        <p:attrNameLst>
                                          <p:attrName>style.visibility</p:attrName>
                                        </p:attrNameLst>
                                      </p:cBhvr>
                                      <p:to>
                                        <p:strVal val="visible"/>
                                      </p:to>
                                    </p:set>
                                    <p:animEffect transition="in" filter="wipe(left)">
                                      <p:cBhvr>
                                        <p:cTn id="26" dur="500"/>
                                        <p:tgtEl>
                                          <p:spTgt spid="5">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animEffect transition="in" filter="wipe(left)">
                                      <p:cBhvr>
                                        <p:cTn id="31" dur="500"/>
                                        <p:tgtEl>
                                          <p:spTgt spid="5">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grpId="0"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wheel(1)">
                                      <p:cBhvr>
                                        <p:cTn id="36" dur="2000"/>
                                        <p:tgtEl>
                                          <p:spTgt spid="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51907">
                                            <p:txEl>
                                              <p:pRg st="10" end="10"/>
                                            </p:txEl>
                                          </p:spTgt>
                                        </p:tgtEl>
                                        <p:attrNameLst>
                                          <p:attrName>style.visibility</p:attrName>
                                        </p:attrNameLst>
                                      </p:cBhvr>
                                      <p:to>
                                        <p:strVal val="visible"/>
                                      </p:to>
                                    </p:set>
                                    <p:animEffect transition="in" filter="wipe(left)">
                                      <p:cBhvr>
                                        <p:cTn id="41" dur="500"/>
                                        <p:tgtEl>
                                          <p:spTgt spid="251907">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51907">
                                            <p:txEl>
                                              <p:pRg st="11" end="11"/>
                                            </p:txEl>
                                          </p:spTgt>
                                        </p:tgtEl>
                                        <p:attrNameLst>
                                          <p:attrName>style.visibility</p:attrName>
                                        </p:attrNameLst>
                                      </p:cBhvr>
                                      <p:to>
                                        <p:strVal val="visible"/>
                                      </p:to>
                                    </p:set>
                                    <p:animEffect transition="in" filter="wipe(left)">
                                      <p:cBhvr>
                                        <p:cTn id="46" dur="500"/>
                                        <p:tgtEl>
                                          <p:spTgt spid="251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7" grpId="0" uiExpand="1" build="p"/>
      <p:bldP spid="5" grpId="0" uiExpand="1" build="p" animBg="1"/>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solidFill>
            <a:srgbClr val="002060"/>
          </a:solidFill>
        </p:spPr>
        <p:txBody>
          <a:bodyPr/>
          <a:lstStyle/>
          <a:p>
            <a:r>
              <a:rPr lang="en-US" altLang="zh-CN" dirty="0"/>
              <a:t>Deadlock Model </a:t>
            </a:r>
          </a:p>
        </p:txBody>
      </p:sp>
      <p:sp>
        <p:nvSpPr>
          <p:cNvPr id="7" name="灯片编号占位符 4"/>
          <p:cNvSpPr>
            <a:spLocks noGrp="1"/>
          </p:cNvSpPr>
          <p:nvPr>
            <p:ph type="sldNum" sz="quarter" idx="10"/>
          </p:nvPr>
        </p:nvSpPr>
        <p:spPr/>
        <p:txBody>
          <a:bodyPr/>
          <a:lstStyle/>
          <a:p>
            <a:fld id="{3D51201D-034B-4889-9C99-A375099B8BC0}" type="slidenum">
              <a:rPr lang="en-US" altLang="zh-CN"/>
              <a:pPr/>
              <a:t>4</a:t>
            </a:fld>
            <a:endParaRPr lang="en-US" altLang="zh-CN"/>
          </a:p>
        </p:txBody>
      </p:sp>
      <p:pic>
        <p:nvPicPr>
          <p:cNvPr id="37" name="内容占位符 36">
            <a:extLst>
              <a:ext uri="{FF2B5EF4-FFF2-40B4-BE49-F238E27FC236}">
                <a16:creationId xmlns:a16="http://schemas.microsoft.com/office/drawing/2014/main" id="{7C594E54-EE42-422C-D942-AD32F744F8A0}"/>
              </a:ext>
            </a:extLst>
          </p:cNvPr>
          <p:cNvPicPr>
            <a:picLocks noGrp="1"/>
          </p:cNvPicPr>
          <p:nvPr>
            <p:ph sz="half" idx="4294967295"/>
          </p:nvPr>
        </p:nvPicPr>
        <p:blipFill>
          <a:blip r:embed="rId3"/>
          <a:stretch>
            <a:fillRect/>
          </a:stretch>
        </p:blipFill>
        <p:spPr>
          <a:xfrm>
            <a:off x="7266130" y="1476375"/>
            <a:ext cx="3240087" cy="3240088"/>
          </a:xfrm>
          <a:prstGeom prst="rect">
            <a:avLst/>
          </a:prstGeom>
        </p:spPr>
      </p:pic>
      <p:pic>
        <p:nvPicPr>
          <p:cNvPr id="41" name="内容占位符 40">
            <a:extLst>
              <a:ext uri="{FF2B5EF4-FFF2-40B4-BE49-F238E27FC236}">
                <a16:creationId xmlns:a16="http://schemas.microsoft.com/office/drawing/2014/main" id="{E61CAE6C-43F3-2BA6-066C-693C5B69CE1F}"/>
              </a:ext>
            </a:extLst>
          </p:cNvPr>
          <p:cNvPicPr>
            <a:picLocks noGrp="1" noChangeAspect="1"/>
          </p:cNvPicPr>
          <p:nvPr>
            <p:ph sz="half" idx="4294967295"/>
          </p:nvPr>
        </p:nvPicPr>
        <p:blipFill>
          <a:blip r:embed="rId4"/>
          <a:stretch>
            <a:fillRect/>
          </a:stretch>
        </p:blipFill>
        <p:spPr>
          <a:xfrm>
            <a:off x="1235460" y="1476375"/>
            <a:ext cx="3240088" cy="3240088"/>
          </a:xfrm>
        </p:spPr>
      </p:pic>
      <p:sp>
        <p:nvSpPr>
          <p:cNvPr id="176133" name="Text Box 5"/>
          <p:cNvSpPr txBox="1">
            <a:spLocks noChangeArrowheads="1"/>
          </p:cNvSpPr>
          <p:nvPr/>
        </p:nvSpPr>
        <p:spPr bwMode="auto">
          <a:xfrm>
            <a:off x="1673964" y="5082571"/>
            <a:ext cx="2536272" cy="461665"/>
          </a:xfrm>
          <a:prstGeom prst="rect">
            <a:avLst/>
          </a:prstGeom>
          <a:noFill/>
          <a:ln>
            <a:noFill/>
          </a:ln>
          <a:effectLst/>
          <a:extLst>
            <a:ext uri="{909E8E84-426E-40DD-AFC4-6F175D3DCCD1}">
              <a14:hiddenFill xmlns:a14="http://schemas.microsoft.com/office/drawing/2010/main">
                <a:gradFill rotWithShape="1">
                  <a:gsLst>
                    <a:gs pos="0">
                      <a:srgbClr val="C0C0C0">
                        <a:alpha val="50000"/>
                      </a:srgbClr>
                    </a:gs>
                    <a:gs pos="100000">
                      <a:srgbClr val="595959">
                        <a:alpha val="84000"/>
                      </a:srgbClr>
                    </a:gs>
                  </a:gsLst>
                  <a:lin ang="27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b="1" dirty="0"/>
              <a:t>Deadlock possible</a:t>
            </a:r>
          </a:p>
        </p:txBody>
      </p:sp>
      <p:sp>
        <p:nvSpPr>
          <p:cNvPr id="176134" name="Text Box 6"/>
          <p:cNvSpPr txBox="1">
            <a:spLocks noChangeArrowheads="1"/>
          </p:cNvSpPr>
          <p:nvPr/>
        </p:nvSpPr>
        <p:spPr bwMode="auto">
          <a:xfrm>
            <a:off x="8245790" y="5061934"/>
            <a:ext cx="1415772" cy="461665"/>
          </a:xfrm>
          <a:prstGeom prst="rect">
            <a:avLst/>
          </a:prstGeom>
          <a:noFill/>
          <a:ln>
            <a:noFill/>
          </a:ln>
          <a:effectLst/>
          <a:extLst>
            <a:ext uri="{909E8E84-426E-40DD-AFC4-6F175D3DCCD1}">
              <a14:hiddenFill xmlns:a14="http://schemas.microsoft.com/office/drawing/2010/main">
                <a:gradFill rotWithShape="1">
                  <a:gsLst>
                    <a:gs pos="0">
                      <a:srgbClr val="C0C0C0">
                        <a:alpha val="50000"/>
                      </a:srgbClr>
                    </a:gs>
                    <a:gs pos="100000">
                      <a:srgbClr val="595959">
                        <a:alpha val="84000"/>
                      </a:srgbClr>
                    </a:gs>
                  </a:gsLst>
                  <a:lin ang="27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b="1" dirty="0">
                <a:solidFill>
                  <a:srgbClr val="0000FF"/>
                </a:solidFill>
              </a:rPr>
              <a:t>Deadlock</a:t>
            </a:r>
          </a:p>
        </p:txBody>
      </p:sp>
      <p:sp>
        <p:nvSpPr>
          <p:cNvPr id="2" name="圆角矩形 1"/>
          <p:cNvSpPr/>
          <p:nvPr/>
        </p:nvSpPr>
        <p:spPr bwMode="auto">
          <a:xfrm>
            <a:off x="4475820" y="5814265"/>
            <a:ext cx="3600400" cy="720000"/>
          </a:xfrm>
          <a:prstGeom prst="roundRect">
            <a:avLst>
              <a:gd name="adj" fmla="val 8112"/>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000" b="1" dirty="0">
                <a:latin typeface="楷体" panose="02010609060101010101" pitchFamily="49" charset="-122"/>
                <a:ea typeface="楷体" panose="02010609060101010101" pitchFamily="49" charset="-122"/>
              </a:rPr>
              <a:t>遵守交通法规，维护交通秩序</a:t>
            </a:r>
            <a:endParaRPr lang="en-US" altLang="zh-CN" sz="2000" b="1" dirty="0">
              <a:latin typeface="楷体" panose="02010609060101010101" pitchFamily="49" charset="-122"/>
              <a:ea typeface="楷体" panose="02010609060101010101" pitchFamily="49" charset="-122"/>
            </a:endParaRPr>
          </a:p>
          <a:p>
            <a:r>
              <a:rPr lang="zh-CN" altLang="en-US" sz="2000" b="1" dirty="0">
                <a:latin typeface="楷体" panose="02010609060101010101" pitchFamily="49" charset="-122"/>
                <a:ea typeface="楷体" panose="02010609060101010101" pitchFamily="49" charset="-122"/>
              </a:rPr>
              <a:t>合理有序使用资源、大局意识</a:t>
            </a:r>
          </a:p>
        </p:txBody>
      </p:sp>
      <p:grpSp>
        <p:nvGrpSpPr>
          <p:cNvPr id="5" name="组合 4"/>
          <p:cNvGrpSpPr/>
          <p:nvPr/>
        </p:nvGrpSpPr>
        <p:grpSpPr>
          <a:xfrm>
            <a:off x="2360625" y="2618910"/>
            <a:ext cx="900020" cy="945065"/>
            <a:chOff x="1871740" y="2618950"/>
            <a:chExt cx="900020" cy="945065"/>
          </a:xfrm>
        </p:grpSpPr>
        <p:sp>
          <p:nvSpPr>
            <p:cNvPr id="4" name="矩形 3"/>
            <p:cNvSpPr/>
            <p:nvPr/>
          </p:nvSpPr>
          <p:spPr bwMode="auto">
            <a:xfrm>
              <a:off x="1961710" y="2709000"/>
              <a:ext cx="756000" cy="720000"/>
            </a:xfrm>
            <a:prstGeom prst="rect">
              <a:avLst/>
            </a:prstGeom>
            <a:solidFill>
              <a:schemeClr val="bg1"/>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ln>
                  <a:solidFill>
                    <a:schemeClr val="bg1"/>
                  </a:solidFill>
                </a:ln>
                <a:solidFill>
                  <a:srgbClr val="FFFFFF"/>
                </a:solidFill>
              </a:endParaRPr>
            </a:p>
          </p:txBody>
        </p:sp>
        <p:cxnSp>
          <p:nvCxnSpPr>
            <p:cNvPr id="3" name="直接箭头连接符 2"/>
            <p:cNvCxnSpPr/>
            <p:nvPr/>
          </p:nvCxnSpPr>
          <p:spPr bwMode="auto">
            <a:xfrm flipV="1">
              <a:off x="2591780" y="3204015"/>
              <a:ext cx="0" cy="360000"/>
            </a:xfrm>
            <a:prstGeom prst="straightConnector1">
              <a:avLst/>
            </a:prstGeom>
            <a:solidFill>
              <a:schemeClr val="accent1"/>
            </a:solidFill>
            <a:ln w="38100" cap="flat" cmpd="sng" algn="ctr">
              <a:solidFill>
                <a:srgbClr val="0000FF"/>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箭头连接符 9"/>
            <p:cNvCxnSpPr/>
            <p:nvPr/>
          </p:nvCxnSpPr>
          <p:spPr bwMode="auto">
            <a:xfrm>
              <a:off x="2152393" y="2618950"/>
              <a:ext cx="0" cy="360000"/>
            </a:xfrm>
            <a:prstGeom prst="straightConnector1">
              <a:avLst/>
            </a:prstGeom>
            <a:solidFill>
              <a:schemeClr val="accent1"/>
            </a:solidFill>
            <a:ln w="38100" cap="flat" cmpd="sng" algn="ctr">
              <a:solidFill>
                <a:srgbClr val="0000FF"/>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箭头连接符 10"/>
            <p:cNvCxnSpPr/>
            <p:nvPr/>
          </p:nvCxnSpPr>
          <p:spPr bwMode="auto">
            <a:xfrm rot="16200000">
              <a:off x="2051740" y="3113985"/>
              <a:ext cx="0" cy="360000"/>
            </a:xfrm>
            <a:prstGeom prst="straightConnector1">
              <a:avLst/>
            </a:prstGeom>
            <a:solidFill>
              <a:schemeClr val="accent1"/>
            </a:solidFill>
            <a:ln w="38100" cap="flat" cmpd="sng" algn="ctr">
              <a:solidFill>
                <a:srgbClr val="0000FF"/>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1"/>
            <p:cNvCxnSpPr/>
            <p:nvPr/>
          </p:nvCxnSpPr>
          <p:spPr bwMode="auto">
            <a:xfrm rot="5400000" flipH="1">
              <a:off x="2591760" y="2663935"/>
              <a:ext cx="0" cy="360000"/>
            </a:xfrm>
            <a:prstGeom prst="straightConnector1">
              <a:avLst/>
            </a:prstGeom>
            <a:solidFill>
              <a:schemeClr val="accent1"/>
            </a:solidFill>
            <a:ln w="38100" cap="flat" cmpd="sng" algn="ctr">
              <a:solidFill>
                <a:srgbClr val="0000FF"/>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6359267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6133"/>
                                        </p:tgtEl>
                                        <p:attrNameLst>
                                          <p:attrName>style.visibility</p:attrName>
                                        </p:attrNameLst>
                                      </p:cBhvr>
                                      <p:to>
                                        <p:strVal val="visible"/>
                                      </p:to>
                                    </p:set>
                                    <p:animEffect transition="in" filter="wipe(left)">
                                      <p:cBhvr>
                                        <p:cTn id="12" dur="500"/>
                                        <p:tgtEl>
                                          <p:spTgt spid="176133"/>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 calcmode="lin" valueType="num">
                                      <p:cBhvr>
                                        <p:cTn id="17" dur="500" fill="hold"/>
                                        <p:tgtEl>
                                          <p:spTgt spid="37"/>
                                        </p:tgtEl>
                                        <p:attrNameLst>
                                          <p:attrName>ppt_w</p:attrName>
                                        </p:attrNameLst>
                                      </p:cBhvr>
                                      <p:tavLst>
                                        <p:tav tm="0">
                                          <p:val>
                                            <p:fltVal val="0"/>
                                          </p:val>
                                        </p:tav>
                                        <p:tav tm="100000">
                                          <p:val>
                                            <p:strVal val="#ppt_w"/>
                                          </p:val>
                                        </p:tav>
                                      </p:tavLst>
                                    </p:anim>
                                    <p:anim calcmode="lin" valueType="num">
                                      <p:cBhvr>
                                        <p:cTn id="18" dur="500" fill="hold"/>
                                        <p:tgtEl>
                                          <p:spTgt spid="37"/>
                                        </p:tgtEl>
                                        <p:attrNameLst>
                                          <p:attrName>ppt_h</p:attrName>
                                        </p:attrNameLst>
                                      </p:cBhvr>
                                      <p:tavLst>
                                        <p:tav tm="0">
                                          <p:val>
                                            <p:fltVal val="0"/>
                                          </p:val>
                                        </p:tav>
                                        <p:tav tm="100000">
                                          <p:val>
                                            <p:strVal val="#ppt_h"/>
                                          </p:val>
                                        </p:tav>
                                      </p:tavLst>
                                    </p:anim>
                                    <p:animEffect transition="in" filter="fade">
                                      <p:cBhvr>
                                        <p:cTn id="19" dur="500"/>
                                        <p:tgtEl>
                                          <p:spTgt spid="37"/>
                                        </p:tgtEl>
                                      </p:cBhvr>
                                    </p:animEffect>
                                  </p:childTnLst>
                                </p:cTn>
                              </p:par>
                            </p:childTnLst>
                          </p:cTn>
                        </p:par>
                      </p:childTnLst>
                    </p:cTn>
                  </p:par>
                  <p:par>
                    <p:cTn id="20" fill="hold">
                      <p:stCondLst>
                        <p:cond delay="indefinite"/>
                      </p:stCondLst>
                      <p:childTnLst>
                        <p:par>
                          <p:cTn id="21" fill="hold">
                            <p:stCondLst>
                              <p:cond delay="0"/>
                            </p:stCondLst>
                            <p:childTnLst>
                              <p:par>
                                <p:cTn id="22" presetID="26" presetClass="entr" presetSubtype="0" fill="hold" grpId="0" nodeType="clickEffect">
                                  <p:stCondLst>
                                    <p:cond delay="0"/>
                                  </p:stCondLst>
                                  <p:childTnLst>
                                    <p:set>
                                      <p:cBhvr>
                                        <p:cTn id="23" dur="1" fill="hold">
                                          <p:stCondLst>
                                            <p:cond delay="0"/>
                                          </p:stCondLst>
                                        </p:cTn>
                                        <p:tgtEl>
                                          <p:spTgt spid="176134"/>
                                        </p:tgtEl>
                                        <p:attrNameLst>
                                          <p:attrName>style.visibility</p:attrName>
                                        </p:attrNameLst>
                                      </p:cBhvr>
                                      <p:to>
                                        <p:strVal val="visible"/>
                                      </p:to>
                                    </p:set>
                                    <p:animEffect transition="in" filter="wipe(down)">
                                      <p:cBhvr>
                                        <p:cTn id="24" dur="580">
                                          <p:stCondLst>
                                            <p:cond delay="0"/>
                                          </p:stCondLst>
                                        </p:cTn>
                                        <p:tgtEl>
                                          <p:spTgt spid="176134"/>
                                        </p:tgtEl>
                                      </p:cBhvr>
                                    </p:animEffect>
                                    <p:anim calcmode="lin" valueType="num">
                                      <p:cBhvr>
                                        <p:cTn id="25" dur="1822" tmFilter="0,0; 0.14,0.36; 0.43,0.73; 0.71,0.91; 1.0,1.0">
                                          <p:stCondLst>
                                            <p:cond delay="0"/>
                                          </p:stCondLst>
                                        </p:cTn>
                                        <p:tgtEl>
                                          <p:spTgt spid="176134"/>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176134"/>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176134"/>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176134"/>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176134"/>
                                        </p:tgtEl>
                                        <p:attrNameLst>
                                          <p:attrName>ppt_y</p:attrName>
                                        </p:attrNameLst>
                                      </p:cBhvr>
                                      <p:tavLst>
                                        <p:tav tm="0" fmla="#ppt_y-sin(pi*$)/81">
                                          <p:val>
                                            <p:fltVal val="0"/>
                                          </p:val>
                                        </p:tav>
                                        <p:tav tm="100000">
                                          <p:val>
                                            <p:fltVal val="1"/>
                                          </p:val>
                                        </p:tav>
                                      </p:tavLst>
                                    </p:anim>
                                    <p:animScale>
                                      <p:cBhvr>
                                        <p:cTn id="30" dur="26">
                                          <p:stCondLst>
                                            <p:cond delay="650"/>
                                          </p:stCondLst>
                                        </p:cTn>
                                        <p:tgtEl>
                                          <p:spTgt spid="176134"/>
                                        </p:tgtEl>
                                      </p:cBhvr>
                                      <p:to x="100000" y="60000"/>
                                    </p:animScale>
                                    <p:animScale>
                                      <p:cBhvr>
                                        <p:cTn id="31" dur="166" decel="50000">
                                          <p:stCondLst>
                                            <p:cond delay="676"/>
                                          </p:stCondLst>
                                        </p:cTn>
                                        <p:tgtEl>
                                          <p:spTgt spid="176134"/>
                                        </p:tgtEl>
                                      </p:cBhvr>
                                      <p:to x="100000" y="100000"/>
                                    </p:animScale>
                                    <p:animScale>
                                      <p:cBhvr>
                                        <p:cTn id="32" dur="26">
                                          <p:stCondLst>
                                            <p:cond delay="1312"/>
                                          </p:stCondLst>
                                        </p:cTn>
                                        <p:tgtEl>
                                          <p:spTgt spid="176134"/>
                                        </p:tgtEl>
                                      </p:cBhvr>
                                      <p:to x="100000" y="80000"/>
                                    </p:animScale>
                                    <p:animScale>
                                      <p:cBhvr>
                                        <p:cTn id="33" dur="166" decel="50000">
                                          <p:stCondLst>
                                            <p:cond delay="1338"/>
                                          </p:stCondLst>
                                        </p:cTn>
                                        <p:tgtEl>
                                          <p:spTgt spid="176134"/>
                                        </p:tgtEl>
                                      </p:cBhvr>
                                      <p:to x="100000" y="100000"/>
                                    </p:animScale>
                                    <p:animScale>
                                      <p:cBhvr>
                                        <p:cTn id="34" dur="26">
                                          <p:stCondLst>
                                            <p:cond delay="1642"/>
                                          </p:stCondLst>
                                        </p:cTn>
                                        <p:tgtEl>
                                          <p:spTgt spid="176134"/>
                                        </p:tgtEl>
                                      </p:cBhvr>
                                      <p:to x="100000" y="90000"/>
                                    </p:animScale>
                                    <p:animScale>
                                      <p:cBhvr>
                                        <p:cTn id="35" dur="166" decel="50000">
                                          <p:stCondLst>
                                            <p:cond delay="1668"/>
                                          </p:stCondLst>
                                        </p:cTn>
                                        <p:tgtEl>
                                          <p:spTgt spid="176134"/>
                                        </p:tgtEl>
                                      </p:cBhvr>
                                      <p:to x="100000" y="100000"/>
                                    </p:animScale>
                                    <p:animScale>
                                      <p:cBhvr>
                                        <p:cTn id="36" dur="26">
                                          <p:stCondLst>
                                            <p:cond delay="1808"/>
                                          </p:stCondLst>
                                        </p:cTn>
                                        <p:tgtEl>
                                          <p:spTgt spid="176134"/>
                                        </p:tgtEl>
                                      </p:cBhvr>
                                      <p:to x="100000" y="95000"/>
                                    </p:animScale>
                                    <p:animScale>
                                      <p:cBhvr>
                                        <p:cTn id="37" dur="166" decel="50000">
                                          <p:stCondLst>
                                            <p:cond delay="1834"/>
                                          </p:stCondLst>
                                        </p:cTn>
                                        <p:tgtEl>
                                          <p:spTgt spid="176134"/>
                                        </p:tgtEl>
                                      </p:cBhvr>
                                      <p:to x="100000" y="100000"/>
                                    </p:animScale>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left)">
                                      <p:cBhvr>
                                        <p:cTn id="4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3" grpId="0"/>
      <p:bldP spid="176134" grpId="0"/>
      <p:bldP spid="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r>
              <a:rPr lang="en-US" altLang="zh-CN" dirty="0"/>
              <a:t>Detection-Algorithm Usage</a:t>
            </a:r>
          </a:p>
        </p:txBody>
      </p:sp>
      <p:sp>
        <p:nvSpPr>
          <p:cNvPr id="253955" name="Rectangle 3"/>
          <p:cNvSpPr>
            <a:spLocks noGrp="1" noChangeArrowheads="1"/>
          </p:cNvSpPr>
          <p:nvPr>
            <p:ph idx="1"/>
          </p:nvPr>
        </p:nvSpPr>
        <p:spPr/>
        <p:txBody>
          <a:bodyPr>
            <a:normAutofit lnSpcReduction="10000"/>
          </a:bodyPr>
          <a:lstStyle/>
          <a:p>
            <a:pPr>
              <a:lnSpc>
                <a:spcPct val="110000"/>
              </a:lnSpc>
              <a:spcBef>
                <a:spcPts val="0"/>
              </a:spcBef>
            </a:pPr>
            <a:r>
              <a:rPr lang="en-US" altLang="zh-CN" dirty="0"/>
              <a:t>When, and how often, to invoke depends on:</a:t>
            </a:r>
          </a:p>
          <a:p>
            <a:pPr lvl="1">
              <a:lnSpc>
                <a:spcPct val="110000"/>
              </a:lnSpc>
              <a:spcBef>
                <a:spcPts val="0"/>
              </a:spcBef>
            </a:pPr>
            <a:r>
              <a:rPr lang="en-US" altLang="zh-CN" dirty="0"/>
              <a:t>How often is a deadlock likely to occur?</a:t>
            </a:r>
          </a:p>
          <a:p>
            <a:pPr lvl="1">
              <a:lnSpc>
                <a:spcPct val="110000"/>
              </a:lnSpc>
              <a:spcBef>
                <a:spcPts val="0"/>
              </a:spcBef>
            </a:pPr>
            <a:r>
              <a:rPr lang="en-US" altLang="zh-CN" dirty="0"/>
              <a:t>How many processes will need to be rolled back?</a:t>
            </a:r>
          </a:p>
          <a:p>
            <a:pPr lvl="2">
              <a:lnSpc>
                <a:spcPct val="110000"/>
              </a:lnSpc>
              <a:spcBef>
                <a:spcPts val="0"/>
              </a:spcBef>
            </a:pPr>
            <a:r>
              <a:rPr lang="en-US" altLang="zh-CN" dirty="0"/>
              <a:t>one for each disjoint cycle</a:t>
            </a:r>
          </a:p>
          <a:p>
            <a:pPr>
              <a:lnSpc>
                <a:spcPct val="110000"/>
              </a:lnSpc>
              <a:spcBef>
                <a:spcPts val="0"/>
              </a:spcBef>
            </a:pPr>
            <a:r>
              <a:rPr lang="en-US" altLang="zh-CN" dirty="0"/>
              <a:t>Deadlocks occur only when some process makes a request that cannot be granted immediately.</a:t>
            </a:r>
          </a:p>
          <a:p>
            <a:pPr lvl="1">
              <a:lnSpc>
                <a:spcPct val="110000"/>
              </a:lnSpc>
              <a:spcBef>
                <a:spcPts val="0"/>
              </a:spcBef>
            </a:pPr>
            <a:r>
              <a:rPr lang="en-US" altLang="zh-CN" dirty="0"/>
              <a:t>Invoke the deadlock detection algorithm every time a request for allocation cannot be granted immediately.</a:t>
            </a:r>
          </a:p>
          <a:p>
            <a:pPr lvl="2">
              <a:lnSpc>
                <a:spcPct val="110000"/>
              </a:lnSpc>
              <a:spcBef>
                <a:spcPts val="0"/>
              </a:spcBef>
            </a:pPr>
            <a:r>
              <a:rPr lang="en-US" altLang="zh-CN" sz="2400" dirty="0"/>
              <a:t>incur considerable overhead in computation time.</a:t>
            </a:r>
          </a:p>
          <a:p>
            <a:pPr lvl="2">
              <a:lnSpc>
                <a:spcPct val="110000"/>
              </a:lnSpc>
              <a:spcBef>
                <a:spcPts val="0"/>
              </a:spcBef>
            </a:pPr>
            <a:r>
              <a:rPr lang="en-US" altLang="zh-CN" sz="2400" dirty="0"/>
              <a:t>invoke the algorithm at defined intervals, once per hour or whenever CPU utilization drops below 40 percent.</a:t>
            </a:r>
          </a:p>
          <a:p>
            <a:pPr lvl="1">
              <a:lnSpc>
                <a:spcPct val="110000"/>
              </a:lnSpc>
              <a:spcBef>
                <a:spcPts val="0"/>
              </a:spcBef>
            </a:pPr>
            <a:r>
              <a:rPr lang="en-US" altLang="zh-CN" dirty="0"/>
              <a:t>If detection algorithm is invoked arbitrarily, there may be many cycles in the resource graph, and so we would not be able to tell which of the many deadlocked processes “caused” the deadlock.</a:t>
            </a:r>
          </a:p>
        </p:txBody>
      </p:sp>
      <p:sp>
        <p:nvSpPr>
          <p:cNvPr id="4" name="灯片编号占位符 3"/>
          <p:cNvSpPr>
            <a:spLocks noGrp="1"/>
          </p:cNvSpPr>
          <p:nvPr>
            <p:ph type="sldNum" sz="quarter" idx="10"/>
          </p:nvPr>
        </p:nvSpPr>
        <p:spPr/>
        <p:txBody>
          <a:bodyPr/>
          <a:lstStyle/>
          <a:p>
            <a:fld id="{2AA02090-DE65-4103-BCFE-8E9FA76597CA}" type="slidenum">
              <a:rPr lang="en-US" altLang="zh-CN"/>
              <a:pPr/>
              <a:t>40</a:t>
            </a:fld>
            <a:endParaRPr lang="en-US" altLang="zh-CN"/>
          </a:p>
        </p:txBody>
      </p:sp>
    </p:spTree>
    <p:extLst>
      <p:ext uri="{BB962C8B-B14F-4D97-AF65-F5344CB8AC3E}">
        <p14:creationId xmlns:p14="http://schemas.microsoft.com/office/powerpoint/2010/main" val="26719269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3955">
                                            <p:txEl>
                                              <p:pRg st="0" end="0"/>
                                            </p:txEl>
                                          </p:spTgt>
                                        </p:tgtEl>
                                        <p:attrNameLst>
                                          <p:attrName>style.visibility</p:attrName>
                                        </p:attrNameLst>
                                      </p:cBhvr>
                                      <p:to>
                                        <p:strVal val="visible"/>
                                      </p:to>
                                    </p:set>
                                    <p:animEffect transition="in" filter="wipe(left)">
                                      <p:cBhvr>
                                        <p:cTn id="7" dur="500"/>
                                        <p:tgtEl>
                                          <p:spTgt spid="25395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53955">
                                            <p:txEl>
                                              <p:pRg st="1" end="1"/>
                                            </p:txEl>
                                          </p:spTgt>
                                        </p:tgtEl>
                                        <p:attrNameLst>
                                          <p:attrName>style.visibility</p:attrName>
                                        </p:attrNameLst>
                                      </p:cBhvr>
                                      <p:to>
                                        <p:strVal val="visible"/>
                                      </p:to>
                                    </p:set>
                                    <p:animEffect transition="in" filter="wipe(left)">
                                      <p:cBhvr>
                                        <p:cTn id="10" dur="500"/>
                                        <p:tgtEl>
                                          <p:spTgt spid="253955">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53955">
                                            <p:txEl>
                                              <p:pRg st="2" end="2"/>
                                            </p:txEl>
                                          </p:spTgt>
                                        </p:tgtEl>
                                        <p:attrNameLst>
                                          <p:attrName>style.visibility</p:attrName>
                                        </p:attrNameLst>
                                      </p:cBhvr>
                                      <p:to>
                                        <p:strVal val="visible"/>
                                      </p:to>
                                    </p:set>
                                    <p:animEffect transition="in" filter="wipe(left)">
                                      <p:cBhvr>
                                        <p:cTn id="13" dur="500"/>
                                        <p:tgtEl>
                                          <p:spTgt spid="253955">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53955">
                                            <p:txEl>
                                              <p:pRg st="3" end="3"/>
                                            </p:txEl>
                                          </p:spTgt>
                                        </p:tgtEl>
                                        <p:attrNameLst>
                                          <p:attrName>style.visibility</p:attrName>
                                        </p:attrNameLst>
                                      </p:cBhvr>
                                      <p:to>
                                        <p:strVal val="visible"/>
                                      </p:to>
                                    </p:set>
                                    <p:animEffect transition="in" filter="wipe(left)">
                                      <p:cBhvr>
                                        <p:cTn id="16" dur="500"/>
                                        <p:tgtEl>
                                          <p:spTgt spid="25395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53955">
                                            <p:txEl>
                                              <p:pRg st="4" end="4"/>
                                            </p:txEl>
                                          </p:spTgt>
                                        </p:tgtEl>
                                        <p:attrNameLst>
                                          <p:attrName>style.visibility</p:attrName>
                                        </p:attrNameLst>
                                      </p:cBhvr>
                                      <p:to>
                                        <p:strVal val="visible"/>
                                      </p:to>
                                    </p:set>
                                    <p:animEffect transition="in" filter="wipe(left)">
                                      <p:cBhvr>
                                        <p:cTn id="21" dur="500"/>
                                        <p:tgtEl>
                                          <p:spTgt spid="253955">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53955">
                                            <p:txEl>
                                              <p:pRg st="5" end="5"/>
                                            </p:txEl>
                                          </p:spTgt>
                                        </p:tgtEl>
                                        <p:attrNameLst>
                                          <p:attrName>style.visibility</p:attrName>
                                        </p:attrNameLst>
                                      </p:cBhvr>
                                      <p:to>
                                        <p:strVal val="visible"/>
                                      </p:to>
                                    </p:set>
                                    <p:animEffect transition="in" filter="wipe(left)">
                                      <p:cBhvr>
                                        <p:cTn id="24" dur="500"/>
                                        <p:tgtEl>
                                          <p:spTgt spid="253955">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53955">
                                            <p:txEl>
                                              <p:pRg st="6" end="6"/>
                                            </p:txEl>
                                          </p:spTgt>
                                        </p:tgtEl>
                                        <p:attrNameLst>
                                          <p:attrName>style.visibility</p:attrName>
                                        </p:attrNameLst>
                                      </p:cBhvr>
                                      <p:to>
                                        <p:strVal val="visible"/>
                                      </p:to>
                                    </p:set>
                                    <p:animEffect transition="in" filter="wipe(left)">
                                      <p:cBhvr>
                                        <p:cTn id="27" dur="500"/>
                                        <p:tgtEl>
                                          <p:spTgt spid="253955">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53955">
                                            <p:txEl>
                                              <p:pRg st="7" end="7"/>
                                            </p:txEl>
                                          </p:spTgt>
                                        </p:tgtEl>
                                        <p:attrNameLst>
                                          <p:attrName>style.visibility</p:attrName>
                                        </p:attrNameLst>
                                      </p:cBhvr>
                                      <p:to>
                                        <p:strVal val="visible"/>
                                      </p:to>
                                    </p:set>
                                    <p:animEffect transition="in" filter="wipe(left)">
                                      <p:cBhvr>
                                        <p:cTn id="30" dur="500"/>
                                        <p:tgtEl>
                                          <p:spTgt spid="253955">
                                            <p:txEl>
                                              <p:pRg st="7" end="7"/>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53955">
                                            <p:txEl>
                                              <p:pRg st="8" end="8"/>
                                            </p:txEl>
                                          </p:spTgt>
                                        </p:tgtEl>
                                        <p:attrNameLst>
                                          <p:attrName>style.visibility</p:attrName>
                                        </p:attrNameLst>
                                      </p:cBhvr>
                                      <p:to>
                                        <p:strVal val="visible"/>
                                      </p:to>
                                    </p:set>
                                    <p:animEffect transition="in" filter="wipe(left)">
                                      <p:cBhvr>
                                        <p:cTn id="33" dur="500"/>
                                        <p:tgtEl>
                                          <p:spTgt spid="25395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solidFill>
            <a:srgbClr val="002060"/>
          </a:solidFill>
        </p:spPr>
        <p:txBody>
          <a:bodyPr/>
          <a:lstStyle/>
          <a:p>
            <a:r>
              <a:rPr kumimoji="0" lang="zh-CN" altLang="en-US" dirty="0"/>
              <a:t>资</a:t>
            </a:r>
            <a:r>
              <a:rPr lang="zh-CN" altLang="en-US" dirty="0"/>
              <a:t>源图消边法检测死锁</a:t>
            </a:r>
            <a:r>
              <a:rPr lang="en-US" altLang="zh-CN" dirty="0"/>
              <a:t> </a:t>
            </a:r>
            <a:endParaRPr lang="zh-CN" altLang="en-US" dirty="0"/>
          </a:p>
        </p:txBody>
      </p:sp>
      <p:sp>
        <p:nvSpPr>
          <p:cNvPr id="46" name="灯片编号占位符 3"/>
          <p:cNvSpPr>
            <a:spLocks noGrp="1"/>
          </p:cNvSpPr>
          <p:nvPr>
            <p:ph type="sldNum" sz="quarter" idx="10"/>
          </p:nvPr>
        </p:nvSpPr>
        <p:spPr/>
        <p:txBody>
          <a:bodyPr/>
          <a:lstStyle/>
          <a:p>
            <a:fld id="{0B0238B9-DCA3-4BFA-8C91-5DEAB17854B5}" type="slidenum">
              <a:rPr lang="en-US" altLang="zh-CN"/>
              <a:pPr/>
              <a:t>41</a:t>
            </a:fld>
            <a:endParaRPr lang="en-US" altLang="zh-CN"/>
          </a:p>
        </p:txBody>
      </p:sp>
      <p:grpSp>
        <p:nvGrpSpPr>
          <p:cNvPr id="271363" name="Group 3"/>
          <p:cNvGrpSpPr>
            <a:grpSpLocks/>
          </p:cNvGrpSpPr>
          <p:nvPr/>
        </p:nvGrpSpPr>
        <p:grpSpPr bwMode="auto">
          <a:xfrm>
            <a:off x="1820864" y="2935081"/>
            <a:ext cx="3195637" cy="989013"/>
            <a:chOff x="357" y="1962"/>
            <a:chExt cx="2013" cy="623"/>
          </a:xfrm>
        </p:grpSpPr>
        <p:sp>
          <p:nvSpPr>
            <p:cNvPr id="271364" name="Rectangle 4"/>
            <p:cNvSpPr>
              <a:spLocks noChangeArrowheads="1"/>
            </p:cNvSpPr>
            <p:nvPr/>
          </p:nvSpPr>
          <p:spPr bwMode="auto">
            <a:xfrm>
              <a:off x="555" y="1962"/>
              <a:ext cx="1815" cy="567"/>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600" b="1"/>
                <a:t>·······</a:t>
              </a:r>
            </a:p>
          </p:txBody>
        </p:sp>
        <p:sp>
          <p:nvSpPr>
            <p:cNvPr id="271365" name="Text Box 5"/>
            <p:cNvSpPr txBox="1">
              <a:spLocks noChangeArrowheads="1"/>
            </p:cNvSpPr>
            <p:nvPr/>
          </p:nvSpPr>
          <p:spPr bwMode="auto">
            <a:xfrm>
              <a:off x="357" y="2354"/>
              <a:ext cx="22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a:t>A</a:t>
              </a:r>
            </a:p>
          </p:txBody>
        </p:sp>
      </p:grpSp>
      <p:grpSp>
        <p:nvGrpSpPr>
          <p:cNvPr id="271366" name="Group 6"/>
          <p:cNvGrpSpPr>
            <a:grpSpLocks/>
          </p:cNvGrpSpPr>
          <p:nvPr/>
        </p:nvGrpSpPr>
        <p:grpSpPr bwMode="auto">
          <a:xfrm>
            <a:off x="5489575" y="2935081"/>
            <a:ext cx="1462088" cy="989013"/>
            <a:chOff x="2498" y="1962"/>
            <a:chExt cx="921" cy="623"/>
          </a:xfrm>
        </p:grpSpPr>
        <p:sp>
          <p:nvSpPr>
            <p:cNvPr id="271367" name="Rectangle 7"/>
            <p:cNvSpPr>
              <a:spLocks noChangeArrowheads="1"/>
            </p:cNvSpPr>
            <p:nvPr/>
          </p:nvSpPr>
          <p:spPr bwMode="auto">
            <a:xfrm>
              <a:off x="2681" y="1962"/>
              <a:ext cx="738" cy="567"/>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600" b="1"/>
                <a:t>··</a:t>
              </a:r>
            </a:p>
          </p:txBody>
        </p:sp>
        <p:sp>
          <p:nvSpPr>
            <p:cNvPr id="271368" name="Text Box 8"/>
            <p:cNvSpPr txBox="1">
              <a:spLocks noChangeArrowheads="1"/>
            </p:cNvSpPr>
            <p:nvPr/>
          </p:nvSpPr>
          <p:spPr bwMode="auto">
            <a:xfrm>
              <a:off x="2498" y="2354"/>
              <a:ext cx="212"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a:t>B</a:t>
              </a:r>
            </a:p>
          </p:txBody>
        </p:sp>
      </p:grpSp>
      <p:grpSp>
        <p:nvGrpSpPr>
          <p:cNvPr id="271369" name="Group 9"/>
          <p:cNvGrpSpPr>
            <a:grpSpLocks/>
          </p:cNvGrpSpPr>
          <p:nvPr/>
        </p:nvGrpSpPr>
        <p:grpSpPr bwMode="auto">
          <a:xfrm>
            <a:off x="7310439" y="2935080"/>
            <a:ext cx="3195637" cy="971550"/>
            <a:chOff x="3532" y="1962"/>
            <a:chExt cx="2013" cy="612"/>
          </a:xfrm>
        </p:grpSpPr>
        <p:sp>
          <p:nvSpPr>
            <p:cNvPr id="271370" name="Rectangle 10"/>
            <p:cNvSpPr>
              <a:spLocks noChangeArrowheads="1"/>
            </p:cNvSpPr>
            <p:nvPr/>
          </p:nvSpPr>
          <p:spPr bwMode="auto">
            <a:xfrm>
              <a:off x="3730" y="1962"/>
              <a:ext cx="1815" cy="567"/>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600" b="1"/>
                <a:t>······</a:t>
              </a:r>
            </a:p>
          </p:txBody>
        </p:sp>
        <p:sp>
          <p:nvSpPr>
            <p:cNvPr id="271371" name="Text Box 11"/>
            <p:cNvSpPr txBox="1">
              <a:spLocks noChangeArrowheads="1"/>
            </p:cNvSpPr>
            <p:nvPr/>
          </p:nvSpPr>
          <p:spPr bwMode="auto">
            <a:xfrm>
              <a:off x="3532" y="2343"/>
              <a:ext cx="22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a:t>C</a:t>
              </a:r>
            </a:p>
          </p:txBody>
        </p:sp>
      </p:grpSp>
      <p:sp>
        <p:nvSpPr>
          <p:cNvPr id="271372" name="Oval 12"/>
          <p:cNvSpPr>
            <a:spLocks noChangeArrowheads="1"/>
          </p:cNvSpPr>
          <p:nvPr/>
        </p:nvSpPr>
        <p:spPr bwMode="auto">
          <a:xfrm>
            <a:off x="2857500" y="1223756"/>
            <a:ext cx="763588" cy="765175"/>
          </a:xfrm>
          <a:prstGeom prst="ellipse">
            <a:avLst/>
          </a:prstGeom>
          <a:solidFill>
            <a:srgbClr val="66FFFF"/>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P</a:t>
            </a:r>
            <a:r>
              <a:rPr lang="en-US" altLang="zh-CN" b="1" baseline="-25000" dirty="0"/>
              <a:t>0</a:t>
            </a:r>
          </a:p>
        </p:txBody>
      </p:sp>
      <p:sp>
        <p:nvSpPr>
          <p:cNvPr id="271373" name="Oval 13"/>
          <p:cNvSpPr>
            <a:spLocks noChangeArrowheads="1"/>
          </p:cNvSpPr>
          <p:nvPr/>
        </p:nvSpPr>
        <p:spPr bwMode="auto">
          <a:xfrm>
            <a:off x="5286375" y="1223756"/>
            <a:ext cx="763588" cy="765175"/>
          </a:xfrm>
          <a:prstGeom prst="ellipse">
            <a:avLst/>
          </a:prstGeom>
          <a:solidFill>
            <a:srgbClr val="66FFFF"/>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P</a:t>
            </a:r>
            <a:r>
              <a:rPr lang="en-US" altLang="zh-CN" b="1" baseline="-25000" dirty="0"/>
              <a:t>1</a:t>
            </a:r>
          </a:p>
        </p:txBody>
      </p:sp>
      <p:sp>
        <p:nvSpPr>
          <p:cNvPr id="271374" name="Oval 14"/>
          <p:cNvSpPr>
            <a:spLocks noChangeArrowheads="1"/>
          </p:cNvSpPr>
          <p:nvPr/>
        </p:nvSpPr>
        <p:spPr bwMode="auto">
          <a:xfrm>
            <a:off x="7851775" y="1223756"/>
            <a:ext cx="763588" cy="765175"/>
          </a:xfrm>
          <a:prstGeom prst="ellipse">
            <a:avLst/>
          </a:prstGeom>
          <a:solidFill>
            <a:srgbClr val="66FFFF"/>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P</a:t>
            </a:r>
            <a:r>
              <a:rPr lang="en-US" altLang="zh-CN" b="1" baseline="-25000" dirty="0"/>
              <a:t>2</a:t>
            </a:r>
          </a:p>
        </p:txBody>
      </p:sp>
      <p:sp>
        <p:nvSpPr>
          <p:cNvPr id="271375" name="Oval 15"/>
          <p:cNvSpPr>
            <a:spLocks noChangeArrowheads="1"/>
          </p:cNvSpPr>
          <p:nvPr/>
        </p:nvSpPr>
        <p:spPr bwMode="auto">
          <a:xfrm>
            <a:off x="4025900" y="4824206"/>
            <a:ext cx="763588" cy="765175"/>
          </a:xfrm>
          <a:prstGeom prst="ellipse">
            <a:avLst/>
          </a:prstGeom>
          <a:solidFill>
            <a:srgbClr val="66FFFF"/>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P</a:t>
            </a:r>
            <a:r>
              <a:rPr lang="en-US" altLang="zh-CN" b="1" baseline="-25000" dirty="0"/>
              <a:t>3</a:t>
            </a:r>
          </a:p>
        </p:txBody>
      </p:sp>
      <p:sp>
        <p:nvSpPr>
          <p:cNvPr id="271376" name="Oval 16"/>
          <p:cNvSpPr>
            <a:spLocks noChangeArrowheads="1"/>
          </p:cNvSpPr>
          <p:nvPr/>
        </p:nvSpPr>
        <p:spPr bwMode="auto">
          <a:xfrm>
            <a:off x="7131050" y="4824206"/>
            <a:ext cx="763588" cy="765175"/>
          </a:xfrm>
          <a:prstGeom prst="ellipse">
            <a:avLst/>
          </a:prstGeom>
          <a:solidFill>
            <a:srgbClr val="66FFFF"/>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P</a:t>
            </a:r>
            <a:r>
              <a:rPr lang="en-US" altLang="zh-CN" b="1" baseline="-25000" dirty="0"/>
              <a:t>4</a:t>
            </a:r>
          </a:p>
        </p:txBody>
      </p:sp>
      <p:sp>
        <p:nvSpPr>
          <p:cNvPr id="271377" name="Line 17"/>
          <p:cNvSpPr>
            <a:spLocks noChangeShapeType="1"/>
          </p:cNvSpPr>
          <p:nvPr/>
        </p:nvSpPr>
        <p:spPr bwMode="auto">
          <a:xfrm flipH="1" flipV="1">
            <a:off x="3530715" y="1808820"/>
            <a:ext cx="2592000" cy="154800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71378" name="Line 18"/>
          <p:cNvSpPr>
            <a:spLocks noChangeShapeType="1"/>
          </p:cNvSpPr>
          <p:nvPr/>
        </p:nvSpPr>
        <p:spPr bwMode="auto">
          <a:xfrm flipV="1">
            <a:off x="2270575" y="1763504"/>
            <a:ext cx="3060000" cy="1630038"/>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71379" name="Line 19"/>
          <p:cNvSpPr>
            <a:spLocks noChangeShapeType="1"/>
          </p:cNvSpPr>
          <p:nvPr/>
        </p:nvSpPr>
        <p:spPr bwMode="auto">
          <a:xfrm flipV="1">
            <a:off x="2720626" y="1853993"/>
            <a:ext cx="2700300" cy="153955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71380" name="Line 20"/>
          <p:cNvSpPr>
            <a:spLocks noChangeShapeType="1"/>
          </p:cNvSpPr>
          <p:nvPr/>
        </p:nvSpPr>
        <p:spPr bwMode="auto">
          <a:xfrm flipV="1">
            <a:off x="4025900" y="1584118"/>
            <a:ext cx="3825875" cy="1800225"/>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71381" name="Line 21"/>
          <p:cNvSpPr>
            <a:spLocks noChangeShapeType="1"/>
          </p:cNvSpPr>
          <p:nvPr/>
        </p:nvSpPr>
        <p:spPr bwMode="auto">
          <a:xfrm flipV="1">
            <a:off x="4430713" y="1719055"/>
            <a:ext cx="3421062" cy="1666081"/>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71382" name="Line 22"/>
          <p:cNvSpPr>
            <a:spLocks noChangeShapeType="1"/>
          </p:cNvSpPr>
          <p:nvPr/>
        </p:nvSpPr>
        <p:spPr bwMode="auto">
          <a:xfrm flipV="1">
            <a:off x="4917205" y="1809543"/>
            <a:ext cx="3024000" cy="158400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71383" name="Line 23"/>
          <p:cNvSpPr>
            <a:spLocks noChangeShapeType="1"/>
          </p:cNvSpPr>
          <p:nvPr/>
        </p:nvSpPr>
        <p:spPr bwMode="auto">
          <a:xfrm flipH="1" flipV="1">
            <a:off x="8409305" y="1944480"/>
            <a:ext cx="432000" cy="1439863"/>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71384" name="Line 24"/>
          <p:cNvSpPr>
            <a:spLocks noChangeShapeType="1"/>
          </p:cNvSpPr>
          <p:nvPr/>
        </p:nvSpPr>
        <p:spPr bwMode="auto">
          <a:xfrm flipV="1">
            <a:off x="7941206" y="1944479"/>
            <a:ext cx="134672" cy="140400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71385" name="Line 25"/>
          <p:cNvSpPr>
            <a:spLocks noChangeShapeType="1"/>
          </p:cNvSpPr>
          <p:nvPr/>
        </p:nvSpPr>
        <p:spPr bwMode="auto">
          <a:xfrm flipH="1" flipV="1">
            <a:off x="8301038" y="1988930"/>
            <a:ext cx="90487" cy="1404613"/>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71386" name="Line 26"/>
          <p:cNvSpPr>
            <a:spLocks noChangeShapeType="1"/>
          </p:cNvSpPr>
          <p:nvPr/>
        </p:nvSpPr>
        <p:spPr bwMode="auto">
          <a:xfrm>
            <a:off x="3170674" y="3429425"/>
            <a:ext cx="936000" cy="151200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71387" name="Line 27"/>
          <p:cNvSpPr>
            <a:spLocks noChangeShapeType="1"/>
          </p:cNvSpPr>
          <p:nvPr/>
        </p:nvSpPr>
        <p:spPr bwMode="auto">
          <a:xfrm>
            <a:off x="3575051" y="3429426"/>
            <a:ext cx="720725" cy="1395413"/>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71388" name="Line 28"/>
          <p:cNvSpPr>
            <a:spLocks noChangeShapeType="1"/>
          </p:cNvSpPr>
          <p:nvPr/>
        </p:nvSpPr>
        <p:spPr bwMode="auto">
          <a:xfrm flipH="1">
            <a:off x="4745850" y="3429424"/>
            <a:ext cx="4500000" cy="162000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71389" name="Line 29"/>
          <p:cNvSpPr>
            <a:spLocks noChangeShapeType="1"/>
          </p:cNvSpPr>
          <p:nvPr/>
        </p:nvSpPr>
        <p:spPr bwMode="auto">
          <a:xfrm flipH="1">
            <a:off x="4647055" y="3429425"/>
            <a:ext cx="1944000" cy="147600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71390" name="Line 30"/>
          <p:cNvSpPr>
            <a:spLocks noChangeShapeType="1"/>
          </p:cNvSpPr>
          <p:nvPr/>
        </p:nvSpPr>
        <p:spPr bwMode="auto">
          <a:xfrm flipH="1">
            <a:off x="7805737" y="3428791"/>
            <a:ext cx="1944000" cy="154800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71391" name="Line 31"/>
          <p:cNvSpPr>
            <a:spLocks noChangeShapeType="1"/>
          </p:cNvSpPr>
          <p:nvPr/>
        </p:nvSpPr>
        <p:spPr bwMode="auto">
          <a:xfrm flipH="1">
            <a:off x="7851774" y="3429425"/>
            <a:ext cx="2340000" cy="165600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71392" name="Line 32"/>
          <p:cNvSpPr>
            <a:spLocks noChangeShapeType="1"/>
          </p:cNvSpPr>
          <p:nvPr/>
        </p:nvSpPr>
        <p:spPr bwMode="auto">
          <a:xfrm flipH="1">
            <a:off x="2586039" y="1449180"/>
            <a:ext cx="2744787" cy="14859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71393" name="Line 33"/>
          <p:cNvSpPr>
            <a:spLocks noChangeShapeType="1"/>
          </p:cNvSpPr>
          <p:nvPr/>
        </p:nvSpPr>
        <p:spPr bwMode="auto">
          <a:xfrm flipH="1">
            <a:off x="2809875" y="1584118"/>
            <a:ext cx="2476500" cy="1350962"/>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71394" name="Line 34"/>
          <p:cNvSpPr>
            <a:spLocks noChangeShapeType="1"/>
          </p:cNvSpPr>
          <p:nvPr/>
        </p:nvSpPr>
        <p:spPr bwMode="auto">
          <a:xfrm>
            <a:off x="6051550" y="1674606"/>
            <a:ext cx="1574800" cy="1260475"/>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71395" name="Line 35"/>
          <p:cNvSpPr>
            <a:spLocks noChangeShapeType="1"/>
          </p:cNvSpPr>
          <p:nvPr/>
        </p:nvSpPr>
        <p:spPr bwMode="auto">
          <a:xfrm>
            <a:off x="6005514" y="1809544"/>
            <a:ext cx="1620837" cy="1304925"/>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71396" name="Line 36"/>
          <p:cNvSpPr>
            <a:spLocks noChangeShapeType="1"/>
          </p:cNvSpPr>
          <p:nvPr/>
        </p:nvSpPr>
        <p:spPr bwMode="auto">
          <a:xfrm flipH="1" flipV="1">
            <a:off x="4205287" y="3834155"/>
            <a:ext cx="252000" cy="9900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71397" name="Line 37"/>
          <p:cNvSpPr>
            <a:spLocks noChangeShapeType="1"/>
          </p:cNvSpPr>
          <p:nvPr/>
        </p:nvSpPr>
        <p:spPr bwMode="auto">
          <a:xfrm flipV="1">
            <a:off x="7581901" y="3835193"/>
            <a:ext cx="854075" cy="989012"/>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71398" name="Line 38"/>
          <p:cNvSpPr>
            <a:spLocks noChangeShapeType="1"/>
          </p:cNvSpPr>
          <p:nvPr/>
        </p:nvSpPr>
        <p:spPr bwMode="auto">
          <a:xfrm flipV="1">
            <a:off x="7670800" y="3835193"/>
            <a:ext cx="1035050" cy="103505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nvGrpSpPr>
          <p:cNvPr id="271406" name="Group 46"/>
          <p:cNvGrpSpPr>
            <a:grpSpLocks/>
          </p:cNvGrpSpPr>
          <p:nvPr/>
        </p:nvGrpSpPr>
        <p:grpSpPr bwMode="auto">
          <a:xfrm>
            <a:off x="526610" y="5660666"/>
            <a:ext cx="2959100" cy="828674"/>
            <a:chOff x="4184" y="53"/>
            <a:chExt cx="1864" cy="522"/>
          </a:xfrm>
        </p:grpSpPr>
        <p:grpSp>
          <p:nvGrpSpPr>
            <p:cNvPr id="271407" name="Group 47"/>
            <p:cNvGrpSpPr>
              <a:grpSpLocks/>
            </p:cNvGrpSpPr>
            <p:nvPr/>
          </p:nvGrpSpPr>
          <p:grpSpPr bwMode="auto">
            <a:xfrm>
              <a:off x="4184" y="53"/>
              <a:ext cx="1521" cy="291"/>
              <a:chOff x="4184" y="53"/>
              <a:chExt cx="1521" cy="291"/>
            </a:xfrm>
          </p:grpSpPr>
          <p:sp>
            <p:nvSpPr>
              <p:cNvPr id="271408" name="Line 48"/>
              <p:cNvSpPr>
                <a:spLocks noChangeShapeType="1"/>
              </p:cNvSpPr>
              <p:nvPr/>
            </p:nvSpPr>
            <p:spPr bwMode="auto">
              <a:xfrm>
                <a:off x="4184" y="223"/>
                <a:ext cx="397" cy="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p>
            </p:txBody>
          </p:sp>
          <p:sp>
            <p:nvSpPr>
              <p:cNvPr id="271409" name="Text Box 49"/>
              <p:cNvSpPr txBox="1">
                <a:spLocks noChangeArrowheads="1"/>
              </p:cNvSpPr>
              <p:nvPr/>
            </p:nvSpPr>
            <p:spPr bwMode="auto">
              <a:xfrm>
                <a:off x="4553" y="53"/>
                <a:ext cx="115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sym typeface="Symbol" pitchFamily="18" charset="2"/>
                  </a:rPr>
                  <a:t>request edge</a:t>
                </a:r>
              </a:p>
            </p:txBody>
          </p:sp>
        </p:grpSp>
        <p:grpSp>
          <p:nvGrpSpPr>
            <p:cNvPr id="271410" name="Group 50"/>
            <p:cNvGrpSpPr>
              <a:grpSpLocks/>
            </p:cNvGrpSpPr>
            <p:nvPr/>
          </p:nvGrpSpPr>
          <p:grpSpPr bwMode="auto">
            <a:xfrm>
              <a:off x="4184" y="284"/>
              <a:ext cx="1864" cy="291"/>
              <a:chOff x="4184" y="389"/>
              <a:chExt cx="1864" cy="291"/>
            </a:xfrm>
          </p:grpSpPr>
          <p:sp>
            <p:nvSpPr>
              <p:cNvPr id="271411" name="Line 51"/>
              <p:cNvSpPr>
                <a:spLocks noChangeShapeType="1"/>
              </p:cNvSpPr>
              <p:nvPr/>
            </p:nvSpPr>
            <p:spPr bwMode="auto">
              <a:xfrm>
                <a:off x="4184" y="555"/>
                <a:ext cx="397" cy="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p>
            </p:txBody>
          </p:sp>
          <p:sp>
            <p:nvSpPr>
              <p:cNvPr id="271412" name="Text Box 52"/>
              <p:cNvSpPr txBox="1">
                <a:spLocks noChangeArrowheads="1"/>
              </p:cNvSpPr>
              <p:nvPr/>
            </p:nvSpPr>
            <p:spPr bwMode="auto">
              <a:xfrm>
                <a:off x="4580" y="389"/>
                <a:ext cx="146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sym typeface="Symbol" pitchFamily="18" charset="2"/>
                  </a:rPr>
                  <a:t>assignment edge</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xit" presetSubtype="8" fill="hold" grpId="0" nodeType="clickEffect">
                                  <p:stCondLst>
                                    <p:cond delay="0"/>
                                  </p:stCondLst>
                                  <p:childTnLst>
                                    <p:animEffect transition="out" filter="wipe(left)">
                                      <p:cBhvr>
                                        <p:cTn id="6" dur="500"/>
                                        <p:tgtEl>
                                          <p:spTgt spid="271377"/>
                                        </p:tgtEl>
                                      </p:cBhvr>
                                    </p:animEffect>
                                    <p:set>
                                      <p:cBhvr>
                                        <p:cTn id="7" dur="1" fill="hold">
                                          <p:stCondLst>
                                            <p:cond delay="499"/>
                                          </p:stCondLst>
                                        </p:cTn>
                                        <p:tgtEl>
                                          <p:spTgt spid="271377"/>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xit" presetSubtype="1" fill="hold" grpId="0" nodeType="clickEffect">
                                  <p:stCondLst>
                                    <p:cond delay="0"/>
                                  </p:stCondLst>
                                  <p:childTnLst>
                                    <p:animEffect transition="out" filter="wipe(up)">
                                      <p:cBhvr>
                                        <p:cTn id="11" dur="500"/>
                                        <p:tgtEl>
                                          <p:spTgt spid="271380"/>
                                        </p:tgtEl>
                                      </p:cBhvr>
                                    </p:animEffect>
                                    <p:set>
                                      <p:cBhvr>
                                        <p:cTn id="12" dur="1" fill="hold">
                                          <p:stCondLst>
                                            <p:cond delay="499"/>
                                          </p:stCondLst>
                                        </p:cTn>
                                        <p:tgtEl>
                                          <p:spTgt spid="271380"/>
                                        </p:tgtEl>
                                        <p:attrNameLst>
                                          <p:attrName>style.visibility</p:attrName>
                                        </p:attrNameLst>
                                      </p:cBhvr>
                                      <p:to>
                                        <p:strVal val="hidden"/>
                                      </p:to>
                                    </p:set>
                                  </p:childTnLst>
                                </p:cTn>
                              </p:par>
                              <p:par>
                                <p:cTn id="13" presetID="22" presetClass="exit" presetSubtype="1" fill="hold" grpId="0" nodeType="withEffect">
                                  <p:stCondLst>
                                    <p:cond delay="0"/>
                                  </p:stCondLst>
                                  <p:childTnLst>
                                    <p:animEffect transition="out" filter="wipe(up)">
                                      <p:cBhvr>
                                        <p:cTn id="14" dur="500"/>
                                        <p:tgtEl>
                                          <p:spTgt spid="271381"/>
                                        </p:tgtEl>
                                      </p:cBhvr>
                                    </p:animEffect>
                                    <p:set>
                                      <p:cBhvr>
                                        <p:cTn id="15" dur="1" fill="hold">
                                          <p:stCondLst>
                                            <p:cond delay="499"/>
                                          </p:stCondLst>
                                        </p:cTn>
                                        <p:tgtEl>
                                          <p:spTgt spid="271381"/>
                                        </p:tgtEl>
                                        <p:attrNameLst>
                                          <p:attrName>style.visibility</p:attrName>
                                        </p:attrNameLst>
                                      </p:cBhvr>
                                      <p:to>
                                        <p:strVal val="hidden"/>
                                      </p:to>
                                    </p:set>
                                  </p:childTnLst>
                                </p:cTn>
                              </p:par>
                              <p:par>
                                <p:cTn id="16" presetID="22" presetClass="exit" presetSubtype="1" fill="hold" grpId="0" nodeType="withEffect">
                                  <p:stCondLst>
                                    <p:cond delay="0"/>
                                  </p:stCondLst>
                                  <p:childTnLst>
                                    <p:animEffect transition="out" filter="wipe(up)">
                                      <p:cBhvr>
                                        <p:cTn id="17" dur="500"/>
                                        <p:tgtEl>
                                          <p:spTgt spid="271382"/>
                                        </p:tgtEl>
                                      </p:cBhvr>
                                    </p:animEffect>
                                    <p:set>
                                      <p:cBhvr>
                                        <p:cTn id="18" dur="1" fill="hold">
                                          <p:stCondLst>
                                            <p:cond delay="499"/>
                                          </p:stCondLst>
                                        </p:cTn>
                                        <p:tgtEl>
                                          <p:spTgt spid="271382"/>
                                        </p:tgtEl>
                                        <p:attrNameLst>
                                          <p:attrName>style.visibility</p:attrName>
                                        </p:attrNameLst>
                                      </p:cBhvr>
                                      <p:to>
                                        <p:strVal val="hidden"/>
                                      </p:to>
                                    </p:set>
                                  </p:childTnLst>
                                </p:cTn>
                              </p:par>
                              <p:par>
                                <p:cTn id="19" presetID="22" presetClass="exit" presetSubtype="1" fill="hold" grpId="0" nodeType="withEffect">
                                  <p:stCondLst>
                                    <p:cond delay="0"/>
                                  </p:stCondLst>
                                  <p:childTnLst>
                                    <p:animEffect transition="out" filter="wipe(up)">
                                      <p:cBhvr>
                                        <p:cTn id="20" dur="500"/>
                                        <p:tgtEl>
                                          <p:spTgt spid="271384"/>
                                        </p:tgtEl>
                                      </p:cBhvr>
                                    </p:animEffect>
                                    <p:set>
                                      <p:cBhvr>
                                        <p:cTn id="21" dur="1" fill="hold">
                                          <p:stCondLst>
                                            <p:cond delay="499"/>
                                          </p:stCondLst>
                                        </p:cTn>
                                        <p:tgtEl>
                                          <p:spTgt spid="271384"/>
                                        </p:tgtEl>
                                        <p:attrNameLst>
                                          <p:attrName>style.visibility</p:attrName>
                                        </p:attrNameLst>
                                      </p:cBhvr>
                                      <p:to>
                                        <p:strVal val="hidden"/>
                                      </p:to>
                                    </p:set>
                                  </p:childTnLst>
                                </p:cTn>
                              </p:par>
                              <p:par>
                                <p:cTn id="22" presetID="22" presetClass="exit" presetSubtype="1" fill="hold" grpId="0" nodeType="withEffect">
                                  <p:stCondLst>
                                    <p:cond delay="0"/>
                                  </p:stCondLst>
                                  <p:childTnLst>
                                    <p:animEffect transition="out" filter="wipe(up)">
                                      <p:cBhvr>
                                        <p:cTn id="23" dur="500"/>
                                        <p:tgtEl>
                                          <p:spTgt spid="271385"/>
                                        </p:tgtEl>
                                      </p:cBhvr>
                                    </p:animEffect>
                                    <p:set>
                                      <p:cBhvr>
                                        <p:cTn id="24" dur="1" fill="hold">
                                          <p:stCondLst>
                                            <p:cond delay="499"/>
                                          </p:stCondLst>
                                        </p:cTn>
                                        <p:tgtEl>
                                          <p:spTgt spid="271385"/>
                                        </p:tgtEl>
                                        <p:attrNameLst>
                                          <p:attrName>style.visibility</p:attrName>
                                        </p:attrNameLst>
                                      </p:cBhvr>
                                      <p:to>
                                        <p:strVal val="hidden"/>
                                      </p:to>
                                    </p:set>
                                  </p:childTnLst>
                                </p:cTn>
                              </p:par>
                              <p:par>
                                <p:cTn id="25" presetID="22" presetClass="exit" presetSubtype="1" fill="hold" grpId="0" nodeType="withEffect">
                                  <p:stCondLst>
                                    <p:cond delay="0"/>
                                  </p:stCondLst>
                                  <p:childTnLst>
                                    <p:animEffect transition="out" filter="wipe(up)">
                                      <p:cBhvr>
                                        <p:cTn id="26" dur="500"/>
                                        <p:tgtEl>
                                          <p:spTgt spid="271383"/>
                                        </p:tgtEl>
                                      </p:cBhvr>
                                    </p:animEffect>
                                    <p:set>
                                      <p:cBhvr>
                                        <p:cTn id="27" dur="1" fill="hold">
                                          <p:stCondLst>
                                            <p:cond delay="499"/>
                                          </p:stCondLst>
                                        </p:cTn>
                                        <p:tgtEl>
                                          <p:spTgt spid="271383"/>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xit" presetSubtype="1" fill="hold" grpId="0" nodeType="clickEffect">
                                  <p:stCondLst>
                                    <p:cond delay="0"/>
                                  </p:stCondLst>
                                  <p:childTnLst>
                                    <p:animEffect transition="out" filter="wipe(up)">
                                      <p:cBhvr>
                                        <p:cTn id="31" dur="500"/>
                                        <p:tgtEl>
                                          <p:spTgt spid="271396"/>
                                        </p:tgtEl>
                                      </p:cBhvr>
                                    </p:animEffect>
                                    <p:set>
                                      <p:cBhvr>
                                        <p:cTn id="32" dur="1" fill="hold">
                                          <p:stCondLst>
                                            <p:cond delay="499"/>
                                          </p:stCondLst>
                                        </p:cTn>
                                        <p:tgtEl>
                                          <p:spTgt spid="271396"/>
                                        </p:tgtEl>
                                        <p:attrNameLst>
                                          <p:attrName>style.visibility</p:attrName>
                                        </p:attrNameLst>
                                      </p:cBhvr>
                                      <p:to>
                                        <p:strVal val="hidden"/>
                                      </p:to>
                                    </p:set>
                                  </p:childTnLst>
                                </p:cTn>
                              </p:par>
                              <p:par>
                                <p:cTn id="33" presetID="22" presetClass="exit" presetSubtype="4" fill="hold" grpId="0" nodeType="withEffect">
                                  <p:stCondLst>
                                    <p:cond delay="0"/>
                                  </p:stCondLst>
                                  <p:childTnLst>
                                    <p:animEffect transition="out" filter="wipe(down)">
                                      <p:cBhvr>
                                        <p:cTn id="34" dur="500"/>
                                        <p:tgtEl>
                                          <p:spTgt spid="271387"/>
                                        </p:tgtEl>
                                      </p:cBhvr>
                                    </p:animEffect>
                                    <p:set>
                                      <p:cBhvr>
                                        <p:cTn id="35" dur="1" fill="hold">
                                          <p:stCondLst>
                                            <p:cond delay="499"/>
                                          </p:stCondLst>
                                        </p:cTn>
                                        <p:tgtEl>
                                          <p:spTgt spid="271387"/>
                                        </p:tgtEl>
                                        <p:attrNameLst>
                                          <p:attrName>style.visibility</p:attrName>
                                        </p:attrNameLst>
                                      </p:cBhvr>
                                      <p:to>
                                        <p:strVal val="hidden"/>
                                      </p:to>
                                    </p:set>
                                  </p:childTnLst>
                                </p:cTn>
                              </p:par>
                              <p:par>
                                <p:cTn id="36" presetID="22" presetClass="exit" presetSubtype="4" fill="hold" grpId="0" nodeType="withEffect">
                                  <p:stCondLst>
                                    <p:cond delay="0"/>
                                  </p:stCondLst>
                                  <p:childTnLst>
                                    <p:animEffect transition="out" filter="wipe(down)">
                                      <p:cBhvr>
                                        <p:cTn id="37" dur="500"/>
                                        <p:tgtEl>
                                          <p:spTgt spid="271386"/>
                                        </p:tgtEl>
                                      </p:cBhvr>
                                    </p:animEffect>
                                    <p:set>
                                      <p:cBhvr>
                                        <p:cTn id="38" dur="1" fill="hold">
                                          <p:stCondLst>
                                            <p:cond delay="499"/>
                                          </p:stCondLst>
                                        </p:cTn>
                                        <p:tgtEl>
                                          <p:spTgt spid="271386"/>
                                        </p:tgtEl>
                                        <p:attrNameLst>
                                          <p:attrName>style.visibility</p:attrName>
                                        </p:attrNameLst>
                                      </p:cBhvr>
                                      <p:to>
                                        <p:strVal val="hidden"/>
                                      </p:to>
                                    </p:set>
                                  </p:childTnLst>
                                </p:cTn>
                              </p:par>
                              <p:par>
                                <p:cTn id="39" presetID="22" presetClass="exit" presetSubtype="4" fill="hold" grpId="0" nodeType="withEffect">
                                  <p:stCondLst>
                                    <p:cond delay="0"/>
                                  </p:stCondLst>
                                  <p:childTnLst>
                                    <p:animEffect transition="out" filter="wipe(down)">
                                      <p:cBhvr>
                                        <p:cTn id="40" dur="500"/>
                                        <p:tgtEl>
                                          <p:spTgt spid="271389"/>
                                        </p:tgtEl>
                                      </p:cBhvr>
                                    </p:animEffect>
                                    <p:set>
                                      <p:cBhvr>
                                        <p:cTn id="41" dur="1" fill="hold">
                                          <p:stCondLst>
                                            <p:cond delay="499"/>
                                          </p:stCondLst>
                                        </p:cTn>
                                        <p:tgtEl>
                                          <p:spTgt spid="271389"/>
                                        </p:tgtEl>
                                        <p:attrNameLst>
                                          <p:attrName>style.visibility</p:attrName>
                                        </p:attrNameLst>
                                      </p:cBhvr>
                                      <p:to>
                                        <p:strVal val="hidden"/>
                                      </p:to>
                                    </p:set>
                                  </p:childTnLst>
                                </p:cTn>
                              </p:par>
                              <p:par>
                                <p:cTn id="42" presetID="22" presetClass="exit" presetSubtype="4" fill="hold" grpId="0" nodeType="withEffect">
                                  <p:stCondLst>
                                    <p:cond delay="0"/>
                                  </p:stCondLst>
                                  <p:childTnLst>
                                    <p:animEffect transition="out" filter="wipe(down)">
                                      <p:cBhvr>
                                        <p:cTn id="43" dur="500"/>
                                        <p:tgtEl>
                                          <p:spTgt spid="271388"/>
                                        </p:tgtEl>
                                      </p:cBhvr>
                                    </p:animEffect>
                                    <p:set>
                                      <p:cBhvr>
                                        <p:cTn id="44" dur="1" fill="hold">
                                          <p:stCondLst>
                                            <p:cond delay="499"/>
                                          </p:stCondLst>
                                        </p:cTn>
                                        <p:tgtEl>
                                          <p:spTgt spid="271388"/>
                                        </p:tgtEl>
                                        <p:attrNameLst>
                                          <p:attrName>style.visibility</p:attrName>
                                        </p:attrNameLst>
                                      </p:cBhvr>
                                      <p:to>
                                        <p:strVal val="hidden"/>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xit" presetSubtype="1" fill="hold" grpId="0" nodeType="clickEffect">
                                  <p:stCondLst>
                                    <p:cond delay="0"/>
                                  </p:stCondLst>
                                  <p:childTnLst>
                                    <p:animEffect transition="out" filter="wipe(up)">
                                      <p:cBhvr>
                                        <p:cTn id="48" dur="500"/>
                                        <p:tgtEl>
                                          <p:spTgt spid="271397"/>
                                        </p:tgtEl>
                                      </p:cBhvr>
                                    </p:animEffect>
                                    <p:set>
                                      <p:cBhvr>
                                        <p:cTn id="49" dur="1" fill="hold">
                                          <p:stCondLst>
                                            <p:cond delay="499"/>
                                          </p:stCondLst>
                                        </p:cTn>
                                        <p:tgtEl>
                                          <p:spTgt spid="271397"/>
                                        </p:tgtEl>
                                        <p:attrNameLst>
                                          <p:attrName>style.visibility</p:attrName>
                                        </p:attrNameLst>
                                      </p:cBhvr>
                                      <p:to>
                                        <p:strVal val="hidden"/>
                                      </p:to>
                                    </p:set>
                                  </p:childTnLst>
                                </p:cTn>
                              </p:par>
                              <p:par>
                                <p:cTn id="50" presetID="22" presetClass="exit" presetSubtype="1" fill="hold" grpId="0" nodeType="withEffect">
                                  <p:stCondLst>
                                    <p:cond delay="0"/>
                                  </p:stCondLst>
                                  <p:childTnLst>
                                    <p:animEffect transition="out" filter="wipe(up)">
                                      <p:cBhvr>
                                        <p:cTn id="51" dur="500"/>
                                        <p:tgtEl>
                                          <p:spTgt spid="271398"/>
                                        </p:tgtEl>
                                      </p:cBhvr>
                                    </p:animEffect>
                                    <p:set>
                                      <p:cBhvr>
                                        <p:cTn id="52" dur="1" fill="hold">
                                          <p:stCondLst>
                                            <p:cond delay="499"/>
                                          </p:stCondLst>
                                        </p:cTn>
                                        <p:tgtEl>
                                          <p:spTgt spid="271398"/>
                                        </p:tgtEl>
                                        <p:attrNameLst>
                                          <p:attrName>style.visibility</p:attrName>
                                        </p:attrNameLst>
                                      </p:cBhvr>
                                      <p:to>
                                        <p:strVal val="hidden"/>
                                      </p:to>
                                    </p:set>
                                  </p:childTnLst>
                                </p:cTn>
                              </p:par>
                              <p:par>
                                <p:cTn id="53" presetID="22" presetClass="exit" presetSubtype="4" fill="hold" grpId="0" nodeType="withEffect">
                                  <p:stCondLst>
                                    <p:cond delay="0"/>
                                  </p:stCondLst>
                                  <p:childTnLst>
                                    <p:animEffect transition="out" filter="wipe(down)">
                                      <p:cBhvr>
                                        <p:cTn id="54" dur="500"/>
                                        <p:tgtEl>
                                          <p:spTgt spid="271390"/>
                                        </p:tgtEl>
                                      </p:cBhvr>
                                    </p:animEffect>
                                    <p:set>
                                      <p:cBhvr>
                                        <p:cTn id="55" dur="1" fill="hold">
                                          <p:stCondLst>
                                            <p:cond delay="499"/>
                                          </p:stCondLst>
                                        </p:cTn>
                                        <p:tgtEl>
                                          <p:spTgt spid="271390"/>
                                        </p:tgtEl>
                                        <p:attrNameLst>
                                          <p:attrName>style.visibility</p:attrName>
                                        </p:attrNameLst>
                                      </p:cBhvr>
                                      <p:to>
                                        <p:strVal val="hidden"/>
                                      </p:to>
                                    </p:set>
                                  </p:childTnLst>
                                </p:cTn>
                              </p:par>
                              <p:par>
                                <p:cTn id="56" presetID="22" presetClass="exit" presetSubtype="4" fill="hold" grpId="0" nodeType="withEffect">
                                  <p:stCondLst>
                                    <p:cond delay="0"/>
                                  </p:stCondLst>
                                  <p:childTnLst>
                                    <p:animEffect transition="out" filter="wipe(down)">
                                      <p:cBhvr>
                                        <p:cTn id="57" dur="500"/>
                                        <p:tgtEl>
                                          <p:spTgt spid="271391"/>
                                        </p:tgtEl>
                                      </p:cBhvr>
                                    </p:animEffect>
                                    <p:set>
                                      <p:cBhvr>
                                        <p:cTn id="58" dur="1" fill="hold">
                                          <p:stCondLst>
                                            <p:cond delay="499"/>
                                          </p:stCondLst>
                                        </p:cTn>
                                        <p:tgtEl>
                                          <p:spTgt spid="271391"/>
                                        </p:tgtEl>
                                        <p:attrNameLst>
                                          <p:attrName>style.visibility</p:attrName>
                                        </p:attrNameLst>
                                      </p:cBhvr>
                                      <p:to>
                                        <p:strVal val="hidden"/>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xit" presetSubtype="4" fill="hold" grpId="0" nodeType="clickEffect">
                                  <p:stCondLst>
                                    <p:cond delay="0"/>
                                  </p:stCondLst>
                                  <p:childTnLst>
                                    <p:animEffect transition="out" filter="wipe(down)">
                                      <p:cBhvr>
                                        <p:cTn id="62" dur="500"/>
                                        <p:tgtEl>
                                          <p:spTgt spid="271392"/>
                                        </p:tgtEl>
                                      </p:cBhvr>
                                    </p:animEffect>
                                    <p:set>
                                      <p:cBhvr>
                                        <p:cTn id="63" dur="1" fill="hold">
                                          <p:stCondLst>
                                            <p:cond delay="499"/>
                                          </p:stCondLst>
                                        </p:cTn>
                                        <p:tgtEl>
                                          <p:spTgt spid="271392"/>
                                        </p:tgtEl>
                                        <p:attrNameLst>
                                          <p:attrName>style.visibility</p:attrName>
                                        </p:attrNameLst>
                                      </p:cBhvr>
                                      <p:to>
                                        <p:strVal val="hidden"/>
                                      </p:to>
                                    </p:set>
                                  </p:childTnLst>
                                </p:cTn>
                              </p:par>
                              <p:par>
                                <p:cTn id="64" presetID="22" presetClass="exit" presetSubtype="4" fill="hold" grpId="0" nodeType="withEffect">
                                  <p:stCondLst>
                                    <p:cond delay="0"/>
                                  </p:stCondLst>
                                  <p:childTnLst>
                                    <p:animEffect transition="out" filter="wipe(down)">
                                      <p:cBhvr>
                                        <p:cTn id="65" dur="500"/>
                                        <p:tgtEl>
                                          <p:spTgt spid="271393"/>
                                        </p:tgtEl>
                                      </p:cBhvr>
                                    </p:animEffect>
                                    <p:set>
                                      <p:cBhvr>
                                        <p:cTn id="66" dur="1" fill="hold">
                                          <p:stCondLst>
                                            <p:cond delay="499"/>
                                          </p:stCondLst>
                                        </p:cTn>
                                        <p:tgtEl>
                                          <p:spTgt spid="271393"/>
                                        </p:tgtEl>
                                        <p:attrNameLst>
                                          <p:attrName>style.visibility</p:attrName>
                                        </p:attrNameLst>
                                      </p:cBhvr>
                                      <p:to>
                                        <p:strVal val="hidden"/>
                                      </p:to>
                                    </p:set>
                                  </p:childTnLst>
                                </p:cTn>
                              </p:par>
                              <p:par>
                                <p:cTn id="67" presetID="22" presetClass="exit" presetSubtype="1" fill="hold" grpId="0" nodeType="withEffect">
                                  <p:stCondLst>
                                    <p:cond delay="0"/>
                                  </p:stCondLst>
                                  <p:childTnLst>
                                    <p:animEffect transition="out" filter="wipe(up)">
                                      <p:cBhvr>
                                        <p:cTn id="68" dur="500"/>
                                        <p:tgtEl>
                                          <p:spTgt spid="271378"/>
                                        </p:tgtEl>
                                      </p:cBhvr>
                                    </p:animEffect>
                                    <p:set>
                                      <p:cBhvr>
                                        <p:cTn id="69" dur="1" fill="hold">
                                          <p:stCondLst>
                                            <p:cond delay="499"/>
                                          </p:stCondLst>
                                        </p:cTn>
                                        <p:tgtEl>
                                          <p:spTgt spid="271378"/>
                                        </p:tgtEl>
                                        <p:attrNameLst>
                                          <p:attrName>style.visibility</p:attrName>
                                        </p:attrNameLst>
                                      </p:cBhvr>
                                      <p:to>
                                        <p:strVal val="hidden"/>
                                      </p:to>
                                    </p:set>
                                  </p:childTnLst>
                                </p:cTn>
                              </p:par>
                              <p:par>
                                <p:cTn id="70" presetID="22" presetClass="exit" presetSubtype="1" fill="hold" grpId="0" nodeType="withEffect">
                                  <p:stCondLst>
                                    <p:cond delay="0"/>
                                  </p:stCondLst>
                                  <p:childTnLst>
                                    <p:animEffect transition="out" filter="wipe(up)">
                                      <p:cBhvr>
                                        <p:cTn id="71" dur="500"/>
                                        <p:tgtEl>
                                          <p:spTgt spid="271379"/>
                                        </p:tgtEl>
                                      </p:cBhvr>
                                    </p:animEffect>
                                    <p:set>
                                      <p:cBhvr>
                                        <p:cTn id="72" dur="1" fill="hold">
                                          <p:stCondLst>
                                            <p:cond delay="499"/>
                                          </p:stCondLst>
                                        </p:cTn>
                                        <p:tgtEl>
                                          <p:spTgt spid="271379"/>
                                        </p:tgtEl>
                                        <p:attrNameLst>
                                          <p:attrName>style.visibility</p:attrName>
                                        </p:attrNameLst>
                                      </p:cBhvr>
                                      <p:to>
                                        <p:strVal val="hidden"/>
                                      </p:to>
                                    </p:set>
                                  </p:childTnLst>
                                </p:cTn>
                              </p:par>
                              <p:par>
                                <p:cTn id="73" presetID="22" presetClass="exit" presetSubtype="4" fill="hold" grpId="0" nodeType="withEffect">
                                  <p:stCondLst>
                                    <p:cond delay="0"/>
                                  </p:stCondLst>
                                  <p:childTnLst>
                                    <p:animEffect transition="out" filter="wipe(down)">
                                      <p:cBhvr>
                                        <p:cTn id="74" dur="500"/>
                                        <p:tgtEl>
                                          <p:spTgt spid="271395"/>
                                        </p:tgtEl>
                                      </p:cBhvr>
                                    </p:animEffect>
                                    <p:set>
                                      <p:cBhvr>
                                        <p:cTn id="75" dur="1" fill="hold">
                                          <p:stCondLst>
                                            <p:cond delay="499"/>
                                          </p:stCondLst>
                                        </p:cTn>
                                        <p:tgtEl>
                                          <p:spTgt spid="271395"/>
                                        </p:tgtEl>
                                        <p:attrNameLst>
                                          <p:attrName>style.visibility</p:attrName>
                                        </p:attrNameLst>
                                      </p:cBhvr>
                                      <p:to>
                                        <p:strVal val="hidden"/>
                                      </p:to>
                                    </p:set>
                                  </p:childTnLst>
                                </p:cTn>
                              </p:par>
                              <p:par>
                                <p:cTn id="76" presetID="22" presetClass="exit" presetSubtype="4" fill="hold" grpId="0" nodeType="withEffect">
                                  <p:stCondLst>
                                    <p:cond delay="0"/>
                                  </p:stCondLst>
                                  <p:childTnLst>
                                    <p:animEffect transition="out" filter="wipe(down)">
                                      <p:cBhvr>
                                        <p:cTn id="77" dur="500"/>
                                        <p:tgtEl>
                                          <p:spTgt spid="271394"/>
                                        </p:tgtEl>
                                      </p:cBhvr>
                                    </p:animEffect>
                                    <p:set>
                                      <p:cBhvr>
                                        <p:cTn id="78" dur="1" fill="hold">
                                          <p:stCondLst>
                                            <p:cond delay="499"/>
                                          </p:stCondLst>
                                        </p:cTn>
                                        <p:tgtEl>
                                          <p:spTgt spid="27139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77" grpId="0" animBg="1"/>
      <p:bldP spid="271378" grpId="0" animBg="1"/>
      <p:bldP spid="271379" grpId="0" animBg="1"/>
      <p:bldP spid="271380" grpId="0" animBg="1"/>
      <p:bldP spid="271381" grpId="0" animBg="1"/>
      <p:bldP spid="271382" grpId="0" animBg="1"/>
      <p:bldP spid="271383" grpId="0" animBg="1"/>
      <p:bldP spid="271384" grpId="0" animBg="1"/>
      <p:bldP spid="271385" grpId="0" animBg="1"/>
      <p:bldP spid="271386" grpId="0" animBg="1"/>
      <p:bldP spid="271387" grpId="0" animBg="1"/>
      <p:bldP spid="271388" grpId="0" animBg="1"/>
      <p:bldP spid="271389" grpId="0" animBg="1"/>
      <p:bldP spid="271390" grpId="0" animBg="1"/>
      <p:bldP spid="271391" grpId="0" animBg="1"/>
      <p:bldP spid="271392" grpId="0" animBg="1"/>
      <p:bldP spid="271393" grpId="0" animBg="1"/>
      <p:bldP spid="271394" grpId="0" animBg="1"/>
      <p:bldP spid="271395" grpId="0" animBg="1"/>
      <p:bldP spid="271396" grpId="0" animBg="1"/>
      <p:bldP spid="271397" grpId="0" animBg="1"/>
      <p:bldP spid="27139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a:solidFill>
            <a:srgbClr val="002060"/>
          </a:solidFill>
        </p:spPr>
        <p:txBody>
          <a:bodyPr/>
          <a:lstStyle/>
          <a:p>
            <a:r>
              <a:rPr lang="zh-CN" altLang="en-US" dirty="0"/>
              <a:t>资源图消边法检测死锁</a:t>
            </a:r>
            <a:r>
              <a:rPr lang="en-US" altLang="zh-CN" dirty="0"/>
              <a:t> </a:t>
            </a:r>
            <a:endParaRPr lang="zh-CN" altLang="en-US" dirty="0"/>
          </a:p>
        </p:txBody>
      </p:sp>
      <p:sp>
        <p:nvSpPr>
          <p:cNvPr id="47" name="灯片编号占位符 3"/>
          <p:cNvSpPr>
            <a:spLocks noGrp="1"/>
          </p:cNvSpPr>
          <p:nvPr>
            <p:ph type="sldNum" sz="quarter" idx="10"/>
          </p:nvPr>
        </p:nvSpPr>
        <p:spPr/>
        <p:txBody>
          <a:bodyPr/>
          <a:lstStyle/>
          <a:p>
            <a:fld id="{577BF8FA-5EAF-4391-99E4-23D34AEA2B3C}" type="slidenum">
              <a:rPr lang="en-US" altLang="zh-CN"/>
              <a:pPr/>
              <a:t>42</a:t>
            </a:fld>
            <a:endParaRPr lang="en-US" altLang="zh-CN"/>
          </a:p>
        </p:txBody>
      </p:sp>
      <p:grpSp>
        <p:nvGrpSpPr>
          <p:cNvPr id="272387" name="Group 3"/>
          <p:cNvGrpSpPr>
            <a:grpSpLocks/>
          </p:cNvGrpSpPr>
          <p:nvPr/>
        </p:nvGrpSpPr>
        <p:grpSpPr bwMode="auto">
          <a:xfrm>
            <a:off x="1820864" y="2935081"/>
            <a:ext cx="3195637" cy="989013"/>
            <a:chOff x="357" y="1962"/>
            <a:chExt cx="2013" cy="623"/>
          </a:xfrm>
        </p:grpSpPr>
        <p:sp>
          <p:nvSpPr>
            <p:cNvPr id="272388" name="Rectangle 4"/>
            <p:cNvSpPr>
              <a:spLocks noChangeArrowheads="1"/>
            </p:cNvSpPr>
            <p:nvPr/>
          </p:nvSpPr>
          <p:spPr bwMode="auto">
            <a:xfrm>
              <a:off x="555" y="1962"/>
              <a:ext cx="1815" cy="567"/>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600" b="1"/>
                <a:t>·······</a:t>
              </a:r>
            </a:p>
          </p:txBody>
        </p:sp>
        <p:sp>
          <p:nvSpPr>
            <p:cNvPr id="272389" name="Text Box 5"/>
            <p:cNvSpPr txBox="1">
              <a:spLocks noChangeArrowheads="1"/>
            </p:cNvSpPr>
            <p:nvPr/>
          </p:nvSpPr>
          <p:spPr bwMode="auto">
            <a:xfrm>
              <a:off x="357" y="2354"/>
              <a:ext cx="22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a:t>A</a:t>
              </a:r>
            </a:p>
          </p:txBody>
        </p:sp>
      </p:grpSp>
      <p:grpSp>
        <p:nvGrpSpPr>
          <p:cNvPr id="272390" name="Group 6"/>
          <p:cNvGrpSpPr>
            <a:grpSpLocks/>
          </p:cNvGrpSpPr>
          <p:nvPr/>
        </p:nvGrpSpPr>
        <p:grpSpPr bwMode="auto">
          <a:xfrm>
            <a:off x="5489575" y="2935081"/>
            <a:ext cx="1462088" cy="989013"/>
            <a:chOff x="2498" y="1962"/>
            <a:chExt cx="921" cy="623"/>
          </a:xfrm>
        </p:grpSpPr>
        <p:sp>
          <p:nvSpPr>
            <p:cNvPr id="272391" name="Rectangle 7"/>
            <p:cNvSpPr>
              <a:spLocks noChangeArrowheads="1"/>
            </p:cNvSpPr>
            <p:nvPr/>
          </p:nvSpPr>
          <p:spPr bwMode="auto">
            <a:xfrm>
              <a:off x="2681" y="1962"/>
              <a:ext cx="738" cy="567"/>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600" b="1"/>
                <a:t>··</a:t>
              </a:r>
            </a:p>
          </p:txBody>
        </p:sp>
        <p:sp>
          <p:nvSpPr>
            <p:cNvPr id="272392" name="Text Box 8"/>
            <p:cNvSpPr txBox="1">
              <a:spLocks noChangeArrowheads="1"/>
            </p:cNvSpPr>
            <p:nvPr/>
          </p:nvSpPr>
          <p:spPr bwMode="auto">
            <a:xfrm>
              <a:off x="2498" y="2354"/>
              <a:ext cx="212"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a:t>B</a:t>
              </a:r>
            </a:p>
          </p:txBody>
        </p:sp>
      </p:grpSp>
      <p:grpSp>
        <p:nvGrpSpPr>
          <p:cNvPr id="272393" name="Group 9"/>
          <p:cNvGrpSpPr>
            <a:grpSpLocks/>
          </p:cNvGrpSpPr>
          <p:nvPr/>
        </p:nvGrpSpPr>
        <p:grpSpPr bwMode="auto">
          <a:xfrm>
            <a:off x="7310439" y="2935080"/>
            <a:ext cx="3195637" cy="971550"/>
            <a:chOff x="3532" y="1962"/>
            <a:chExt cx="2013" cy="612"/>
          </a:xfrm>
        </p:grpSpPr>
        <p:sp>
          <p:nvSpPr>
            <p:cNvPr id="272394" name="Rectangle 10"/>
            <p:cNvSpPr>
              <a:spLocks noChangeArrowheads="1"/>
            </p:cNvSpPr>
            <p:nvPr/>
          </p:nvSpPr>
          <p:spPr bwMode="auto">
            <a:xfrm>
              <a:off x="3730" y="1962"/>
              <a:ext cx="1815" cy="567"/>
            </a:xfrm>
            <a:prstGeom prst="rect">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0600" b="1"/>
                <a:t>······</a:t>
              </a:r>
            </a:p>
          </p:txBody>
        </p:sp>
        <p:sp>
          <p:nvSpPr>
            <p:cNvPr id="272395" name="Text Box 11"/>
            <p:cNvSpPr txBox="1">
              <a:spLocks noChangeArrowheads="1"/>
            </p:cNvSpPr>
            <p:nvPr/>
          </p:nvSpPr>
          <p:spPr bwMode="auto">
            <a:xfrm>
              <a:off x="3532" y="2343"/>
              <a:ext cx="22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a:t>C</a:t>
              </a:r>
            </a:p>
          </p:txBody>
        </p:sp>
      </p:grpSp>
      <p:sp>
        <p:nvSpPr>
          <p:cNvPr id="272396" name="Oval 12"/>
          <p:cNvSpPr>
            <a:spLocks noChangeArrowheads="1"/>
          </p:cNvSpPr>
          <p:nvPr/>
        </p:nvSpPr>
        <p:spPr bwMode="auto">
          <a:xfrm>
            <a:off x="2857500" y="1223756"/>
            <a:ext cx="763588" cy="765175"/>
          </a:xfrm>
          <a:prstGeom prst="ellipse">
            <a:avLst/>
          </a:prstGeom>
          <a:solidFill>
            <a:srgbClr val="66FFFF"/>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P</a:t>
            </a:r>
            <a:r>
              <a:rPr lang="en-US" altLang="zh-CN" b="1" baseline="-25000" dirty="0"/>
              <a:t>0</a:t>
            </a:r>
          </a:p>
        </p:txBody>
      </p:sp>
      <p:sp>
        <p:nvSpPr>
          <p:cNvPr id="272397" name="Oval 13"/>
          <p:cNvSpPr>
            <a:spLocks noChangeArrowheads="1"/>
          </p:cNvSpPr>
          <p:nvPr/>
        </p:nvSpPr>
        <p:spPr bwMode="auto">
          <a:xfrm>
            <a:off x="5286375" y="1223756"/>
            <a:ext cx="763588" cy="765175"/>
          </a:xfrm>
          <a:prstGeom prst="ellipse">
            <a:avLst/>
          </a:prstGeom>
          <a:solidFill>
            <a:srgbClr val="66FFFF"/>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P</a:t>
            </a:r>
            <a:r>
              <a:rPr lang="en-US" altLang="zh-CN" b="1" baseline="-25000" dirty="0"/>
              <a:t>1</a:t>
            </a:r>
          </a:p>
        </p:txBody>
      </p:sp>
      <p:sp>
        <p:nvSpPr>
          <p:cNvPr id="272398" name="Oval 14"/>
          <p:cNvSpPr>
            <a:spLocks noChangeArrowheads="1"/>
          </p:cNvSpPr>
          <p:nvPr/>
        </p:nvSpPr>
        <p:spPr bwMode="auto">
          <a:xfrm>
            <a:off x="7851775" y="1223756"/>
            <a:ext cx="763588" cy="765175"/>
          </a:xfrm>
          <a:prstGeom prst="ellipse">
            <a:avLst/>
          </a:prstGeom>
          <a:solidFill>
            <a:srgbClr val="66FFFF"/>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P</a:t>
            </a:r>
            <a:r>
              <a:rPr lang="en-US" altLang="zh-CN" b="1" baseline="-25000" dirty="0"/>
              <a:t>2</a:t>
            </a:r>
          </a:p>
        </p:txBody>
      </p:sp>
      <p:sp>
        <p:nvSpPr>
          <p:cNvPr id="272399" name="Oval 15"/>
          <p:cNvSpPr>
            <a:spLocks noChangeArrowheads="1"/>
          </p:cNvSpPr>
          <p:nvPr/>
        </p:nvSpPr>
        <p:spPr bwMode="auto">
          <a:xfrm>
            <a:off x="4025900" y="4824206"/>
            <a:ext cx="763588" cy="765175"/>
          </a:xfrm>
          <a:prstGeom prst="ellipse">
            <a:avLst/>
          </a:prstGeom>
          <a:solidFill>
            <a:srgbClr val="66FFFF"/>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P</a:t>
            </a:r>
            <a:r>
              <a:rPr lang="en-US" altLang="zh-CN" b="1" baseline="-25000" dirty="0"/>
              <a:t>3</a:t>
            </a:r>
          </a:p>
        </p:txBody>
      </p:sp>
      <p:sp>
        <p:nvSpPr>
          <p:cNvPr id="272400" name="Oval 16"/>
          <p:cNvSpPr>
            <a:spLocks noChangeArrowheads="1"/>
          </p:cNvSpPr>
          <p:nvPr/>
        </p:nvSpPr>
        <p:spPr bwMode="auto">
          <a:xfrm>
            <a:off x="7131050" y="4824206"/>
            <a:ext cx="763588" cy="765175"/>
          </a:xfrm>
          <a:prstGeom prst="ellipse">
            <a:avLst/>
          </a:prstGeom>
          <a:solidFill>
            <a:srgbClr val="66FFFF"/>
          </a:soli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P</a:t>
            </a:r>
            <a:r>
              <a:rPr lang="en-US" altLang="zh-CN" b="1" baseline="-25000" dirty="0"/>
              <a:t>4</a:t>
            </a:r>
          </a:p>
        </p:txBody>
      </p:sp>
      <p:sp>
        <p:nvSpPr>
          <p:cNvPr id="272401" name="Line 17"/>
          <p:cNvSpPr>
            <a:spLocks noChangeShapeType="1"/>
          </p:cNvSpPr>
          <p:nvPr/>
        </p:nvSpPr>
        <p:spPr bwMode="auto">
          <a:xfrm flipH="1" flipV="1">
            <a:off x="3530715" y="1808820"/>
            <a:ext cx="2592000" cy="154800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72402" name="Line 18"/>
          <p:cNvSpPr>
            <a:spLocks noChangeShapeType="1"/>
          </p:cNvSpPr>
          <p:nvPr/>
        </p:nvSpPr>
        <p:spPr bwMode="auto">
          <a:xfrm flipV="1">
            <a:off x="2270915" y="1763505"/>
            <a:ext cx="3060000" cy="162000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72403" name="Line 19"/>
          <p:cNvSpPr>
            <a:spLocks noChangeShapeType="1"/>
          </p:cNvSpPr>
          <p:nvPr/>
        </p:nvSpPr>
        <p:spPr bwMode="auto">
          <a:xfrm flipV="1">
            <a:off x="2720626" y="1853993"/>
            <a:ext cx="2700000" cy="154080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72404" name="Line 20"/>
          <p:cNvSpPr>
            <a:spLocks noChangeShapeType="1"/>
          </p:cNvSpPr>
          <p:nvPr/>
        </p:nvSpPr>
        <p:spPr bwMode="auto">
          <a:xfrm flipV="1">
            <a:off x="4044200" y="1584119"/>
            <a:ext cx="3816000" cy="1800225"/>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72405" name="Line 21"/>
          <p:cNvSpPr>
            <a:spLocks noChangeShapeType="1"/>
          </p:cNvSpPr>
          <p:nvPr/>
        </p:nvSpPr>
        <p:spPr bwMode="auto">
          <a:xfrm flipV="1">
            <a:off x="4475215" y="1719055"/>
            <a:ext cx="3384000" cy="1665288"/>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72406" name="Line 22"/>
          <p:cNvSpPr>
            <a:spLocks noChangeShapeType="1"/>
          </p:cNvSpPr>
          <p:nvPr/>
        </p:nvSpPr>
        <p:spPr bwMode="auto">
          <a:xfrm flipV="1">
            <a:off x="4925110" y="1809543"/>
            <a:ext cx="3016095" cy="1573947"/>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72407" name="Line 23"/>
          <p:cNvSpPr>
            <a:spLocks noChangeShapeType="1"/>
          </p:cNvSpPr>
          <p:nvPr/>
        </p:nvSpPr>
        <p:spPr bwMode="auto">
          <a:xfrm flipH="1" flipV="1">
            <a:off x="8409305" y="1944481"/>
            <a:ext cx="432000" cy="1439863"/>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72408" name="Line 24"/>
          <p:cNvSpPr>
            <a:spLocks noChangeShapeType="1"/>
          </p:cNvSpPr>
          <p:nvPr/>
        </p:nvSpPr>
        <p:spPr bwMode="auto">
          <a:xfrm flipV="1">
            <a:off x="7952660" y="1943835"/>
            <a:ext cx="133200" cy="140400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72409" name="Line 25"/>
          <p:cNvSpPr>
            <a:spLocks noChangeShapeType="1"/>
          </p:cNvSpPr>
          <p:nvPr/>
        </p:nvSpPr>
        <p:spPr bwMode="auto">
          <a:xfrm flipH="1" flipV="1">
            <a:off x="8301255" y="1988928"/>
            <a:ext cx="90000" cy="140400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72410" name="Line 26"/>
          <p:cNvSpPr>
            <a:spLocks noChangeShapeType="1"/>
          </p:cNvSpPr>
          <p:nvPr/>
        </p:nvSpPr>
        <p:spPr bwMode="auto">
          <a:xfrm>
            <a:off x="3170661" y="3429424"/>
            <a:ext cx="936000" cy="151200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72411" name="Line 27"/>
          <p:cNvSpPr>
            <a:spLocks noChangeShapeType="1"/>
          </p:cNvSpPr>
          <p:nvPr/>
        </p:nvSpPr>
        <p:spPr bwMode="auto">
          <a:xfrm>
            <a:off x="3575721" y="3429426"/>
            <a:ext cx="720725" cy="1395413"/>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72412" name="Line 28"/>
          <p:cNvSpPr>
            <a:spLocks noChangeShapeType="1"/>
          </p:cNvSpPr>
          <p:nvPr/>
        </p:nvSpPr>
        <p:spPr bwMode="auto">
          <a:xfrm flipH="1">
            <a:off x="4746626" y="3429000"/>
            <a:ext cx="4498975" cy="161925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72413" name="Line 29"/>
          <p:cNvSpPr>
            <a:spLocks noChangeShapeType="1"/>
          </p:cNvSpPr>
          <p:nvPr/>
        </p:nvSpPr>
        <p:spPr bwMode="auto">
          <a:xfrm flipH="1">
            <a:off x="4655840" y="3430276"/>
            <a:ext cx="1944000" cy="147600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72414" name="Line 30"/>
          <p:cNvSpPr>
            <a:spLocks noChangeShapeType="1"/>
          </p:cNvSpPr>
          <p:nvPr/>
        </p:nvSpPr>
        <p:spPr bwMode="auto">
          <a:xfrm flipH="1">
            <a:off x="7805736" y="3428794"/>
            <a:ext cx="1944000" cy="154800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72415" name="Line 31"/>
          <p:cNvSpPr>
            <a:spLocks noChangeShapeType="1"/>
          </p:cNvSpPr>
          <p:nvPr/>
        </p:nvSpPr>
        <p:spPr bwMode="auto">
          <a:xfrm flipH="1">
            <a:off x="7851195" y="3428793"/>
            <a:ext cx="2340000" cy="165600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72416" name="Line 32"/>
          <p:cNvSpPr>
            <a:spLocks noChangeShapeType="1"/>
          </p:cNvSpPr>
          <p:nvPr/>
        </p:nvSpPr>
        <p:spPr bwMode="auto">
          <a:xfrm flipH="1">
            <a:off x="2586039" y="1449180"/>
            <a:ext cx="2744787" cy="148590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72417" name="Line 33"/>
          <p:cNvSpPr>
            <a:spLocks noChangeShapeType="1"/>
          </p:cNvSpPr>
          <p:nvPr/>
        </p:nvSpPr>
        <p:spPr bwMode="auto">
          <a:xfrm flipH="1">
            <a:off x="2809875" y="1584118"/>
            <a:ext cx="2476500" cy="1350962"/>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72418" name="Line 34"/>
          <p:cNvSpPr>
            <a:spLocks noChangeShapeType="1"/>
          </p:cNvSpPr>
          <p:nvPr/>
        </p:nvSpPr>
        <p:spPr bwMode="auto">
          <a:xfrm>
            <a:off x="6051550" y="1674606"/>
            <a:ext cx="1574800" cy="1260475"/>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72419" name="Line 35"/>
          <p:cNvSpPr>
            <a:spLocks noChangeShapeType="1"/>
          </p:cNvSpPr>
          <p:nvPr/>
        </p:nvSpPr>
        <p:spPr bwMode="auto">
          <a:xfrm>
            <a:off x="6005514" y="1809544"/>
            <a:ext cx="1620837" cy="1304925"/>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72420" name="Line 36"/>
          <p:cNvSpPr>
            <a:spLocks noChangeShapeType="1"/>
          </p:cNvSpPr>
          <p:nvPr/>
        </p:nvSpPr>
        <p:spPr bwMode="auto">
          <a:xfrm>
            <a:off x="8526464" y="1853994"/>
            <a:ext cx="765175" cy="1081087"/>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72421" name="Line 37"/>
          <p:cNvSpPr>
            <a:spLocks noChangeShapeType="1"/>
          </p:cNvSpPr>
          <p:nvPr/>
        </p:nvSpPr>
        <p:spPr bwMode="auto">
          <a:xfrm flipH="1" flipV="1">
            <a:off x="4205287" y="3835193"/>
            <a:ext cx="252000" cy="989012"/>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72422" name="Line 38"/>
          <p:cNvSpPr>
            <a:spLocks noChangeShapeType="1"/>
          </p:cNvSpPr>
          <p:nvPr/>
        </p:nvSpPr>
        <p:spPr bwMode="auto">
          <a:xfrm flipV="1">
            <a:off x="7581901" y="3835193"/>
            <a:ext cx="854075" cy="989012"/>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sp>
        <p:nvSpPr>
          <p:cNvPr id="272423" name="Line 39"/>
          <p:cNvSpPr>
            <a:spLocks noChangeShapeType="1"/>
          </p:cNvSpPr>
          <p:nvPr/>
        </p:nvSpPr>
        <p:spPr bwMode="auto">
          <a:xfrm flipV="1">
            <a:off x="7670800" y="3835193"/>
            <a:ext cx="1035050" cy="103505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p>
        </p:txBody>
      </p:sp>
      <p:grpSp>
        <p:nvGrpSpPr>
          <p:cNvPr id="57" name="Group 46">
            <a:extLst>
              <a:ext uri="{FF2B5EF4-FFF2-40B4-BE49-F238E27FC236}">
                <a16:creationId xmlns:a16="http://schemas.microsoft.com/office/drawing/2014/main" id="{DEDBF38D-C429-4146-88BB-5337C6154653}"/>
              </a:ext>
            </a:extLst>
          </p:cNvPr>
          <p:cNvGrpSpPr>
            <a:grpSpLocks/>
          </p:cNvGrpSpPr>
          <p:nvPr/>
        </p:nvGrpSpPr>
        <p:grpSpPr bwMode="auto">
          <a:xfrm>
            <a:off x="526610" y="5660666"/>
            <a:ext cx="2959100" cy="828674"/>
            <a:chOff x="4184" y="53"/>
            <a:chExt cx="1864" cy="522"/>
          </a:xfrm>
        </p:grpSpPr>
        <p:grpSp>
          <p:nvGrpSpPr>
            <p:cNvPr id="58" name="Group 47">
              <a:extLst>
                <a:ext uri="{FF2B5EF4-FFF2-40B4-BE49-F238E27FC236}">
                  <a16:creationId xmlns:a16="http://schemas.microsoft.com/office/drawing/2014/main" id="{A540C9C3-5C27-4824-A77C-B984C2137658}"/>
                </a:ext>
              </a:extLst>
            </p:cNvPr>
            <p:cNvGrpSpPr>
              <a:grpSpLocks/>
            </p:cNvGrpSpPr>
            <p:nvPr/>
          </p:nvGrpSpPr>
          <p:grpSpPr bwMode="auto">
            <a:xfrm>
              <a:off x="4184" y="53"/>
              <a:ext cx="1521" cy="291"/>
              <a:chOff x="4184" y="53"/>
              <a:chExt cx="1521" cy="291"/>
            </a:xfrm>
          </p:grpSpPr>
          <p:sp>
            <p:nvSpPr>
              <p:cNvPr id="62" name="Line 48">
                <a:extLst>
                  <a:ext uri="{FF2B5EF4-FFF2-40B4-BE49-F238E27FC236}">
                    <a16:creationId xmlns:a16="http://schemas.microsoft.com/office/drawing/2014/main" id="{7CDD4944-8A2A-4081-A3B3-F4A8080E45ED}"/>
                  </a:ext>
                </a:extLst>
              </p:cNvPr>
              <p:cNvSpPr>
                <a:spLocks noChangeShapeType="1"/>
              </p:cNvSpPr>
              <p:nvPr/>
            </p:nvSpPr>
            <p:spPr bwMode="auto">
              <a:xfrm>
                <a:off x="4184" y="223"/>
                <a:ext cx="397" cy="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p>
            </p:txBody>
          </p:sp>
          <p:sp>
            <p:nvSpPr>
              <p:cNvPr id="63" name="Text Box 49">
                <a:extLst>
                  <a:ext uri="{FF2B5EF4-FFF2-40B4-BE49-F238E27FC236}">
                    <a16:creationId xmlns:a16="http://schemas.microsoft.com/office/drawing/2014/main" id="{C7ABBFFD-49D9-44E8-AFBC-1658E24FA5DB}"/>
                  </a:ext>
                </a:extLst>
              </p:cNvPr>
              <p:cNvSpPr txBox="1">
                <a:spLocks noChangeArrowheads="1"/>
              </p:cNvSpPr>
              <p:nvPr/>
            </p:nvSpPr>
            <p:spPr bwMode="auto">
              <a:xfrm>
                <a:off x="4553" y="53"/>
                <a:ext cx="115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sym typeface="Symbol" pitchFamily="18" charset="2"/>
                  </a:rPr>
                  <a:t>request edge</a:t>
                </a:r>
              </a:p>
            </p:txBody>
          </p:sp>
        </p:grpSp>
        <p:grpSp>
          <p:nvGrpSpPr>
            <p:cNvPr id="59" name="Group 50">
              <a:extLst>
                <a:ext uri="{FF2B5EF4-FFF2-40B4-BE49-F238E27FC236}">
                  <a16:creationId xmlns:a16="http://schemas.microsoft.com/office/drawing/2014/main" id="{D1305AD1-1071-4C9A-905E-D97929778E07}"/>
                </a:ext>
              </a:extLst>
            </p:cNvPr>
            <p:cNvGrpSpPr>
              <a:grpSpLocks/>
            </p:cNvGrpSpPr>
            <p:nvPr/>
          </p:nvGrpSpPr>
          <p:grpSpPr bwMode="auto">
            <a:xfrm>
              <a:off x="4184" y="284"/>
              <a:ext cx="1864" cy="291"/>
              <a:chOff x="4184" y="389"/>
              <a:chExt cx="1864" cy="291"/>
            </a:xfrm>
          </p:grpSpPr>
          <p:sp>
            <p:nvSpPr>
              <p:cNvPr id="60" name="Line 51">
                <a:extLst>
                  <a:ext uri="{FF2B5EF4-FFF2-40B4-BE49-F238E27FC236}">
                    <a16:creationId xmlns:a16="http://schemas.microsoft.com/office/drawing/2014/main" id="{529F2E97-BE8D-4389-8BCE-FDF7BA602F16}"/>
                  </a:ext>
                </a:extLst>
              </p:cNvPr>
              <p:cNvSpPr>
                <a:spLocks noChangeShapeType="1"/>
              </p:cNvSpPr>
              <p:nvPr/>
            </p:nvSpPr>
            <p:spPr bwMode="auto">
              <a:xfrm>
                <a:off x="4184" y="555"/>
                <a:ext cx="397" cy="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p>
            </p:txBody>
          </p:sp>
          <p:sp>
            <p:nvSpPr>
              <p:cNvPr id="61" name="Text Box 52">
                <a:extLst>
                  <a:ext uri="{FF2B5EF4-FFF2-40B4-BE49-F238E27FC236}">
                    <a16:creationId xmlns:a16="http://schemas.microsoft.com/office/drawing/2014/main" id="{CA2EA0F3-B4F3-45A8-A9AA-E74D4A9B62D9}"/>
                  </a:ext>
                </a:extLst>
              </p:cNvPr>
              <p:cNvSpPr txBox="1">
                <a:spLocks noChangeArrowheads="1"/>
              </p:cNvSpPr>
              <p:nvPr/>
            </p:nvSpPr>
            <p:spPr bwMode="auto">
              <a:xfrm>
                <a:off x="4580" y="389"/>
                <a:ext cx="146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sym typeface="Symbol" pitchFamily="18" charset="2"/>
                  </a:rPr>
                  <a:t>assignment edge</a:t>
                </a:r>
              </a:p>
            </p:txBody>
          </p:sp>
        </p:grpSp>
      </p:grpSp>
      <p:sp>
        <p:nvSpPr>
          <p:cNvPr id="2" name="动作按钮: 结束 6">
            <a:hlinkClick r:id="" action="ppaction://noaction" highlightClick="1"/>
            <a:extLst>
              <a:ext uri="{FF2B5EF4-FFF2-40B4-BE49-F238E27FC236}">
                <a16:creationId xmlns:a16="http://schemas.microsoft.com/office/drawing/2014/main" id="{D668C460-E608-8946-4EB7-E478597FA5DE}"/>
              </a:ext>
            </a:extLst>
          </p:cNvPr>
          <p:cNvSpPr/>
          <p:nvPr/>
        </p:nvSpPr>
        <p:spPr bwMode="auto">
          <a:xfrm>
            <a:off x="11694670" y="6401538"/>
            <a:ext cx="432000" cy="432000"/>
          </a:xfrm>
          <a:prstGeom prst="bevel">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zh-CN"/>
            </a:defPPr>
            <a:lvl1pPr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1pPr>
            <a:lvl2pPr marL="4572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2pPr>
            <a:lvl3pPr marL="9144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3pPr>
            <a:lvl4pPr marL="13716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4pPr>
            <a:lvl5pPr marL="18288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5pPr>
            <a:lvl6pPr marL="2286000" algn="l" defTabSz="914400" rtl="0" eaLnBrk="1" latinLnBrk="0" hangingPunct="1">
              <a:defRPr kumimoji="1" sz="2400" b="1" kern="1200">
                <a:solidFill>
                  <a:schemeClr val="tx1"/>
                </a:solidFill>
                <a:latin typeface="Times New Roman" pitchFamily="18" charset="0"/>
                <a:ea typeface="黑体" pitchFamily="2" charset="-122"/>
                <a:cs typeface="+mn-cs"/>
              </a:defRPr>
            </a:lvl6pPr>
            <a:lvl7pPr marL="2743200" algn="l" defTabSz="914400" rtl="0" eaLnBrk="1" latinLnBrk="0" hangingPunct="1">
              <a:defRPr kumimoji="1" sz="2400" b="1" kern="1200">
                <a:solidFill>
                  <a:schemeClr val="tx1"/>
                </a:solidFill>
                <a:latin typeface="Times New Roman" pitchFamily="18" charset="0"/>
                <a:ea typeface="黑体" pitchFamily="2" charset="-122"/>
                <a:cs typeface="+mn-cs"/>
              </a:defRPr>
            </a:lvl7pPr>
            <a:lvl8pPr marL="3200400" algn="l" defTabSz="914400" rtl="0" eaLnBrk="1" latinLnBrk="0" hangingPunct="1">
              <a:defRPr kumimoji="1" sz="2400" b="1" kern="1200">
                <a:solidFill>
                  <a:schemeClr val="tx1"/>
                </a:solidFill>
                <a:latin typeface="Times New Roman" pitchFamily="18" charset="0"/>
                <a:ea typeface="黑体" pitchFamily="2" charset="-122"/>
                <a:cs typeface="+mn-cs"/>
              </a:defRPr>
            </a:lvl8pPr>
            <a:lvl9pPr marL="3657600" algn="l" defTabSz="914400" rtl="0" eaLnBrk="1" latinLnBrk="0" hangingPunct="1">
              <a:defRPr kumimoji="1" sz="2400" b="1" kern="1200">
                <a:solidFill>
                  <a:schemeClr val="tx1"/>
                </a:solidFill>
                <a:latin typeface="Times New Roman" pitchFamily="18" charset="0"/>
                <a:ea typeface="黑体" pitchFamily="2" charset="-122"/>
                <a:cs typeface="+mn-cs"/>
              </a:defRPr>
            </a:lvl9pPr>
          </a:lstStyle>
          <a:p>
            <a:pPr algn="ctr"/>
            <a:endParaRPr lang="zh-CN" altLang="en-US" sz="1400"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xit" presetSubtype="8" fill="hold" grpId="0" nodeType="clickEffect">
                                  <p:stCondLst>
                                    <p:cond delay="0"/>
                                  </p:stCondLst>
                                  <p:childTnLst>
                                    <p:animEffect transition="out" filter="wipe(left)">
                                      <p:cBhvr>
                                        <p:cTn id="6" dur="500"/>
                                        <p:tgtEl>
                                          <p:spTgt spid="272401"/>
                                        </p:tgtEl>
                                      </p:cBhvr>
                                    </p:animEffect>
                                    <p:set>
                                      <p:cBhvr>
                                        <p:cTn id="7" dur="1" fill="hold">
                                          <p:stCondLst>
                                            <p:cond delay="499"/>
                                          </p:stCondLst>
                                        </p:cTn>
                                        <p:tgtEl>
                                          <p:spTgt spid="27240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ou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401" grpId="0" animBg="1"/>
      <p:bldP spid="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en-US" altLang="zh-CN" dirty="0"/>
              <a:t>7.7  Recovery from Deadlock			</a:t>
            </a:r>
          </a:p>
        </p:txBody>
      </p:sp>
      <p:sp>
        <p:nvSpPr>
          <p:cNvPr id="256003" name="Rectangle 3"/>
          <p:cNvSpPr>
            <a:spLocks noGrp="1" noChangeArrowheads="1"/>
          </p:cNvSpPr>
          <p:nvPr>
            <p:ph idx="1"/>
          </p:nvPr>
        </p:nvSpPr>
        <p:spPr/>
        <p:txBody>
          <a:bodyPr/>
          <a:lstStyle/>
          <a:p>
            <a:r>
              <a:rPr lang="en-US" altLang="zh-CN" dirty="0"/>
              <a:t>When a deadlock exists</a:t>
            </a:r>
          </a:p>
          <a:p>
            <a:pPr lvl="1"/>
            <a:r>
              <a:rPr lang="en-US" altLang="zh-CN" dirty="0"/>
              <a:t>Inform the operator, deal with the deadlock manually.  or</a:t>
            </a:r>
          </a:p>
          <a:p>
            <a:pPr lvl="1"/>
            <a:r>
              <a:rPr lang="en-US" altLang="zh-CN" dirty="0"/>
              <a:t>Let the system to recover from the deadlock automatically.</a:t>
            </a:r>
          </a:p>
          <a:p>
            <a:r>
              <a:rPr lang="en-US" altLang="zh-CN" dirty="0"/>
              <a:t>To break a deadlock</a:t>
            </a:r>
          </a:p>
          <a:p>
            <a:pPr lvl="1"/>
            <a:r>
              <a:rPr lang="en-US" altLang="zh-CN" dirty="0"/>
              <a:t>Abort one or more processes.</a:t>
            </a:r>
          </a:p>
          <a:p>
            <a:pPr lvl="1"/>
            <a:r>
              <a:rPr lang="en-US" altLang="zh-CN" dirty="0"/>
              <a:t>Preempt some resources from one or more of the deadlocked processes.</a:t>
            </a:r>
          </a:p>
        </p:txBody>
      </p:sp>
      <p:sp>
        <p:nvSpPr>
          <p:cNvPr id="4" name="灯片编号占位符 3"/>
          <p:cNvSpPr>
            <a:spLocks noGrp="1"/>
          </p:cNvSpPr>
          <p:nvPr>
            <p:ph type="sldNum" sz="quarter" idx="10"/>
          </p:nvPr>
        </p:nvSpPr>
        <p:spPr/>
        <p:txBody>
          <a:bodyPr/>
          <a:lstStyle/>
          <a:p>
            <a:fld id="{676627F1-6BC4-46F9-9FF0-EB37C553292E}" type="slidenum">
              <a:rPr lang="en-US" altLang="zh-CN"/>
              <a:pPr/>
              <a:t>43</a:t>
            </a:fld>
            <a:endParaRPr lang="en-US" altLang="zh-CN"/>
          </a:p>
        </p:txBody>
      </p:sp>
      <p:sp>
        <p:nvSpPr>
          <p:cNvPr id="5" name="圆角矩形 4"/>
          <p:cNvSpPr/>
          <p:nvPr/>
        </p:nvSpPr>
        <p:spPr bwMode="auto">
          <a:xfrm>
            <a:off x="9309335" y="4149080"/>
            <a:ext cx="2520000" cy="432000"/>
          </a:xfrm>
          <a:prstGeom prst="roundRect">
            <a:avLst>
              <a:gd name="adj" fmla="val 16472"/>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000" b="1" dirty="0">
                <a:latin typeface="楷体" panose="02010609060101010101" pitchFamily="49" charset="-122"/>
                <a:ea typeface="楷体" panose="02010609060101010101" pitchFamily="49" charset="-122"/>
              </a:rPr>
              <a:t>成本</a:t>
            </a:r>
            <a:r>
              <a:rPr lang="en-US" altLang="zh-CN" sz="2000" b="1" dirty="0">
                <a:latin typeface="楷体" panose="02010609060101010101" pitchFamily="49" charset="-122"/>
                <a:ea typeface="楷体" panose="02010609060101010101" pitchFamily="49" charset="-122"/>
              </a:rPr>
              <a:t>? </a:t>
            </a:r>
            <a:r>
              <a:rPr lang="zh-CN" altLang="en-US" sz="2000" b="1" dirty="0">
                <a:latin typeface="楷体" panose="02010609060101010101" pitchFamily="49" charset="-122"/>
                <a:ea typeface="楷体" panose="02010609060101010101" pitchFamily="49" charset="-122"/>
              </a:rPr>
              <a:t>规则</a:t>
            </a:r>
            <a:r>
              <a:rPr lang="en-US" altLang="zh-CN" sz="2000" b="1" dirty="0">
                <a:latin typeface="楷体" panose="02010609060101010101" pitchFamily="49" charset="-122"/>
                <a:ea typeface="楷体" panose="02010609060101010101" pitchFamily="49" charset="-122"/>
              </a:rPr>
              <a:t>? </a:t>
            </a:r>
            <a:r>
              <a:rPr lang="zh-CN" altLang="en-US" sz="2000" b="1" dirty="0">
                <a:latin typeface="楷体" panose="02010609060101010101" pitchFamily="49" charset="-122"/>
                <a:ea typeface="楷体" panose="02010609060101010101" pitchFamily="49" charset="-122"/>
              </a:rPr>
              <a:t>公平？</a:t>
            </a:r>
          </a:p>
        </p:txBody>
      </p:sp>
      <p:sp>
        <p:nvSpPr>
          <p:cNvPr id="6" name="圆角矩形 5"/>
          <p:cNvSpPr/>
          <p:nvPr/>
        </p:nvSpPr>
        <p:spPr bwMode="auto">
          <a:xfrm>
            <a:off x="10389335" y="4644135"/>
            <a:ext cx="1440000" cy="432000"/>
          </a:xfrm>
          <a:prstGeom prst="roundRect">
            <a:avLst>
              <a:gd name="adj" fmla="val 16472"/>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000" b="1" dirty="0">
                <a:latin typeface="楷体" panose="02010609060101010101" pitchFamily="49" charset="-122"/>
                <a:ea typeface="楷体" panose="02010609060101010101" pitchFamily="49" charset="-122"/>
              </a:rPr>
              <a:t>制定规则</a:t>
            </a:r>
          </a:p>
        </p:txBody>
      </p:sp>
    </p:spTree>
    <p:extLst>
      <p:ext uri="{BB962C8B-B14F-4D97-AF65-F5344CB8AC3E}">
        <p14:creationId xmlns:p14="http://schemas.microsoft.com/office/powerpoint/2010/main" val="900549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003">
                                            <p:txEl>
                                              <p:pRg st="0" end="0"/>
                                            </p:txEl>
                                          </p:spTgt>
                                        </p:tgtEl>
                                        <p:attrNameLst>
                                          <p:attrName>style.visibility</p:attrName>
                                        </p:attrNameLst>
                                      </p:cBhvr>
                                      <p:to>
                                        <p:strVal val="visible"/>
                                      </p:to>
                                    </p:set>
                                    <p:animEffect transition="in" filter="wipe(left)">
                                      <p:cBhvr>
                                        <p:cTn id="7" dur="500"/>
                                        <p:tgtEl>
                                          <p:spTgt spid="25600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56003">
                                            <p:txEl>
                                              <p:pRg st="1" end="1"/>
                                            </p:txEl>
                                          </p:spTgt>
                                        </p:tgtEl>
                                        <p:attrNameLst>
                                          <p:attrName>style.visibility</p:attrName>
                                        </p:attrNameLst>
                                      </p:cBhvr>
                                      <p:to>
                                        <p:strVal val="visible"/>
                                      </p:to>
                                    </p:set>
                                    <p:animEffect transition="in" filter="wipe(left)">
                                      <p:cBhvr>
                                        <p:cTn id="10" dur="500"/>
                                        <p:tgtEl>
                                          <p:spTgt spid="25600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56003">
                                            <p:txEl>
                                              <p:pRg st="2" end="2"/>
                                            </p:txEl>
                                          </p:spTgt>
                                        </p:tgtEl>
                                        <p:attrNameLst>
                                          <p:attrName>style.visibility</p:attrName>
                                        </p:attrNameLst>
                                      </p:cBhvr>
                                      <p:to>
                                        <p:strVal val="visible"/>
                                      </p:to>
                                    </p:set>
                                    <p:animEffect transition="in" filter="wipe(left)">
                                      <p:cBhvr>
                                        <p:cTn id="13" dur="500"/>
                                        <p:tgtEl>
                                          <p:spTgt spid="25600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56003">
                                            <p:txEl>
                                              <p:pRg st="3" end="3"/>
                                            </p:txEl>
                                          </p:spTgt>
                                        </p:tgtEl>
                                        <p:attrNameLst>
                                          <p:attrName>style.visibility</p:attrName>
                                        </p:attrNameLst>
                                      </p:cBhvr>
                                      <p:to>
                                        <p:strVal val="visible"/>
                                      </p:to>
                                    </p:set>
                                    <p:animEffect transition="in" filter="wipe(left)">
                                      <p:cBhvr>
                                        <p:cTn id="18" dur="500"/>
                                        <p:tgtEl>
                                          <p:spTgt spid="256003">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56003">
                                            <p:txEl>
                                              <p:pRg st="4" end="4"/>
                                            </p:txEl>
                                          </p:spTgt>
                                        </p:tgtEl>
                                        <p:attrNameLst>
                                          <p:attrName>style.visibility</p:attrName>
                                        </p:attrNameLst>
                                      </p:cBhvr>
                                      <p:to>
                                        <p:strVal val="visible"/>
                                      </p:to>
                                    </p:set>
                                    <p:animEffect transition="in" filter="wipe(left)">
                                      <p:cBhvr>
                                        <p:cTn id="21" dur="500"/>
                                        <p:tgtEl>
                                          <p:spTgt spid="256003">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56003">
                                            <p:txEl>
                                              <p:pRg st="5" end="5"/>
                                            </p:txEl>
                                          </p:spTgt>
                                        </p:tgtEl>
                                        <p:attrNameLst>
                                          <p:attrName>style.visibility</p:attrName>
                                        </p:attrNameLst>
                                      </p:cBhvr>
                                      <p:to>
                                        <p:strVal val="visible"/>
                                      </p:to>
                                    </p:set>
                                    <p:animEffect transition="in" filter="wipe(left)">
                                      <p:cBhvr>
                                        <p:cTn id="24" dur="500"/>
                                        <p:tgtEl>
                                          <p:spTgt spid="25600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3" grpId="0" build="p"/>
      <p:bldP spid="5" grpId="0" animBg="1"/>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en-US" altLang="zh-CN" dirty="0"/>
              <a:t>Process Termination</a:t>
            </a:r>
          </a:p>
        </p:txBody>
      </p:sp>
      <p:sp>
        <p:nvSpPr>
          <p:cNvPr id="256003" name="Rectangle 3"/>
          <p:cNvSpPr>
            <a:spLocks noGrp="1" noChangeArrowheads="1"/>
          </p:cNvSpPr>
          <p:nvPr>
            <p:ph idx="1"/>
          </p:nvPr>
        </p:nvSpPr>
        <p:spPr/>
        <p:txBody>
          <a:bodyPr>
            <a:normAutofit/>
          </a:bodyPr>
          <a:lstStyle/>
          <a:p>
            <a:r>
              <a:rPr lang="en-US" altLang="zh-CN" dirty="0"/>
              <a:t>To eliminate deadlock by aborting a process.</a:t>
            </a:r>
          </a:p>
          <a:p>
            <a:pPr lvl="1"/>
            <a:r>
              <a:rPr lang="en-US" altLang="zh-CN" dirty="0"/>
              <a:t>Abort all deadlocked processes.</a:t>
            </a:r>
          </a:p>
          <a:p>
            <a:pPr lvl="1"/>
            <a:r>
              <a:rPr lang="en-US" altLang="zh-CN" dirty="0"/>
              <a:t>Abort one process at a time until the deadlock cycle is eliminated.</a:t>
            </a:r>
          </a:p>
          <a:p>
            <a:r>
              <a:rPr lang="en-US" altLang="zh-CN" dirty="0"/>
              <a:t>System reclaims all resources allocated to the terminated processes.</a:t>
            </a:r>
          </a:p>
          <a:p>
            <a:r>
              <a:rPr lang="en-US" altLang="zh-CN" dirty="0"/>
              <a:t>In which order should we choose a process to abort?</a:t>
            </a:r>
          </a:p>
          <a:p>
            <a:pPr lvl="1"/>
            <a:r>
              <a:rPr lang="en-US" altLang="zh-CN" dirty="0"/>
              <a:t>Priority of the process.</a:t>
            </a:r>
          </a:p>
          <a:p>
            <a:pPr lvl="1"/>
            <a:r>
              <a:rPr lang="en-US" altLang="zh-CN" dirty="0"/>
              <a:t>How long the process has computed, and how much longer to completion.</a:t>
            </a:r>
          </a:p>
          <a:p>
            <a:pPr lvl="1"/>
            <a:r>
              <a:rPr lang="en-US" altLang="zh-CN" dirty="0"/>
              <a:t>How much and what type of resources the process has used.</a:t>
            </a:r>
          </a:p>
          <a:p>
            <a:pPr lvl="1"/>
            <a:r>
              <a:rPr lang="en-US" altLang="zh-CN" dirty="0"/>
              <a:t>How much more resources the process needs to complete.</a:t>
            </a:r>
          </a:p>
          <a:p>
            <a:pPr lvl="1"/>
            <a:r>
              <a:rPr lang="en-US" altLang="zh-CN" dirty="0"/>
              <a:t>How many processes will need to be terminated. </a:t>
            </a:r>
          </a:p>
          <a:p>
            <a:pPr lvl="1"/>
            <a:r>
              <a:rPr lang="en-US" altLang="zh-CN" dirty="0"/>
              <a:t>Is the process interactive or batch?</a:t>
            </a:r>
          </a:p>
        </p:txBody>
      </p:sp>
      <p:sp>
        <p:nvSpPr>
          <p:cNvPr id="4" name="灯片编号占位符 3"/>
          <p:cNvSpPr>
            <a:spLocks noGrp="1"/>
          </p:cNvSpPr>
          <p:nvPr>
            <p:ph type="sldNum" sz="quarter" idx="10"/>
          </p:nvPr>
        </p:nvSpPr>
        <p:spPr/>
        <p:txBody>
          <a:bodyPr/>
          <a:lstStyle/>
          <a:p>
            <a:fld id="{676627F1-6BC4-46F9-9FF0-EB37C553292E}" type="slidenum">
              <a:rPr lang="en-US" altLang="zh-CN"/>
              <a:pPr/>
              <a:t>44</a:t>
            </a:fld>
            <a:endParaRPr lang="en-US" altLang="zh-CN"/>
          </a:p>
        </p:txBody>
      </p:sp>
      <p:sp>
        <p:nvSpPr>
          <p:cNvPr id="5" name="圆角矩形 4"/>
          <p:cNvSpPr/>
          <p:nvPr/>
        </p:nvSpPr>
        <p:spPr bwMode="auto">
          <a:xfrm>
            <a:off x="10486400" y="3123274"/>
            <a:ext cx="1440000" cy="432000"/>
          </a:xfrm>
          <a:prstGeom prst="roundRect">
            <a:avLst>
              <a:gd name="adj" fmla="val 16472"/>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zh-CN" altLang="en-US" sz="2000" b="1" dirty="0">
                <a:latin typeface="楷体" panose="02010609060101010101" pitchFamily="49" charset="-122"/>
                <a:ea typeface="楷体" panose="02010609060101010101" pitchFamily="49" charset="-122"/>
              </a:rPr>
              <a:t>成本</a:t>
            </a:r>
            <a:r>
              <a:rPr lang="en-US" altLang="zh-CN" sz="2000" b="1" dirty="0">
                <a:latin typeface="楷体" panose="02010609060101010101" pitchFamily="49" charset="-122"/>
                <a:ea typeface="楷体" panose="02010609060101010101" pitchFamily="49" charset="-122"/>
              </a:rPr>
              <a:t>?</a:t>
            </a:r>
            <a:endParaRPr lang="zh-CN" altLang="en-US" sz="20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57873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003">
                                            <p:txEl>
                                              <p:pRg st="0" end="0"/>
                                            </p:txEl>
                                          </p:spTgt>
                                        </p:tgtEl>
                                        <p:attrNameLst>
                                          <p:attrName>style.visibility</p:attrName>
                                        </p:attrNameLst>
                                      </p:cBhvr>
                                      <p:to>
                                        <p:strVal val="visible"/>
                                      </p:to>
                                    </p:set>
                                    <p:animEffect transition="in" filter="wipe(left)">
                                      <p:cBhvr>
                                        <p:cTn id="7" dur="500"/>
                                        <p:tgtEl>
                                          <p:spTgt spid="25600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56003">
                                            <p:txEl>
                                              <p:pRg st="1" end="1"/>
                                            </p:txEl>
                                          </p:spTgt>
                                        </p:tgtEl>
                                        <p:attrNameLst>
                                          <p:attrName>style.visibility</p:attrName>
                                        </p:attrNameLst>
                                      </p:cBhvr>
                                      <p:to>
                                        <p:strVal val="visible"/>
                                      </p:to>
                                    </p:set>
                                    <p:animEffect transition="in" filter="wipe(left)">
                                      <p:cBhvr>
                                        <p:cTn id="10" dur="500"/>
                                        <p:tgtEl>
                                          <p:spTgt spid="25600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56003">
                                            <p:txEl>
                                              <p:pRg st="2" end="2"/>
                                            </p:txEl>
                                          </p:spTgt>
                                        </p:tgtEl>
                                        <p:attrNameLst>
                                          <p:attrName>style.visibility</p:attrName>
                                        </p:attrNameLst>
                                      </p:cBhvr>
                                      <p:to>
                                        <p:strVal val="visible"/>
                                      </p:to>
                                    </p:set>
                                    <p:animEffect transition="in" filter="wipe(left)">
                                      <p:cBhvr>
                                        <p:cTn id="13" dur="500"/>
                                        <p:tgtEl>
                                          <p:spTgt spid="25600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56003">
                                            <p:txEl>
                                              <p:pRg st="3" end="3"/>
                                            </p:txEl>
                                          </p:spTgt>
                                        </p:tgtEl>
                                        <p:attrNameLst>
                                          <p:attrName>style.visibility</p:attrName>
                                        </p:attrNameLst>
                                      </p:cBhvr>
                                      <p:to>
                                        <p:strVal val="visible"/>
                                      </p:to>
                                    </p:set>
                                    <p:animEffect transition="in" filter="wipe(left)">
                                      <p:cBhvr>
                                        <p:cTn id="18" dur="500"/>
                                        <p:tgtEl>
                                          <p:spTgt spid="25600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56003">
                                            <p:txEl>
                                              <p:pRg st="4" end="4"/>
                                            </p:txEl>
                                          </p:spTgt>
                                        </p:tgtEl>
                                        <p:attrNameLst>
                                          <p:attrName>style.visibility</p:attrName>
                                        </p:attrNameLst>
                                      </p:cBhvr>
                                      <p:to>
                                        <p:strVal val="visible"/>
                                      </p:to>
                                    </p:set>
                                    <p:animEffect transition="in" filter="wipe(left)">
                                      <p:cBhvr>
                                        <p:cTn id="23" dur="500"/>
                                        <p:tgtEl>
                                          <p:spTgt spid="25600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left)">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56003">
                                            <p:txEl>
                                              <p:pRg st="5" end="5"/>
                                            </p:txEl>
                                          </p:spTgt>
                                        </p:tgtEl>
                                        <p:attrNameLst>
                                          <p:attrName>style.visibility</p:attrName>
                                        </p:attrNameLst>
                                      </p:cBhvr>
                                      <p:to>
                                        <p:strVal val="visible"/>
                                      </p:to>
                                    </p:set>
                                    <p:animEffect transition="in" filter="wipe(left)">
                                      <p:cBhvr>
                                        <p:cTn id="33" dur="500"/>
                                        <p:tgtEl>
                                          <p:spTgt spid="256003">
                                            <p:txEl>
                                              <p:pRg st="5" end="5"/>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56003">
                                            <p:txEl>
                                              <p:pRg st="6" end="6"/>
                                            </p:txEl>
                                          </p:spTgt>
                                        </p:tgtEl>
                                        <p:attrNameLst>
                                          <p:attrName>style.visibility</p:attrName>
                                        </p:attrNameLst>
                                      </p:cBhvr>
                                      <p:to>
                                        <p:strVal val="visible"/>
                                      </p:to>
                                    </p:set>
                                    <p:animEffect transition="in" filter="wipe(left)">
                                      <p:cBhvr>
                                        <p:cTn id="36" dur="500"/>
                                        <p:tgtEl>
                                          <p:spTgt spid="256003">
                                            <p:txEl>
                                              <p:pRg st="6" end="6"/>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56003">
                                            <p:txEl>
                                              <p:pRg st="7" end="7"/>
                                            </p:txEl>
                                          </p:spTgt>
                                        </p:tgtEl>
                                        <p:attrNameLst>
                                          <p:attrName>style.visibility</p:attrName>
                                        </p:attrNameLst>
                                      </p:cBhvr>
                                      <p:to>
                                        <p:strVal val="visible"/>
                                      </p:to>
                                    </p:set>
                                    <p:animEffect transition="in" filter="wipe(left)">
                                      <p:cBhvr>
                                        <p:cTn id="39" dur="500"/>
                                        <p:tgtEl>
                                          <p:spTgt spid="256003">
                                            <p:txEl>
                                              <p:pRg st="7" end="7"/>
                                            </p:tx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56003">
                                            <p:txEl>
                                              <p:pRg st="8" end="8"/>
                                            </p:txEl>
                                          </p:spTgt>
                                        </p:tgtEl>
                                        <p:attrNameLst>
                                          <p:attrName>style.visibility</p:attrName>
                                        </p:attrNameLst>
                                      </p:cBhvr>
                                      <p:to>
                                        <p:strVal val="visible"/>
                                      </p:to>
                                    </p:set>
                                    <p:animEffect transition="in" filter="wipe(left)">
                                      <p:cBhvr>
                                        <p:cTn id="42" dur="500"/>
                                        <p:tgtEl>
                                          <p:spTgt spid="256003">
                                            <p:txEl>
                                              <p:pRg st="8" end="8"/>
                                            </p:txEl>
                                          </p:spTgt>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56003">
                                            <p:txEl>
                                              <p:pRg st="9" end="9"/>
                                            </p:txEl>
                                          </p:spTgt>
                                        </p:tgtEl>
                                        <p:attrNameLst>
                                          <p:attrName>style.visibility</p:attrName>
                                        </p:attrNameLst>
                                      </p:cBhvr>
                                      <p:to>
                                        <p:strVal val="visible"/>
                                      </p:to>
                                    </p:set>
                                    <p:animEffect transition="in" filter="wipe(left)">
                                      <p:cBhvr>
                                        <p:cTn id="45" dur="500"/>
                                        <p:tgtEl>
                                          <p:spTgt spid="256003">
                                            <p:txEl>
                                              <p:pRg st="9" end="9"/>
                                            </p:txEl>
                                          </p:spTgt>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256003">
                                            <p:txEl>
                                              <p:pRg st="10" end="10"/>
                                            </p:txEl>
                                          </p:spTgt>
                                        </p:tgtEl>
                                        <p:attrNameLst>
                                          <p:attrName>style.visibility</p:attrName>
                                        </p:attrNameLst>
                                      </p:cBhvr>
                                      <p:to>
                                        <p:strVal val="visible"/>
                                      </p:to>
                                    </p:set>
                                    <p:animEffect transition="in" filter="wipe(left)">
                                      <p:cBhvr>
                                        <p:cTn id="48" dur="500"/>
                                        <p:tgtEl>
                                          <p:spTgt spid="25600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3" grpId="0" uiExpand="1" build="p"/>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r>
              <a:rPr lang="en-US" altLang="zh-CN" dirty="0"/>
              <a:t>Resource Preemption</a:t>
            </a:r>
          </a:p>
        </p:txBody>
      </p:sp>
      <p:sp>
        <p:nvSpPr>
          <p:cNvPr id="258051" name="Rectangle 3"/>
          <p:cNvSpPr>
            <a:spLocks noGrp="1" noChangeArrowheads="1"/>
          </p:cNvSpPr>
          <p:nvPr>
            <p:ph idx="1"/>
          </p:nvPr>
        </p:nvSpPr>
        <p:spPr/>
        <p:txBody>
          <a:bodyPr>
            <a:normAutofit/>
          </a:bodyPr>
          <a:lstStyle/>
          <a:p>
            <a:pPr>
              <a:spcBef>
                <a:spcPts val="300"/>
              </a:spcBef>
            </a:pPr>
            <a:r>
              <a:rPr lang="en-US" altLang="zh-CN" dirty="0"/>
              <a:t>Successively preempt some resources from processes and give these resources to other processes until the deadlock cycle is broken.</a:t>
            </a:r>
            <a:endParaRPr lang="en-US" altLang="zh-CN" dirty="0">
              <a:solidFill>
                <a:srgbClr val="0000FF"/>
              </a:solidFill>
            </a:endParaRPr>
          </a:p>
          <a:p>
            <a:pPr>
              <a:spcBef>
                <a:spcPts val="300"/>
              </a:spcBef>
            </a:pPr>
            <a:r>
              <a:rPr lang="en-US" altLang="zh-CN" dirty="0">
                <a:solidFill>
                  <a:srgbClr val="0000FF"/>
                </a:solidFill>
              </a:rPr>
              <a:t>Selecting a victim</a:t>
            </a:r>
            <a:r>
              <a:rPr lang="en-US" altLang="zh-CN" dirty="0"/>
              <a:t> – which resources and which processes are to be preempted? </a:t>
            </a:r>
          </a:p>
          <a:p>
            <a:pPr>
              <a:spcBef>
                <a:spcPts val="300"/>
              </a:spcBef>
              <a:buNone/>
            </a:pPr>
            <a:r>
              <a:rPr lang="en-US" altLang="zh-CN" dirty="0"/>
              <a:t>    Minimize cost.</a:t>
            </a:r>
          </a:p>
          <a:p>
            <a:pPr>
              <a:spcBef>
                <a:spcPts val="300"/>
              </a:spcBef>
            </a:pPr>
            <a:r>
              <a:rPr lang="en-US" altLang="zh-CN" dirty="0">
                <a:solidFill>
                  <a:srgbClr val="0000FF"/>
                </a:solidFill>
              </a:rPr>
              <a:t>Rollback</a:t>
            </a:r>
            <a:r>
              <a:rPr lang="en-US" altLang="zh-CN" dirty="0"/>
              <a:t> – return the process to some safe state, and restart it from that state.</a:t>
            </a:r>
          </a:p>
          <a:p>
            <a:pPr>
              <a:spcBef>
                <a:spcPts val="300"/>
              </a:spcBef>
              <a:buNone/>
            </a:pPr>
            <a:r>
              <a:rPr lang="en-US" altLang="zh-CN" dirty="0"/>
              <a:t>    Total rollback: abort the process and then restart it.</a:t>
            </a:r>
          </a:p>
          <a:p>
            <a:pPr>
              <a:spcBef>
                <a:spcPts val="300"/>
              </a:spcBef>
            </a:pPr>
            <a:r>
              <a:rPr lang="en-US" altLang="zh-CN" dirty="0">
                <a:solidFill>
                  <a:srgbClr val="0000FF"/>
                </a:solidFill>
              </a:rPr>
              <a:t>Starvation</a:t>
            </a:r>
            <a:r>
              <a:rPr lang="en-US" altLang="zh-CN" dirty="0"/>
              <a:t> –  the same process may always be picked as victim.</a:t>
            </a:r>
          </a:p>
          <a:p>
            <a:pPr>
              <a:spcBef>
                <a:spcPts val="300"/>
              </a:spcBef>
              <a:buNone/>
            </a:pPr>
            <a:r>
              <a:rPr lang="en-US" altLang="zh-CN" dirty="0"/>
              <a:t>    Include the number of rollbacks in cost factor.</a:t>
            </a:r>
          </a:p>
        </p:txBody>
      </p:sp>
      <p:sp>
        <p:nvSpPr>
          <p:cNvPr id="4" name="灯片编号占位符 3"/>
          <p:cNvSpPr>
            <a:spLocks noGrp="1"/>
          </p:cNvSpPr>
          <p:nvPr>
            <p:ph type="sldNum" sz="quarter" idx="10"/>
          </p:nvPr>
        </p:nvSpPr>
        <p:spPr/>
        <p:txBody>
          <a:bodyPr/>
          <a:lstStyle/>
          <a:p>
            <a:fld id="{FBDB7464-0D84-40A8-BA31-1F02B64BA851}" type="slidenum">
              <a:rPr lang="en-US" altLang="zh-CN"/>
              <a:pPr/>
              <a:t>45</a:t>
            </a:fld>
            <a:endParaRPr lang="en-US" altLang="zh-CN"/>
          </a:p>
        </p:txBody>
      </p:sp>
      <p:sp>
        <p:nvSpPr>
          <p:cNvPr id="5" name="圆角矩形 4"/>
          <p:cNvSpPr/>
          <p:nvPr/>
        </p:nvSpPr>
        <p:spPr bwMode="auto">
          <a:xfrm>
            <a:off x="10476647" y="5696708"/>
            <a:ext cx="1440000" cy="432000"/>
          </a:xfrm>
          <a:prstGeom prst="roundRect">
            <a:avLst>
              <a:gd name="adj" fmla="val 16472"/>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000" b="1" dirty="0">
                <a:latin typeface="楷体" panose="02010609060101010101" pitchFamily="49" charset="-122"/>
                <a:ea typeface="楷体" panose="02010609060101010101" pitchFamily="49" charset="-122"/>
              </a:rPr>
              <a:t>公平</a:t>
            </a:r>
            <a:r>
              <a:rPr lang="en-US" altLang="zh-CN" sz="2000" b="1" dirty="0">
                <a:latin typeface="楷体" panose="02010609060101010101" pitchFamily="49" charset="-122"/>
                <a:ea typeface="楷体" panose="02010609060101010101" pitchFamily="49" charset="-122"/>
              </a:rPr>
              <a:t>?</a:t>
            </a:r>
            <a:endParaRPr lang="zh-CN" altLang="en-US" sz="20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828714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8051">
                                            <p:txEl>
                                              <p:pRg st="0" end="0"/>
                                            </p:txEl>
                                          </p:spTgt>
                                        </p:tgtEl>
                                        <p:attrNameLst>
                                          <p:attrName>style.visibility</p:attrName>
                                        </p:attrNameLst>
                                      </p:cBhvr>
                                      <p:to>
                                        <p:strVal val="visible"/>
                                      </p:to>
                                    </p:set>
                                    <p:animEffect transition="in" filter="wipe(left)">
                                      <p:cBhvr>
                                        <p:cTn id="7" dur="500"/>
                                        <p:tgtEl>
                                          <p:spTgt spid="2580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8051">
                                            <p:txEl>
                                              <p:pRg st="1" end="1"/>
                                            </p:txEl>
                                          </p:spTgt>
                                        </p:tgtEl>
                                        <p:attrNameLst>
                                          <p:attrName>style.visibility</p:attrName>
                                        </p:attrNameLst>
                                      </p:cBhvr>
                                      <p:to>
                                        <p:strVal val="visible"/>
                                      </p:to>
                                    </p:set>
                                    <p:animEffect transition="in" filter="wipe(left)">
                                      <p:cBhvr>
                                        <p:cTn id="12" dur="500"/>
                                        <p:tgtEl>
                                          <p:spTgt spid="2580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8051">
                                            <p:txEl>
                                              <p:pRg st="2" end="2"/>
                                            </p:txEl>
                                          </p:spTgt>
                                        </p:tgtEl>
                                        <p:attrNameLst>
                                          <p:attrName>style.visibility</p:attrName>
                                        </p:attrNameLst>
                                      </p:cBhvr>
                                      <p:to>
                                        <p:strVal val="visible"/>
                                      </p:to>
                                    </p:set>
                                    <p:animEffect transition="in" filter="wipe(left)">
                                      <p:cBhvr>
                                        <p:cTn id="17" dur="500"/>
                                        <p:tgtEl>
                                          <p:spTgt spid="2580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8051">
                                            <p:txEl>
                                              <p:pRg st="3" end="3"/>
                                            </p:txEl>
                                          </p:spTgt>
                                        </p:tgtEl>
                                        <p:attrNameLst>
                                          <p:attrName>style.visibility</p:attrName>
                                        </p:attrNameLst>
                                      </p:cBhvr>
                                      <p:to>
                                        <p:strVal val="visible"/>
                                      </p:to>
                                    </p:set>
                                    <p:animEffect transition="in" filter="wipe(left)">
                                      <p:cBhvr>
                                        <p:cTn id="22" dur="500"/>
                                        <p:tgtEl>
                                          <p:spTgt spid="2580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8051">
                                            <p:txEl>
                                              <p:pRg st="4" end="4"/>
                                            </p:txEl>
                                          </p:spTgt>
                                        </p:tgtEl>
                                        <p:attrNameLst>
                                          <p:attrName>style.visibility</p:attrName>
                                        </p:attrNameLst>
                                      </p:cBhvr>
                                      <p:to>
                                        <p:strVal val="visible"/>
                                      </p:to>
                                    </p:set>
                                    <p:animEffect transition="in" filter="wipe(left)">
                                      <p:cBhvr>
                                        <p:cTn id="27" dur="500"/>
                                        <p:tgtEl>
                                          <p:spTgt spid="25805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8051">
                                            <p:txEl>
                                              <p:pRg st="5" end="5"/>
                                            </p:txEl>
                                          </p:spTgt>
                                        </p:tgtEl>
                                        <p:attrNameLst>
                                          <p:attrName>style.visibility</p:attrName>
                                        </p:attrNameLst>
                                      </p:cBhvr>
                                      <p:to>
                                        <p:strVal val="visible"/>
                                      </p:to>
                                    </p:set>
                                    <p:animEffect transition="in" filter="wipe(left)">
                                      <p:cBhvr>
                                        <p:cTn id="32" dur="500"/>
                                        <p:tgtEl>
                                          <p:spTgt spid="25805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8051">
                                            <p:txEl>
                                              <p:pRg st="6" end="6"/>
                                            </p:txEl>
                                          </p:spTgt>
                                        </p:tgtEl>
                                        <p:attrNameLst>
                                          <p:attrName>style.visibility</p:attrName>
                                        </p:attrNameLst>
                                      </p:cBhvr>
                                      <p:to>
                                        <p:strVal val="visible"/>
                                      </p:to>
                                    </p:set>
                                    <p:animEffect transition="in" filter="wipe(left)">
                                      <p:cBhvr>
                                        <p:cTn id="37" dur="500"/>
                                        <p:tgtEl>
                                          <p:spTgt spid="25805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left)">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build="p"/>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r>
              <a:rPr lang="en-US" altLang="zh-CN" sz="3200" dirty="0"/>
              <a:t>Combined Approach to Deadlock Handling</a:t>
            </a:r>
          </a:p>
        </p:txBody>
      </p:sp>
      <p:sp>
        <p:nvSpPr>
          <p:cNvPr id="260099" name="Rectangle 3"/>
          <p:cNvSpPr>
            <a:spLocks noGrp="1" noChangeArrowheads="1"/>
          </p:cNvSpPr>
          <p:nvPr>
            <p:ph idx="1"/>
          </p:nvPr>
        </p:nvSpPr>
        <p:spPr/>
        <p:txBody>
          <a:bodyPr/>
          <a:lstStyle/>
          <a:p>
            <a:r>
              <a:rPr lang="en-US" altLang="zh-CN" dirty="0"/>
              <a:t>Combine the three basic approaches</a:t>
            </a:r>
          </a:p>
          <a:p>
            <a:pPr lvl="1"/>
            <a:r>
              <a:rPr lang="en-US" altLang="zh-CN" dirty="0"/>
              <a:t>prevention</a:t>
            </a:r>
          </a:p>
          <a:p>
            <a:pPr lvl="1"/>
            <a:r>
              <a:rPr lang="en-US" altLang="zh-CN" dirty="0"/>
              <a:t>avoidance</a:t>
            </a:r>
          </a:p>
          <a:p>
            <a:pPr lvl="1"/>
            <a:r>
              <a:rPr lang="en-US" altLang="zh-CN" dirty="0"/>
              <a:t>detection</a:t>
            </a:r>
          </a:p>
          <a:p>
            <a:pPr>
              <a:buFont typeface="Monotype Sorts" pitchFamily="2" charset="2"/>
              <a:buNone/>
            </a:pPr>
            <a:r>
              <a:rPr lang="en-US" altLang="zh-CN" dirty="0"/>
              <a:t>   	allowing the use of the optimal approach for each of resources in the system.</a:t>
            </a:r>
          </a:p>
          <a:p>
            <a:r>
              <a:rPr lang="en-US" altLang="zh-CN" dirty="0"/>
              <a:t>Partition resources into hierarchically ordered classes.</a:t>
            </a:r>
          </a:p>
          <a:p>
            <a:r>
              <a:rPr lang="en-US" altLang="zh-CN" dirty="0"/>
              <a:t>Use most appropriate technique for handling deadlocks within each class.</a:t>
            </a:r>
          </a:p>
        </p:txBody>
      </p:sp>
      <p:sp>
        <p:nvSpPr>
          <p:cNvPr id="4" name="灯片编号占位符 3"/>
          <p:cNvSpPr>
            <a:spLocks noGrp="1"/>
          </p:cNvSpPr>
          <p:nvPr>
            <p:ph type="sldNum" sz="quarter" idx="10"/>
          </p:nvPr>
        </p:nvSpPr>
        <p:spPr/>
        <p:txBody>
          <a:bodyPr/>
          <a:lstStyle/>
          <a:p>
            <a:fld id="{979F9573-BE4B-450D-80C6-4A5F44890027}" type="slidenum">
              <a:rPr lang="en-US" altLang="zh-CN"/>
              <a:pPr/>
              <a:t>46</a:t>
            </a:fld>
            <a:endParaRPr lang="en-US" altLang="zh-CN"/>
          </a:p>
        </p:txBody>
      </p:sp>
      <p:sp>
        <p:nvSpPr>
          <p:cNvPr id="2" name="动作按钮: 结束 6">
            <a:hlinkClick r:id="" action="ppaction://noaction" highlightClick="1"/>
            <a:extLst>
              <a:ext uri="{FF2B5EF4-FFF2-40B4-BE49-F238E27FC236}">
                <a16:creationId xmlns:a16="http://schemas.microsoft.com/office/drawing/2014/main" id="{B12B7CEA-10A1-8CFF-3E2A-04C419D7F8D6}"/>
              </a:ext>
            </a:extLst>
          </p:cNvPr>
          <p:cNvSpPr/>
          <p:nvPr/>
        </p:nvSpPr>
        <p:spPr bwMode="auto">
          <a:xfrm>
            <a:off x="11694670" y="6401538"/>
            <a:ext cx="432000" cy="432000"/>
          </a:xfrm>
          <a:prstGeom prst="bevel">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zh-CN"/>
            </a:defPPr>
            <a:lvl1pPr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1pPr>
            <a:lvl2pPr marL="4572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2pPr>
            <a:lvl3pPr marL="9144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3pPr>
            <a:lvl4pPr marL="13716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4pPr>
            <a:lvl5pPr marL="18288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5pPr>
            <a:lvl6pPr marL="2286000" algn="l" defTabSz="914400" rtl="0" eaLnBrk="1" latinLnBrk="0" hangingPunct="1">
              <a:defRPr kumimoji="1" sz="2400" b="1" kern="1200">
                <a:solidFill>
                  <a:schemeClr val="tx1"/>
                </a:solidFill>
                <a:latin typeface="Times New Roman" pitchFamily="18" charset="0"/>
                <a:ea typeface="黑体" pitchFamily="2" charset="-122"/>
                <a:cs typeface="+mn-cs"/>
              </a:defRPr>
            </a:lvl6pPr>
            <a:lvl7pPr marL="2743200" algn="l" defTabSz="914400" rtl="0" eaLnBrk="1" latinLnBrk="0" hangingPunct="1">
              <a:defRPr kumimoji="1" sz="2400" b="1" kern="1200">
                <a:solidFill>
                  <a:schemeClr val="tx1"/>
                </a:solidFill>
                <a:latin typeface="Times New Roman" pitchFamily="18" charset="0"/>
                <a:ea typeface="黑体" pitchFamily="2" charset="-122"/>
                <a:cs typeface="+mn-cs"/>
              </a:defRPr>
            </a:lvl7pPr>
            <a:lvl8pPr marL="3200400" algn="l" defTabSz="914400" rtl="0" eaLnBrk="1" latinLnBrk="0" hangingPunct="1">
              <a:defRPr kumimoji="1" sz="2400" b="1" kern="1200">
                <a:solidFill>
                  <a:schemeClr val="tx1"/>
                </a:solidFill>
                <a:latin typeface="Times New Roman" pitchFamily="18" charset="0"/>
                <a:ea typeface="黑体" pitchFamily="2" charset="-122"/>
                <a:cs typeface="+mn-cs"/>
              </a:defRPr>
            </a:lvl8pPr>
            <a:lvl9pPr marL="3657600" algn="l" defTabSz="914400" rtl="0" eaLnBrk="1" latinLnBrk="0" hangingPunct="1">
              <a:defRPr kumimoji="1" sz="2400" b="1" kern="1200">
                <a:solidFill>
                  <a:schemeClr val="tx1"/>
                </a:solidFill>
                <a:latin typeface="Times New Roman" pitchFamily="18" charset="0"/>
                <a:ea typeface="黑体" pitchFamily="2" charset="-122"/>
                <a:cs typeface="+mn-cs"/>
              </a:defRPr>
            </a:lvl9pPr>
          </a:lstStyle>
          <a:p>
            <a:pPr algn="ctr"/>
            <a:endParaRPr lang="zh-CN" altLang="en-US" sz="14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0099">
                                            <p:txEl>
                                              <p:pRg st="0" end="0"/>
                                            </p:txEl>
                                          </p:spTgt>
                                        </p:tgtEl>
                                        <p:attrNameLst>
                                          <p:attrName>style.visibility</p:attrName>
                                        </p:attrNameLst>
                                      </p:cBhvr>
                                      <p:to>
                                        <p:strVal val="visible"/>
                                      </p:to>
                                    </p:set>
                                    <p:animEffect transition="in" filter="wipe(left)">
                                      <p:cBhvr>
                                        <p:cTn id="7" dur="500"/>
                                        <p:tgtEl>
                                          <p:spTgt spid="26009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60099">
                                            <p:txEl>
                                              <p:pRg st="1" end="1"/>
                                            </p:txEl>
                                          </p:spTgt>
                                        </p:tgtEl>
                                        <p:attrNameLst>
                                          <p:attrName>style.visibility</p:attrName>
                                        </p:attrNameLst>
                                      </p:cBhvr>
                                      <p:to>
                                        <p:strVal val="visible"/>
                                      </p:to>
                                    </p:set>
                                    <p:animEffect transition="in" filter="wipe(left)">
                                      <p:cBhvr>
                                        <p:cTn id="10" dur="500"/>
                                        <p:tgtEl>
                                          <p:spTgt spid="260099">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60099">
                                            <p:txEl>
                                              <p:pRg st="2" end="2"/>
                                            </p:txEl>
                                          </p:spTgt>
                                        </p:tgtEl>
                                        <p:attrNameLst>
                                          <p:attrName>style.visibility</p:attrName>
                                        </p:attrNameLst>
                                      </p:cBhvr>
                                      <p:to>
                                        <p:strVal val="visible"/>
                                      </p:to>
                                    </p:set>
                                    <p:animEffect transition="in" filter="wipe(left)">
                                      <p:cBhvr>
                                        <p:cTn id="13" dur="500"/>
                                        <p:tgtEl>
                                          <p:spTgt spid="260099">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60099">
                                            <p:txEl>
                                              <p:pRg st="3" end="3"/>
                                            </p:txEl>
                                          </p:spTgt>
                                        </p:tgtEl>
                                        <p:attrNameLst>
                                          <p:attrName>style.visibility</p:attrName>
                                        </p:attrNameLst>
                                      </p:cBhvr>
                                      <p:to>
                                        <p:strVal val="visible"/>
                                      </p:to>
                                    </p:set>
                                    <p:animEffect transition="in" filter="wipe(left)">
                                      <p:cBhvr>
                                        <p:cTn id="16" dur="500"/>
                                        <p:tgtEl>
                                          <p:spTgt spid="260099">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60099">
                                            <p:txEl>
                                              <p:pRg st="4" end="4"/>
                                            </p:txEl>
                                          </p:spTgt>
                                        </p:tgtEl>
                                        <p:attrNameLst>
                                          <p:attrName>style.visibility</p:attrName>
                                        </p:attrNameLst>
                                      </p:cBhvr>
                                      <p:to>
                                        <p:strVal val="visible"/>
                                      </p:to>
                                    </p:set>
                                    <p:animEffect transition="in" filter="wipe(left)">
                                      <p:cBhvr>
                                        <p:cTn id="21" dur="500"/>
                                        <p:tgtEl>
                                          <p:spTgt spid="260099">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60099">
                                            <p:txEl>
                                              <p:pRg st="5" end="5"/>
                                            </p:txEl>
                                          </p:spTgt>
                                        </p:tgtEl>
                                        <p:attrNameLst>
                                          <p:attrName>style.visibility</p:attrName>
                                        </p:attrNameLst>
                                      </p:cBhvr>
                                      <p:to>
                                        <p:strVal val="visible"/>
                                      </p:to>
                                    </p:set>
                                    <p:animEffect transition="in" filter="wipe(left)">
                                      <p:cBhvr>
                                        <p:cTn id="26" dur="500"/>
                                        <p:tgtEl>
                                          <p:spTgt spid="260099">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60099">
                                            <p:txEl>
                                              <p:pRg st="6" end="6"/>
                                            </p:txEl>
                                          </p:spTgt>
                                        </p:tgtEl>
                                        <p:attrNameLst>
                                          <p:attrName>style.visibility</p:attrName>
                                        </p:attrNameLst>
                                      </p:cBhvr>
                                      <p:to>
                                        <p:strVal val="visible"/>
                                      </p:to>
                                    </p:set>
                                    <p:animEffect transition="in" filter="wipe(left)">
                                      <p:cBhvr>
                                        <p:cTn id="31" dur="500"/>
                                        <p:tgtEl>
                                          <p:spTgt spid="260099">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32" fill="hold" grpId="0"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circle(out)">
                                      <p:cBhvr>
                                        <p:cTn id="3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build="p"/>
      <p:bldP spid="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r>
              <a:rPr lang="zh-CN" altLang="en-US" dirty="0"/>
              <a:t>课后作业及研究性学习</a:t>
            </a:r>
            <a:endParaRPr lang="en-US" altLang="zh-CN" sz="2800" dirty="0">
              <a:solidFill>
                <a:srgbClr val="0000FF"/>
              </a:solidFill>
            </a:endParaRPr>
          </a:p>
        </p:txBody>
      </p:sp>
      <p:sp>
        <p:nvSpPr>
          <p:cNvPr id="262147" name="Rectangle 3"/>
          <p:cNvSpPr>
            <a:spLocks noGrp="1" noChangeArrowheads="1"/>
          </p:cNvSpPr>
          <p:nvPr>
            <p:ph idx="1"/>
          </p:nvPr>
        </p:nvSpPr>
        <p:spPr/>
        <p:txBody>
          <a:bodyPr>
            <a:normAutofit/>
          </a:bodyPr>
          <a:lstStyle/>
          <a:p>
            <a:r>
              <a:rPr lang="zh-CN" altLang="en-US" dirty="0"/>
              <a:t>作业</a:t>
            </a:r>
            <a:endParaRPr lang="en-US" altLang="zh-CN" dirty="0"/>
          </a:p>
          <a:p>
            <a:pPr lvl="1"/>
            <a:r>
              <a:rPr lang="zh-CN" altLang="en-US" dirty="0"/>
              <a:t>掌握死锁特征</a:t>
            </a:r>
            <a:endParaRPr lang="en-US" altLang="zh-CN" dirty="0"/>
          </a:p>
          <a:p>
            <a:pPr lvl="1"/>
            <a:r>
              <a:rPr lang="zh-CN" altLang="en-US" dirty="0"/>
              <a:t>掌握死锁避免算法，如安全算法、银行家算法；</a:t>
            </a:r>
            <a:endParaRPr lang="en-US" altLang="zh-CN" dirty="0"/>
          </a:p>
          <a:p>
            <a:pPr lvl="1"/>
            <a:r>
              <a:rPr lang="zh-CN" altLang="en-US" dirty="0"/>
              <a:t>掌握死锁检测算法。</a:t>
            </a:r>
            <a:endParaRPr lang="en-US" altLang="zh-CN" dirty="0"/>
          </a:p>
          <a:p>
            <a:r>
              <a:rPr lang="zh-CN" altLang="en-US" dirty="0"/>
              <a:t>研究性学习</a:t>
            </a:r>
            <a:endParaRPr lang="en-US" altLang="zh-CN" dirty="0"/>
          </a:p>
          <a:p>
            <a:pPr lvl="1"/>
            <a:r>
              <a:rPr lang="zh-CN" altLang="en-US" dirty="0"/>
              <a:t>针对不同的死锁预防策略，分析器实现可行性、存在的主要问题、以及性能。</a:t>
            </a:r>
            <a:endParaRPr lang="en-US" altLang="zh-CN" dirty="0"/>
          </a:p>
        </p:txBody>
      </p:sp>
      <p:sp>
        <p:nvSpPr>
          <p:cNvPr id="4" name="灯片编号占位符 3"/>
          <p:cNvSpPr>
            <a:spLocks noGrp="1"/>
          </p:cNvSpPr>
          <p:nvPr>
            <p:ph type="sldNum" sz="quarter" idx="10"/>
          </p:nvPr>
        </p:nvSpPr>
        <p:spPr/>
        <p:txBody>
          <a:bodyPr/>
          <a:lstStyle/>
          <a:p>
            <a:fld id="{4F23D06B-C749-4E14-A55E-DB804E1598F8}" type="slidenum">
              <a:rPr lang="en-US" altLang="zh-CN"/>
              <a:pPr/>
              <a:t>47</a:t>
            </a:fld>
            <a:endParaRPr lang="en-US" altLang="zh-CN"/>
          </a:p>
        </p:txBody>
      </p:sp>
      <p:pic>
        <p:nvPicPr>
          <p:cNvPr id="6" name="Picture 3">
            <a:extLst>
              <a:ext uri="{FF2B5EF4-FFF2-40B4-BE49-F238E27FC236}">
                <a16:creationId xmlns:a16="http://schemas.microsoft.com/office/drawing/2014/main" id="{8F0159D8-1964-4262-AFDA-E5A73CB81A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4090" y="5959270"/>
            <a:ext cx="3457575"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solidFill>
            <a:srgbClr val="002060"/>
          </a:solidFill>
        </p:spPr>
        <p:txBody>
          <a:bodyPr/>
          <a:lstStyle/>
          <a:p>
            <a:r>
              <a:rPr lang="en-US" altLang="zh-CN" dirty="0"/>
              <a:t>Bridge Crossing Example </a:t>
            </a:r>
          </a:p>
        </p:txBody>
      </p:sp>
      <p:sp>
        <p:nvSpPr>
          <p:cNvPr id="178179" name="Rectangle 3"/>
          <p:cNvSpPr>
            <a:spLocks noGrp="1" noChangeArrowheads="1"/>
          </p:cNvSpPr>
          <p:nvPr>
            <p:ph idx="1"/>
          </p:nvPr>
        </p:nvSpPr>
        <p:spPr>
          <a:xfrm>
            <a:off x="360000" y="3080426"/>
            <a:ext cx="11556000" cy="3543308"/>
          </a:xfrm>
        </p:spPr>
        <p:txBody>
          <a:bodyPr/>
          <a:lstStyle/>
          <a:p>
            <a:r>
              <a:rPr lang="en-US" altLang="zh-CN" dirty="0"/>
              <a:t>Traffic only in one direction.</a:t>
            </a:r>
          </a:p>
          <a:p>
            <a:r>
              <a:rPr lang="en-US" altLang="zh-CN" dirty="0"/>
              <a:t>Each section of a bridge can be viewed as a resource.</a:t>
            </a:r>
          </a:p>
          <a:p>
            <a:r>
              <a:rPr lang="en-US" altLang="zh-CN" dirty="0"/>
              <a:t>If a deadlock occurs, it can be resolved if one car backs up (preempt resources and rollback).</a:t>
            </a:r>
          </a:p>
          <a:p>
            <a:r>
              <a:rPr lang="en-US" altLang="zh-CN" dirty="0"/>
              <a:t>Several cars may have to be backed up if a deadlock occurs.</a:t>
            </a:r>
          </a:p>
          <a:p>
            <a:r>
              <a:rPr lang="en-US" altLang="zh-CN" dirty="0">
                <a:solidFill>
                  <a:srgbClr val="0000FF"/>
                </a:solidFill>
              </a:rPr>
              <a:t>Starvation</a:t>
            </a:r>
            <a:r>
              <a:rPr lang="en-US" altLang="zh-CN" dirty="0"/>
              <a:t> is possible.</a:t>
            </a:r>
          </a:p>
        </p:txBody>
      </p:sp>
      <p:sp>
        <p:nvSpPr>
          <p:cNvPr id="44" name="灯片编号占位符 3"/>
          <p:cNvSpPr>
            <a:spLocks noGrp="1"/>
          </p:cNvSpPr>
          <p:nvPr>
            <p:ph type="sldNum" sz="quarter" idx="10"/>
          </p:nvPr>
        </p:nvSpPr>
        <p:spPr/>
        <p:txBody>
          <a:bodyPr/>
          <a:lstStyle/>
          <a:p>
            <a:fld id="{B8E1E59B-B14D-4153-A5F9-C0DE3897F16C}" type="slidenum">
              <a:rPr lang="en-US" altLang="zh-CN"/>
              <a:pPr/>
              <a:t>5</a:t>
            </a:fld>
            <a:endParaRPr lang="en-US" altLang="zh-CN"/>
          </a:p>
        </p:txBody>
      </p:sp>
      <p:grpSp>
        <p:nvGrpSpPr>
          <p:cNvPr id="178180" name="Group 4"/>
          <p:cNvGrpSpPr>
            <a:grpSpLocks/>
          </p:cNvGrpSpPr>
          <p:nvPr/>
        </p:nvGrpSpPr>
        <p:grpSpPr bwMode="auto">
          <a:xfrm>
            <a:off x="2566989" y="1292225"/>
            <a:ext cx="6276975" cy="1371600"/>
            <a:chOff x="657" y="814"/>
            <a:chExt cx="3954" cy="864"/>
          </a:xfrm>
        </p:grpSpPr>
        <p:grpSp>
          <p:nvGrpSpPr>
            <p:cNvPr id="178181" name="Group 5"/>
            <p:cNvGrpSpPr>
              <a:grpSpLocks/>
            </p:cNvGrpSpPr>
            <p:nvPr/>
          </p:nvGrpSpPr>
          <p:grpSpPr bwMode="auto">
            <a:xfrm>
              <a:off x="675" y="814"/>
              <a:ext cx="3936" cy="240"/>
              <a:chOff x="672" y="1008"/>
              <a:chExt cx="3936" cy="240"/>
            </a:xfrm>
          </p:grpSpPr>
          <p:sp>
            <p:nvSpPr>
              <p:cNvPr id="178182" name="Line 6"/>
              <p:cNvSpPr>
                <a:spLocks noChangeShapeType="1"/>
              </p:cNvSpPr>
              <p:nvPr/>
            </p:nvSpPr>
            <p:spPr bwMode="auto">
              <a:xfrm>
                <a:off x="672" y="1008"/>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8183" name="Line 7"/>
              <p:cNvSpPr>
                <a:spLocks noChangeShapeType="1"/>
              </p:cNvSpPr>
              <p:nvPr/>
            </p:nvSpPr>
            <p:spPr bwMode="auto">
              <a:xfrm>
                <a:off x="1824" y="1008"/>
                <a:ext cx="38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8184" name="Line 8"/>
              <p:cNvSpPr>
                <a:spLocks noChangeShapeType="1"/>
              </p:cNvSpPr>
              <p:nvPr/>
            </p:nvSpPr>
            <p:spPr bwMode="auto">
              <a:xfrm>
                <a:off x="2208" y="1248"/>
                <a:ext cx="8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8185" name="Line 9"/>
              <p:cNvSpPr>
                <a:spLocks noChangeShapeType="1"/>
              </p:cNvSpPr>
              <p:nvPr/>
            </p:nvSpPr>
            <p:spPr bwMode="auto">
              <a:xfrm flipV="1">
                <a:off x="3072" y="1026"/>
                <a:ext cx="384"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8186" name="Line 10"/>
              <p:cNvSpPr>
                <a:spLocks noChangeShapeType="1"/>
              </p:cNvSpPr>
              <p:nvPr/>
            </p:nvSpPr>
            <p:spPr bwMode="auto">
              <a:xfrm>
                <a:off x="3456" y="1020"/>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8187" name="Group 11"/>
            <p:cNvGrpSpPr>
              <a:grpSpLocks/>
            </p:cNvGrpSpPr>
            <p:nvPr/>
          </p:nvGrpSpPr>
          <p:grpSpPr bwMode="auto">
            <a:xfrm flipV="1">
              <a:off x="675" y="1438"/>
              <a:ext cx="3936" cy="240"/>
              <a:chOff x="672" y="1008"/>
              <a:chExt cx="3936" cy="240"/>
            </a:xfrm>
          </p:grpSpPr>
          <p:sp>
            <p:nvSpPr>
              <p:cNvPr id="178188" name="Line 12"/>
              <p:cNvSpPr>
                <a:spLocks noChangeShapeType="1"/>
              </p:cNvSpPr>
              <p:nvPr/>
            </p:nvSpPr>
            <p:spPr bwMode="auto">
              <a:xfrm>
                <a:off x="672" y="1008"/>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8189" name="Line 13"/>
              <p:cNvSpPr>
                <a:spLocks noChangeShapeType="1"/>
              </p:cNvSpPr>
              <p:nvPr/>
            </p:nvSpPr>
            <p:spPr bwMode="auto">
              <a:xfrm>
                <a:off x="1824" y="1008"/>
                <a:ext cx="38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8190" name="Line 14"/>
              <p:cNvSpPr>
                <a:spLocks noChangeShapeType="1"/>
              </p:cNvSpPr>
              <p:nvPr/>
            </p:nvSpPr>
            <p:spPr bwMode="auto">
              <a:xfrm>
                <a:off x="2208" y="1248"/>
                <a:ext cx="8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8191" name="Line 15"/>
              <p:cNvSpPr>
                <a:spLocks noChangeShapeType="1"/>
              </p:cNvSpPr>
              <p:nvPr/>
            </p:nvSpPr>
            <p:spPr bwMode="auto">
              <a:xfrm flipV="1">
                <a:off x="3072" y="1026"/>
                <a:ext cx="384" cy="22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8192" name="Line 16"/>
              <p:cNvSpPr>
                <a:spLocks noChangeShapeType="1"/>
              </p:cNvSpPr>
              <p:nvPr/>
            </p:nvSpPr>
            <p:spPr bwMode="auto">
              <a:xfrm>
                <a:off x="3456" y="1020"/>
                <a:ext cx="11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78193" name="Line 17"/>
            <p:cNvSpPr>
              <a:spLocks noChangeShapeType="1"/>
            </p:cNvSpPr>
            <p:nvPr/>
          </p:nvSpPr>
          <p:spPr bwMode="auto">
            <a:xfrm>
              <a:off x="657" y="1234"/>
              <a:ext cx="1272"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8194" name="Line 18"/>
            <p:cNvSpPr>
              <a:spLocks noChangeShapeType="1"/>
            </p:cNvSpPr>
            <p:nvPr/>
          </p:nvSpPr>
          <p:spPr bwMode="auto">
            <a:xfrm>
              <a:off x="3303" y="1228"/>
              <a:ext cx="1272"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78195" name="Group 19"/>
          <p:cNvGrpSpPr>
            <a:grpSpLocks/>
          </p:cNvGrpSpPr>
          <p:nvPr/>
        </p:nvGrpSpPr>
        <p:grpSpPr bwMode="auto">
          <a:xfrm>
            <a:off x="5081588" y="1825626"/>
            <a:ext cx="474662" cy="257175"/>
            <a:chOff x="2241" y="1150"/>
            <a:chExt cx="299" cy="162"/>
          </a:xfrm>
        </p:grpSpPr>
        <p:grpSp>
          <p:nvGrpSpPr>
            <p:cNvPr id="178196" name="Group 20"/>
            <p:cNvGrpSpPr>
              <a:grpSpLocks/>
            </p:cNvGrpSpPr>
            <p:nvPr/>
          </p:nvGrpSpPr>
          <p:grpSpPr bwMode="auto">
            <a:xfrm>
              <a:off x="2241" y="1150"/>
              <a:ext cx="288" cy="162"/>
              <a:chOff x="1056" y="1614"/>
              <a:chExt cx="288" cy="162"/>
            </a:xfrm>
          </p:grpSpPr>
          <p:sp>
            <p:nvSpPr>
              <p:cNvPr id="178197" name="Rectangle 21"/>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8198" name="Rectangle 22"/>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78199" name="Line 23"/>
            <p:cNvSpPr>
              <a:spLocks noChangeShapeType="1"/>
            </p:cNvSpPr>
            <p:nvPr/>
          </p:nvSpPr>
          <p:spPr bwMode="auto">
            <a:xfrm>
              <a:off x="2455" y="1224"/>
              <a:ext cx="85" cy="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178200" name="Group 24"/>
          <p:cNvGrpSpPr>
            <a:grpSpLocks/>
          </p:cNvGrpSpPr>
          <p:nvPr/>
        </p:nvGrpSpPr>
        <p:grpSpPr bwMode="auto">
          <a:xfrm>
            <a:off x="3700464" y="2254251"/>
            <a:ext cx="460375" cy="257175"/>
            <a:chOff x="1371" y="1420"/>
            <a:chExt cx="290" cy="162"/>
          </a:xfrm>
        </p:grpSpPr>
        <p:grpSp>
          <p:nvGrpSpPr>
            <p:cNvPr id="178201" name="Group 25"/>
            <p:cNvGrpSpPr>
              <a:grpSpLocks/>
            </p:cNvGrpSpPr>
            <p:nvPr/>
          </p:nvGrpSpPr>
          <p:grpSpPr bwMode="auto">
            <a:xfrm>
              <a:off x="1371" y="1420"/>
              <a:ext cx="288" cy="162"/>
              <a:chOff x="1056" y="1614"/>
              <a:chExt cx="288" cy="162"/>
            </a:xfrm>
          </p:grpSpPr>
          <p:sp>
            <p:nvSpPr>
              <p:cNvPr id="178202" name="Rectangle 26"/>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8203" name="Rectangle 27"/>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78204" name="Line 28"/>
            <p:cNvSpPr>
              <a:spLocks noChangeShapeType="1"/>
            </p:cNvSpPr>
            <p:nvPr/>
          </p:nvSpPr>
          <p:spPr bwMode="auto">
            <a:xfrm>
              <a:off x="1576" y="1508"/>
              <a:ext cx="85" cy="0"/>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178205" name="Group 29"/>
          <p:cNvGrpSpPr>
            <a:grpSpLocks/>
          </p:cNvGrpSpPr>
          <p:nvPr/>
        </p:nvGrpSpPr>
        <p:grpSpPr bwMode="auto">
          <a:xfrm>
            <a:off x="5781676" y="1825626"/>
            <a:ext cx="481013" cy="257175"/>
            <a:chOff x="2682" y="1150"/>
            <a:chExt cx="303" cy="162"/>
          </a:xfrm>
        </p:grpSpPr>
        <p:grpSp>
          <p:nvGrpSpPr>
            <p:cNvPr id="178206" name="Group 30"/>
            <p:cNvGrpSpPr>
              <a:grpSpLocks/>
            </p:cNvGrpSpPr>
            <p:nvPr/>
          </p:nvGrpSpPr>
          <p:grpSpPr bwMode="auto">
            <a:xfrm flipH="1">
              <a:off x="2697" y="1150"/>
              <a:ext cx="288" cy="162"/>
              <a:chOff x="1056" y="1614"/>
              <a:chExt cx="288" cy="162"/>
            </a:xfrm>
          </p:grpSpPr>
          <p:sp>
            <p:nvSpPr>
              <p:cNvPr id="178207" name="Rectangle 31"/>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8208" name="Rectangle 32"/>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78209" name="Line 33"/>
            <p:cNvSpPr>
              <a:spLocks noChangeShapeType="1"/>
            </p:cNvSpPr>
            <p:nvPr/>
          </p:nvSpPr>
          <p:spPr bwMode="auto">
            <a:xfrm>
              <a:off x="2682" y="1224"/>
              <a:ext cx="85" cy="0"/>
            </a:xfrm>
            <a:prstGeom prst="line">
              <a:avLst/>
            </a:prstGeom>
            <a:noFill/>
            <a:ln w="9525">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178210" name="Group 34"/>
          <p:cNvGrpSpPr>
            <a:grpSpLocks/>
          </p:cNvGrpSpPr>
          <p:nvPr/>
        </p:nvGrpSpPr>
        <p:grpSpPr bwMode="auto">
          <a:xfrm>
            <a:off x="7356476" y="1501776"/>
            <a:ext cx="468313" cy="257175"/>
            <a:chOff x="3674" y="946"/>
            <a:chExt cx="295" cy="162"/>
          </a:xfrm>
        </p:grpSpPr>
        <p:grpSp>
          <p:nvGrpSpPr>
            <p:cNvPr id="178211" name="Group 35"/>
            <p:cNvGrpSpPr>
              <a:grpSpLocks/>
            </p:cNvGrpSpPr>
            <p:nvPr/>
          </p:nvGrpSpPr>
          <p:grpSpPr bwMode="auto">
            <a:xfrm flipH="1">
              <a:off x="3681" y="946"/>
              <a:ext cx="288" cy="162"/>
              <a:chOff x="1056" y="1614"/>
              <a:chExt cx="288" cy="162"/>
            </a:xfrm>
          </p:grpSpPr>
          <p:sp>
            <p:nvSpPr>
              <p:cNvPr id="178212" name="Rectangle 36"/>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8213" name="Rectangle 37"/>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78214" name="Line 38"/>
            <p:cNvSpPr>
              <a:spLocks noChangeShapeType="1"/>
            </p:cNvSpPr>
            <p:nvPr/>
          </p:nvSpPr>
          <p:spPr bwMode="auto">
            <a:xfrm>
              <a:off x="3674" y="1026"/>
              <a:ext cx="85" cy="0"/>
            </a:xfrm>
            <a:prstGeom prst="line">
              <a:avLst/>
            </a:prstGeom>
            <a:noFill/>
            <a:ln w="9525">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178215" name="Group 39"/>
          <p:cNvGrpSpPr>
            <a:grpSpLocks/>
          </p:cNvGrpSpPr>
          <p:nvPr/>
        </p:nvGrpSpPr>
        <p:grpSpPr bwMode="auto">
          <a:xfrm>
            <a:off x="8031163" y="1501776"/>
            <a:ext cx="469900" cy="257175"/>
            <a:chOff x="4099" y="946"/>
            <a:chExt cx="296" cy="162"/>
          </a:xfrm>
        </p:grpSpPr>
        <p:grpSp>
          <p:nvGrpSpPr>
            <p:cNvPr id="178216" name="Group 40"/>
            <p:cNvGrpSpPr>
              <a:grpSpLocks/>
            </p:cNvGrpSpPr>
            <p:nvPr/>
          </p:nvGrpSpPr>
          <p:grpSpPr bwMode="auto">
            <a:xfrm flipH="1">
              <a:off x="4107" y="946"/>
              <a:ext cx="288" cy="162"/>
              <a:chOff x="1056" y="1614"/>
              <a:chExt cx="288" cy="162"/>
            </a:xfrm>
          </p:grpSpPr>
          <p:sp>
            <p:nvSpPr>
              <p:cNvPr id="178217" name="Rectangle 41"/>
              <p:cNvSpPr>
                <a:spLocks noChangeArrowheads="1"/>
              </p:cNvSpPr>
              <p:nvPr/>
            </p:nvSpPr>
            <p:spPr bwMode="auto">
              <a:xfrm>
                <a:off x="1056" y="1614"/>
                <a:ext cx="288" cy="1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8218" name="Rectangle 42"/>
              <p:cNvSpPr>
                <a:spLocks noChangeArrowheads="1"/>
              </p:cNvSpPr>
              <p:nvPr/>
            </p:nvSpPr>
            <p:spPr bwMode="auto">
              <a:xfrm>
                <a:off x="1206" y="1638"/>
                <a:ext cx="66" cy="11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78219" name="Line 43"/>
            <p:cNvSpPr>
              <a:spLocks noChangeShapeType="1"/>
            </p:cNvSpPr>
            <p:nvPr/>
          </p:nvSpPr>
          <p:spPr bwMode="auto">
            <a:xfrm>
              <a:off x="4099" y="1026"/>
              <a:ext cx="85" cy="0"/>
            </a:xfrm>
            <a:prstGeom prst="line">
              <a:avLst/>
            </a:prstGeom>
            <a:noFill/>
            <a:ln w="9525">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45" name="圆角矩形 44"/>
          <p:cNvSpPr/>
          <p:nvPr/>
        </p:nvSpPr>
        <p:spPr bwMode="auto">
          <a:xfrm>
            <a:off x="9538911" y="5733188"/>
            <a:ext cx="2385265" cy="720000"/>
          </a:xfrm>
          <a:prstGeom prst="roundRect">
            <a:avLst>
              <a:gd name="adj" fmla="val 2379"/>
            </a:avLst>
          </a:prstGeom>
          <a:solidFill>
            <a:srgbClr val="00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000" b="1" dirty="0">
                <a:latin typeface="楷体" panose="02010609060101010101" pitchFamily="49" charset="-122"/>
                <a:ea typeface="楷体" panose="02010609060101010101" pitchFamily="49" charset="-122"/>
              </a:rPr>
              <a:t>合理有序使用资源</a:t>
            </a:r>
            <a:endParaRPr lang="en-US" altLang="zh-CN" sz="2000" b="1" dirty="0">
              <a:latin typeface="楷体" panose="02010609060101010101" pitchFamily="49" charset="-122"/>
              <a:ea typeface="楷体" panose="02010609060101010101" pitchFamily="49" charset="-122"/>
            </a:endParaRPr>
          </a:p>
          <a:p>
            <a:r>
              <a:rPr lang="zh-CN" altLang="en-US" sz="2000" b="1" dirty="0">
                <a:latin typeface="楷体" panose="02010609060101010101" pitchFamily="49" charset="-122"/>
                <a:ea typeface="楷体" panose="02010609060101010101" pitchFamily="49" charset="-122"/>
              </a:rPr>
              <a:t>大局意识</a:t>
            </a:r>
          </a:p>
        </p:txBody>
      </p:sp>
    </p:spTree>
    <p:extLst>
      <p:ext uri="{BB962C8B-B14F-4D97-AF65-F5344CB8AC3E}">
        <p14:creationId xmlns:p14="http://schemas.microsoft.com/office/powerpoint/2010/main" val="2410604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81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78179">
                                            <p:txEl>
                                              <p:pRg st="0" end="0"/>
                                            </p:txEl>
                                          </p:spTgt>
                                        </p:tgtEl>
                                        <p:attrNameLst>
                                          <p:attrName>style.visibility</p:attrName>
                                        </p:attrNameLst>
                                      </p:cBhvr>
                                      <p:to>
                                        <p:strVal val="visible"/>
                                      </p:to>
                                    </p:set>
                                    <p:animEffect transition="in" filter="wipe(left)">
                                      <p:cBhvr>
                                        <p:cTn id="11" dur="500"/>
                                        <p:tgtEl>
                                          <p:spTgt spid="178179">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78179">
                                            <p:txEl>
                                              <p:pRg st="1" end="1"/>
                                            </p:txEl>
                                          </p:spTgt>
                                        </p:tgtEl>
                                        <p:attrNameLst>
                                          <p:attrName>style.visibility</p:attrName>
                                        </p:attrNameLst>
                                      </p:cBhvr>
                                      <p:to>
                                        <p:strVal val="visible"/>
                                      </p:to>
                                    </p:set>
                                    <p:animEffect transition="in" filter="wipe(left)">
                                      <p:cBhvr>
                                        <p:cTn id="16" dur="500"/>
                                        <p:tgtEl>
                                          <p:spTgt spid="178179">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819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820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820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82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82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78179">
                                            <p:txEl>
                                              <p:pRg st="2" end="2"/>
                                            </p:txEl>
                                          </p:spTgt>
                                        </p:tgtEl>
                                        <p:attrNameLst>
                                          <p:attrName>style.visibility</p:attrName>
                                        </p:attrNameLst>
                                      </p:cBhvr>
                                      <p:to>
                                        <p:strVal val="visible"/>
                                      </p:to>
                                    </p:set>
                                    <p:animEffect transition="in" filter="wipe(left)">
                                      <p:cBhvr>
                                        <p:cTn id="33" dur="500"/>
                                        <p:tgtEl>
                                          <p:spTgt spid="178179">
                                            <p:txEl>
                                              <p:pRg st="2" end="2"/>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5" presetClass="path" presetSubtype="0" accel="50000" decel="50000" fill="hold" nodeType="clickEffect">
                                  <p:stCondLst>
                                    <p:cond delay="0"/>
                                  </p:stCondLst>
                                  <p:childTnLst>
                                    <p:animMotion origin="layout" path="M -4.44444E-6 -2.02312E-6 L -0.07812 0.00162 " pathEditMode="relative" rAng="0" ptsTypes="AA">
                                      <p:cBhvr>
                                        <p:cTn id="37" dur="2000" fill="hold"/>
                                        <p:tgtEl>
                                          <p:spTgt spid="178200"/>
                                        </p:tgtEl>
                                        <p:attrNameLst>
                                          <p:attrName>ppt_x</p:attrName>
                                          <p:attrName>ppt_y</p:attrName>
                                        </p:attrNameLst>
                                      </p:cBhvr>
                                      <p:rCtr x="-3906" y="69"/>
                                    </p:animMotion>
                                  </p:childTnLst>
                                </p:cTn>
                              </p:par>
                            </p:childTnLst>
                          </p:cTn>
                        </p:par>
                        <p:par>
                          <p:cTn id="38" fill="hold" nodeType="afterGroup">
                            <p:stCondLst>
                              <p:cond delay="2000"/>
                            </p:stCondLst>
                            <p:childTnLst>
                              <p:par>
                                <p:cTn id="39" presetID="49" presetClass="path" presetSubtype="0" accel="50000" decel="50000" fill="hold" nodeType="afterEffect">
                                  <p:stCondLst>
                                    <p:cond delay="0"/>
                                  </p:stCondLst>
                                  <p:childTnLst>
                                    <p:animMotion origin="layout" path="M -0.00052 -0.00162 L -0.15173 0.06243 " pathEditMode="relative" rAng="0" ptsTypes="AA">
                                      <p:cBhvr>
                                        <p:cTn id="40" dur="2000" fill="hold"/>
                                        <p:tgtEl>
                                          <p:spTgt spid="178195"/>
                                        </p:tgtEl>
                                        <p:attrNameLst>
                                          <p:attrName>ppt_x</p:attrName>
                                          <p:attrName>ppt_y</p:attrName>
                                        </p:attrNameLst>
                                      </p:cBhvr>
                                      <p:rCtr x="-7569" y="3191"/>
                                    </p:animMotion>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78179">
                                            <p:txEl>
                                              <p:pRg st="3" end="3"/>
                                            </p:txEl>
                                          </p:spTgt>
                                        </p:tgtEl>
                                        <p:attrNameLst>
                                          <p:attrName>style.visibility</p:attrName>
                                        </p:attrNameLst>
                                      </p:cBhvr>
                                      <p:to>
                                        <p:strVal val="visible"/>
                                      </p:to>
                                    </p:set>
                                    <p:animEffect transition="in" filter="wipe(left)">
                                      <p:cBhvr>
                                        <p:cTn id="45" dur="500"/>
                                        <p:tgtEl>
                                          <p:spTgt spid="178179">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78179">
                                            <p:txEl>
                                              <p:pRg st="4" end="4"/>
                                            </p:txEl>
                                          </p:spTgt>
                                        </p:tgtEl>
                                        <p:attrNameLst>
                                          <p:attrName>style.visibility</p:attrName>
                                        </p:attrNameLst>
                                      </p:cBhvr>
                                      <p:to>
                                        <p:strVal val="visible"/>
                                      </p:to>
                                    </p:set>
                                    <p:animEffect transition="in" filter="wipe(left)">
                                      <p:cBhvr>
                                        <p:cTn id="50" dur="500"/>
                                        <p:tgtEl>
                                          <p:spTgt spid="178179">
                                            <p:txEl>
                                              <p:pRg st="4" end="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wipe(left)">
                                      <p:cBhvr>
                                        <p:cTn id="55"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9" grpId="0" uiExpand="1" build="p"/>
      <p:bldP spid="4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solidFill>
            <a:srgbClr val="002060"/>
          </a:solidFill>
        </p:spPr>
        <p:txBody>
          <a:bodyPr/>
          <a:lstStyle/>
          <a:p>
            <a:r>
              <a:rPr lang="en-US" altLang="zh-CN" dirty="0"/>
              <a:t>Deadlock Problem in Computer System </a:t>
            </a:r>
          </a:p>
        </p:txBody>
      </p:sp>
      <p:sp>
        <p:nvSpPr>
          <p:cNvPr id="180227" name="Rectangle 3"/>
          <p:cNvSpPr>
            <a:spLocks noGrp="1" noChangeArrowheads="1"/>
          </p:cNvSpPr>
          <p:nvPr>
            <p:ph idx="1"/>
          </p:nvPr>
        </p:nvSpPr>
        <p:spPr/>
        <p:txBody>
          <a:bodyPr/>
          <a:lstStyle/>
          <a:p>
            <a:pPr>
              <a:lnSpc>
                <a:spcPct val="90000"/>
              </a:lnSpc>
            </a:pPr>
            <a:r>
              <a:rPr lang="en-US" altLang="zh-CN" dirty="0"/>
              <a:t>A set of blocked processes each holding a resource and waiting to acquire a resource held by another process in the set.</a:t>
            </a:r>
          </a:p>
          <a:p>
            <a:pPr>
              <a:lnSpc>
                <a:spcPct val="90000"/>
              </a:lnSpc>
            </a:pPr>
            <a:r>
              <a:rPr lang="en-US" altLang="zh-CN" dirty="0"/>
              <a:t>Example 1</a:t>
            </a:r>
          </a:p>
          <a:p>
            <a:pPr lvl="1">
              <a:lnSpc>
                <a:spcPct val="90000"/>
              </a:lnSpc>
            </a:pPr>
            <a:r>
              <a:rPr lang="en-US" altLang="zh-CN" dirty="0"/>
              <a:t>System has 2 tape drives.</a:t>
            </a:r>
          </a:p>
          <a:p>
            <a:pPr lvl="1">
              <a:lnSpc>
                <a:spcPct val="90000"/>
              </a:lnSpc>
            </a:pPr>
            <a:r>
              <a:rPr lang="en-US" altLang="zh-CN" i="1" dirty="0"/>
              <a:t>P</a:t>
            </a:r>
            <a:r>
              <a:rPr lang="en-US" altLang="zh-CN" baseline="-25000" dirty="0"/>
              <a:t>1</a:t>
            </a:r>
            <a:r>
              <a:rPr lang="en-US" altLang="zh-CN" dirty="0"/>
              <a:t> and </a:t>
            </a:r>
            <a:r>
              <a:rPr lang="en-US" altLang="zh-CN" i="1" dirty="0"/>
              <a:t>P</a:t>
            </a:r>
            <a:r>
              <a:rPr lang="en-US" altLang="zh-CN" baseline="-25000" dirty="0"/>
              <a:t>2</a:t>
            </a:r>
            <a:r>
              <a:rPr lang="en-US" altLang="zh-CN" dirty="0"/>
              <a:t> each hold one tape drive and each needs another one.</a:t>
            </a:r>
          </a:p>
          <a:p>
            <a:pPr>
              <a:lnSpc>
                <a:spcPct val="90000"/>
              </a:lnSpc>
            </a:pPr>
            <a:r>
              <a:rPr lang="en-US" altLang="zh-CN" dirty="0"/>
              <a:t>Example 2</a:t>
            </a:r>
          </a:p>
          <a:p>
            <a:pPr lvl="1">
              <a:lnSpc>
                <a:spcPct val="90000"/>
              </a:lnSpc>
            </a:pPr>
            <a:r>
              <a:rPr lang="en-US" altLang="zh-CN" dirty="0"/>
              <a:t>semaphores </a:t>
            </a:r>
            <a:r>
              <a:rPr lang="en-US" altLang="zh-CN" i="1" dirty="0"/>
              <a:t>A</a:t>
            </a:r>
            <a:r>
              <a:rPr lang="en-US" altLang="zh-CN" dirty="0"/>
              <a:t> and</a:t>
            </a:r>
            <a:r>
              <a:rPr lang="en-US" altLang="zh-CN" i="1" dirty="0"/>
              <a:t> B</a:t>
            </a:r>
            <a:r>
              <a:rPr lang="en-US" altLang="zh-CN" dirty="0"/>
              <a:t>, initialized to 1</a:t>
            </a:r>
            <a:endParaRPr lang="en-US" altLang="zh-CN" sz="3600" dirty="0"/>
          </a:p>
          <a:p>
            <a:pPr lvl="4">
              <a:lnSpc>
                <a:spcPct val="90000"/>
              </a:lnSpc>
              <a:buFontTx/>
              <a:buNone/>
            </a:pPr>
            <a:r>
              <a:rPr lang="en-US" altLang="zh-CN" sz="2800" b="1" dirty="0">
                <a:latin typeface="Times New Roman" panose="02020603050405020304" pitchFamily="18" charset="0"/>
                <a:cs typeface="Times New Roman" panose="02020603050405020304" pitchFamily="18" charset="0"/>
              </a:rPr>
              <a:t>    </a:t>
            </a:r>
            <a:r>
              <a:rPr lang="en-US" altLang="zh-CN" sz="2400" b="1" i="1" dirty="0">
                <a:latin typeface="Times New Roman" panose="02020603050405020304" pitchFamily="18" charset="0"/>
                <a:cs typeface="Times New Roman" panose="02020603050405020304" pitchFamily="18" charset="0"/>
              </a:rPr>
              <a:t>P</a:t>
            </a:r>
            <a:r>
              <a:rPr lang="en-US" altLang="zh-CN" sz="2400" b="1" baseline="-25000" dirty="0">
                <a:latin typeface="Times New Roman" panose="02020603050405020304" pitchFamily="18" charset="0"/>
                <a:cs typeface="Times New Roman" panose="02020603050405020304" pitchFamily="18" charset="0"/>
              </a:rPr>
              <a:t>0</a:t>
            </a:r>
            <a:r>
              <a:rPr lang="en-US" altLang="zh-CN" sz="2400" b="1" dirty="0">
                <a:latin typeface="Times New Roman" panose="02020603050405020304" pitchFamily="18" charset="0"/>
                <a:cs typeface="Times New Roman" panose="02020603050405020304" pitchFamily="18" charset="0"/>
              </a:rPr>
              <a:t>		   </a:t>
            </a:r>
            <a:r>
              <a:rPr lang="en-US" altLang="zh-CN" sz="2400" b="1" i="1" dirty="0">
                <a:latin typeface="Times New Roman" panose="02020603050405020304" pitchFamily="18" charset="0"/>
                <a:cs typeface="Times New Roman" panose="02020603050405020304" pitchFamily="18" charset="0"/>
              </a:rPr>
              <a:t>P</a:t>
            </a:r>
            <a:r>
              <a:rPr lang="en-US" altLang="zh-CN" sz="2400" b="1" baseline="-25000" dirty="0">
                <a:latin typeface="Times New Roman" panose="02020603050405020304" pitchFamily="18" charset="0"/>
                <a:cs typeface="Times New Roman" panose="02020603050405020304" pitchFamily="18" charset="0"/>
              </a:rPr>
              <a:t>1</a:t>
            </a:r>
            <a:endParaRPr lang="en-US" altLang="zh-CN" sz="2400" b="1" dirty="0">
              <a:latin typeface="Times New Roman" panose="02020603050405020304" pitchFamily="18" charset="0"/>
              <a:cs typeface="Times New Roman" panose="02020603050405020304" pitchFamily="18" charset="0"/>
            </a:endParaRPr>
          </a:p>
          <a:p>
            <a:pPr lvl="4">
              <a:lnSpc>
                <a:spcPct val="90000"/>
              </a:lnSpc>
              <a:buFontTx/>
              <a:buNone/>
            </a:pPr>
            <a:r>
              <a:rPr lang="en-US" altLang="zh-CN" sz="2400" b="1" i="1" dirty="0">
                <a:latin typeface="Times New Roman" panose="02020603050405020304" pitchFamily="18" charset="0"/>
                <a:cs typeface="Times New Roman" panose="02020603050405020304" pitchFamily="18" charset="0"/>
              </a:rPr>
              <a:t>wait (A);	wait(B)</a:t>
            </a:r>
          </a:p>
          <a:p>
            <a:pPr lvl="4">
              <a:lnSpc>
                <a:spcPct val="90000"/>
              </a:lnSpc>
              <a:buFontTx/>
              <a:buNone/>
            </a:pPr>
            <a:r>
              <a:rPr lang="en-US" altLang="zh-CN" sz="2400" b="1" i="1" dirty="0">
                <a:latin typeface="Times New Roman" panose="02020603050405020304" pitchFamily="18" charset="0"/>
                <a:cs typeface="Times New Roman" panose="02020603050405020304" pitchFamily="18" charset="0"/>
              </a:rPr>
              <a:t>wait (B);	wait(A)</a:t>
            </a:r>
            <a:endParaRPr lang="en-US" altLang="zh-CN" sz="2400" b="1" dirty="0">
              <a:latin typeface="Times New Roman" panose="02020603050405020304" pitchFamily="18" charset="0"/>
              <a:cs typeface="Times New Roman" panose="02020603050405020304" pitchFamily="18" charset="0"/>
            </a:endParaRPr>
          </a:p>
        </p:txBody>
      </p:sp>
      <p:sp>
        <p:nvSpPr>
          <p:cNvPr id="7" name="灯片编号占位符 3"/>
          <p:cNvSpPr>
            <a:spLocks noGrp="1"/>
          </p:cNvSpPr>
          <p:nvPr>
            <p:ph type="sldNum" sz="quarter" idx="10"/>
          </p:nvPr>
        </p:nvSpPr>
        <p:spPr/>
        <p:txBody>
          <a:bodyPr/>
          <a:lstStyle/>
          <a:p>
            <a:fld id="{F8A740D1-D9E4-48CD-8FC8-5B38B66138F8}" type="slidenum">
              <a:rPr lang="en-US" altLang="zh-CN"/>
              <a:pPr/>
              <a:t>6</a:t>
            </a:fld>
            <a:endParaRPr lang="en-US" altLang="zh-CN"/>
          </a:p>
        </p:txBody>
      </p:sp>
      <p:sp>
        <p:nvSpPr>
          <p:cNvPr id="180228" name="Text Box 4"/>
          <p:cNvSpPr txBox="1">
            <a:spLocks noChangeArrowheads="1"/>
          </p:cNvSpPr>
          <p:nvPr/>
        </p:nvSpPr>
        <p:spPr bwMode="auto">
          <a:xfrm>
            <a:off x="7925461" y="4149080"/>
            <a:ext cx="2085975" cy="946150"/>
          </a:xfrm>
          <a:prstGeom prst="rect">
            <a:avLst/>
          </a:prstGeom>
          <a:solidFill>
            <a:srgbClr val="FFFF00">
              <a:alpha val="5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t>P</a:t>
            </a:r>
            <a:r>
              <a:rPr lang="en-US" altLang="zh-CN" sz="2800" b="1" baseline="-25000"/>
              <a:t>0</a:t>
            </a:r>
            <a:r>
              <a:rPr lang="en-US" altLang="zh-CN" sz="2800" b="1"/>
              <a:t>: wait (A);</a:t>
            </a:r>
          </a:p>
          <a:p>
            <a:r>
              <a:rPr lang="en-US" altLang="zh-CN" sz="2800" b="1"/>
              <a:t>P</a:t>
            </a:r>
            <a:r>
              <a:rPr lang="en-US" altLang="zh-CN" sz="2800" b="1" baseline="-25000"/>
              <a:t>1</a:t>
            </a:r>
            <a:r>
              <a:rPr lang="en-US" altLang="zh-CN" sz="2800" b="1"/>
              <a:t>: wait (B);</a:t>
            </a:r>
          </a:p>
        </p:txBody>
      </p:sp>
      <p:sp>
        <p:nvSpPr>
          <p:cNvPr id="180229" name="Text Box 5"/>
          <p:cNvSpPr txBox="1">
            <a:spLocks noChangeArrowheads="1"/>
          </p:cNvSpPr>
          <p:nvPr/>
        </p:nvSpPr>
        <p:spPr bwMode="auto">
          <a:xfrm>
            <a:off x="7946097" y="5084118"/>
            <a:ext cx="2065338" cy="519112"/>
          </a:xfrm>
          <a:prstGeom prst="rect">
            <a:avLst/>
          </a:prstGeom>
          <a:solidFill>
            <a:schemeClr val="accent1">
              <a:alpha val="50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t>P</a:t>
            </a:r>
            <a:r>
              <a:rPr lang="en-US" altLang="zh-CN" sz="2800" b="1" baseline="-25000"/>
              <a:t>0</a:t>
            </a:r>
            <a:r>
              <a:rPr lang="en-US" altLang="zh-CN" sz="2800" b="1"/>
              <a:t>: wait (B);</a:t>
            </a:r>
          </a:p>
        </p:txBody>
      </p:sp>
      <p:sp>
        <p:nvSpPr>
          <p:cNvPr id="180230" name="Text Box 6"/>
          <p:cNvSpPr txBox="1">
            <a:spLocks noChangeArrowheads="1"/>
          </p:cNvSpPr>
          <p:nvPr/>
        </p:nvSpPr>
        <p:spPr bwMode="auto">
          <a:xfrm>
            <a:off x="7939747" y="5598468"/>
            <a:ext cx="2070100" cy="519112"/>
          </a:xfrm>
          <a:prstGeom prst="rect">
            <a:avLst/>
          </a:prstGeom>
          <a:solidFill>
            <a:schemeClr val="accent1">
              <a:alpha val="50000"/>
            </a:scheme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t>P</a:t>
            </a:r>
            <a:r>
              <a:rPr lang="en-US" altLang="zh-CN" sz="2800" b="1" baseline="-25000"/>
              <a:t>1</a:t>
            </a:r>
            <a:r>
              <a:rPr lang="en-US" altLang="zh-CN" sz="2800" b="1"/>
              <a:t>: wait (A);</a:t>
            </a:r>
          </a:p>
        </p:txBody>
      </p:sp>
    </p:spTree>
    <p:extLst>
      <p:ext uri="{BB962C8B-B14F-4D97-AF65-F5344CB8AC3E}">
        <p14:creationId xmlns:p14="http://schemas.microsoft.com/office/powerpoint/2010/main" val="12968721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0227">
                                            <p:txEl>
                                              <p:pRg st="0" end="0"/>
                                            </p:txEl>
                                          </p:spTgt>
                                        </p:tgtEl>
                                        <p:attrNameLst>
                                          <p:attrName>style.visibility</p:attrName>
                                        </p:attrNameLst>
                                      </p:cBhvr>
                                      <p:to>
                                        <p:strVal val="visible"/>
                                      </p:to>
                                    </p:set>
                                    <p:animEffect transition="in" filter="wipe(left)">
                                      <p:cBhvr>
                                        <p:cTn id="7" dur="500"/>
                                        <p:tgtEl>
                                          <p:spTgt spid="1802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0227">
                                            <p:txEl>
                                              <p:pRg st="1" end="1"/>
                                            </p:txEl>
                                          </p:spTgt>
                                        </p:tgtEl>
                                        <p:attrNameLst>
                                          <p:attrName>style.visibility</p:attrName>
                                        </p:attrNameLst>
                                      </p:cBhvr>
                                      <p:to>
                                        <p:strVal val="visible"/>
                                      </p:to>
                                    </p:set>
                                    <p:animEffect transition="in" filter="wipe(left)">
                                      <p:cBhvr>
                                        <p:cTn id="12" dur="500"/>
                                        <p:tgtEl>
                                          <p:spTgt spid="180227">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80227">
                                            <p:txEl>
                                              <p:pRg st="2" end="2"/>
                                            </p:txEl>
                                          </p:spTgt>
                                        </p:tgtEl>
                                        <p:attrNameLst>
                                          <p:attrName>style.visibility</p:attrName>
                                        </p:attrNameLst>
                                      </p:cBhvr>
                                      <p:to>
                                        <p:strVal val="visible"/>
                                      </p:to>
                                    </p:set>
                                    <p:animEffect transition="in" filter="wipe(left)">
                                      <p:cBhvr>
                                        <p:cTn id="15" dur="500"/>
                                        <p:tgtEl>
                                          <p:spTgt spid="180227">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80227">
                                            <p:txEl>
                                              <p:pRg st="3" end="3"/>
                                            </p:txEl>
                                          </p:spTgt>
                                        </p:tgtEl>
                                        <p:attrNameLst>
                                          <p:attrName>style.visibility</p:attrName>
                                        </p:attrNameLst>
                                      </p:cBhvr>
                                      <p:to>
                                        <p:strVal val="visible"/>
                                      </p:to>
                                    </p:set>
                                    <p:animEffect transition="in" filter="wipe(left)">
                                      <p:cBhvr>
                                        <p:cTn id="18" dur="500"/>
                                        <p:tgtEl>
                                          <p:spTgt spid="180227">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80227">
                                            <p:txEl>
                                              <p:pRg st="4" end="4"/>
                                            </p:txEl>
                                          </p:spTgt>
                                        </p:tgtEl>
                                        <p:attrNameLst>
                                          <p:attrName>style.visibility</p:attrName>
                                        </p:attrNameLst>
                                      </p:cBhvr>
                                      <p:to>
                                        <p:strVal val="visible"/>
                                      </p:to>
                                    </p:set>
                                    <p:animEffect transition="in" filter="wipe(left)">
                                      <p:cBhvr>
                                        <p:cTn id="23" dur="500"/>
                                        <p:tgtEl>
                                          <p:spTgt spid="180227">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80227">
                                            <p:txEl>
                                              <p:pRg st="5" end="5"/>
                                            </p:txEl>
                                          </p:spTgt>
                                        </p:tgtEl>
                                        <p:attrNameLst>
                                          <p:attrName>style.visibility</p:attrName>
                                        </p:attrNameLst>
                                      </p:cBhvr>
                                      <p:to>
                                        <p:strVal val="visible"/>
                                      </p:to>
                                    </p:set>
                                    <p:animEffect transition="in" filter="wipe(left)">
                                      <p:cBhvr>
                                        <p:cTn id="26" dur="500"/>
                                        <p:tgtEl>
                                          <p:spTgt spid="180227">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80227">
                                            <p:txEl>
                                              <p:pRg st="6" end="6"/>
                                            </p:txEl>
                                          </p:spTgt>
                                        </p:tgtEl>
                                        <p:attrNameLst>
                                          <p:attrName>style.visibility</p:attrName>
                                        </p:attrNameLst>
                                      </p:cBhvr>
                                      <p:to>
                                        <p:strVal val="visible"/>
                                      </p:to>
                                    </p:set>
                                    <p:animEffect transition="in" filter="wipe(left)">
                                      <p:cBhvr>
                                        <p:cTn id="29" dur="500"/>
                                        <p:tgtEl>
                                          <p:spTgt spid="180227">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80227">
                                            <p:txEl>
                                              <p:pRg st="7" end="7"/>
                                            </p:txEl>
                                          </p:spTgt>
                                        </p:tgtEl>
                                        <p:attrNameLst>
                                          <p:attrName>style.visibility</p:attrName>
                                        </p:attrNameLst>
                                      </p:cBhvr>
                                      <p:to>
                                        <p:strVal val="visible"/>
                                      </p:to>
                                    </p:set>
                                    <p:animEffect transition="in" filter="wipe(left)">
                                      <p:cBhvr>
                                        <p:cTn id="32" dur="500"/>
                                        <p:tgtEl>
                                          <p:spTgt spid="180227">
                                            <p:txEl>
                                              <p:pRg st="7" end="7"/>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80227">
                                            <p:txEl>
                                              <p:pRg st="8" end="8"/>
                                            </p:txEl>
                                          </p:spTgt>
                                        </p:tgtEl>
                                        <p:attrNameLst>
                                          <p:attrName>style.visibility</p:attrName>
                                        </p:attrNameLst>
                                      </p:cBhvr>
                                      <p:to>
                                        <p:strVal val="visible"/>
                                      </p:to>
                                    </p:set>
                                    <p:animEffect transition="in" filter="wipe(left)">
                                      <p:cBhvr>
                                        <p:cTn id="35" dur="500"/>
                                        <p:tgtEl>
                                          <p:spTgt spid="180227">
                                            <p:txEl>
                                              <p:pRg st="8" end="8"/>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80228"/>
                                        </p:tgtEl>
                                        <p:attrNameLst>
                                          <p:attrName>style.visibility</p:attrName>
                                        </p:attrNameLst>
                                      </p:cBhvr>
                                      <p:to>
                                        <p:strVal val="visible"/>
                                      </p:to>
                                    </p:set>
                                    <p:animEffect transition="in" filter="wipe(left)">
                                      <p:cBhvr>
                                        <p:cTn id="40" dur="500"/>
                                        <p:tgtEl>
                                          <p:spTgt spid="18022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80229"/>
                                        </p:tgtEl>
                                        <p:attrNameLst>
                                          <p:attrName>style.visibility</p:attrName>
                                        </p:attrNameLst>
                                      </p:cBhvr>
                                      <p:to>
                                        <p:strVal val="visible"/>
                                      </p:to>
                                    </p:set>
                                    <p:animEffect transition="in" filter="wipe(left)">
                                      <p:cBhvr>
                                        <p:cTn id="45" dur="500"/>
                                        <p:tgtEl>
                                          <p:spTgt spid="18022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80230"/>
                                        </p:tgtEl>
                                        <p:attrNameLst>
                                          <p:attrName>style.visibility</p:attrName>
                                        </p:attrNameLst>
                                      </p:cBhvr>
                                      <p:to>
                                        <p:strVal val="visible"/>
                                      </p:to>
                                    </p:set>
                                    <p:animEffect transition="in" filter="wipe(left)">
                                      <p:cBhvr>
                                        <p:cTn id="50" dur="500"/>
                                        <p:tgtEl>
                                          <p:spTgt spid="180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build="p"/>
      <p:bldP spid="180228" grpId="0" animBg="1"/>
      <p:bldP spid="180229" grpId="0" animBg="1"/>
      <p:bldP spid="18023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solidFill>
            <a:srgbClr val="002060"/>
          </a:solidFill>
          <a:ln/>
        </p:spPr>
        <p:txBody>
          <a:bodyPr/>
          <a:lstStyle/>
          <a:p>
            <a:r>
              <a:rPr lang="en-US" altLang="zh-CN" dirty="0"/>
              <a:t>Example of Deadlock </a:t>
            </a:r>
          </a:p>
        </p:txBody>
      </p:sp>
      <p:sp>
        <p:nvSpPr>
          <p:cNvPr id="41" name="灯片编号占位符 3"/>
          <p:cNvSpPr>
            <a:spLocks noGrp="1"/>
          </p:cNvSpPr>
          <p:nvPr>
            <p:ph type="sldNum" sz="quarter" idx="10"/>
          </p:nvPr>
        </p:nvSpPr>
        <p:spPr/>
        <p:txBody>
          <a:bodyPr/>
          <a:lstStyle/>
          <a:p>
            <a:fld id="{90C2658E-0B89-4E9E-941C-75C65A0A3469}" type="slidenum">
              <a:rPr lang="en-US" altLang="zh-CN"/>
              <a:pPr/>
              <a:t>7</a:t>
            </a:fld>
            <a:endParaRPr lang="en-US" altLang="zh-CN"/>
          </a:p>
        </p:txBody>
      </p:sp>
      <p:sp>
        <p:nvSpPr>
          <p:cNvPr id="182275" name="Line 3"/>
          <p:cNvSpPr>
            <a:spLocks noChangeShapeType="1"/>
          </p:cNvSpPr>
          <p:nvPr/>
        </p:nvSpPr>
        <p:spPr bwMode="auto">
          <a:xfrm flipV="1">
            <a:off x="1460027" y="1525723"/>
            <a:ext cx="0" cy="46085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82276" name="Line 4"/>
          <p:cNvSpPr>
            <a:spLocks noChangeShapeType="1"/>
          </p:cNvSpPr>
          <p:nvPr/>
        </p:nvSpPr>
        <p:spPr bwMode="auto">
          <a:xfrm>
            <a:off x="1460027" y="6134235"/>
            <a:ext cx="53276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82277" name="Text Box 5"/>
          <p:cNvSpPr txBox="1">
            <a:spLocks noChangeArrowheads="1"/>
          </p:cNvSpPr>
          <p:nvPr/>
        </p:nvSpPr>
        <p:spPr bwMode="auto">
          <a:xfrm>
            <a:off x="627694" y="1055823"/>
            <a:ext cx="1669431" cy="400110"/>
          </a:xfrm>
          <a:prstGeom prst="rect">
            <a:avLst/>
          </a:prstGeom>
          <a:noFill/>
          <a:ln>
            <a:noFill/>
          </a:ln>
          <a:effectLst/>
          <a:extLst>
            <a:ext uri="{909E8E84-426E-40DD-AFC4-6F175D3DCCD1}">
              <a14:hiddenFill xmlns:a14="http://schemas.microsoft.com/office/drawing/2010/main">
                <a:gradFill rotWithShape="1">
                  <a:gsLst>
                    <a:gs pos="0">
                      <a:srgbClr val="C0C0C0">
                        <a:alpha val="50000"/>
                      </a:srgbClr>
                    </a:gs>
                    <a:gs pos="100000">
                      <a:srgbClr val="595959">
                        <a:alpha val="84000"/>
                      </a:srgbClr>
                    </a:gs>
                  </a:gsLst>
                  <a:lin ang="27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t>Progress of Q</a:t>
            </a:r>
          </a:p>
        </p:txBody>
      </p:sp>
      <p:sp>
        <p:nvSpPr>
          <p:cNvPr id="182278" name="Text Box 6"/>
          <p:cNvSpPr txBox="1">
            <a:spLocks noChangeArrowheads="1"/>
          </p:cNvSpPr>
          <p:nvPr/>
        </p:nvSpPr>
        <p:spPr bwMode="auto">
          <a:xfrm>
            <a:off x="6767550" y="5880235"/>
            <a:ext cx="1627754" cy="400110"/>
          </a:xfrm>
          <a:prstGeom prst="rect">
            <a:avLst/>
          </a:prstGeom>
          <a:noFill/>
          <a:ln>
            <a:noFill/>
          </a:ln>
          <a:effectLst/>
          <a:extLst>
            <a:ext uri="{909E8E84-426E-40DD-AFC4-6F175D3DCCD1}">
              <a14:hiddenFill xmlns:a14="http://schemas.microsoft.com/office/drawing/2010/main">
                <a:gradFill rotWithShape="1">
                  <a:gsLst>
                    <a:gs pos="0">
                      <a:srgbClr val="C0C0C0">
                        <a:alpha val="50000"/>
                      </a:srgbClr>
                    </a:gs>
                    <a:gs pos="100000">
                      <a:srgbClr val="595959">
                        <a:alpha val="84000"/>
                      </a:srgbClr>
                    </a:gs>
                  </a:gsLst>
                  <a:lin ang="27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t>Progress of P</a:t>
            </a:r>
          </a:p>
        </p:txBody>
      </p:sp>
      <p:sp>
        <p:nvSpPr>
          <p:cNvPr id="182279" name="Line 7"/>
          <p:cNvSpPr>
            <a:spLocks noChangeShapeType="1"/>
          </p:cNvSpPr>
          <p:nvPr/>
        </p:nvSpPr>
        <p:spPr bwMode="auto">
          <a:xfrm>
            <a:off x="1460028" y="5053148"/>
            <a:ext cx="50403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82280" name="Line 8"/>
          <p:cNvSpPr>
            <a:spLocks noChangeShapeType="1"/>
          </p:cNvSpPr>
          <p:nvPr/>
        </p:nvSpPr>
        <p:spPr bwMode="auto">
          <a:xfrm>
            <a:off x="1460028" y="3902210"/>
            <a:ext cx="50403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82281" name="Line 9"/>
          <p:cNvSpPr>
            <a:spLocks noChangeShapeType="1"/>
          </p:cNvSpPr>
          <p:nvPr/>
        </p:nvSpPr>
        <p:spPr bwMode="auto">
          <a:xfrm>
            <a:off x="1460028" y="3110048"/>
            <a:ext cx="50403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82282" name="Line 10"/>
          <p:cNvSpPr>
            <a:spLocks noChangeShapeType="1"/>
          </p:cNvSpPr>
          <p:nvPr/>
        </p:nvSpPr>
        <p:spPr bwMode="auto">
          <a:xfrm>
            <a:off x="1460028" y="2173423"/>
            <a:ext cx="50403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82283" name="Line 11"/>
          <p:cNvSpPr>
            <a:spLocks noChangeShapeType="1"/>
          </p:cNvSpPr>
          <p:nvPr/>
        </p:nvSpPr>
        <p:spPr bwMode="auto">
          <a:xfrm flipV="1">
            <a:off x="2683990" y="1668599"/>
            <a:ext cx="0" cy="44656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82284" name="Line 12"/>
          <p:cNvSpPr>
            <a:spLocks noChangeShapeType="1"/>
          </p:cNvSpPr>
          <p:nvPr/>
        </p:nvSpPr>
        <p:spPr bwMode="auto">
          <a:xfrm flipV="1">
            <a:off x="3979390" y="1668599"/>
            <a:ext cx="0" cy="44656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82285" name="Line 13"/>
          <p:cNvSpPr>
            <a:spLocks noChangeShapeType="1"/>
          </p:cNvSpPr>
          <p:nvPr/>
        </p:nvSpPr>
        <p:spPr bwMode="auto">
          <a:xfrm flipV="1">
            <a:off x="4916015" y="1668599"/>
            <a:ext cx="0" cy="44656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82286" name="Line 14"/>
          <p:cNvSpPr>
            <a:spLocks noChangeShapeType="1"/>
          </p:cNvSpPr>
          <p:nvPr/>
        </p:nvSpPr>
        <p:spPr bwMode="auto">
          <a:xfrm flipV="1">
            <a:off x="6139977" y="1668599"/>
            <a:ext cx="0" cy="44656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82287" name="Text Box 15"/>
          <p:cNvSpPr txBox="1">
            <a:spLocks noChangeArrowheads="1"/>
          </p:cNvSpPr>
          <p:nvPr/>
        </p:nvSpPr>
        <p:spPr bwMode="auto">
          <a:xfrm>
            <a:off x="2242393" y="6134235"/>
            <a:ext cx="818109" cy="400110"/>
          </a:xfrm>
          <a:prstGeom prst="rect">
            <a:avLst/>
          </a:prstGeom>
          <a:noFill/>
          <a:ln>
            <a:noFill/>
          </a:ln>
          <a:effectLst/>
          <a:extLst>
            <a:ext uri="{909E8E84-426E-40DD-AFC4-6F175D3DCCD1}">
              <a14:hiddenFill xmlns:a14="http://schemas.microsoft.com/office/drawing/2010/main">
                <a:gradFill rotWithShape="1">
                  <a:gsLst>
                    <a:gs pos="0">
                      <a:srgbClr val="C0C0C0">
                        <a:alpha val="50000"/>
                      </a:srgbClr>
                    </a:gs>
                    <a:gs pos="100000">
                      <a:srgbClr val="595959">
                        <a:alpha val="84000"/>
                      </a:srgbClr>
                    </a:gs>
                  </a:gsLst>
                  <a:lin ang="27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t>Get A</a:t>
            </a:r>
          </a:p>
        </p:txBody>
      </p:sp>
      <p:sp>
        <p:nvSpPr>
          <p:cNvPr id="182288" name="Text Box 16"/>
          <p:cNvSpPr txBox="1">
            <a:spLocks noChangeArrowheads="1"/>
          </p:cNvSpPr>
          <p:nvPr/>
        </p:nvSpPr>
        <p:spPr bwMode="auto">
          <a:xfrm>
            <a:off x="3537127" y="6134235"/>
            <a:ext cx="817853" cy="400110"/>
          </a:xfrm>
          <a:prstGeom prst="rect">
            <a:avLst/>
          </a:prstGeom>
          <a:noFill/>
          <a:ln>
            <a:noFill/>
          </a:ln>
          <a:effectLst/>
          <a:extLst>
            <a:ext uri="{909E8E84-426E-40DD-AFC4-6F175D3DCCD1}">
              <a14:hiddenFill xmlns:a14="http://schemas.microsoft.com/office/drawing/2010/main">
                <a:gradFill rotWithShape="1">
                  <a:gsLst>
                    <a:gs pos="0">
                      <a:srgbClr val="C0C0C0">
                        <a:alpha val="50000"/>
                      </a:srgbClr>
                    </a:gs>
                    <a:gs pos="100000">
                      <a:srgbClr val="595959">
                        <a:alpha val="84000"/>
                      </a:srgbClr>
                    </a:gs>
                  </a:gsLst>
                  <a:lin ang="27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t>Get B</a:t>
            </a:r>
          </a:p>
        </p:txBody>
      </p:sp>
      <p:sp>
        <p:nvSpPr>
          <p:cNvPr id="182289" name="Text Box 17"/>
          <p:cNvSpPr txBox="1">
            <a:spLocks noChangeArrowheads="1"/>
          </p:cNvSpPr>
          <p:nvPr/>
        </p:nvSpPr>
        <p:spPr bwMode="auto">
          <a:xfrm>
            <a:off x="4301968" y="6134235"/>
            <a:ext cx="1169359" cy="400110"/>
          </a:xfrm>
          <a:prstGeom prst="rect">
            <a:avLst/>
          </a:prstGeom>
          <a:noFill/>
          <a:ln>
            <a:noFill/>
          </a:ln>
          <a:effectLst/>
          <a:extLst>
            <a:ext uri="{909E8E84-426E-40DD-AFC4-6F175D3DCCD1}">
              <a14:hiddenFill xmlns:a14="http://schemas.microsoft.com/office/drawing/2010/main">
                <a:gradFill rotWithShape="1">
                  <a:gsLst>
                    <a:gs pos="0">
                      <a:srgbClr val="C0C0C0">
                        <a:alpha val="50000"/>
                      </a:srgbClr>
                    </a:gs>
                    <a:gs pos="100000">
                      <a:srgbClr val="595959">
                        <a:alpha val="84000"/>
                      </a:srgbClr>
                    </a:gs>
                  </a:gsLst>
                  <a:lin ang="27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t>release A</a:t>
            </a:r>
          </a:p>
        </p:txBody>
      </p:sp>
      <p:sp>
        <p:nvSpPr>
          <p:cNvPr id="182290" name="Text Box 18"/>
          <p:cNvSpPr txBox="1">
            <a:spLocks noChangeArrowheads="1"/>
          </p:cNvSpPr>
          <p:nvPr/>
        </p:nvSpPr>
        <p:spPr bwMode="auto">
          <a:xfrm>
            <a:off x="5545902" y="6134235"/>
            <a:ext cx="1169103" cy="400110"/>
          </a:xfrm>
          <a:prstGeom prst="rect">
            <a:avLst/>
          </a:prstGeom>
          <a:noFill/>
          <a:ln>
            <a:noFill/>
          </a:ln>
          <a:effectLst/>
          <a:extLst>
            <a:ext uri="{909E8E84-426E-40DD-AFC4-6F175D3DCCD1}">
              <a14:hiddenFill xmlns:a14="http://schemas.microsoft.com/office/drawing/2010/main">
                <a:gradFill rotWithShape="1">
                  <a:gsLst>
                    <a:gs pos="0">
                      <a:srgbClr val="C0C0C0">
                        <a:alpha val="50000"/>
                      </a:srgbClr>
                    </a:gs>
                    <a:gs pos="100000">
                      <a:srgbClr val="595959">
                        <a:alpha val="84000"/>
                      </a:srgbClr>
                    </a:gs>
                  </a:gsLst>
                  <a:lin ang="27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t>release B</a:t>
            </a:r>
          </a:p>
        </p:txBody>
      </p:sp>
      <p:sp>
        <p:nvSpPr>
          <p:cNvPr id="182291" name="Text Box 19"/>
          <p:cNvSpPr txBox="1">
            <a:spLocks noChangeArrowheads="1"/>
          </p:cNvSpPr>
          <p:nvPr/>
        </p:nvSpPr>
        <p:spPr bwMode="auto">
          <a:xfrm>
            <a:off x="651718" y="3721235"/>
            <a:ext cx="818109" cy="400110"/>
          </a:xfrm>
          <a:prstGeom prst="rect">
            <a:avLst/>
          </a:prstGeom>
          <a:noFill/>
          <a:ln>
            <a:noFill/>
          </a:ln>
          <a:effectLst/>
          <a:extLst>
            <a:ext uri="{909E8E84-426E-40DD-AFC4-6F175D3DCCD1}">
              <a14:hiddenFill xmlns:a14="http://schemas.microsoft.com/office/drawing/2010/main">
                <a:gradFill rotWithShape="1">
                  <a:gsLst>
                    <a:gs pos="0">
                      <a:srgbClr val="C0C0C0">
                        <a:alpha val="50000"/>
                      </a:srgbClr>
                    </a:gs>
                    <a:gs pos="100000">
                      <a:srgbClr val="595959">
                        <a:alpha val="84000"/>
                      </a:srgbClr>
                    </a:gs>
                  </a:gsLst>
                  <a:lin ang="27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t>Get A</a:t>
            </a:r>
          </a:p>
        </p:txBody>
      </p:sp>
      <p:sp>
        <p:nvSpPr>
          <p:cNvPr id="182292" name="Text Box 20"/>
          <p:cNvSpPr txBox="1">
            <a:spLocks noChangeArrowheads="1"/>
          </p:cNvSpPr>
          <p:nvPr/>
        </p:nvSpPr>
        <p:spPr bwMode="auto">
          <a:xfrm>
            <a:off x="651052" y="4872173"/>
            <a:ext cx="817853" cy="400110"/>
          </a:xfrm>
          <a:prstGeom prst="rect">
            <a:avLst/>
          </a:prstGeom>
          <a:noFill/>
          <a:ln>
            <a:noFill/>
          </a:ln>
          <a:effectLst/>
          <a:extLst>
            <a:ext uri="{909E8E84-426E-40DD-AFC4-6F175D3DCCD1}">
              <a14:hiddenFill xmlns:a14="http://schemas.microsoft.com/office/drawing/2010/main">
                <a:gradFill rotWithShape="1">
                  <a:gsLst>
                    <a:gs pos="0">
                      <a:srgbClr val="C0C0C0">
                        <a:alpha val="50000"/>
                      </a:srgbClr>
                    </a:gs>
                    <a:gs pos="100000">
                      <a:srgbClr val="595959">
                        <a:alpha val="84000"/>
                      </a:srgbClr>
                    </a:gs>
                  </a:gsLst>
                  <a:lin ang="27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t>Get B</a:t>
            </a:r>
          </a:p>
        </p:txBody>
      </p:sp>
      <p:sp>
        <p:nvSpPr>
          <p:cNvPr id="182293" name="Text Box 21"/>
          <p:cNvSpPr txBox="1">
            <a:spLocks noChangeArrowheads="1"/>
          </p:cNvSpPr>
          <p:nvPr/>
        </p:nvSpPr>
        <p:spPr bwMode="auto">
          <a:xfrm>
            <a:off x="290355" y="1992448"/>
            <a:ext cx="1169359" cy="400110"/>
          </a:xfrm>
          <a:prstGeom prst="rect">
            <a:avLst/>
          </a:prstGeom>
          <a:noFill/>
          <a:ln>
            <a:noFill/>
          </a:ln>
          <a:effectLst/>
          <a:extLst>
            <a:ext uri="{909E8E84-426E-40DD-AFC4-6F175D3DCCD1}">
              <a14:hiddenFill xmlns:a14="http://schemas.microsoft.com/office/drawing/2010/main">
                <a:gradFill rotWithShape="1">
                  <a:gsLst>
                    <a:gs pos="0">
                      <a:srgbClr val="C0C0C0">
                        <a:alpha val="50000"/>
                      </a:srgbClr>
                    </a:gs>
                    <a:gs pos="100000">
                      <a:srgbClr val="595959">
                        <a:alpha val="84000"/>
                      </a:srgbClr>
                    </a:gs>
                  </a:gsLst>
                  <a:lin ang="27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t>release A</a:t>
            </a:r>
          </a:p>
        </p:txBody>
      </p:sp>
      <p:sp>
        <p:nvSpPr>
          <p:cNvPr id="182294" name="Text Box 22"/>
          <p:cNvSpPr txBox="1">
            <a:spLocks noChangeArrowheads="1"/>
          </p:cNvSpPr>
          <p:nvPr/>
        </p:nvSpPr>
        <p:spPr bwMode="auto">
          <a:xfrm>
            <a:off x="315089" y="2892560"/>
            <a:ext cx="1169103" cy="400110"/>
          </a:xfrm>
          <a:prstGeom prst="rect">
            <a:avLst/>
          </a:prstGeom>
          <a:noFill/>
          <a:ln>
            <a:noFill/>
          </a:ln>
          <a:effectLst/>
          <a:extLst>
            <a:ext uri="{909E8E84-426E-40DD-AFC4-6F175D3DCCD1}">
              <a14:hiddenFill xmlns:a14="http://schemas.microsoft.com/office/drawing/2010/main">
                <a:gradFill rotWithShape="1">
                  <a:gsLst>
                    <a:gs pos="0">
                      <a:srgbClr val="C0C0C0">
                        <a:alpha val="50000"/>
                      </a:srgbClr>
                    </a:gs>
                    <a:gs pos="100000">
                      <a:srgbClr val="595959">
                        <a:alpha val="84000"/>
                      </a:srgbClr>
                    </a:gs>
                  </a:gsLst>
                  <a:lin ang="27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t>release B</a:t>
            </a:r>
          </a:p>
        </p:txBody>
      </p:sp>
      <p:sp>
        <p:nvSpPr>
          <p:cNvPr id="182296" name="Line 24"/>
          <p:cNvSpPr>
            <a:spLocks noChangeShapeType="1"/>
          </p:cNvSpPr>
          <p:nvPr/>
        </p:nvSpPr>
        <p:spPr bwMode="auto">
          <a:xfrm>
            <a:off x="1460027" y="6134235"/>
            <a:ext cx="50323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82297" name="Line 25"/>
          <p:cNvSpPr>
            <a:spLocks noChangeShapeType="1"/>
          </p:cNvSpPr>
          <p:nvPr/>
        </p:nvSpPr>
        <p:spPr bwMode="auto">
          <a:xfrm>
            <a:off x="1963265" y="5557973"/>
            <a:ext cx="36036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cxnSp>
        <p:nvCxnSpPr>
          <p:cNvPr id="182298" name="AutoShape 26"/>
          <p:cNvCxnSpPr>
            <a:cxnSpLocks noChangeShapeType="1"/>
            <a:stCxn id="182297" idx="0"/>
            <a:endCxn id="182296" idx="1"/>
          </p:cNvCxnSpPr>
          <p:nvPr/>
        </p:nvCxnSpPr>
        <p:spPr bwMode="auto">
          <a:xfrm>
            <a:off x="1963265" y="5543685"/>
            <a:ext cx="0" cy="604838"/>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2299" name="Line 27"/>
          <p:cNvSpPr>
            <a:spLocks noChangeShapeType="1"/>
          </p:cNvSpPr>
          <p:nvPr/>
        </p:nvSpPr>
        <p:spPr bwMode="auto">
          <a:xfrm flipV="1">
            <a:off x="2323627" y="4477625"/>
            <a:ext cx="0" cy="1080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82300" name="Line 28"/>
          <p:cNvSpPr>
            <a:spLocks noChangeShapeType="1"/>
          </p:cNvSpPr>
          <p:nvPr/>
        </p:nvSpPr>
        <p:spPr bwMode="auto">
          <a:xfrm>
            <a:off x="2323628" y="5557973"/>
            <a:ext cx="100806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82301" name="Line 29"/>
          <p:cNvSpPr>
            <a:spLocks noChangeShapeType="1"/>
          </p:cNvSpPr>
          <p:nvPr/>
        </p:nvSpPr>
        <p:spPr bwMode="auto">
          <a:xfrm>
            <a:off x="2323628" y="3468823"/>
            <a:ext cx="36036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82302" name="Line 30"/>
          <p:cNvSpPr>
            <a:spLocks noChangeShapeType="1"/>
          </p:cNvSpPr>
          <p:nvPr/>
        </p:nvSpPr>
        <p:spPr bwMode="auto">
          <a:xfrm flipV="1">
            <a:off x="4411190" y="5053149"/>
            <a:ext cx="0" cy="504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82303" name="Line 31"/>
          <p:cNvSpPr>
            <a:spLocks noChangeShapeType="1"/>
          </p:cNvSpPr>
          <p:nvPr/>
        </p:nvSpPr>
        <p:spPr bwMode="auto">
          <a:xfrm>
            <a:off x="2360261" y="4476885"/>
            <a:ext cx="863600" cy="0"/>
          </a:xfrm>
          <a:prstGeom prst="line">
            <a:avLst/>
          </a:prstGeom>
          <a:noFill/>
          <a:ln w="2857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82304" name="Line 32"/>
          <p:cNvSpPr>
            <a:spLocks noChangeShapeType="1"/>
          </p:cNvSpPr>
          <p:nvPr/>
        </p:nvSpPr>
        <p:spPr bwMode="auto">
          <a:xfrm flipV="1">
            <a:off x="3331690" y="4612520"/>
            <a:ext cx="0" cy="936000"/>
          </a:xfrm>
          <a:prstGeom prst="line">
            <a:avLst/>
          </a:prstGeom>
          <a:noFill/>
          <a:ln w="2857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82305" name="Rectangle 33" descr="宽上对角线"/>
          <p:cNvSpPr>
            <a:spLocks noChangeArrowheads="1"/>
          </p:cNvSpPr>
          <p:nvPr/>
        </p:nvSpPr>
        <p:spPr bwMode="auto">
          <a:xfrm>
            <a:off x="2683991" y="2173424"/>
            <a:ext cx="2232025" cy="1728787"/>
          </a:xfrm>
          <a:prstGeom prst="rect">
            <a:avLst/>
          </a:prstGeom>
          <a:pattFill prst="wdUpDiag">
            <a:fgClr>
              <a:schemeClr val="tx1">
                <a:alpha val="50000"/>
              </a:schemeClr>
            </a:fgClr>
            <a:bgClr>
              <a:schemeClr val="bg1">
                <a:alpha val="50000"/>
              </a:schemeClr>
            </a:bgClr>
          </a:patt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 and Q Want A</a:t>
            </a:r>
          </a:p>
          <a:p>
            <a:pPr algn="ctr"/>
            <a:endParaRPr lang="en-US" altLang="zh-CN" b="1"/>
          </a:p>
          <a:p>
            <a:pPr algn="ctr"/>
            <a:endParaRPr lang="en-US" altLang="zh-CN" b="1"/>
          </a:p>
        </p:txBody>
      </p:sp>
      <p:sp>
        <p:nvSpPr>
          <p:cNvPr id="182306" name="Rectangle 34" descr="宽下对角线"/>
          <p:cNvSpPr>
            <a:spLocks noChangeArrowheads="1"/>
          </p:cNvSpPr>
          <p:nvPr/>
        </p:nvSpPr>
        <p:spPr bwMode="auto">
          <a:xfrm>
            <a:off x="3979391" y="3110048"/>
            <a:ext cx="2160587" cy="1943100"/>
          </a:xfrm>
          <a:prstGeom prst="rect">
            <a:avLst/>
          </a:prstGeom>
          <a:pattFill prst="wdDnDiag">
            <a:fgClr>
              <a:schemeClr val="tx1">
                <a:alpha val="50000"/>
              </a:schemeClr>
            </a:fgClr>
            <a:bgClr>
              <a:schemeClr val="bg1">
                <a:alpha val="50000"/>
              </a:schemeClr>
            </a:bgClr>
          </a:patt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b="1" dirty="0"/>
          </a:p>
          <a:p>
            <a:pPr algn="ctr"/>
            <a:endParaRPr lang="en-US" altLang="zh-CN" b="1" dirty="0"/>
          </a:p>
          <a:p>
            <a:pPr algn="ctr"/>
            <a:r>
              <a:rPr lang="en-US" altLang="zh-CN" b="1" dirty="0"/>
              <a:t>P and Q want B</a:t>
            </a:r>
          </a:p>
        </p:txBody>
      </p:sp>
      <p:sp>
        <p:nvSpPr>
          <p:cNvPr id="182307" name="Line 35"/>
          <p:cNvSpPr>
            <a:spLocks noChangeShapeType="1"/>
          </p:cNvSpPr>
          <p:nvPr/>
        </p:nvSpPr>
        <p:spPr bwMode="auto">
          <a:xfrm flipV="1">
            <a:off x="2683990" y="1597161"/>
            <a:ext cx="0" cy="187166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82308" name="Line 36"/>
          <p:cNvSpPr>
            <a:spLocks noChangeShapeType="1"/>
          </p:cNvSpPr>
          <p:nvPr/>
        </p:nvSpPr>
        <p:spPr bwMode="auto">
          <a:xfrm>
            <a:off x="4411190" y="5053148"/>
            <a:ext cx="230505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82309" name="Line 37"/>
          <p:cNvSpPr>
            <a:spLocks noChangeShapeType="1"/>
          </p:cNvSpPr>
          <p:nvPr/>
        </p:nvSpPr>
        <p:spPr bwMode="auto">
          <a:xfrm flipV="1">
            <a:off x="2323627" y="3468823"/>
            <a:ext cx="0" cy="10080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82310" name="Line 38"/>
          <p:cNvSpPr>
            <a:spLocks noChangeShapeType="1"/>
          </p:cNvSpPr>
          <p:nvPr/>
        </p:nvSpPr>
        <p:spPr bwMode="auto">
          <a:xfrm flipV="1">
            <a:off x="2323627" y="1597161"/>
            <a:ext cx="0" cy="187166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82311" name="Line 39"/>
          <p:cNvSpPr>
            <a:spLocks noChangeShapeType="1"/>
          </p:cNvSpPr>
          <p:nvPr/>
        </p:nvSpPr>
        <p:spPr bwMode="auto">
          <a:xfrm>
            <a:off x="4411190" y="5557973"/>
            <a:ext cx="230505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82312" name="Line 40"/>
          <p:cNvSpPr>
            <a:spLocks noChangeShapeType="1"/>
          </p:cNvSpPr>
          <p:nvPr/>
        </p:nvSpPr>
        <p:spPr bwMode="auto">
          <a:xfrm>
            <a:off x="3331690" y="5557973"/>
            <a:ext cx="10795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82295" name="Text Box 23"/>
          <p:cNvSpPr txBox="1">
            <a:spLocks noChangeArrowheads="1"/>
          </p:cNvSpPr>
          <p:nvPr/>
        </p:nvSpPr>
        <p:spPr bwMode="auto">
          <a:xfrm>
            <a:off x="2683991" y="3892440"/>
            <a:ext cx="1288113" cy="1160848"/>
          </a:xfrm>
          <a:prstGeom prst="rect">
            <a:avLst/>
          </a:prstGeom>
          <a:solidFill>
            <a:srgbClr val="FFFF00">
              <a:alpha val="80000"/>
            </a:srgbClr>
          </a:solidFill>
          <a:ln>
            <a:solidFill>
              <a:schemeClr val="tx1"/>
            </a:solidFill>
          </a:ln>
          <a:effectLst/>
        </p:spPr>
        <p:txBody>
          <a:bodyPr wrap="none" anchor="ctr" anchorCtr="0">
            <a:noAutofit/>
          </a:bodyPr>
          <a:lstStyle/>
          <a:p>
            <a:pPr algn="ctr"/>
            <a:r>
              <a:rPr lang="en-US" altLang="zh-CN" sz="2000" b="1" dirty="0">
                <a:solidFill>
                  <a:srgbClr val="FF0000"/>
                </a:solidFill>
              </a:rPr>
              <a:t>Deadlock</a:t>
            </a:r>
          </a:p>
          <a:p>
            <a:pPr algn="ctr"/>
            <a:r>
              <a:rPr lang="en-US" altLang="zh-CN" sz="2000" b="1" dirty="0">
                <a:solidFill>
                  <a:srgbClr val="FF0000"/>
                </a:solidFill>
              </a:rPr>
              <a:t>inevitable</a:t>
            </a:r>
          </a:p>
        </p:txBody>
      </p:sp>
      <p:sp>
        <p:nvSpPr>
          <p:cNvPr id="2" name="文本框 1">
            <a:extLst>
              <a:ext uri="{FF2B5EF4-FFF2-40B4-BE49-F238E27FC236}">
                <a16:creationId xmlns:a16="http://schemas.microsoft.com/office/drawing/2014/main" id="{8F9C6514-3AAE-46B1-B2A4-1E9C3B677E82}"/>
              </a:ext>
            </a:extLst>
          </p:cNvPr>
          <p:cNvSpPr txBox="1"/>
          <p:nvPr/>
        </p:nvSpPr>
        <p:spPr>
          <a:xfrm>
            <a:off x="7200000" y="1088740"/>
            <a:ext cx="2340000" cy="2376000"/>
          </a:xfrm>
          <a:prstGeom prst="rect">
            <a:avLst/>
          </a:prstGeom>
          <a:solidFill>
            <a:schemeClr val="bg1"/>
          </a:solidFill>
          <a:ln>
            <a:solidFill>
              <a:schemeClr val="tx1"/>
            </a:solidFill>
          </a:ln>
        </p:spPr>
        <p:txBody>
          <a:bodyPr wrap="square" rtlCol="0">
            <a:noAutofit/>
          </a:bodyPr>
          <a:lstStyle/>
          <a:p>
            <a:r>
              <a:rPr lang="en-US" altLang="zh-CN" b="1" dirty="0"/>
              <a:t>Q: </a:t>
            </a:r>
          </a:p>
          <a:p>
            <a:r>
              <a:rPr lang="en-US" altLang="zh-CN" b="1" dirty="0"/>
              <a:t>wait(B);   ①</a:t>
            </a:r>
          </a:p>
          <a:p>
            <a:r>
              <a:rPr lang="en-US" altLang="zh-CN" b="1" dirty="0"/>
              <a:t>wait(A);   ②</a:t>
            </a:r>
          </a:p>
          <a:p>
            <a:r>
              <a:rPr lang="en-US" altLang="zh-CN" b="1" dirty="0"/>
              <a:t>…// using A&amp;B</a:t>
            </a:r>
          </a:p>
          <a:p>
            <a:r>
              <a:rPr lang="en-US" altLang="zh-CN" b="1" dirty="0"/>
              <a:t>signal(B);</a:t>
            </a:r>
          </a:p>
          <a:p>
            <a:r>
              <a:rPr lang="en-US" altLang="zh-CN" b="1" dirty="0"/>
              <a:t>signal(A);</a:t>
            </a:r>
            <a:endParaRPr lang="zh-CN" altLang="en-US" b="1" dirty="0"/>
          </a:p>
        </p:txBody>
      </p:sp>
      <p:sp>
        <p:nvSpPr>
          <p:cNvPr id="44" name="文本框 43">
            <a:extLst>
              <a:ext uri="{FF2B5EF4-FFF2-40B4-BE49-F238E27FC236}">
                <a16:creationId xmlns:a16="http://schemas.microsoft.com/office/drawing/2014/main" id="{5B3D2911-383A-4FF9-BD9C-B95ED3EFC77E}"/>
              </a:ext>
            </a:extLst>
          </p:cNvPr>
          <p:cNvSpPr txBox="1"/>
          <p:nvPr/>
        </p:nvSpPr>
        <p:spPr>
          <a:xfrm>
            <a:off x="9719278" y="3790153"/>
            <a:ext cx="1422184" cy="461665"/>
          </a:xfrm>
          <a:prstGeom prst="rect">
            <a:avLst/>
          </a:prstGeom>
          <a:solidFill>
            <a:schemeClr val="bg1"/>
          </a:solidFill>
          <a:ln w="28575">
            <a:solidFill>
              <a:srgbClr val="0000FF"/>
            </a:solidFill>
          </a:ln>
        </p:spPr>
        <p:txBody>
          <a:bodyPr wrap="none" rtlCol="0">
            <a:spAutoFit/>
          </a:bodyPr>
          <a:lstStyle/>
          <a:p>
            <a:r>
              <a:rPr lang="en-US" altLang="zh-CN" b="1" dirty="0"/>
              <a:t>①②③④</a:t>
            </a:r>
          </a:p>
        </p:txBody>
      </p:sp>
      <p:sp>
        <p:nvSpPr>
          <p:cNvPr id="46" name="文本框 45">
            <a:extLst>
              <a:ext uri="{FF2B5EF4-FFF2-40B4-BE49-F238E27FC236}">
                <a16:creationId xmlns:a16="http://schemas.microsoft.com/office/drawing/2014/main" id="{373AC062-B591-4854-9BDF-9DA838F14C94}"/>
              </a:ext>
            </a:extLst>
          </p:cNvPr>
          <p:cNvSpPr txBox="1"/>
          <p:nvPr/>
        </p:nvSpPr>
        <p:spPr>
          <a:xfrm>
            <a:off x="9540000" y="1088740"/>
            <a:ext cx="2340000" cy="2376000"/>
          </a:xfrm>
          <a:prstGeom prst="rect">
            <a:avLst/>
          </a:prstGeom>
          <a:solidFill>
            <a:schemeClr val="bg1"/>
          </a:solidFill>
          <a:ln>
            <a:solidFill>
              <a:schemeClr val="tx1"/>
            </a:solidFill>
          </a:ln>
        </p:spPr>
        <p:txBody>
          <a:bodyPr wrap="none" rtlCol="0">
            <a:noAutofit/>
          </a:bodyPr>
          <a:lstStyle/>
          <a:p>
            <a:r>
              <a:rPr lang="en-US" altLang="zh-CN" b="1" dirty="0"/>
              <a:t>P: </a:t>
            </a:r>
          </a:p>
          <a:p>
            <a:r>
              <a:rPr lang="en-US" altLang="zh-CN" b="1" dirty="0"/>
              <a:t>wait(A);  ③</a:t>
            </a:r>
          </a:p>
          <a:p>
            <a:r>
              <a:rPr lang="en-US" altLang="zh-CN" b="1" dirty="0"/>
              <a:t>wait(B);  ④</a:t>
            </a:r>
          </a:p>
          <a:p>
            <a:r>
              <a:rPr lang="en-US" altLang="zh-CN" b="1" dirty="0"/>
              <a:t>…// using A&amp;B</a:t>
            </a:r>
          </a:p>
          <a:p>
            <a:r>
              <a:rPr lang="en-US" altLang="zh-CN" b="1" dirty="0"/>
              <a:t>signal(A);</a:t>
            </a:r>
          </a:p>
          <a:p>
            <a:r>
              <a:rPr lang="en-US" altLang="zh-CN" b="1" dirty="0"/>
              <a:t>signal(B);</a:t>
            </a:r>
            <a:endParaRPr lang="zh-CN" altLang="en-US" b="1" dirty="0"/>
          </a:p>
        </p:txBody>
      </p:sp>
      <p:sp>
        <p:nvSpPr>
          <p:cNvPr id="47" name="文本框 46">
            <a:extLst>
              <a:ext uri="{FF2B5EF4-FFF2-40B4-BE49-F238E27FC236}">
                <a16:creationId xmlns:a16="http://schemas.microsoft.com/office/drawing/2014/main" id="{91B83654-8673-4F09-877A-A4E8CAF8E957}"/>
              </a:ext>
            </a:extLst>
          </p:cNvPr>
          <p:cNvSpPr txBox="1"/>
          <p:nvPr/>
        </p:nvSpPr>
        <p:spPr>
          <a:xfrm>
            <a:off x="9711615" y="4413490"/>
            <a:ext cx="1422184" cy="461665"/>
          </a:xfrm>
          <a:prstGeom prst="rect">
            <a:avLst/>
          </a:prstGeom>
          <a:solidFill>
            <a:schemeClr val="bg1"/>
          </a:solidFill>
          <a:ln w="28575">
            <a:solidFill>
              <a:srgbClr val="0000FF"/>
            </a:solidFill>
          </a:ln>
        </p:spPr>
        <p:txBody>
          <a:bodyPr wrap="none" rtlCol="0">
            <a:spAutoFit/>
          </a:bodyPr>
          <a:lstStyle/>
          <a:p>
            <a:r>
              <a:rPr lang="en-US" altLang="zh-CN" b="1" dirty="0"/>
              <a:t>③④①②</a:t>
            </a:r>
          </a:p>
        </p:txBody>
      </p:sp>
      <p:sp>
        <p:nvSpPr>
          <p:cNvPr id="48" name="文本框 47">
            <a:extLst>
              <a:ext uri="{FF2B5EF4-FFF2-40B4-BE49-F238E27FC236}">
                <a16:creationId xmlns:a16="http://schemas.microsoft.com/office/drawing/2014/main" id="{1C435B3C-0ADC-4848-8008-084142231C81}"/>
              </a:ext>
            </a:extLst>
          </p:cNvPr>
          <p:cNvSpPr txBox="1"/>
          <p:nvPr/>
        </p:nvSpPr>
        <p:spPr>
          <a:xfrm>
            <a:off x="9696400" y="5042375"/>
            <a:ext cx="1111202" cy="461665"/>
          </a:xfrm>
          <a:prstGeom prst="rect">
            <a:avLst/>
          </a:prstGeom>
          <a:solidFill>
            <a:schemeClr val="bg1"/>
          </a:solidFill>
          <a:ln w="28575">
            <a:solidFill>
              <a:srgbClr val="FF3300"/>
            </a:solidFill>
          </a:ln>
        </p:spPr>
        <p:txBody>
          <a:bodyPr wrap="none" rtlCol="0">
            <a:spAutoFit/>
          </a:bodyPr>
          <a:lstStyle/>
          <a:p>
            <a:r>
              <a:rPr lang="en-US" altLang="zh-CN" b="1" dirty="0"/>
              <a:t>①③…</a:t>
            </a:r>
          </a:p>
        </p:txBody>
      </p:sp>
      <p:sp>
        <p:nvSpPr>
          <p:cNvPr id="49" name="文本框 48">
            <a:extLst>
              <a:ext uri="{FF2B5EF4-FFF2-40B4-BE49-F238E27FC236}">
                <a16:creationId xmlns:a16="http://schemas.microsoft.com/office/drawing/2014/main" id="{0DFA0EEA-8A78-4F18-9994-D028AFB69E33}"/>
              </a:ext>
            </a:extLst>
          </p:cNvPr>
          <p:cNvSpPr txBox="1"/>
          <p:nvPr/>
        </p:nvSpPr>
        <p:spPr>
          <a:xfrm>
            <a:off x="9697662" y="5577625"/>
            <a:ext cx="1111202" cy="461665"/>
          </a:xfrm>
          <a:prstGeom prst="rect">
            <a:avLst/>
          </a:prstGeom>
          <a:solidFill>
            <a:schemeClr val="bg1"/>
          </a:solidFill>
          <a:ln w="28575">
            <a:solidFill>
              <a:srgbClr val="FF3300"/>
            </a:solidFill>
          </a:ln>
        </p:spPr>
        <p:txBody>
          <a:bodyPr wrap="none" rtlCol="0">
            <a:spAutoFit/>
          </a:bodyPr>
          <a:lstStyle/>
          <a:p>
            <a:r>
              <a:rPr lang="en-US" altLang="zh-CN" b="1" dirty="0"/>
              <a:t>③①…</a:t>
            </a:r>
          </a:p>
        </p:txBody>
      </p:sp>
    </p:spTree>
    <p:extLst>
      <p:ext uri="{BB962C8B-B14F-4D97-AF65-F5344CB8AC3E}">
        <p14:creationId xmlns:p14="http://schemas.microsoft.com/office/powerpoint/2010/main" val="1316792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wipe(up)">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2305"/>
                                        </p:tgtEl>
                                        <p:attrNameLst>
                                          <p:attrName>style.visibility</p:attrName>
                                        </p:attrNameLst>
                                      </p:cBhvr>
                                      <p:to>
                                        <p:strVal val="visible"/>
                                      </p:to>
                                    </p:set>
                                    <p:animEffect transition="in" filter="wipe(left)">
                                      <p:cBhvr>
                                        <p:cTn id="17" dur="500"/>
                                        <p:tgtEl>
                                          <p:spTgt spid="18230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82306"/>
                                        </p:tgtEl>
                                        <p:attrNameLst>
                                          <p:attrName>style.visibility</p:attrName>
                                        </p:attrNameLst>
                                      </p:cBhvr>
                                      <p:to>
                                        <p:strVal val="visible"/>
                                      </p:to>
                                    </p:set>
                                    <p:animEffect transition="in" filter="wipe(down)">
                                      <p:cBhvr>
                                        <p:cTn id="22" dur="500"/>
                                        <p:tgtEl>
                                          <p:spTgt spid="18230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wipe(left)">
                                      <p:cBhvr>
                                        <p:cTn id="27" dur="500"/>
                                        <p:tgtEl>
                                          <p:spTgt spid="4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wipe(left)">
                                      <p:cBhvr>
                                        <p:cTn id="32" dur="500"/>
                                        <p:tgtEl>
                                          <p:spTgt spid="4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82296"/>
                                        </p:tgtEl>
                                        <p:attrNameLst>
                                          <p:attrName>style.visibility</p:attrName>
                                        </p:attrNameLst>
                                      </p:cBhvr>
                                      <p:to>
                                        <p:strVal val="visible"/>
                                      </p:to>
                                    </p:set>
                                    <p:animEffect transition="in" filter="wipe(left)">
                                      <p:cBhvr>
                                        <p:cTn id="37" dur="500"/>
                                        <p:tgtEl>
                                          <p:spTgt spid="182296"/>
                                        </p:tgtEl>
                                      </p:cBhvr>
                                    </p:animEffect>
                                  </p:childTnLst>
                                </p:cTn>
                              </p:par>
                            </p:childTnLst>
                          </p:cTn>
                        </p:par>
                        <p:par>
                          <p:cTn id="38" fill="hold" nodeType="afterGroup">
                            <p:stCondLst>
                              <p:cond delay="500"/>
                            </p:stCondLst>
                            <p:childTnLst>
                              <p:par>
                                <p:cTn id="39" presetID="22" presetClass="entr" presetSubtype="4" fill="hold" nodeType="afterEffect">
                                  <p:stCondLst>
                                    <p:cond delay="0"/>
                                  </p:stCondLst>
                                  <p:childTnLst>
                                    <p:set>
                                      <p:cBhvr>
                                        <p:cTn id="40" dur="1" fill="hold">
                                          <p:stCondLst>
                                            <p:cond delay="0"/>
                                          </p:stCondLst>
                                        </p:cTn>
                                        <p:tgtEl>
                                          <p:spTgt spid="182298"/>
                                        </p:tgtEl>
                                        <p:attrNameLst>
                                          <p:attrName>style.visibility</p:attrName>
                                        </p:attrNameLst>
                                      </p:cBhvr>
                                      <p:to>
                                        <p:strVal val="visible"/>
                                      </p:to>
                                    </p:set>
                                    <p:animEffect transition="in" filter="wipe(down)">
                                      <p:cBhvr>
                                        <p:cTn id="41" dur="500"/>
                                        <p:tgtEl>
                                          <p:spTgt spid="182298"/>
                                        </p:tgtEl>
                                      </p:cBhvr>
                                    </p:animEffect>
                                  </p:childTnLst>
                                </p:cTn>
                              </p:par>
                            </p:childTnLst>
                          </p:cTn>
                        </p:par>
                        <p:par>
                          <p:cTn id="42" fill="hold" nodeType="afterGroup">
                            <p:stCondLst>
                              <p:cond delay="1000"/>
                            </p:stCondLst>
                            <p:childTnLst>
                              <p:par>
                                <p:cTn id="43" presetID="22" presetClass="entr" presetSubtype="8" fill="hold" grpId="0" nodeType="afterEffect">
                                  <p:stCondLst>
                                    <p:cond delay="0"/>
                                  </p:stCondLst>
                                  <p:childTnLst>
                                    <p:set>
                                      <p:cBhvr>
                                        <p:cTn id="44" dur="1" fill="hold">
                                          <p:stCondLst>
                                            <p:cond delay="0"/>
                                          </p:stCondLst>
                                        </p:cTn>
                                        <p:tgtEl>
                                          <p:spTgt spid="182297"/>
                                        </p:tgtEl>
                                        <p:attrNameLst>
                                          <p:attrName>style.visibility</p:attrName>
                                        </p:attrNameLst>
                                      </p:cBhvr>
                                      <p:to>
                                        <p:strVal val="visible"/>
                                      </p:to>
                                    </p:set>
                                    <p:animEffect transition="in" filter="wipe(left)">
                                      <p:cBhvr>
                                        <p:cTn id="45" dur="500"/>
                                        <p:tgtEl>
                                          <p:spTgt spid="182297"/>
                                        </p:tgtEl>
                                      </p:cBhvr>
                                    </p:animEffect>
                                  </p:childTnLst>
                                </p:cTn>
                              </p:par>
                            </p:childTnLst>
                          </p:cTn>
                        </p:par>
                        <p:par>
                          <p:cTn id="46" fill="hold" nodeType="afterGroup">
                            <p:stCondLst>
                              <p:cond delay="1500"/>
                            </p:stCondLst>
                            <p:childTnLst>
                              <p:par>
                                <p:cTn id="47" presetID="22" presetClass="entr" presetSubtype="4" fill="hold" grpId="0" nodeType="afterEffect">
                                  <p:stCondLst>
                                    <p:cond delay="0"/>
                                  </p:stCondLst>
                                  <p:childTnLst>
                                    <p:set>
                                      <p:cBhvr>
                                        <p:cTn id="48" dur="1" fill="hold">
                                          <p:stCondLst>
                                            <p:cond delay="0"/>
                                          </p:stCondLst>
                                        </p:cTn>
                                        <p:tgtEl>
                                          <p:spTgt spid="182299"/>
                                        </p:tgtEl>
                                        <p:attrNameLst>
                                          <p:attrName>style.visibility</p:attrName>
                                        </p:attrNameLst>
                                      </p:cBhvr>
                                      <p:to>
                                        <p:strVal val="visible"/>
                                      </p:to>
                                    </p:set>
                                    <p:animEffect transition="in" filter="wipe(down)">
                                      <p:cBhvr>
                                        <p:cTn id="49" dur="500"/>
                                        <p:tgtEl>
                                          <p:spTgt spid="182299"/>
                                        </p:tgtEl>
                                      </p:cBhvr>
                                    </p:animEffect>
                                  </p:childTnLst>
                                </p:cTn>
                              </p:par>
                            </p:childTnLst>
                          </p:cTn>
                        </p:par>
                        <p:par>
                          <p:cTn id="50" fill="hold" nodeType="afterGroup">
                            <p:stCondLst>
                              <p:cond delay="2000"/>
                            </p:stCondLst>
                            <p:childTnLst>
                              <p:par>
                                <p:cTn id="51" presetID="22" presetClass="entr" presetSubtype="4" fill="hold" grpId="0" nodeType="afterEffect">
                                  <p:stCondLst>
                                    <p:cond delay="0"/>
                                  </p:stCondLst>
                                  <p:childTnLst>
                                    <p:set>
                                      <p:cBhvr>
                                        <p:cTn id="52" dur="1" fill="hold">
                                          <p:stCondLst>
                                            <p:cond delay="0"/>
                                          </p:stCondLst>
                                        </p:cTn>
                                        <p:tgtEl>
                                          <p:spTgt spid="182309"/>
                                        </p:tgtEl>
                                        <p:attrNameLst>
                                          <p:attrName>style.visibility</p:attrName>
                                        </p:attrNameLst>
                                      </p:cBhvr>
                                      <p:to>
                                        <p:strVal val="visible"/>
                                      </p:to>
                                    </p:set>
                                    <p:animEffect transition="in" filter="wipe(down)">
                                      <p:cBhvr>
                                        <p:cTn id="53" dur="500"/>
                                        <p:tgtEl>
                                          <p:spTgt spid="182309"/>
                                        </p:tgtEl>
                                      </p:cBhvr>
                                    </p:animEffect>
                                  </p:childTnLst>
                                </p:cTn>
                              </p:par>
                            </p:childTnLst>
                          </p:cTn>
                        </p:par>
                        <p:par>
                          <p:cTn id="54" fill="hold" nodeType="afterGroup">
                            <p:stCondLst>
                              <p:cond delay="2500"/>
                            </p:stCondLst>
                            <p:childTnLst>
                              <p:par>
                                <p:cTn id="55" presetID="22" presetClass="entr" presetSubtype="4" fill="hold" grpId="0" nodeType="afterEffect">
                                  <p:stCondLst>
                                    <p:cond delay="0"/>
                                  </p:stCondLst>
                                  <p:childTnLst>
                                    <p:set>
                                      <p:cBhvr>
                                        <p:cTn id="56" dur="1" fill="hold">
                                          <p:stCondLst>
                                            <p:cond delay="0"/>
                                          </p:stCondLst>
                                        </p:cTn>
                                        <p:tgtEl>
                                          <p:spTgt spid="182310"/>
                                        </p:tgtEl>
                                        <p:attrNameLst>
                                          <p:attrName>style.visibility</p:attrName>
                                        </p:attrNameLst>
                                      </p:cBhvr>
                                      <p:to>
                                        <p:strVal val="visible"/>
                                      </p:to>
                                    </p:set>
                                    <p:animEffect transition="in" filter="wipe(down)">
                                      <p:cBhvr>
                                        <p:cTn id="57" dur="500"/>
                                        <p:tgtEl>
                                          <p:spTgt spid="18231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xit" presetSubtype="0" fill="hold" grpId="1" nodeType="clickEffect">
                                  <p:stCondLst>
                                    <p:cond delay="0"/>
                                  </p:stCondLst>
                                  <p:childTnLst>
                                    <p:set>
                                      <p:cBhvr>
                                        <p:cTn id="61" dur="1" fill="hold">
                                          <p:stCondLst>
                                            <p:cond delay="0"/>
                                          </p:stCondLst>
                                        </p:cTn>
                                        <p:tgtEl>
                                          <p:spTgt spid="182310"/>
                                        </p:tgtEl>
                                        <p:attrNameLst>
                                          <p:attrName>style.visibility</p:attrName>
                                        </p:attrNameLst>
                                      </p:cBhvr>
                                      <p:to>
                                        <p:strVal val="hidden"/>
                                      </p:to>
                                    </p:set>
                                  </p:childTnLst>
                                </p:cTn>
                              </p:par>
                            </p:childTnLst>
                          </p:cTn>
                        </p:par>
                        <p:par>
                          <p:cTn id="62" fill="hold" nodeType="afterGroup">
                            <p:stCondLst>
                              <p:cond delay="0"/>
                            </p:stCondLst>
                            <p:childTnLst>
                              <p:par>
                                <p:cTn id="63" presetID="22" presetClass="entr" presetSubtype="8" fill="hold" grpId="0" nodeType="afterEffect">
                                  <p:stCondLst>
                                    <p:cond delay="0"/>
                                  </p:stCondLst>
                                  <p:childTnLst>
                                    <p:set>
                                      <p:cBhvr>
                                        <p:cTn id="64" dur="1" fill="hold">
                                          <p:stCondLst>
                                            <p:cond delay="0"/>
                                          </p:stCondLst>
                                        </p:cTn>
                                        <p:tgtEl>
                                          <p:spTgt spid="182301"/>
                                        </p:tgtEl>
                                        <p:attrNameLst>
                                          <p:attrName>style.visibility</p:attrName>
                                        </p:attrNameLst>
                                      </p:cBhvr>
                                      <p:to>
                                        <p:strVal val="visible"/>
                                      </p:to>
                                    </p:set>
                                    <p:animEffect transition="in" filter="wipe(left)">
                                      <p:cBhvr>
                                        <p:cTn id="65" dur="500"/>
                                        <p:tgtEl>
                                          <p:spTgt spid="182301"/>
                                        </p:tgtEl>
                                      </p:cBhvr>
                                    </p:animEffect>
                                  </p:childTnLst>
                                </p:cTn>
                              </p:par>
                            </p:childTnLst>
                          </p:cTn>
                        </p:par>
                        <p:par>
                          <p:cTn id="66" fill="hold" nodeType="afterGroup">
                            <p:stCondLst>
                              <p:cond delay="500"/>
                            </p:stCondLst>
                            <p:childTnLst>
                              <p:par>
                                <p:cTn id="67" presetID="22" presetClass="entr" presetSubtype="4" fill="hold" grpId="0" nodeType="afterEffect">
                                  <p:stCondLst>
                                    <p:cond delay="0"/>
                                  </p:stCondLst>
                                  <p:childTnLst>
                                    <p:set>
                                      <p:cBhvr>
                                        <p:cTn id="68" dur="1" fill="hold">
                                          <p:stCondLst>
                                            <p:cond delay="0"/>
                                          </p:stCondLst>
                                        </p:cTn>
                                        <p:tgtEl>
                                          <p:spTgt spid="182307"/>
                                        </p:tgtEl>
                                        <p:attrNameLst>
                                          <p:attrName>style.visibility</p:attrName>
                                        </p:attrNameLst>
                                      </p:cBhvr>
                                      <p:to>
                                        <p:strVal val="visible"/>
                                      </p:to>
                                    </p:set>
                                    <p:animEffect transition="in" filter="wipe(down)">
                                      <p:cBhvr>
                                        <p:cTn id="69" dur="500"/>
                                        <p:tgtEl>
                                          <p:spTgt spid="182307"/>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xit" presetSubtype="0" fill="hold" grpId="1" nodeType="clickEffect">
                                  <p:stCondLst>
                                    <p:cond delay="0"/>
                                  </p:stCondLst>
                                  <p:childTnLst>
                                    <p:set>
                                      <p:cBhvr>
                                        <p:cTn id="73" dur="1" fill="hold">
                                          <p:stCondLst>
                                            <p:cond delay="0"/>
                                          </p:stCondLst>
                                        </p:cTn>
                                        <p:tgtEl>
                                          <p:spTgt spid="182307"/>
                                        </p:tgtEl>
                                        <p:attrNameLst>
                                          <p:attrName>style.visibility</p:attrName>
                                        </p:attrNameLst>
                                      </p:cBhvr>
                                      <p:to>
                                        <p:strVal val="hidden"/>
                                      </p:to>
                                    </p:set>
                                  </p:childTnLst>
                                </p:cTn>
                              </p:par>
                              <p:par>
                                <p:cTn id="74" presetID="1" presetClass="exit" presetSubtype="0" fill="hold" grpId="1" nodeType="withEffect">
                                  <p:stCondLst>
                                    <p:cond delay="0"/>
                                  </p:stCondLst>
                                  <p:childTnLst>
                                    <p:set>
                                      <p:cBhvr>
                                        <p:cTn id="75" dur="1" fill="hold">
                                          <p:stCondLst>
                                            <p:cond delay="0"/>
                                          </p:stCondLst>
                                        </p:cTn>
                                        <p:tgtEl>
                                          <p:spTgt spid="182301"/>
                                        </p:tgtEl>
                                        <p:attrNameLst>
                                          <p:attrName>style.visibility</p:attrName>
                                        </p:attrNameLst>
                                      </p:cBhvr>
                                      <p:to>
                                        <p:strVal val="hidden"/>
                                      </p:to>
                                    </p:set>
                                  </p:childTnLst>
                                </p:cTn>
                              </p:par>
                              <p:par>
                                <p:cTn id="76" presetID="1" presetClass="exit" presetSubtype="0" fill="hold" grpId="1" nodeType="withEffect">
                                  <p:stCondLst>
                                    <p:cond delay="0"/>
                                  </p:stCondLst>
                                  <p:childTnLst>
                                    <p:set>
                                      <p:cBhvr>
                                        <p:cTn id="77" dur="1" fill="hold">
                                          <p:stCondLst>
                                            <p:cond delay="0"/>
                                          </p:stCondLst>
                                        </p:cTn>
                                        <p:tgtEl>
                                          <p:spTgt spid="182309"/>
                                        </p:tgtEl>
                                        <p:attrNameLst>
                                          <p:attrName>style.visibility</p:attrName>
                                        </p:attrNameLst>
                                      </p:cBhvr>
                                      <p:to>
                                        <p:strVal val="hidden"/>
                                      </p:to>
                                    </p:set>
                                  </p:childTnLst>
                                </p:cTn>
                              </p:par>
                              <p:par>
                                <p:cTn id="78" presetID="1" presetClass="exit" presetSubtype="0" fill="hold" grpId="1" nodeType="withEffect">
                                  <p:stCondLst>
                                    <p:cond delay="0"/>
                                  </p:stCondLst>
                                  <p:childTnLst>
                                    <p:set>
                                      <p:cBhvr>
                                        <p:cTn id="79" dur="1" fill="hold">
                                          <p:stCondLst>
                                            <p:cond delay="0"/>
                                          </p:stCondLst>
                                        </p:cTn>
                                        <p:tgtEl>
                                          <p:spTgt spid="182299"/>
                                        </p:tgtEl>
                                        <p:attrNameLst>
                                          <p:attrName>style.visibility</p:attrName>
                                        </p:attrNameLst>
                                      </p:cBhvr>
                                      <p:to>
                                        <p:strVal val="hidden"/>
                                      </p:to>
                                    </p:set>
                                  </p:childTnLst>
                                </p:cTn>
                              </p:par>
                            </p:childTnLst>
                          </p:cTn>
                        </p:par>
                        <p:par>
                          <p:cTn id="80" fill="hold" nodeType="afterGroup">
                            <p:stCondLst>
                              <p:cond delay="0"/>
                            </p:stCondLst>
                            <p:childTnLst>
                              <p:par>
                                <p:cTn id="81" presetID="22" presetClass="entr" presetSubtype="8" fill="hold" grpId="0" nodeType="afterEffect">
                                  <p:stCondLst>
                                    <p:cond delay="0"/>
                                  </p:stCondLst>
                                  <p:childTnLst>
                                    <p:set>
                                      <p:cBhvr>
                                        <p:cTn id="82" dur="1" fill="hold">
                                          <p:stCondLst>
                                            <p:cond delay="0"/>
                                          </p:stCondLst>
                                        </p:cTn>
                                        <p:tgtEl>
                                          <p:spTgt spid="182300"/>
                                        </p:tgtEl>
                                        <p:attrNameLst>
                                          <p:attrName>style.visibility</p:attrName>
                                        </p:attrNameLst>
                                      </p:cBhvr>
                                      <p:to>
                                        <p:strVal val="visible"/>
                                      </p:to>
                                    </p:set>
                                    <p:animEffect transition="in" filter="wipe(left)">
                                      <p:cBhvr>
                                        <p:cTn id="83" dur="500"/>
                                        <p:tgtEl>
                                          <p:spTgt spid="182300"/>
                                        </p:tgtEl>
                                      </p:cBhvr>
                                    </p:animEffect>
                                  </p:childTnLst>
                                </p:cTn>
                              </p:par>
                            </p:childTnLst>
                          </p:cTn>
                        </p:par>
                        <p:par>
                          <p:cTn id="84" fill="hold" nodeType="afterGroup">
                            <p:stCondLst>
                              <p:cond delay="500"/>
                            </p:stCondLst>
                            <p:childTnLst>
                              <p:par>
                                <p:cTn id="85" presetID="22" presetClass="entr" presetSubtype="8" fill="hold" grpId="0" nodeType="afterEffect">
                                  <p:stCondLst>
                                    <p:cond delay="0"/>
                                  </p:stCondLst>
                                  <p:childTnLst>
                                    <p:set>
                                      <p:cBhvr>
                                        <p:cTn id="86" dur="1" fill="hold">
                                          <p:stCondLst>
                                            <p:cond delay="0"/>
                                          </p:stCondLst>
                                        </p:cTn>
                                        <p:tgtEl>
                                          <p:spTgt spid="182312"/>
                                        </p:tgtEl>
                                        <p:attrNameLst>
                                          <p:attrName>style.visibility</p:attrName>
                                        </p:attrNameLst>
                                      </p:cBhvr>
                                      <p:to>
                                        <p:strVal val="visible"/>
                                      </p:to>
                                    </p:set>
                                    <p:animEffect transition="in" filter="wipe(left)">
                                      <p:cBhvr>
                                        <p:cTn id="87" dur="500"/>
                                        <p:tgtEl>
                                          <p:spTgt spid="182312"/>
                                        </p:tgtEl>
                                      </p:cBhvr>
                                    </p:animEffect>
                                  </p:childTnLst>
                                </p:cTn>
                              </p:par>
                            </p:childTnLst>
                          </p:cTn>
                        </p:par>
                        <p:par>
                          <p:cTn id="88" fill="hold" nodeType="afterGroup">
                            <p:stCondLst>
                              <p:cond delay="1000"/>
                            </p:stCondLst>
                            <p:childTnLst>
                              <p:par>
                                <p:cTn id="89" presetID="22" presetClass="entr" presetSubtype="4" fill="hold" grpId="0" nodeType="afterEffect">
                                  <p:stCondLst>
                                    <p:cond delay="0"/>
                                  </p:stCondLst>
                                  <p:childTnLst>
                                    <p:set>
                                      <p:cBhvr>
                                        <p:cTn id="90" dur="1" fill="hold">
                                          <p:stCondLst>
                                            <p:cond delay="0"/>
                                          </p:stCondLst>
                                        </p:cTn>
                                        <p:tgtEl>
                                          <p:spTgt spid="182302"/>
                                        </p:tgtEl>
                                        <p:attrNameLst>
                                          <p:attrName>style.visibility</p:attrName>
                                        </p:attrNameLst>
                                      </p:cBhvr>
                                      <p:to>
                                        <p:strVal val="visible"/>
                                      </p:to>
                                    </p:set>
                                    <p:animEffect transition="in" filter="wipe(down)">
                                      <p:cBhvr>
                                        <p:cTn id="91" dur="500"/>
                                        <p:tgtEl>
                                          <p:spTgt spid="182302"/>
                                        </p:tgtEl>
                                      </p:cBhvr>
                                    </p:animEffect>
                                  </p:childTnLst>
                                </p:cTn>
                              </p:par>
                            </p:childTnLst>
                          </p:cTn>
                        </p:par>
                        <p:par>
                          <p:cTn id="92" fill="hold" nodeType="afterGroup">
                            <p:stCondLst>
                              <p:cond delay="1500"/>
                            </p:stCondLst>
                            <p:childTnLst>
                              <p:par>
                                <p:cTn id="93" presetID="22" presetClass="entr" presetSubtype="8" fill="hold" grpId="0" nodeType="afterEffect">
                                  <p:stCondLst>
                                    <p:cond delay="0"/>
                                  </p:stCondLst>
                                  <p:childTnLst>
                                    <p:set>
                                      <p:cBhvr>
                                        <p:cTn id="94" dur="1" fill="hold">
                                          <p:stCondLst>
                                            <p:cond delay="0"/>
                                          </p:stCondLst>
                                        </p:cTn>
                                        <p:tgtEl>
                                          <p:spTgt spid="182308"/>
                                        </p:tgtEl>
                                        <p:attrNameLst>
                                          <p:attrName>style.visibility</p:attrName>
                                        </p:attrNameLst>
                                      </p:cBhvr>
                                      <p:to>
                                        <p:strVal val="visible"/>
                                      </p:to>
                                    </p:set>
                                    <p:animEffect transition="in" filter="wipe(left)">
                                      <p:cBhvr>
                                        <p:cTn id="95" dur="500"/>
                                        <p:tgtEl>
                                          <p:spTgt spid="182308"/>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1" presetClass="exit" presetSubtype="0" fill="hold" grpId="1" nodeType="clickEffect">
                                  <p:stCondLst>
                                    <p:cond delay="0"/>
                                  </p:stCondLst>
                                  <p:childTnLst>
                                    <p:set>
                                      <p:cBhvr>
                                        <p:cTn id="99" dur="1" fill="hold">
                                          <p:stCondLst>
                                            <p:cond delay="0"/>
                                          </p:stCondLst>
                                        </p:cTn>
                                        <p:tgtEl>
                                          <p:spTgt spid="182302"/>
                                        </p:tgtEl>
                                        <p:attrNameLst>
                                          <p:attrName>style.visibility</p:attrName>
                                        </p:attrNameLst>
                                      </p:cBhvr>
                                      <p:to>
                                        <p:strVal val="hidden"/>
                                      </p:to>
                                    </p:set>
                                  </p:childTnLst>
                                </p:cTn>
                              </p:par>
                              <p:par>
                                <p:cTn id="100" presetID="1" presetClass="exit" presetSubtype="0" fill="hold" grpId="1" nodeType="withEffect">
                                  <p:stCondLst>
                                    <p:cond delay="0"/>
                                  </p:stCondLst>
                                  <p:childTnLst>
                                    <p:set>
                                      <p:cBhvr>
                                        <p:cTn id="101" dur="1" fill="hold">
                                          <p:stCondLst>
                                            <p:cond delay="0"/>
                                          </p:stCondLst>
                                        </p:cTn>
                                        <p:tgtEl>
                                          <p:spTgt spid="182308"/>
                                        </p:tgtEl>
                                        <p:attrNameLst>
                                          <p:attrName>style.visibility</p:attrName>
                                        </p:attrNameLst>
                                      </p:cBhvr>
                                      <p:to>
                                        <p:strVal val="hidden"/>
                                      </p:to>
                                    </p:set>
                                  </p:childTnLst>
                                </p:cTn>
                              </p:par>
                            </p:childTnLst>
                          </p:cTn>
                        </p:par>
                        <p:par>
                          <p:cTn id="102" fill="hold" nodeType="afterGroup">
                            <p:stCondLst>
                              <p:cond delay="0"/>
                            </p:stCondLst>
                            <p:childTnLst>
                              <p:par>
                                <p:cTn id="103" presetID="22" presetClass="entr" presetSubtype="8" fill="hold" grpId="0" nodeType="afterEffect">
                                  <p:stCondLst>
                                    <p:cond delay="0"/>
                                  </p:stCondLst>
                                  <p:childTnLst>
                                    <p:set>
                                      <p:cBhvr>
                                        <p:cTn id="104" dur="1" fill="hold">
                                          <p:stCondLst>
                                            <p:cond delay="0"/>
                                          </p:stCondLst>
                                        </p:cTn>
                                        <p:tgtEl>
                                          <p:spTgt spid="182311"/>
                                        </p:tgtEl>
                                        <p:attrNameLst>
                                          <p:attrName>style.visibility</p:attrName>
                                        </p:attrNameLst>
                                      </p:cBhvr>
                                      <p:to>
                                        <p:strVal val="visible"/>
                                      </p:to>
                                    </p:set>
                                    <p:animEffect transition="in" filter="wipe(left)">
                                      <p:cBhvr>
                                        <p:cTn id="105" dur="500"/>
                                        <p:tgtEl>
                                          <p:spTgt spid="182311"/>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 presetClass="exit" presetSubtype="0" fill="hold" grpId="1" nodeType="clickEffect">
                                  <p:stCondLst>
                                    <p:cond delay="0"/>
                                  </p:stCondLst>
                                  <p:childTnLst>
                                    <p:set>
                                      <p:cBhvr>
                                        <p:cTn id="109" dur="1" fill="hold">
                                          <p:stCondLst>
                                            <p:cond delay="0"/>
                                          </p:stCondLst>
                                        </p:cTn>
                                        <p:tgtEl>
                                          <p:spTgt spid="182311"/>
                                        </p:tgtEl>
                                        <p:attrNameLst>
                                          <p:attrName>style.visibility</p:attrName>
                                        </p:attrNameLst>
                                      </p:cBhvr>
                                      <p:to>
                                        <p:strVal val="hidden"/>
                                      </p:to>
                                    </p:set>
                                  </p:childTnLst>
                                </p:cTn>
                              </p:par>
                              <p:par>
                                <p:cTn id="110" presetID="1" presetClass="exit" presetSubtype="0" fill="hold" grpId="1" nodeType="withEffect">
                                  <p:stCondLst>
                                    <p:cond delay="0"/>
                                  </p:stCondLst>
                                  <p:childTnLst>
                                    <p:set>
                                      <p:cBhvr>
                                        <p:cTn id="111" dur="1" fill="hold">
                                          <p:stCondLst>
                                            <p:cond delay="0"/>
                                          </p:stCondLst>
                                        </p:cTn>
                                        <p:tgtEl>
                                          <p:spTgt spid="182312"/>
                                        </p:tgtEl>
                                        <p:attrNameLst>
                                          <p:attrName>style.visibility</p:attrName>
                                        </p:attrNameLst>
                                      </p:cBhvr>
                                      <p:to>
                                        <p:strVal val="hidden"/>
                                      </p:to>
                                    </p:set>
                                  </p:childTnLst>
                                </p:cTn>
                              </p:par>
                              <p:par>
                                <p:cTn id="112" presetID="1" presetClass="exit" presetSubtype="0" fill="hold" grpId="1" nodeType="withEffect">
                                  <p:stCondLst>
                                    <p:cond delay="0"/>
                                  </p:stCondLst>
                                  <p:childTnLst>
                                    <p:set>
                                      <p:cBhvr>
                                        <p:cTn id="113" dur="1" fill="hold">
                                          <p:stCondLst>
                                            <p:cond delay="0"/>
                                          </p:stCondLst>
                                        </p:cTn>
                                        <p:tgtEl>
                                          <p:spTgt spid="182300"/>
                                        </p:tgtEl>
                                        <p:attrNameLst>
                                          <p:attrName>style.visibility</p:attrName>
                                        </p:attrNameLst>
                                      </p:cBhvr>
                                      <p:to>
                                        <p:strVal val="hidden"/>
                                      </p:to>
                                    </p:set>
                                  </p:childTnLst>
                                </p:cTn>
                              </p:par>
                            </p:childTnLst>
                          </p:cTn>
                        </p:par>
                        <p:par>
                          <p:cTn id="114" fill="hold" nodeType="afterGroup">
                            <p:stCondLst>
                              <p:cond delay="0"/>
                            </p:stCondLst>
                            <p:childTnLst>
                              <p:par>
                                <p:cTn id="115" presetID="22" presetClass="entr" presetSubtype="4" fill="hold" grpId="2" nodeType="afterEffect">
                                  <p:stCondLst>
                                    <p:cond delay="0"/>
                                  </p:stCondLst>
                                  <p:childTnLst>
                                    <p:set>
                                      <p:cBhvr>
                                        <p:cTn id="116" dur="1" fill="hold">
                                          <p:stCondLst>
                                            <p:cond delay="0"/>
                                          </p:stCondLst>
                                        </p:cTn>
                                        <p:tgtEl>
                                          <p:spTgt spid="182299"/>
                                        </p:tgtEl>
                                        <p:attrNameLst>
                                          <p:attrName>style.visibility</p:attrName>
                                        </p:attrNameLst>
                                      </p:cBhvr>
                                      <p:to>
                                        <p:strVal val="visible"/>
                                      </p:to>
                                    </p:set>
                                    <p:animEffect transition="in" filter="wipe(down)">
                                      <p:cBhvr>
                                        <p:cTn id="117" dur="500"/>
                                        <p:tgtEl>
                                          <p:spTgt spid="182299"/>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182303"/>
                                        </p:tgtEl>
                                        <p:attrNameLst>
                                          <p:attrName>style.visibility</p:attrName>
                                        </p:attrNameLst>
                                      </p:cBhvr>
                                      <p:to>
                                        <p:strVal val="visible"/>
                                      </p:to>
                                    </p:set>
                                    <p:animEffect transition="in" filter="wipe(left)">
                                      <p:cBhvr>
                                        <p:cTn id="122" dur="500"/>
                                        <p:tgtEl>
                                          <p:spTgt spid="182303"/>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8" fill="hold" grpId="2" nodeType="clickEffect">
                                  <p:stCondLst>
                                    <p:cond delay="0"/>
                                  </p:stCondLst>
                                  <p:childTnLst>
                                    <p:set>
                                      <p:cBhvr>
                                        <p:cTn id="126" dur="1" fill="hold">
                                          <p:stCondLst>
                                            <p:cond delay="0"/>
                                          </p:stCondLst>
                                        </p:cTn>
                                        <p:tgtEl>
                                          <p:spTgt spid="182300"/>
                                        </p:tgtEl>
                                        <p:attrNameLst>
                                          <p:attrName>style.visibility</p:attrName>
                                        </p:attrNameLst>
                                      </p:cBhvr>
                                      <p:to>
                                        <p:strVal val="visible"/>
                                      </p:to>
                                    </p:set>
                                    <p:animEffect transition="in" filter="wipe(left)">
                                      <p:cBhvr>
                                        <p:cTn id="127" dur="500"/>
                                        <p:tgtEl>
                                          <p:spTgt spid="182300"/>
                                        </p:tgtEl>
                                      </p:cBhvr>
                                    </p:animEffect>
                                  </p:childTnLst>
                                </p:cTn>
                              </p:par>
                            </p:childTnLst>
                          </p:cTn>
                        </p:par>
                      </p:childTnLst>
                    </p:cTn>
                  </p:par>
                  <p:par>
                    <p:cTn id="128" fill="hold">
                      <p:stCondLst>
                        <p:cond delay="indefinite"/>
                      </p:stCondLst>
                      <p:childTnLst>
                        <p:par>
                          <p:cTn id="129" fill="hold" nodeType="afterGroup">
                            <p:stCondLst>
                              <p:cond delay="0"/>
                            </p:stCondLst>
                            <p:childTnLst>
                              <p:par>
                                <p:cTn id="130" presetID="22" presetClass="entr" presetSubtype="4" fill="hold" grpId="0" nodeType="clickEffect">
                                  <p:stCondLst>
                                    <p:cond delay="0"/>
                                  </p:stCondLst>
                                  <p:childTnLst>
                                    <p:set>
                                      <p:cBhvr>
                                        <p:cTn id="131" dur="1" fill="hold">
                                          <p:stCondLst>
                                            <p:cond delay="0"/>
                                          </p:stCondLst>
                                        </p:cTn>
                                        <p:tgtEl>
                                          <p:spTgt spid="182304"/>
                                        </p:tgtEl>
                                        <p:attrNameLst>
                                          <p:attrName>style.visibility</p:attrName>
                                        </p:attrNameLst>
                                      </p:cBhvr>
                                      <p:to>
                                        <p:strVal val="visible"/>
                                      </p:to>
                                    </p:set>
                                    <p:animEffect transition="in" filter="wipe(down)">
                                      <p:cBhvr>
                                        <p:cTn id="132" dur="500"/>
                                        <p:tgtEl>
                                          <p:spTgt spid="182304"/>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31" presetClass="entr" presetSubtype="0" fill="hold" grpId="0" nodeType="clickEffect">
                                  <p:stCondLst>
                                    <p:cond delay="0"/>
                                  </p:stCondLst>
                                  <p:childTnLst>
                                    <p:set>
                                      <p:cBhvr>
                                        <p:cTn id="136" dur="1" fill="hold">
                                          <p:stCondLst>
                                            <p:cond delay="0"/>
                                          </p:stCondLst>
                                        </p:cTn>
                                        <p:tgtEl>
                                          <p:spTgt spid="182295"/>
                                        </p:tgtEl>
                                        <p:attrNameLst>
                                          <p:attrName>style.visibility</p:attrName>
                                        </p:attrNameLst>
                                      </p:cBhvr>
                                      <p:to>
                                        <p:strVal val="visible"/>
                                      </p:to>
                                    </p:set>
                                    <p:anim calcmode="lin" valueType="num">
                                      <p:cBhvr>
                                        <p:cTn id="137" dur="1000" fill="hold"/>
                                        <p:tgtEl>
                                          <p:spTgt spid="182295"/>
                                        </p:tgtEl>
                                        <p:attrNameLst>
                                          <p:attrName>ppt_w</p:attrName>
                                        </p:attrNameLst>
                                      </p:cBhvr>
                                      <p:tavLst>
                                        <p:tav tm="0">
                                          <p:val>
                                            <p:fltVal val="0"/>
                                          </p:val>
                                        </p:tav>
                                        <p:tav tm="100000">
                                          <p:val>
                                            <p:strVal val="#ppt_w"/>
                                          </p:val>
                                        </p:tav>
                                      </p:tavLst>
                                    </p:anim>
                                    <p:anim calcmode="lin" valueType="num">
                                      <p:cBhvr>
                                        <p:cTn id="138" dur="1000" fill="hold"/>
                                        <p:tgtEl>
                                          <p:spTgt spid="182295"/>
                                        </p:tgtEl>
                                        <p:attrNameLst>
                                          <p:attrName>ppt_h</p:attrName>
                                        </p:attrNameLst>
                                      </p:cBhvr>
                                      <p:tavLst>
                                        <p:tav tm="0">
                                          <p:val>
                                            <p:fltVal val="0"/>
                                          </p:val>
                                        </p:tav>
                                        <p:tav tm="100000">
                                          <p:val>
                                            <p:strVal val="#ppt_h"/>
                                          </p:val>
                                        </p:tav>
                                      </p:tavLst>
                                    </p:anim>
                                    <p:anim calcmode="lin" valueType="num">
                                      <p:cBhvr>
                                        <p:cTn id="139" dur="1000" fill="hold"/>
                                        <p:tgtEl>
                                          <p:spTgt spid="182295"/>
                                        </p:tgtEl>
                                        <p:attrNameLst>
                                          <p:attrName>style.rotation</p:attrName>
                                        </p:attrNameLst>
                                      </p:cBhvr>
                                      <p:tavLst>
                                        <p:tav tm="0">
                                          <p:val>
                                            <p:fltVal val="90"/>
                                          </p:val>
                                        </p:tav>
                                        <p:tav tm="100000">
                                          <p:val>
                                            <p:fltVal val="0"/>
                                          </p:val>
                                        </p:tav>
                                      </p:tavLst>
                                    </p:anim>
                                    <p:animEffect transition="in" filter="fade">
                                      <p:cBhvr>
                                        <p:cTn id="140" dur="1000"/>
                                        <p:tgtEl>
                                          <p:spTgt spid="182295"/>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8" fill="hold" grpId="0" nodeType="clickEffect">
                                  <p:stCondLst>
                                    <p:cond delay="0"/>
                                  </p:stCondLst>
                                  <p:childTnLst>
                                    <p:set>
                                      <p:cBhvr>
                                        <p:cTn id="144" dur="1" fill="hold">
                                          <p:stCondLst>
                                            <p:cond delay="0"/>
                                          </p:stCondLst>
                                        </p:cTn>
                                        <p:tgtEl>
                                          <p:spTgt spid="48"/>
                                        </p:tgtEl>
                                        <p:attrNameLst>
                                          <p:attrName>style.visibility</p:attrName>
                                        </p:attrNameLst>
                                      </p:cBhvr>
                                      <p:to>
                                        <p:strVal val="visible"/>
                                      </p:to>
                                    </p:set>
                                    <p:animEffect transition="in" filter="wipe(left)">
                                      <p:cBhvr>
                                        <p:cTn id="145" dur="500"/>
                                        <p:tgtEl>
                                          <p:spTgt spid="48"/>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8" fill="hold" grpId="0" nodeType="clickEffect">
                                  <p:stCondLst>
                                    <p:cond delay="0"/>
                                  </p:stCondLst>
                                  <p:childTnLst>
                                    <p:set>
                                      <p:cBhvr>
                                        <p:cTn id="149" dur="1" fill="hold">
                                          <p:stCondLst>
                                            <p:cond delay="0"/>
                                          </p:stCondLst>
                                        </p:cTn>
                                        <p:tgtEl>
                                          <p:spTgt spid="49"/>
                                        </p:tgtEl>
                                        <p:attrNameLst>
                                          <p:attrName>style.visibility</p:attrName>
                                        </p:attrNameLst>
                                      </p:cBhvr>
                                      <p:to>
                                        <p:strVal val="visible"/>
                                      </p:to>
                                    </p:set>
                                    <p:animEffect transition="in" filter="wipe(left)">
                                      <p:cBhvr>
                                        <p:cTn id="15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96" grpId="0" animBg="1"/>
      <p:bldP spid="182297" grpId="0" animBg="1"/>
      <p:bldP spid="182299" grpId="0" animBg="1"/>
      <p:bldP spid="182299" grpId="1" animBg="1"/>
      <p:bldP spid="182299" grpId="2" animBg="1"/>
      <p:bldP spid="182300" grpId="0" animBg="1"/>
      <p:bldP spid="182300" grpId="1" animBg="1"/>
      <p:bldP spid="182300" grpId="2" animBg="1"/>
      <p:bldP spid="182301" grpId="0" animBg="1"/>
      <p:bldP spid="182301" grpId="1" animBg="1"/>
      <p:bldP spid="182302" grpId="0" animBg="1"/>
      <p:bldP spid="182302" grpId="1" animBg="1"/>
      <p:bldP spid="182303" grpId="0" animBg="1"/>
      <p:bldP spid="182304" grpId="0" animBg="1"/>
      <p:bldP spid="182305" grpId="0" animBg="1"/>
      <p:bldP spid="182306" grpId="0" animBg="1"/>
      <p:bldP spid="182307" grpId="0" animBg="1"/>
      <p:bldP spid="182307" grpId="1" animBg="1"/>
      <p:bldP spid="182308" grpId="0" animBg="1"/>
      <p:bldP spid="182308" grpId="1" animBg="1"/>
      <p:bldP spid="182309" grpId="0" animBg="1"/>
      <p:bldP spid="182309" grpId="1" animBg="1"/>
      <p:bldP spid="182310" grpId="0" animBg="1"/>
      <p:bldP spid="182310" grpId="1" animBg="1"/>
      <p:bldP spid="182311" grpId="0" animBg="1"/>
      <p:bldP spid="182311" grpId="1" animBg="1"/>
      <p:bldP spid="182312" grpId="0" animBg="1"/>
      <p:bldP spid="182312" grpId="1" animBg="1"/>
      <p:bldP spid="182295" grpId="0" animBg="1"/>
      <p:bldP spid="2" grpId="0" animBg="1"/>
      <p:bldP spid="44" grpId="0" animBg="1"/>
      <p:bldP spid="46" grpId="0" animBg="1"/>
      <p:bldP spid="47" grpId="0" animBg="1"/>
      <p:bldP spid="48" grpId="0" animBg="1"/>
      <p:bldP spid="4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solidFill>
            <a:srgbClr val="002060"/>
          </a:solidFill>
          <a:ln/>
        </p:spPr>
        <p:txBody>
          <a:bodyPr/>
          <a:lstStyle/>
          <a:p>
            <a:r>
              <a:rPr lang="en-US" altLang="zh-CN" dirty="0"/>
              <a:t>Example of No Deadlock </a:t>
            </a:r>
          </a:p>
        </p:txBody>
      </p:sp>
      <p:sp>
        <p:nvSpPr>
          <p:cNvPr id="44" name="灯片编号占位符 3"/>
          <p:cNvSpPr>
            <a:spLocks noGrp="1"/>
          </p:cNvSpPr>
          <p:nvPr>
            <p:ph type="sldNum" sz="quarter" idx="10"/>
          </p:nvPr>
        </p:nvSpPr>
        <p:spPr/>
        <p:txBody>
          <a:bodyPr/>
          <a:lstStyle/>
          <a:p>
            <a:fld id="{EBCD8893-FB8B-49B9-9353-5CFB59A25576}" type="slidenum">
              <a:rPr lang="en-US" altLang="zh-CN"/>
              <a:pPr/>
              <a:t>8</a:t>
            </a:fld>
            <a:endParaRPr lang="en-US" altLang="zh-CN"/>
          </a:p>
        </p:txBody>
      </p:sp>
      <p:sp>
        <p:nvSpPr>
          <p:cNvPr id="184323" name="Line 3"/>
          <p:cNvSpPr>
            <a:spLocks noChangeShapeType="1"/>
          </p:cNvSpPr>
          <p:nvPr/>
        </p:nvSpPr>
        <p:spPr bwMode="auto">
          <a:xfrm flipV="1">
            <a:off x="1460027" y="1525723"/>
            <a:ext cx="0" cy="46085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84324" name="Line 4"/>
          <p:cNvSpPr>
            <a:spLocks noChangeShapeType="1"/>
          </p:cNvSpPr>
          <p:nvPr/>
        </p:nvSpPr>
        <p:spPr bwMode="auto">
          <a:xfrm>
            <a:off x="1460027" y="6134235"/>
            <a:ext cx="53276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84325" name="Text Box 5"/>
          <p:cNvSpPr txBox="1">
            <a:spLocks noChangeArrowheads="1"/>
          </p:cNvSpPr>
          <p:nvPr/>
        </p:nvSpPr>
        <p:spPr bwMode="auto">
          <a:xfrm>
            <a:off x="627694" y="1055823"/>
            <a:ext cx="1669431" cy="400110"/>
          </a:xfrm>
          <a:prstGeom prst="rect">
            <a:avLst/>
          </a:prstGeom>
          <a:noFill/>
          <a:ln>
            <a:noFill/>
          </a:ln>
          <a:effectLst/>
          <a:extLst>
            <a:ext uri="{909E8E84-426E-40DD-AFC4-6F175D3DCCD1}">
              <a14:hiddenFill xmlns:a14="http://schemas.microsoft.com/office/drawing/2010/main">
                <a:gradFill rotWithShape="1">
                  <a:gsLst>
                    <a:gs pos="0">
                      <a:srgbClr val="C0C0C0">
                        <a:alpha val="50000"/>
                      </a:srgbClr>
                    </a:gs>
                    <a:gs pos="100000">
                      <a:srgbClr val="595959">
                        <a:alpha val="84000"/>
                      </a:srgbClr>
                    </a:gs>
                  </a:gsLst>
                  <a:lin ang="27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t>Progress of Q</a:t>
            </a:r>
          </a:p>
        </p:txBody>
      </p:sp>
      <p:sp>
        <p:nvSpPr>
          <p:cNvPr id="184326" name="Text Box 6"/>
          <p:cNvSpPr txBox="1">
            <a:spLocks noChangeArrowheads="1"/>
          </p:cNvSpPr>
          <p:nvPr/>
        </p:nvSpPr>
        <p:spPr bwMode="auto">
          <a:xfrm>
            <a:off x="6767550" y="5880235"/>
            <a:ext cx="1627754" cy="400110"/>
          </a:xfrm>
          <a:prstGeom prst="rect">
            <a:avLst/>
          </a:prstGeom>
          <a:noFill/>
          <a:ln>
            <a:noFill/>
          </a:ln>
          <a:effectLst/>
          <a:extLst>
            <a:ext uri="{909E8E84-426E-40DD-AFC4-6F175D3DCCD1}">
              <a14:hiddenFill xmlns:a14="http://schemas.microsoft.com/office/drawing/2010/main">
                <a:gradFill rotWithShape="1">
                  <a:gsLst>
                    <a:gs pos="0">
                      <a:srgbClr val="C0C0C0">
                        <a:alpha val="50000"/>
                      </a:srgbClr>
                    </a:gs>
                    <a:gs pos="100000">
                      <a:srgbClr val="595959">
                        <a:alpha val="84000"/>
                      </a:srgbClr>
                    </a:gs>
                  </a:gsLst>
                  <a:lin ang="27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t>Progress of P</a:t>
            </a:r>
          </a:p>
        </p:txBody>
      </p:sp>
      <p:sp>
        <p:nvSpPr>
          <p:cNvPr id="184327" name="Line 7"/>
          <p:cNvSpPr>
            <a:spLocks noChangeShapeType="1"/>
          </p:cNvSpPr>
          <p:nvPr/>
        </p:nvSpPr>
        <p:spPr bwMode="auto">
          <a:xfrm>
            <a:off x="1460028" y="5053148"/>
            <a:ext cx="50403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84328" name="Line 8"/>
          <p:cNvSpPr>
            <a:spLocks noChangeShapeType="1"/>
          </p:cNvSpPr>
          <p:nvPr/>
        </p:nvSpPr>
        <p:spPr bwMode="auto">
          <a:xfrm>
            <a:off x="1460028" y="3902210"/>
            <a:ext cx="50403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84329" name="Line 9"/>
          <p:cNvSpPr>
            <a:spLocks noChangeShapeType="1"/>
          </p:cNvSpPr>
          <p:nvPr/>
        </p:nvSpPr>
        <p:spPr bwMode="auto">
          <a:xfrm>
            <a:off x="1460028" y="3110048"/>
            <a:ext cx="50403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84330" name="Line 10"/>
          <p:cNvSpPr>
            <a:spLocks noChangeShapeType="1"/>
          </p:cNvSpPr>
          <p:nvPr/>
        </p:nvSpPr>
        <p:spPr bwMode="auto">
          <a:xfrm>
            <a:off x="1460028" y="2173423"/>
            <a:ext cx="50403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84331" name="Line 11"/>
          <p:cNvSpPr>
            <a:spLocks noChangeShapeType="1"/>
          </p:cNvSpPr>
          <p:nvPr/>
        </p:nvSpPr>
        <p:spPr bwMode="auto">
          <a:xfrm flipV="1">
            <a:off x="2683990" y="1668599"/>
            <a:ext cx="0" cy="44656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84332" name="Line 12"/>
          <p:cNvSpPr>
            <a:spLocks noChangeShapeType="1"/>
          </p:cNvSpPr>
          <p:nvPr/>
        </p:nvSpPr>
        <p:spPr bwMode="auto">
          <a:xfrm flipV="1">
            <a:off x="3836515" y="1668599"/>
            <a:ext cx="0" cy="44656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84333" name="Line 13"/>
          <p:cNvSpPr>
            <a:spLocks noChangeShapeType="1"/>
          </p:cNvSpPr>
          <p:nvPr/>
        </p:nvSpPr>
        <p:spPr bwMode="auto">
          <a:xfrm flipV="1">
            <a:off x="4916015" y="1668599"/>
            <a:ext cx="0" cy="44656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84334" name="Line 14"/>
          <p:cNvSpPr>
            <a:spLocks noChangeShapeType="1"/>
          </p:cNvSpPr>
          <p:nvPr/>
        </p:nvSpPr>
        <p:spPr bwMode="auto">
          <a:xfrm flipV="1">
            <a:off x="6139977" y="1668599"/>
            <a:ext cx="0" cy="44656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84335" name="Text Box 15"/>
          <p:cNvSpPr txBox="1">
            <a:spLocks noChangeArrowheads="1"/>
          </p:cNvSpPr>
          <p:nvPr/>
        </p:nvSpPr>
        <p:spPr bwMode="auto">
          <a:xfrm>
            <a:off x="2242393" y="6134235"/>
            <a:ext cx="818109" cy="400110"/>
          </a:xfrm>
          <a:prstGeom prst="rect">
            <a:avLst/>
          </a:prstGeom>
          <a:noFill/>
          <a:ln>
            <a:noFill/>
          </a:ln>
          <a:effectLst/>
          <a:extLst>
            <a:ext uri="{909E8E84-426E-40DD-AFC4-6F175D3DCCD1}">
              <a14:hiddenFill xmlns:a14="http://schemas.microsoft.com/office/drawing/2010/main">
                <a:gradFill rotWithShape="1">
                  <a:gsLst>
                    <a:gs pos="0">
                      <a:srgbClr val="C0C0C0">
                        <a:alpha val="50000"/>
                      </a:srgbClr>
                    </a:gs>
                    <a:gs pos="100000">
                      <a:srgbClr val="595959">
                        <a:alpha val="84000"/>
                      </a:srgbClr>
                    </a:gs>
                  </a:gsLst>
                  <a:lin ang="27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t>Get A</a:t>
            </a:r>
          </a:p>
        </p:txBody>
      </p:sp>
      <p:sp>
        <p:nvSpPr>
          <p:cNvPr id="184336" name="Text Box 16"/>
          <p:cNvSpPr txBox="1">
            <a:spLocks noChangeArrowheads="1"/>
          </p:cNvSpPr>
          <p:nvPr/>
        </p:nvSpPr>
        <p:spPr bwMode="auto">
          <a:xfrm>
            <a:off x="4475339" y="6134235"/>
            <a:ext cx="817853" cy="400110"/>
          </a:xfrm>
          <a:prstGeom prst="rect">
            <a:avLst/>
          </a:prstGeom>
          <a:noFill/>
          <a:ln>
            <a:noFill/>
          </a:ln>
          <a:effectLst/>
          <a:extLst>
            <a:ext uri="{909E8E84-426E-40DD-AFC4-6F175D3DCCD1}">
              <a14:hiddenFill xmlns:a14="http://schemas.microsoft.com/office/drawing/2010/main">
                <a:gradFill rotWithShape="1">
                  <a:gsLst>
                    <a:gs pos="0">
                      <a:srgbClr val="C0C0C0">
                        <a:alpha val="50000"/>
                      </a:srgbClr>
                    </a:gs>
                    <a:gs pos="100000">
                      <a:srgbClr val="595959">
                        <a:alpha val="84000"/>
                      </a:srgbClr>
                    </a:gs>
                  </a:gsLst>
                  <a:lin ang="27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t>Get B</a:t>
            </a:r>
          </a:p>
        </p:txBody>
      </p:sp>
      <p:sp>
        <p:nvSpPr>
          <p:cNvPr id="184337" name="Text Box 17"/>
          <p:cNvSpPr txBox="1">
            <a:spLocks noChangeArrowheads="1"/>
          </p:cNvSpPr>
          <p:nvPr/>
        </p:nvSpPr>
        <p:spPr bwMode="auto">
          <a:xfrm>
            <a:off x="3243105" y="6134235"/>
            <a:ext cx="1169359" cy="400110"/>
          </a:xfrm>
          <a:prstGeom prst="rect">
            <a:avLst/>
          </a:prstGeom>
          <a:noFill/>
          <a:ln>
            <a:noFill/>
          </a:ln>
          <a:effectLst/>
          <a:extLst>
            <a:ext uri="{909E8E84-426E-40DD-AFC4-6F175D3DCCD1}">
              <a14:hiddenFill xmlns:a14="http://schemas.microsoft.com/office/drawing/2010/main">
                <a:gradFill rotWithShape="1">
                  <a:gsLst>
                    <a:gs pos="0">
                      <a:srgbClr val="C0C0C0">
                        <a:alpha val="50000"/>
                      </a:srgbClr>
                    </a:gs>
                    <a:gs pos="100000">
                      <a:srgbClr val="595959">
                        <a:alpha val="84000"/>
                      </a:srgbClr>
                    </a:gs>
                  </a:gsLst>
                  <a:lin ang="27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t>release A</a:t>
            </a:r>
          </a:p>
        </p:txBody>
      </p:sp>
      <p:sp>
        <p:nvSpPr>
          <p:cNvPr id="184338" name="Text Box 18"/>
          <p:cNvSpPr txBox="1">
            <a:spLocks noChangeArrowheads="1"/>
          </p:cNvSpPr>
          <p:nvPr/>
        </p:nvSpPr>
        <p:spPr bwMode="auto">
          <a:xfrm>
            <a:off x="5545902" y="6134235"/>
            <a:ext cx="1169103" cy="400110"/>
          </a:xfrm>
          <a:prstGeom prst="rect">
            <a:avLst/>
          </a:prstGeom>
          <a:noFill/>
          <a:ln>
            <a:noFill/>
          </a:ln>
          <a:effectLst/>
          <a:extLst>
            <a:ext uri="{909E8E84-426E-40DD-AFC4-6F175D3DCCD1}">
              <a14:hiddenFill xmlns:a14="http://schemas.microsoft.com/office/drawing/2010/main">
                <a:gradFill rotWithShape="1">
                  <a:gsLst>
                    <a:gs pos="0">
                      <a:srgbClr val="C0C0C0">
                        <a:alpha val="50000"/>
                      </a:srgbClr>
                    </a:gs>
                    <a:gs pos="100000">
                      <a:srgbClr val="595959">
                        <a:alpha val="84000"/>
                      </a:srgbClr>
                    </a:gs>
                  </a:gsLst>
                  <a:lin ang="27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t>release B</a:t>
            </a:r>
          </a:p>
        </p:txBody>
      </p:sp>
      <p:sp>
        <p:nvSpPr>
          <p:cNvPr id="184339" name="Text Box 19"/>
          <p:cNvSpPr txBox="1">
            <a:spLocks noChangeArrowheads="1"/>
          </p:cNvSpPr>
          <p:nvPr/>
        </p:nvSpPr>
        <p:spPr bwMode="auto">
          <a:xfrm>
            <a:off x="651718" y="3721235"/>
            <a:ext cx="818109" cy="400110"/>
          </a:xfrm>
          <a:prstGeom prst="rect">
            <a:avLst/>
          </a:prstGeom>
          <a:noFill/>
          <a:ln>
            <a:noFill/>
          </a:ln>
          <a:effectLst/>
          <a:extLst>
            <a:ext uri="{909E8E84-426E-40DD-AFC4-6F175D3DCCD1}">
              <a14:hiddenFill xmlns:a14="http://schemas.microsoft.com/office/drawing/2010/main">
                <a:gradFill rotWithShape="1">
                  <a:gsLst>
                    <a:gs pos="0">
                      <a:srgbClr val="C0C0C0">
                        <a:alpha val="50000"/>
                      </a:srgbClr>
                    </a:gs>
                    <a:gs pos="100000">
                      <a:srgbClr val="595959">
                        <a:alpha val="84000"/>
                      </a:srgbClr>
                    </a:gs>
                  </a:gsLst>
                  <a:lin ang="27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t>Get A</a:t>
            </a:r>
          </a:p>
        </p:txBody>
      </p:sp>
      <p:sp>
        <p:nvSpPr>
          <p:cNvPr id="184340" name="Text Box 20"/>
          <p:cNvSpPr txBox="1">
            <a:spLocks noChangeArrowheads="1"/>
          </p:cNvSpPr>
          <p:nvPr/>
        </p:nvSpPr>
        <p:spPr bwMode="auto">
          <a:xfrm>
            <a:off x="651052" y="4872173"/>
            <a:ext cx="817853" cy="400110"/>
          </a:xfrm>
          <a:prstGeom prst="rect">
            <a:avLst/>
          </a:prstGeom>
          <a:noFill/>
          <a:ln>
            <a:noFill/>
          </a:ln>
          <a:effectLst/>
          <a:extLst>
            <a:ext uri="{909E8E84-426E-40DD-AFC4-6F175D3DCCD1}">
              <a14:hiddenFill xmlns:a14="http://schemas.microsoft.com/office/drawing/2010/main">
                <a:gradFill rotWithShape="1">
                  <a:gsLst>
                    <a:gs pos="0">
                      <a:srgbClr val="C0C0C0">
                        <a:alpha val="50000"/>
                      </a:srgbClr>
                    </a:gs>
                    <a:gs pos="100000">
                      <a:srgbClr val="595959">
                        <a:alpha val="84000"/>
                      </a:srgbClr>
                    </a:gs>
                  </a:gsLst>
                  <a:lin ang="27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t>Get B</a:t>
            </a:r>
          </a:p>
        </p:txBody>
      </p:sp>
      <p:sp>
        <p:nvSpPr>
          <p:cNvPr id="184341" name="Text Box 21"/>
          <p:cNvSpPr txBox="1">
            <a:spLocks noChangeArrowheads="1"/>
          </p:cNvSpPr>
          <p:nvPr/>
        </p:nvSpPr>
        <p:spPr bwMode="auto">
          <a:xfrm>
            <a:off x="290355" y="1992448"/>
            <a:ext cx="1169359" cy="400110"/>
          </a:xfrm>
          <a:prstGeom prst="rect">
            <a:avLst/>
          </a:prstGeom>
          <a:noFill/>
          <a:ln>
            <a:noFill/>
          </a:ln>
          <a:effectLst/>
          <a:extLst>
            <a:ext uri="{909E8E84-426E-40DD-AFC4-6F175D3DCCD1}">
              <a14:hiddenFill xmlns:a14="http://schemas.microsoft.com/office/drawing/2010/main">
                <a:gradFill rotWithShape="1">
                  <a:gsLst>
                    <a:gs pos="0">
                      <a:srgbClr val="C0C0C0">
                        <a:alpha val="50000"/>
                      </a:srgbClr>
                    </a:gs>
                    <a:gs pos="100000">
                      <a:srgbClr val="595959">
                        <a:alpha val="84000"/>
                      </a:srgbClr>
                    </a:gs>
                  </a:gsLst>
                  <a:lin ang="27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t>release A</a:t>
            </a:r>
          </a:p>
        </p:txBody>
      </p:sp>
      <p:sp>
        <p:nvSpPr>
          <p:cNvPr id="184342" name="Text Box 22"/>
          <p:cNvSpPr txBox="1">
            <a:spLocks noChangeArrowheads="1"/>
          </p:cNvSpPr>
          <p:nvPr/>
        </p:nvSpPr>
        <p:spPr bwMode="auto">
          <a:xfrm>
            <a:off x="315089" y="2892560"/>
            <a:ext cx="1169103" cy="400110"/>
          </a:xfrm>
          <a:prstGeom prst="rect">
            <a:avLst/>
          </a:prstGeom>
          <a:noFill/>
          <a:ln>
            <a:noFill/>
          </a:ln>
          <a:effectLst/>
          <a:extLst>
            <a:ext uri="{909E8E84-426E-40DD-AFC4-6F175D3DCCD1}">
              <a14:hiddenFill xmlns:a14="http://schemas.microsoft.com/office/drawing/2010/main">
                <a:gradFill rotWithShape="1">
                  <a:gsLst>
                    <a:gs pos="0">
                      <a:srgbClr val="C0C0C0">
                        <a:alpha val="50000"/>
                      </a:srgbClr>
                    </a:gs>
                    <a:gs pos="100000">
                      <a:srgbClr val="595959">
                        <a:alpha val="84000"/>
                      </a:srgbClr>
                    </a:gs>
                  </a:gsLst>
                  <a:lin ang="27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a:t>release B</a:t>
            </a:r>
          </a:p>
        </p:txBody>
      </p:sp>
      <p:sp>
        <p:nvSpPr>
          <p:cNvPr id="184343" name="Line 23"/>
          <p:cNvSpPr>
            <a:spLocks noChangeShapeType="1"/>
          </p:cNvSpPr>
          <p:nvPr/>
        </p:nvSpPr>
        <p:spPr bwMode="auto">
          <a:xfrm>
            <a:off x="1460027" y="6134235"/>
            <a:ext cx="50323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84344" name="Line 24"/>
          <p:cNvSpPr>
            <a:spLocks noChangeShapeType="1"/>
          </p:cNvSpPr>
          <p:nvPr/>
        </p:nvSpPr>
        <p:spPr bwMode="auto">
          <a:xfrm>
            <a:off x="1963265" y="5557973"/>
            <a:ext cx="36036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cxnSp>
        <p:nvCxnSpPr>
          <p:cNvPr id="184345" name="AutoShape 25"/>
          <p:cNvCxnSpPr>
            <a:cxnSpLocks noChangeShapeType="1"/>
            <a:stCxn id="184344" idx="0"/>
            <a:endCxn id="184343" idx="1"/>
          </p:cNvCxnSpPr>
          <p:nvPr/>
        </p:nvCxnSpPr>
        <p:spPr bwMode="auto">
          <a:xfrm>
            <a:off x="1963265" y="5543685"/>
            <a:ext cx="0" cy="604838"/>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4346" name="Line 26"/>
          <p:cNvSpPr>
            <a:spLocks noChangeShapeType="1"/>
          </p:cNvSpPr>
          <p:nvPr/>
        </p:nvSpPr>
        <p:spPr bwMode="auto">
          <a:xfrm flipV="1">
            <a:off x="2323627" y="4476885"/>
            <a:ext cx="0" cy="10810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84347" name="Line 27"/>
          <p:cNvSpPr>
            <a:spLocks noChangeShapeType="1"/>
          </p:cNvSpPr>
          <p:nvPr/>
        </p:nvSpPr>
        <p:spPr bwMode="auto">
          <a:xfrm>
            <a:off x="2323628" y="5557973"/>
            <a:ext cx="100806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84348" name="Line 28"/>
          <p:cNvSpPr>
            <a:spLocks noChangeShapeType="1"/>
          </p:cNvSpPr>
          <p:nvPr/>
        </p:nvSpPr>
        <p:spPr bwMode="auto">
          <a:xfrm>
            <a:off x="2323628" y="3468823"/>
            <a:ext cx="36036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84349" name="Line 29"/>
          <p:cNvSpPr>
            <a:spLocks noChangeShapeType="1"/>
          </p:cNvSpPr>
          <p:nvPr/>
        </p:nvSpPr>
        <p:spPr bwMode="auto">
          <a:xfrm flipV="1">
            <a:off x="5347815" y="5053149"/>
            <a:ext cx="0" cy="504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84350" name="Line 30"/>
          <p:cNvSpPr>
            <a:spLocks noChangeShapeType="1"/>
          </p:cNvSpPr>
          <p:nvPr/>
        </p:nvSpPr>
        <p:spPr bwMode="auto">
          <a:xfrm>
            <a:off x="2323628" y="4476885"/>
            <a:ext cx="1800225" cy="0"/>
          </a:xfrm>
          <a:prstGeom prst="line">
            <a:avLst/>
          </a:prstGeom>
          <a:noFill/>
          <a:ln w="2857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84351" name="Line 31"/>
          <p:cNvSpPr>
            <a:spLocks noChangeShapeType="1"/>
          </p:cNvSpPr>
          <p:nvPr/>
        </p:nvSpPr>
        <p:spPr bwMode="auto">
          <a:xfrm flipV="1">
            <a:off x="3331690" y="4765811"/>
            <a:ext cx="0" cy="792163"/>
          </a:xfrm>
          <a:prstGeom prst="line">
            <a:avLst/>
          </a:prstGeom>
          <a:noFill/>
          <a:ln w="2857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84352" name="Rectangle 32" descr="宽上对角线"/>
          <p:cNvSpPr>
            <a:spLocks noChangeArrowheads="1"/>
          </p:cNvSpPr>
          <p:nvPr/>
        </p:nvSpPr>
        <p:spPr bwMode="auto">
          <a:xfrm>
            <a:off x="2683991" y="2173424"/>
            <a:ext cx="1152525" cy="1728787"/>
          </a:xfrm>
          <a:prstGeom prst="rect">
            <a:avLst/>
          </a:prstGeom>
          <a:pattFill prst="wdUpDiag">
            <a:fgClr>
              <a:schemeClr val="tx1">
                <a:alpha val="50000"/>
              </a:schemeClr>
            </a:fgClr>
            <a:bgClr>
              <a:schemeClr val="bg1">
                <a:alpha val="50000"/>
              </a:schemeClr>
            </a:bgClr>
          </a:patt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 and Q </a:t>
            </a:r>
          </a:p>
          <a:p>
            <a:pPr algn="ctr"/>
            <a:r>
              <a:rPr lang="en-US" altLang="zh-CN" b="1"/>
              <a:t>Want A</a:t>
            </a:r>
          </a:p>
        </p:txBody>
      </p:sp>
      <p:sp>
        <p:nvSpPr>
          <p:cNvPr id="184353" name="Rectangle 33" descr="宽下对角线"/>
          <p:cNvSpPr>
            <a:spLocks noChangeArrowheads="1"/>
          </p:cNvSpPr>
          <p:nvPr/>
        </p:nvSpPr>
        <p:spPr bwMode="auto">
          <a:xfrm>
            <a:off x="4916015" y="3110048"/>
            <a:ext cx="1223962" cy="1943100"/>
          </a:xfrm>
          <a:prstGeom prst="rect">
            <a:avLst/>
          </a:prstGeom>
          <a:pattFill prst="wdDnDiag">
            <a:fgClr>
              <a:schemeClr val="tx1">
                <a:alpha val="50000"/>
              </a:schemeClr>
            </a:fgClr>
            <a:bgClr>
              <a:schemeClr val="bg1">
                <a:alpha val="50000"/>
              </a:schemeClr>
            </a:bgClr>
          </a:patt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P and Q </a:t>
            </a:r>
          </a:p>
          <a:p>
            <a:pPr algn="ctr"/>
            <a:r>
              <a:rPr lang="en-US" altLang="zh-CN" b="1"/>
              <a:t>want B</a:t>
            </a:r>
          </a:p>
        </p:txBody>
      </p:sp>
      <p:sp>
        <p:nvSpPr>
          <p:cNvPr id="184354" name="Line 34"/>
          <p:cNvSpPr>
            <a:spLocks noChangeShapeType="1"/>
          </p:cNvSpPr>
          <p:nvPr/>
        </p:nvSpPr>
        <p:spPr bwMode="auto">
          <a:xfrm flipV="1">
            <a:off x="2683990" y="1597161"/>
            <a:ext cx="0" cy="187166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84355" name="Line 35"/>
          <p:cNvSpPr>
            <a:spLocks noChangeShapeType="1"/>
          </p:cNvSpPr>
          <p:nvPr/>
        </p:nvSpPr>
        <p:spPr bwMode="auto">
          <a:xfrm>
            <a:off x="5347816" y="5053148"/>
            <a:ext cx="1368425"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84356" name="Line 36"/>
          <p:cNvSpPr>
            <a:spLocks noChangeShapeType="1"/>
          </p:cNvSpPr>
          <p:nvPr/>
        </p:nvSpPr>
        <p:spPr bwMode="auto">
          <a:xfrm flipV="1">
            <a:off x="2323627" y="3468823"/>
            <a:ext cx="0" cy="100806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84357" name="Line 37"/>
          <p:cNvSpPr>
            <a:spLocks noChangeShapeType="1"/>
          </p:cNvSpPr>
          <p:nvPr/>
        </p:nvSpPr>
        <p:spPr bwMode="auto">
          <a:xfrm flipV="1">
            <a:off x="2323627" y="1597161"/>
            <a:ext cx="0" cy="187166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84358" name="Line 38"/>
          <p:cNvSpPr>
            <a:spLocks noChangeShapeType="1"/>
          </p:cNvSpPr>
          <p:nvPr/>
        </p:nvSpPr>
        <p:spPr bwMode="auto">
          <a:xfrm>
            <a:off x="5347816" y="5557973"/>
            <a:ext cx="1368425"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84359" name="Line 39"/>
          <p:cNvSpPr>
            <a:spLocks noChangeShapeType="1"/>
          </p:cNvSpPr>
          <p:nvPr/>
        </p:nvSpPr>
        <p:spPr bwMode="auto">
          <a:xfrm>
            <a:off x="3331691" y="5557973"/>
            <a:ext cx="201612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84360" name="Line 40"/>
          <p:cNvSpPr>
            <a:spLocks noChangeShapeType="1"/>
          </p:cNvSpPr>
          <p:nvPr/>
        </p:nvSpPr>
        <p:spPr bwMode="auto">
          <a:xfrm flipV="1">
            <a:off x="4123852" y="1597161"/>
            <a:ext cx="0" cy="2879725"/>
          </a:xfrm>
          <a:prstGeom prst="line">
            <a:avLst/>
          </a:prstGeom>
          <a:noFill/>
          <a:ln w="28575">
            <a:solidFill>
              <a:srgbClr val="0099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84361" name="Line 41"/>
          <p:cNvSpPr>
            <a:spLocks noChangeShapeType="1"/>
          </p:cNvSpPr>
          <p:nvPr/>
        </p:nvSpPr>
        <p:spPr bwMode="auto">
          <a:xfrm>
            <a:off x="3331690" y="4765810"/>
            <a:ext cx="1223962" cy="0"/>
          </a:xfrm>
          <a:prstGeom prst="line">
            <a:avLst/>
          </a:prstGeom>
          <a:noFill/>
          <a:ln w="2857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84362" name="Line 42"/>
          <p:cNvSpPr>
            <a:spLocks noChangeShapeType="1"/>
          </p:cNvSpPr>
          <p:nvPr/>
        </p:nvSpPr>
        <p:spPr bwMode="auto">
          <a:xfrm flipV="1">
            <a:off x="4555652" y="2605224"/>
            <a:ext cx="0" cy="2160587"/>
          </a:xfrm>
          <a:prstGeom prst="line">
            <a:avLst/>
          </a:prstGeom>
          <a:noFill/>
          <a:ln w="28575">
            <a:solidFill>
              <a:srgbClr val="0099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84363" name="Line 43"/>
          <p:cNvSpPr>
            <a:spLocks noChangeShapeType="1"/>
          </p:cNvSpPr>
          <p:nvPr/>
        </p:nvSpPr>
        <p:spPr bwMode="auto">
          <a:xfrm>
            <a:off x="4555652" y="2605223"/>
            <a:ext cx="1873250" cy="0"/>
          </a:xfrm>
          <a:prstGeom prst="line">
            <a:avLst/>
          </a:prstGeom>
          <a:noFill/>
          <a:ln w="28575">
            <a:solidFill>
              <a:srgbClr val="0099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51" name="文本框 50">
            <a:extLst>
              <a:ext uri="{FF2B5EF4-FFF2-40B4-BE49-F238E27FC236}">
                <a16:creationId xmlns:a16="http://schemas.microsoft.com/office/drawing/2014/main" id="{697D010A-5F30-4EAA-A226-7543C3548C7C}"/>
              </a:ext>
            </a:extLst>
          </p:cNvPr>
          <p:cNvSpPr txBox="1"/>
          <p:nvPr/>
        </p:nvSpPr>
        <p:spPr>
          <a:xfrm>
            <a:off x="7200000" y="1087200"/>
            <a:ext cx="2340000" cy="2700000"/>
          </a:xfrm>
          <a:prstGeom prst="rect">
            <a:avLst/>
          </a:prstGeom>
          <a:solidFill>
            <a:schemeClr val="bg1"/>
          </a:solidFill>
          <a:ln>
            <a:solidFill>
              <a:schemeClr val="tx1"/>
            </a:solidFill>
          </a:ln>
        </p:spPr>
        <p:txBody>
          <a:bodyPr wrap="none" rtlCol="0">
            <a:noAutofit/>
          </a:bodyPr>
          <a:lstStyle/>
          <a:p>
            <a:r>
              <a:rPr lang="en-US" altLang="zh-CN" b="1" dirty="0"/>
              <a:t>Q: </a:t>
            </a:r>
          </a:p>
          <a:p>
            <a:r>
              <a:rPr lang="en-US" altLang="zh-CN" b="1" dirty="0"/>
              <a:t>wait(B);   ①</a:t>
            </a:r>
          </a:p>
          <a:p>
            <a:r>
              <a:rPr lang="en-US" altLang="zh-CN" b="1" dirty="0"/>
              <a:t>wait(A);   ②</a:t>
            </a:r>
          </a:p>
          <a:p>
            <a:r>
              <a:rPr lang="en-US" altLang="zh-CN" b="1" dirty="0"/>
              <a:t>… // using A&amp;B</a:t>
            </a:r>
          </a:p>
          <a:p>
            <a:r>
              <a:rPr lang="en-US" altLang="zh-CN" b="1" dirty="0"/>
              <a:t>signal(B);</a:t>
            </a:r>
          </a:p>
          <a:p>
            <a:r>
              <a:rPr lang="en-US" altLang="zh-CN" b="1" dirty="0"/>
              <a:t>signal(A);</a:t>
            </a:r>
            <a:endParaRPr lang="zh-CN" altLang="en-US" b="1" dirty="0"/>
          </a:p>
        </p:txBody>
      </p:sp>
      <p:sp>
        <p:nvSpPr>
          <p:cNvPr id="52" name="文本框 51">
            <a:extLst>
              <a:ext uri="{FF2B5EF4-FFF2-40B4-BE49-F238E27FC236}">
                <a16:creationId xmlns:a16="http://schemas.microsoft.com/office/drawing/2014/main" id="{4D04D89F-398C-46D1-AC1D-E060AC5E5645}"/>
              </a:ext>
            </a:extLst>
          </p:cNvPr>
          <p:cNvSpPr txBox="1"/>
          <p:nvPr/>
        </p:nvSpPr>
        <p:spPr>
          <a:xfrm>
            <a:off x="9978642" y="3955883"/>
            <a:ext cx="1422184" cy="461665"/>
          </a:xfrm>
          <a:prstGeom prst="rect">
            <a:avLst/>
          </a:prstGeom>
          <a:solidFill>
            <a:schemeClr val="bg1"/>
          </a:solidFill>
          <a:ln w="28575">
            <a:solidFill>
              <a:srgbClr val="0000FF"/>
            </a:solidFill>
          </a:ln>
        </p:spPr>
        <p:txBody>
          <a:bodyPr wrap="none" rtlCol="0">
            <a:spAutoFit/>
          </a:bodyPr>
          <a:lstStyle/>
          <a:p>
            <a:r>
              <a:rPr lang="en-US" altLang="zh-CN" b="1" dirty="0"/>
              <a:t>①②③④</a:t>
            </a:r>
          </a:p>
        </p:txBody>
      </p:sp>
      <p:sp>
        <p:nvSpPr>
          <p:cNvPr id="53" name="文本框 52">
            <a:extLst>
              <a:ext uri="{FF2B5EF4-FFF2-40B4-BE49-F238E27FC236}">
                <a16:creationId xmlns:a16="http://schemas.microsoft.com/office/drawing/2014/main" id="{CEBD8411-967D-49B7-9728-08DA9BC1AB16}"/>
              </a:ext>
            </a:extLst>
          </p:cNvPr>
          <p:cNvSpPr txBox="1"/>
          <p:nvPr/>
        </p:nvSpPr>
        <p:spPr>
          <a:xfrm>
            <a:off x="9540000" y="1087200"/>
            <a:ext cx="2340000" cy="2700000"/>
          </a:xfrm>
          <a:prstGeom prst="rect">
            <a:avLst/>
          </a:prstGeom>
          <a:solidFill>
            <a:schemeClr val="bg1"/>
          </a:solidFill>
          <a:ln>
            <a:solidFill>
              <a:schemeClr val="tx1"/>
            </a:solidFill>
          </a:ln>
        </p:spPr>
        <p:txBody>
          <a:bodyPr wrap="square" rtlCol="0">
            <a:noAutofit/>
          </a:bodyPr>
          <a:lstStyle/>
          <a:p>
            <a:r>
              <a:rPr lang="en-US" altLang="zh-CN" b="1" dirty="0"/>
              <a:t>P: </a:t>
            </a:r>
          </a:p>
          <a:p>
            <a:r>
              <a:rPr lang="en-US" altLang="zh-CN" b="1" dirty="0"/>
              <a:t>wait(A); ③</a:t>
            </a:r>
          </a:p>
          <a:p>
            <a:r>
              <a:rPr lang="en-US" altLang="zh-CN" b="1" dirty="0"/>
              <a:t>… // using A</a:t>
            </a:r>
          </a:p>
          <a:p>
            <a:r>
              <a:rPr lang="en-US" altLang="zh-CN" b="1" dirty="0"/>
              <a:t>signal(A);</a:t>
            </a:r>
          </a:p>
          <a:p>
            <a:r>
              <a:rPr lang="en-US" altLang="zh-CN" b="1" dirty="0"/>
              <a:t>wait(B); ④</a:t>
            </a:r>
          </a:p>
          <a:p>
            <a:r>
              <a:rPr lang="en-US" altLang="zh-CN" b="1" dirty="0"/>
              <a:t>… // using B</a:t>
            </a:r>
          </a:p>
          <a:p>
            <a:r>
              <a:rPr lang="en-US" altLang="zh-CN" b="1" dirty="0"/>
              <a:t>signal(B);</a:t>
            </a:r>
            <a:endParaRPr lang="zh-CN" altLang="en-US" b="1" dirty="0"/>
          </a:p>
        </p:txBody>
      </p:sp>
      <p:sp>
        <p:nvSpPr>
          <p:cNvPr id="54" name="文本框 53">
            <a:extLst>
              <a:ext uri="{FF2B5EF4-FFF2-40B4-BE49-F238E27FC236}">
                <a16:creationId xmlns:a16="http://schemas.microsoft.com/office/drawing/2014/main" id="{3BF8D935-E9BC-4D7A-A6A8-DB0FF39B1476}"/>
              </a:ext>
            </a:extLst>
          </p:cNvPr>
          <p:cNvSpPr txBox="1"/>
          <p:nvPr/>
        </p:nvSpPr>
        <p:spPr>
          <a:xfrm>
            <a:off x="9970979" y="4495943"/>
            <a:ext cx="1422184" cy="461665"/>
          </a:xfrm>
          <a:prstGeom prst="rect">
            <a:avLst/>
          </a:prstGeom>
          <a:solidFill>
            <a:schemeClr val="bg1"/>
          </a:solidFill>
          <a:ln w="28575">
            <a:solidFill>
              <a:srgbClr val="0000FF"/>
            </a:solidFill>
          </a:ln>
        </p:spPr>
        <p:txBody>
          <a:bodyPr wrap="none" rtlCol="0">
            <a:spAutoFit/>
          </a:bodyPr>
          <a:lstStyle/>
          <a:p>
            <a:r>
              <a:rPr lang="en-US" altLang="zh-CN" b="1" dirty="0"/>
              <a:t>③④①②</a:t>
            </a:r>
          </a:p>
        </p:txBody>
      </p:sp>
      <p:sp>
        <p:nvSpPr>
          <p:cNvPr id="55" name="文本框 54">
            <a:extLst>
              <a:ext uri="{FF2B5EF4-FFF2-40B4-BE49-F238E27FC236}">
                <a16:creationId xmlns:a16="http://schemas.microsoft.com/office/drawing/2014/main" id="{8DC95C14-329C-4865-A071-1DD717CABA56}"/>
              </a:ext>
            </a:extLst>
          </p:cNvPr>
          <p:cNvSpPr txBox="1"/>
          <p:nvPr/>
        </p:nvSpPr>
        <p:spPr>
          <a:xfrm>
            <a:off x="9955764" y="5208105"/>
            <a:ext cx="1476000" cy="461665"/>
          </a:xfrm>
          <a:prstGeom prst="rect">
            <a:avLst/>
          </a:prstGeom>
          <a:solidFill>
            <a:schemeClr val="bg1"/>
          </a:solidFill>
          <a:ln w="28575">
            <a:solidFill>
              <a:srgbClr val="0000FF"/>
            </a:solidFill>
          </a:ln>
        </p:spPr>
        <p:txBody>
          <a:bodyPr wrap="none" rtlCol="0">
            <a:spAutoFit/>
          </a:bodyPr>
          <a:lstStyle/>
          <a:p>
            <a:r>
              <a:rPr lang="en-US" altLang="zh-CN" b="1" dirty="0"/>
              <a:t>①③②…</a:t>
            </a:r>
          </a:p>
        </p:txBody>
      </p:sp>
      <p:sp>
        <p:nvSpPr>
          <p:cNvPr id="56" name="文本框 55">
            <a:extLst>
              <a:ext uri="{FF2B5EF4-FFF2-40B4-BE49-F238E27FC236}">
                <a16:creationId xmlns:a16="http://schemas.microsoft.com/office/drawing/2014/main" id="{D74DBD5A-77CF-42A1-BF51-9BAAAA6EED06}"/>
              </a:ext>
            </a:extLst>
          </p:cNvPr>
          <p:cNvSpPr txBox="1"/>
          <p:nvPr/>
        </p:nvSpPr>
        <p:spPr>
          <a:xfrm>
            <a:off x="9957026" y="5743355"/>
            <a:ext cx="1476000" cy="461665"/>
          </a:xfrm>
          <a:prstGeom prst="rect">
            <a:avLst/>
          </a:prstGeom>
          <a:solidFill>
            <a:schemeClr val="bg1"/>
          </a:solidFill>
          <a:ln w="28575">
            <a:solidFill>
              <a:srgbClr val="0000FF"/>
            </a:solidFill>
          </a:ln>
        </p:spPr>
        <p:txBody>
          <a:bodyPr wrap="none" rtlCol="0">
            <a:spAutoFit/>
          </a:bodyPr>
          <a:lstStyle/>
          <a:p>
            <a:r>
              <a:rPr lang="en-US" altLang="zh-CN" b="1" dirty="0"/>
              <a:t>③①②…</a:t>
            </a:r>
          </a:p>
        </p:txBody>
      </p:sp>
    </p:spTree>
    <p:extLst>
      <p:ext uri="{BB962C8B-B14F-4D97-AF65-F5344CB8AC3E}">
        <p14:creationId xmlns:p14="http://schemas.microsoft.com/office/powerpoint/2010/main" val="10339983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up)">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4352"/>
                                        </p:tgtEl>
                                        <p:attrNameLst>
                                          <p:attrName>style.visibility</p:attrName>
                                        </p:attrNameLst>
                                      </p:cBhvr>
                                      <p:to>
                                        <p:strVal val="visible"/>
                                      </p:to>
                                    </p:set>
                                    <p:animEffect transition="in" filter="wipe(left)">
                                      <p:cBhvr>
                                        <p:cTn id="17" dur="500"/>
                                        <p:tgtEl>
                                          <p:spTgt spid="1843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84353"/>
                                        </p:tgtEl>
                                        <p:attrNameLst>
                                          <p:attrName>style.visibility</p:attrName>
                                        </p:attrNameLst>
                                      </p:cBhvr>
                                      <p:to>
                                        <p:strVal val="visible"/>
                                      </p:to>
                                    </p:set>
                                    <p:animEffect transition="in" filter="wipe(down)">
                                      <p:cBhvr>
                                        <p:cTn id="22" dur="500"/>
                                        <p:tgtEl>
                                          <p:spTgt spid="18435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wipe(left)">
                                      <p:cBhvr>
                                        <p:cTn id="27" dur="500"/>
                                        <p:tgtEl>
                                          <p:spTgt spid="5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4"/>
                                        </p:tgtEl>
                                        <p:attrNameLst>
                                          <p:attrName>style.visibility</p:attrName>
                                        </p:attrNameLst>
                                      </p:cBhvr>
                                      <p:to>
                                        <p:strVal val="visible"/>
                                      </p:to>
                                    </p:set>
                                    <p:animEffect transition="in" filter="wipe(left)">
                                      <p:cBhvr>
                                        <p:cTn id="32" dur="500"/>
                                        <p:tgtEl>
                                          <p:spTgt spid="5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84343"/>
                                        </p:tgtEl>
                                        <p:attrNameLst>
                                          <p:attrName>style.visibility</p:attrName>
                                        </p:attrNameLst>
                                      </p:cBhvr>
                                      <p:to>
                                        <p:strVal val="visible"/>
                                      </p:to>
                                    </p:set>
                                    <p:animEffect transition="in" filter="wipe(left)">
                                      <p:cBhvr>
                                        <p:cTn id="37" dur="500"/>
                                        <p:tgtEl>
                                          <p:spTgt spid="184343"/>
                                        </p:tgtEl>
                                      </p:cBhvr>
                                    </p:animEffect>
                                  </p:childTnLst>
                                </p:cTn>
                              </p:par>
                            </p:childTnLst>
                          </p:cTn>
                        </p:par>
                        <p:par>
                          <p:cTn id="38" fill="hold" nodeType="afterGroup">
                            <p:stCondLst>
                              <p:cond delay="500"/>
                            </p:stCondLst>
                            <p:childTnLst>
                              <p:par>
                                <p:cTn id="39" presetID="22" presetClass="entr" presetSubtype="4" fill="hold" nodeType="afterEffect">
                                  <p:stCondLst>
                                    <p:cond delay="0"/>
                                  </p:stCondLst>
                                  <p:childTnLst>
                                    <p:set>
                                      <p:cBhvr>
                                        <p:cTn id="40" dur="1" fill="hold">
                                          <p:stCondLst>
                                            <p:cond delay="0"/>
                                          </p:stCondLst>
                                        </p:cTn>
                                        <p:tgtEl>
                                          <p:spTgt spid="184345"/>
                                        </p:tgtEl>
                                        <p:attrNameLst>
                                          <p:attrName>style.visibility</p:attrName>
                                        </p:attrNameLst>
                                      </p:cBhvr>
                                      <p:to>
                                        <p:strVal val="visible"/>
                                      </p:to>
                                    </p:set>
                                    <p:animEffect transition="in" filter="wipe(down)">
                                      <p:cBhvr>
                                        <p:cTn id="41" dur="500"/>
                                        <p:tgtEl>
                                          <p:spTgt spid="184345"/>
                                        </p:tgtEl>
                                      </p:cBhvr>
                                    </p:animEffect>
                                  </p:childTnLst>
                                </p:cTn>
                              </p:par>
                            </p:childTnLst>
                          </p:cTn>
                        </p:par>
                        <p:par>
                          <p:cTn id="42" fill="hold" nodeType="afterGroup">
                            <p:stCondLst>
                              <p:cond delay="1000"/>
                            </p:stCondLst>
                            <p:childTnLst>
                              <p:par>
                                <p:cTn id="43" presetID="22" presetClass="entr" presetSubtype="8" fill="hold" grpId="0" nodeType="afterEffect">
                                  <p:stCondLst>
                                    <p:cond delay="0"/>
                                  </p:stCondLst>
                                  <p:childTnLst>
                                    <p:set>
                                      <p:cBhvr>
                                        <p:cTn id="44" dur="1" fill="hold">
                                          <p:stCondLst>
                                            <p:cond delay="0"/>
                                          </p:stCondLst>
                                        </p:cTn>
                                        <p:tgtEl>
                                          <p:spTgt spid="184344"/>
                                        </p:tgtEl>
                                        <p:attrNameLst>
                                          <p:attrName>style.visibility</p:attrName>
                                        </p:attrNameLst>
                                      </p:cBhvr>
                                      <p:to>
                                        <p:strVal val="visible"/>
                                      </p:to>
                                    </p:set>
                                    <p:animEffect transition="in" filter="wipe(left)">
                                      <p:cBhvr>
                                        <p:cTn id="45" dur="500"/>
                                        <p:tgtEl>
                                          <p:spTgt spid="184344"/>
                                        </p:tgtEl>
                                      </p:cBhvr>
                                    </p:animEffect>
                                  </p:childTnLst>
                                </p:cTn>
                              </p:par>
                            </p:childTnLst>
                          </p:cTn>
                        </p:par>
                        <p:par>
                          <p:cTn id="46" fill="hold" nodeType="afterGroup">
                            <p:stCondLst>
                              <p:cond delay="1500"/>
                            </p:stCondLst>
                            <p:childTnLst>
                              <p:par>
                                <p:cTn id="47" presetID="22" presetClass="entr" presetSubtype="4" fill="hold" grpId="0" nodeType="afterEffect">
                                  <p:stCondLst>
                                    <p:cond delay="0"/>
                                  </p:stCondLst>
                                  <p:childTnLst>
                                    <p:set>
                                      <p:cBhvr>
                                        <p:cTn id="48" dur="1" fill="hold">
                                          <p:stCondLst>
                                            <p:cond delay="0"/>
                                          </p:stCondLst>
                                        </p:cTn>
                                        <p:tgtEl>
                                          <p:spTgt spid="184346"/>
                                        </p:tgtEl>
                                        <p:attrNameLst>
                                          <p:attrName>style.visibility</p:attrName>
                                        </p:attrNameLst>
                                      </p:cBhvr>
                                      <p:to>
                                        <p:strVal val="visible"/>
                                      </p:to>
                                    </p:set>
                                    <p:animEffect transition="in" filter="wipe(down)">
                                      <p:cBhvr>
                                        <p:cTn id="49" dur="500"/>
                                        <p:tgtEl>
                                          <p:spTgt spid="184346"/>
                                        </p:tgtEl>
                                      </p:cBhvr>
                                    </p:animEffect>
                                  </p:childTnLst>
                                </p:cTn>
                              </p:par>
                            </p:childTnLst>
                          </p:cTn>
                        </p:par>
                        <p:par>
                          <p:cTn id="50" fill="hold" nodeType="afterGroup">
                            <p:stCondLst>
                              <p:cond delay="2000"/>
                            </p:stCondLst>
                            <p:childTnLst>
                              <p:par>
                                <p:cTn id="51" presetID="22" presetClass="entr" presetSubtype="4" fill="hold" grpId="0" nodeType="afterEffect">
                                  <p:stCondLst>
                                    <p:cond delay="0"/>
                                  </p:stCondLst>
                                  <p:childTnLst>
                                    <p:set>
                                      <p:cBhvr>
                                        <p:cTn id="52" dur="1" fill="hold">
                                          <p:stCondLst>
                                            <p:cond delay="0"/>
                                          </p:stCondLst>
                                        </p:cTn>
                                        <p:tgtEl>
                                          <p:spTgt spid="184356"/>
                                        </p:tgtEl>
                                        <p:attrNameLst>
                                          <p:attrName>style.visibility</p:attrName>
                                        </p:attrNameLst>
                                      </p:cBhvr>
                                      <p:to>
                                        <p:strVal val="visible"/>
                                      </p:to>
                                    </p:set>
                                    <p:animEffect transition="in" filter="wipe(down)">
                                      <p:cBhvr>
                                        <p:cTn id="53" dur="500"/>
                                        <p:tgtEl>
                                          <p:spTgt spid="184356"/>
                                        </p:tgtEl>
                                      </p:cBhvr>
                                    </p:animEffect>
                                  </p:childTnLst>
                                </p:cTn>
                              </p:par>
                            </p:childTnLst>
                          </p:cTn>
                        </p:par>
                        <p:par>
                          <p:cTn id="54" fill="hold" nodeType="afterGroup">
                            <p:stCondLst>
                              <p:cond delay="2500"/>
                            </p:stCondLst>
                            <p:childTnLst>
                              <p:par>
                                <p:cTn id="55" presetID="22" presetClass="entr" presetSubtype="4" fill="hold" grpId="0" nodeType="afterEffect">
                                  <p:stCondLst>
                                    <p:cond delay="0"/>
                                  </p:stCondLst>
                                  <p:childTnLst>
                                    <p:set>
                                      <p:cBhvr>
                                        <p:cTn id="56" dur="1" fill="hold">
                                          <p:stCondLst>
                                            <p:cond delay="0"/>
                                          </p:stCondLst>
                                        </p:cTn>
                                        <p:tgtEl>
                                          <p:spTgt spid="184357"/>
                                        </p:tgtEl>
                                        <p:attrNameLst>
                                          <p:attrName>style.visibility</p:attrName>
                                        </p:attrNameLst>
                                      </p:cBhvr>
                                      <p:to>
                                        <p:strVal val="visible"/>
                                      </p:to>
                                    </p:set>
                                    <p:animEffect transition="in" filter="wipe(down)">
                                      <p:cBhvr>
                                        <p:cTn id="57" dur="500"/>
                                        <p:tgtEl>
                                          <p:spTgt spid="18435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xit" presetSubtype="0" fill="hold" grpId="1" nodeType="clickEffect">
                                  <p:stCondLst>
                                    <p:cond delay="0"/>
                                  </p:stCondLst>
                                  <p:childTnLst>
                                    <p:set>
                                      <p:cBhvr>
                                        <p:cTn id="61" dur="1" fill="hold">
                                          <p:stCondLst>
                                            <p:cond delay="0"/>
                                          </p:stCondLst>
                                        </p:cTn>
                                        <p:tgtEl>
                                          <p:spTgt spid="184357"/>
                                        </p:tgtEl>
                                        <p:attrNameLst>
                                          <p:attrName>style.visibility</p:attrName>
                                        </p:attrNameLst>
                                      </p:cBhvr>
                                      <p:to>
                                        <p:strVal val="hidden"/>
                                      </p:to>
                                    </p:set>
                                  </p:childTnLst>
                                </p:cTn>
                              </p:par>
                            </p:childTnLst>
                          </p:cTn>
                        </p:par>
                        <p:par>
                          <p:cTn id="62" fill="hold" nodeType="afterGroup">
                            <p:stCondLst>
                              <p:cond delay="0"/>
                            </p:stCondLst>
                            <p:childTnLst>
                              <p:par>
                                <p:cTn id="63" presetID="22" presetClass="entr" presetSubtype="8" fill="hold" grpId="0" nodeType="afterEffect">
                                  <p:stCondLst>
                                    <p:cond delay="0"/>
                                  </p:stCondLst>
                                  <p:childTnLst>
                                    <p:set>
                                      <p:cBhvr>
                                        <p:cTn id="64" dur="1" fill="hold">
                                          <p:stCondLst>
                                            <p:cond delay="0"/>
                                          </p:stCondLst>
                                        </p:cTn>
                                        <p:tgtEl>
                                          <p:spTgt spid="184348"/>
                                        </p:tgtEl>
                                        <p:attrNameLst>
                                          <p:attrName>style.visibility</p:attrName>
                                        </p:attrNameLst>
                                      </p:cBhvr>
                                      <p:to>
                                        <p:strVal val="visible"/>
                                      </p:to>
                                    </p:set>
                                    <p:animEffect transition="in" filter="wipe(left)">
                                      <p:cBhvr>
                                        <p:cTn id="65" dur="500"/>
                                        <p:tgtEl>
                                          <p:spTgt spid="184348"/>
                                        </p:tgtEl>
                                      </p:cBhvr>
                                    </p:animEffect>
                                  </p:childTnLst>
                                </p:cTn>
                              </p:par>
                            </p:childTnLst>
                          </p:cTn>
                        </p:par>
                        <p:par>
                          <p:cTn id="66" fill="hold" nodeType="afterGroup">
                            <p:stCondLst>
                              <p:cond delay="500"/>
                            </p:stCondLst>
                            <p:childTnLst>
                              <p:par>
                                <p:cTn id="67" presetID="22" presetClass="entr" presetSubtype="4" fill="hold" grpId="0" nodeType="afterEffect">
                                  <p:stCondLst>
                                    <p:cond delay="0"/>
                                  </p:stCondLst>
                                  <p:childTnLst>
                                    <p:set>
                                      <p:cBhvr>
                                        <p:cTn id="68" dur="1" fill="hold">
                                          <p:stCondLst>
                                            <p:cond delay="0"/>
                                          </p:stCondLst>
                                        </p:cTn>
                                        <p:tgtEl>
                                          <p:spTgt spid="184354"/>
                                        </p:tgtEl>
                                        <p:attrNameLst>
                                          <p:attrName>style.visibility</p:attrName>
                                        </p:attrNameLst>
                                      </p:cBhvr>
                                      <p:to>
                                        <p:strVal val="visible"/>
                                      </p:to>
                                    </p:set>
                                    <p:animEffect transition="in" filter="wipe(down)">
                                      <p:cBhvr>
                                        <p:cTn id="69" dur="500"/>
                                        <p:tgtEl>
                                          <p:spTgt spid="184354"/>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xit" presetSubtype="0" fill="hold" grpId="1" nodeType="clickEffect">
                                  <p:stCondLst>
                                    <p:cond delay="0"/>
                                  </p:stCondLst>
                                  <p:childTnLst>
                                    <p:set>
                                      <p:cBhvr>
                                        <p:cTn id="73" dur="1" fill="hold">
                                          <p:stCondLst>
                                            <p:cond delay="0"/>
                                          </p:stCondLst>
                                        </p:cTn>
                                        <p:tgtEl>
                                          <p:spTgt spid="184354"/>
                                        </p:tgtEl>
                                        <p:attrNameLst>
                                          <p:attrName>style.visibility</p:attrName>
                                        </p:attrNameLst>
                                      </p:cBhvr>
                                      <p:to>
                                        <p:strVal val="hidden"/>
                                      </p:to>
                                    </p:set>
                                  </p:childTnLst>
                                </p:cTn>
                              </p:par>
                              <p:par>
                                <p:cTn id="74" presetID="1" presetClass="exit" presetSubtype="0" fill="hold" grpId="1" nodeType="withEffect">
                                  <p:stCondLst>
                                    <p:cond delay="0"/>
                                  </p:stCondLst>
                                  <p:childTnLst>
                                    <p:set>
                                      <p:cBhvr>
                                        <p:cTn id="75" dur="1" fill="hold">
                                          <p:stCondLst>
                                            <p:cond delay="0"/>
                                          </p:stCondLst>
                                        </p:cTn>
                                        <p:tgtEl>
                                          <p:spTgt spid="184348"/>
                                        </p:tgtEl>
                                        <p:attrNameLst>
                                          <p:attrName>style.visibility</p:attrName>
                                        </p:attrNameLst>
                                      </p:cBhvr>
                                      <p:to>
                                        <p:strVal val="hidden"/>
                                      </p:to>
                                    </p:set>
                                  </p:childTnLst>
                                </p:cTn>
                              </p:par>
                              <p:par>
                                <p:cTn id="76" presetID="1" presetClass="exit" presetSubtype="0" fill="hold" grpId="1" nodeType="withEffect">
                                  <p:stCondLst>
                                    <p:cond delay="0"/>
                                  </p:stCondLst>
                                  <p:childTnLst>
                                    <p:set>
                                      <p:cBhvr>
                                        <p:cTn id="77" dur="1" fill="hold">
                                          <p:stCondLst>
                                            <p:cond delay="0"/>
                                          </p:stCondLst>
                                        </p:cTn>
                                        <p:tgtEl>
                                          <p:spTgt spid="184356"/>
                                        </p:tgtEl>
                                        <p:attrNameLst>
                                          <p:attrName>style.visibility</p:attrName>
                                        </p:attrNameLst>
                                      </p:cBhvr>
                                      <p:to>
                                        <p:strVal val="hidden"/>
                                      </p:to>
                                    </p:set>
                                  </p:childTnLst>
                                </p:cTn>
                              </p:par>
                              <p:par>
                                <p:cTn id="78" presetID="1" presetClass="exit" presetSubtype="0" fill="hold" grpId="1" nodeType="withEffect">
                                  <p:stCondLst>
                                    <p:cond delay="0"/>
                                  </p:stCondLst>
                                  <p:childTnLst>
                                    <p:set>
                                      <p:cBhvr>
                                        <p:cTn id="79" dur="1" fill="hold">
                                          <p:stCondLst>
                                            <p:cond delay="0"/>
                                          </p:stCondLst>
                                        </p:cTn>
                                        <p:tgtEl>
                                          <p:spTgt spid="184346"/>
                                        </p:tgtEl>
                                        <p:attrNameLst>
                                          <p:attrName>style.visibility</p:attrName>
                                        </p:attrNameLst>
                                      </p:cBhvr>
                                      <p:to>
                                        <p:strVal val="hidden"/>
                                      </p:to>
                                    </p:set>
                                  </p:childTnLst>
                                </p:cTn>
                              </p:par>
                            </p:childTnLst>
                          </p:cTn>
                        </p:par>
                        <p:par>
                          <p:cTn id="80" fill="hold" nodeType="afterGroup">
                            <p:stCondLst>
                              <p:cond delay="0"/>
                            </p:stCondLst>
                            <p:childTnLst>
                              <p:par>
                                <p:cTn id="81" presetID="22" presetClass="entr" presetSubtype="8" fill="hold" grpId="0" nodeType="afterEffect">
                                  <p:stCondLst>
                                    <p:cond delay="0"/>
                                  </p:stCondLst>
                                  <p:childTnLst>
                                    <p:set>
                                      <p:cBhvr>
                                        <p:cTn id="82" dur="1" fill="hold">
                                          <p:stCondLst>
                                            <p:cond delay="0"/>
                                          </p:stCondLst>
                                        </p:cTn>
                                        <p:tgtEl>
                                          <p:spTgt spid="184347"/>
                                        </p:tgtEl>
                                        <p:attrNameLst>
                                          <p:attrName>style.visibility</p:attrName>
                                        </p:attrNameLst>
                                      </p:cBhvr>
                                      <p:to>
                                        <p:strVal val="visible"/>
                                      </p:to>
                                    </p:set>
                                    <p:animEffect transition="in" filter="wipe(left)">
                                      <p:cBhvr>
                                        <p:cTn id="83" dur="500"/>
                                        <p:tgtEl>
                                          <p:spTgt spid="184347"/>
                                        </p:tgtEl>
                                      </p:cBhvr>
                                    </p:animEffect>
                                  </p:childTnLst>
                                </p:cTn>
                              </p:par>
                            </p:childTnLst>
                          </p:cTn>
                        </p:par>
                        <p:par>
                          <p:cTn id="84" fill="hold" nodeType="afterGroup">
                            <p:stCondLst>
                              <p:cond delay="500"/>
                            </p:stCondLst>
                            <p:childTnLst>
                              <p:par>
                                <p:cTn id="85" presetID="22" presetClass="entr" presetSubtype="8" fill="hold" grpId="0" nodeType="afterEffect">
                                  <p:stCondLst>
                                    <p:cond delay="0"/>
                                  </p:stCondLst>
                                  <p:childTnLst>
                                    <p:set>
                                      <p:cBhvr>
                                        <p:cTn id="86" dur="1" fill="hold">
                                          <p:stCondLst>
                                            <p:cond delay="0"/>
                                          </p:stCondLst>
                                        </p:cTn>
                                        <p:tgtEl>
                                          <p:spTgt spid="184359"/>
                                        </p:tgtEl>
                                        <p:attrNameLst>
                                          <p:attrName>style.visibility</p:attrName>
                                        </p:attrNameLst>
                                      </p:cBhvr>
                                      <p:to>
                                        <p:strVal val="visible"/>
                                      </p:to>
                                    </p:set>
                                    <p:animEffect transition="in" filter="wipe(left)">
                                      <p:cBhvr>
                                        <p:cTn id="87" dur="500"/>
                                        <p:tgtEl>
                                          <p:spTgt spid="184359"/>
                                        </p:tgtEl>
                                      </p:cBhvr>
                                    </p:animEffect>
                                  </p:childTnLst>
                                </p:cTn>
                              </p:par>
                            </p:childTnLst>
                          </p:cTn>
                        </p:par>
                        <p:par>
                          <p:cTn id="88" fill="hold" nodeType="afterGroup">
                            <p:stCondLst>
                              <p:cond delay="1000"/>
                            </p:stCondLst>
                            <p:childTnLst>
                              <p:par>
                                <p:cTn id="89" presetID="22" presetClass="entr" presetSubtype="4" fill="hold" grpId="0" nodeType="afterEffect">
                                  <p:stCondLst>
                                    <p:cond delay="0"/>
                                  </p:stCondLst>
                                  <p:childTnLst>
                                    <p:set>
                                      <p:cBhvr>
                                        <p:cTn id="90" dur="1" fill="hold">
                                          <p:stCondLst>
                                            <p:cond delay="0"/>
                                          </p:stCondLst>
                                        </p:cTn>
                                        <p:tgtEl>
                                          <p:spTgt spid="184349"/>
                                        </p:tgtEl>
                                        <p:attrNameLst>
                                          <p:attrName>style.visibility</p:attrName>
                                        </p:attrNameLst>
                                      </p:cBhvr>
                                      <p:to>
                                        <p:strVal val="visible"/>
                                      </p:to>
                                    </p:set>
                                    <p:animEffect transition="in" filter="wipe(down)">
                                      <p:cBhvr>
                                        <p:cTn id="91" dur="500"/>
                                        <p:tgtEl>
                                          <p:spTgt spid="184349"/>
                                        </p:tgtEl>
                                      </p:cBhvr>
                                    </p:animEffect>
                                  </p:childTnLst>
                                </p:cTn>
                              </p:par>
                            </p:childTnLst>
                          </p:cTn>
                        </p:par>
                        <p:par>
                          <p:cTn id="92" fill="hold" nodeType="afterGroup">
                            <p:stCondLst>
                              <p:cond delay="1500"/>
                            </p:stCondLst>
                            <p:childTnLst>
                              <p:par>
                                <p:cTn id="93" presetID="22" presetClass="entr" presetSubtype="8" fill="hold" grpId="0" nodeType="afterEffect">
                                  <p:stCondLst>
                                    <p:cond delay="0"/>
                                  </p:stCondLst>
                                  <p:childTnLst>
                                    <p:set>
                                      <p:cBhvr>
                                        <p:cTn id="94" dur="1" fill="hold">
                                          <p:stCondLst>
                                            <p:cond delay="0"/>
                                          </p:stCondLst>
                                        </p:cTn>
                                        <p:tgtEl>
                                          <p:spTgt spid="184355"/>
                                        </p:tgtEl>
                                        <p:attrNameLst>
                                          <p:attrName>style.visibility</p:attrName>
                                        </p:attrNameLst>
                                      </p:cBhvr>
                                      <p:to>
                                        <p:strVal val="visible"/>
                                      </p:to>
                                    </p:set>
                                    <p:animEffect transition="in" filter="wipe(left)">
                                      <p:cBhvr>
                                        <p:cTn id="95" dur="500"/>
                                        <p:tgtEl>
                                          <p:spTgt spid="184355"/>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1" presetClass="exit" presetSubtype="0" fill="hold" grpId="1" nodeType="clickEffect">
                                  <p:stCondLst>
                                    <p:cond delay="0"/>
                                  </p:stCondLst>
                                  <p:childTnLst>
                                    <p:set>
                                      <p:cBhvr>
                                        <p:cTn id="99" dur="1" fill="hold">
                                          <p:stCondLst>
                                            <p:cond delay="0"/>
                                          </p:stCondLst>
                                        </p:cTn>
                                        <p:tgtEl>
                                          <p:spTgt spid="184349"/>
                                        </p:tgtEl>
                                        <p:attrNameLst>
                                          <p:attrName>style.visibility</p:attrName>
                                        </p:attrNameLst>
                                      </p:cBhvr>
                                      <p:to>
                                        <p:strVal val="hidden"/>
                                      </p:to>
                                    </p:set>
                                  </p:childTnLst>
                                </p:cTn>
                              </p:par>
                              <p:par>
                                <p:cTn id="100" presetID="1" presetClass="exit" presetSubtype="0" fill="hold" grpId="1" nodeType="withEffect">
                                  <p:stCondLst>
                                    <p:cond delay="0"/>
                                  </p:stCondLst>
                                  <p:childTnLst>
                                    <p:set>
                                      <p:cBhvr>
                                        <p:cTn id="101" dur="1" fill="hold">
                                          <p:stCondLst>
                                            <p:cond delay="0"/>
                                          </p:stCondLst>
                                        </p:cTn>
                                        <p:tgtEl>
                                          <p:spTgt spid="184355"/>
                                        </p:tgtEl>
                                        <p:attrNameLst>
                                          <p:attrName>style.visibility</p:attrName>
                                        </p:attrNameLst>
                                      </p:cBhvr>
                                      <p:to>
                                        <p:strVal val="hidden"/>
                                      </p:to>
                                    </p:set>
                                  </p:childTnLst>
                                </p:cTn>
                              </p:par>
                            </p:childTnLst>
                          </p:cTn>
                        </p:par>
                        <p:par>
                          <p:cTn id="102" fill="hold" nodeType="afterGroup">
                            <p:stCondLst>
                              <p:cond delay="0"/>
                            </p:stCondLst>
                            <p:childTnLst>
                              <p:par>
                                <p:cTn id="103" presetID="22" presetClass="entr" presetSubtype="8" fill="hold" grpId="0" nodeType="afterEffect">
                                  <p:stCondLst>
                                    <p:cond delay="0"/>
                                  </p:stCondLst>
                                  <p:childTnLst>
                                    <p:set>
                                      <p:cBhvr>
                                        <p:cTn id="104" dur="1" fill="hold">
                                          <p:stCondLst>
                                            <p:cond delay="0"/>
                                          </p:stCondLst>
                                        </p:cTn>
                                        <p:tgtEl>
                                          <p:spTgt spid="184358"/>
                                        </p:tgtEl>
                                        <p:attrNameLst>
                                          <p:attrName>style.visibility</p:attrName>
                                        </p:attrNameLst>
                                      </p:cBhvr>
                                      <p:to>
                                        <p:strVal val="visible"/>
                                      </p:to>
                                    </p:set>
                                    <p:animEffect transition="in" filter="wipe(left)">
                                      <p:cBhvr>
                                        <p:cTn id="105" dur="500"/>
                                        <p:tgtEl>
                                          <p:spTgt spid="184358"/>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55"/>
                                        </p:tgtEl>
                                        <p:attrNameLst>
                                          <p:attrName>style.visibility</p:attrName>
                                        </p:attrNameLst>
                                      </p:cBhvr>
                                      <p:to>
                                        <p:strVal val="visible"/>
                                      </p:to>
                                    </p:set>
                                    <p:animEffect transition="in" filter="wipe(left)">
                                      <p:cBhvr>
                                        <p:cTn id="110" dur="500"/>
                                        <p:tgtEl>
                                          <p:spTgt spid="55"/>
                                        </p:tgtEl>
                                      </p:cBhvr>
                                    </p:animEffec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1" nodeType="clickEffect">
                                  <p:stCondLst>
                                    <p:cond delay="0"/>
                                  </p:stCondLst>
                                  <p:childTnLst>
                                    <p:set>
                                      <p:cBhvr>
                                        <p:cTn id="114" dur="1" fill="hold">
                                          <p:stCondLst>
                                            <p:cond delay="0"/>
                                          </p:stCondLst>
                                        </p:cTn>
                                        <p:tgtEl>
                                          <p:spTgt spid="184358"/>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184359"/>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184347"/>
                                        </p:tgtEl>
                                        <p:attrNameLst>
                                          <p:attrName>style.visibility</p:attrName>
                                        </p:attrNameLst>
                                      </p:cBhvr>
                                      <p:to>
                                        <p:strVal val="hidden"/>
                                      </p:to>
                                    </p:set>
                                  </p:childTnLst>
                                </p:cTn>
                              </p:par>
                            </p:childTnLst>
                          </p:cTn>
                        </p:par>
                        <p:par>
                          <p:cTn id="119" fill="hold">
                            <p:stCondLst>
                              <p:cond delay="0"/>
                            </p:stCondLst>
                            <p:childTnLst>
                              <p:par>
                                <p:cTn id="120" presetID="22" presetClass="entr" presetSubtype="4" fill="hold" grpId="2" nodeType="afterEffect">
                                  <p:stCondLst>
                                    <p:cond delay="0"/>
                                  </p:stCondLst>
                                  <p:childTnLst>
                                    <p:set>
                                      <p:cBhvr>
                                        <p:cTn id="121" dur="1" fill="hold">
                                          <p:stCondLst>
                                            <p:cond delay="0"/>
                                          </p:stCondLst>
                                        </p:cTn>
                                        <p:tgtEl>
                                          <p:spTgt spid="184346"/>
                                        </p:tgtEl>
                                        <p:attrNameLst>
                                          <p:attrName>style.visibility</p:attrName>
                                        </p:attrNameLst>
                                      </p:cBhvr>
                                      <p:to>
                                        <p:strVal val="visible"/>
                                      </p:to>
                                    </p:set>
                                    <p:animEffect transition="in" filter="wipe(down)">
                                      <p:cBhvr>
                                        <p:cTn id="122" dur="500"/>
                                        <p:tgtEl>
                                          <p:spTgt spid="184346"/>
                                        </p:tgtEl>
                                      </p:cBhvr>
                                    </p:animEffect>
                                  </p:childTnLst>
                                </p:cTn>
                              </p:par>
                            </p:childTnLst>
                          </p:cTn>
                        </p:par>
                        <p:par>
                          <p:cTn id="123" fill="hold" nodeType="afterGroup">
                            <p:stCondLst>
                              <p:cond delay="500"/>
                            </p:stCondLst>
                            <p:childTnLst>
                              <p:par>
                                <p:cTn id="124" presetID="22" presetClass="entr" presetSubtype="8" fill="hold" grpId="0" nodeType="afterEffect">
                                  <p:stCondLst>
                                    <p:cond delay="0"/>
                                  </p:stCondLst>
                                  <p:childTnLst>
                                    <p:set>
                                      <p:cBhvr>
                                        <p:cTn id="125" dur="1" fill="hold">
                                          <p:stCondLst>
                                            <p:cond delay="0"/>
                                          </p:stCondLst>
                                        </p:cTn>
                                        <p:tgtEl>
                                          <p:spTgt spid="184350"/>
                                        </p:tgtEl>
                                        <p:attrNameLst>
                                          <p:attrName>style.visibility</p:attrName>
                                        </p:attrNameLst>
                                      </p:cBhvr>
                                      <p:to>
                                        <p:strVal val="visible"/>
                                      </p:to>
                                    </p:set>
                                    <p:animEffect transition="in" filter="wipe(left)">
                                      <p:cBhvr>
                                        <p:cTn id="126" dur="500"/>
                                        <p:tgtEl>
                                          <p:spTgt spid="184350"/>
                                        </p:tgtEl>
                                      </p:cBhvr>
                                    </p:animEffect>
                                  </p:childTnLst>
                                </p:cTn>
                              </p:par>
                            </p:childTnLst>
                          </p:cTn>
                        </p:par>
                        <p:par>
                          <p:cTn id="127" fill="hold" nodeType="afterGroup">
                            <p:stCondLst>
                              <p:cond delay="1000"/>
                            </p:stCondLst>
                            <p:childTnLst>
                              <p:par>
                                <p:cTn id="128" presetID="22" presetClass="entr" presetSubtype="4" fill="hold" grpId="0" nodeType="afterEffect">
                                  <p:stCondLst>
                                    <p:cond delay="0"/>
                                  </p:stCondLst>
                                  <p:childTnLst>
                                    <p:set>
                                      <p:cBhvr>
                                        <p:cTn id="129" dur="1" fill="hold">
                                          <p:stCondLst>
                                            <p:cond delay="0"/>
                                          </p:stCondLst>
                                        </p:cTn>
                                        <p:tgtEl>
                                          <p:spTgt spid="184360"/>
                                        </p:tgtEl>
                                        <p:attrNameLst>
                                          <p:attrName>style.visibility</p:attrName>
                                        </p:attrNameLst>
                                      </p:cBhvr>
                                      <p:to>
                                        <p:strVal val="visible"/>
                                      </p:to>
                                    </p:set>
                                    <p:animEffect transition="in" filter="wipe(down)">
                                      <p:cBhvr>
                                        <p:cTn id="130" dur="500"/>
                                        <p:tgtEl>
                                          <p:spTgt spid="184360"/>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grpId="0" nodeType="clickEffect">
                                  <p:stCondLst>
                                    <p:cond delay="0"/>
                                  </p:stCondLst>
                                  <p:childTnLst>
                                    <p:set>
                                      <p:cBhvr>
                                        <p:cTn id="134" dur="1" fill="hold">
                                          <p:stCondLst>
                                            <p:cond delay="0"/>
                                          </p:stCondLst>
                                        </p:cTn>
                                        <p:tgtEl>
                                          <p:spTgt spid="56"/>
                                        </p:tgtEl>
                                        <p:attrNameLst>
                                          <p:attrName>style.visibility</p:attrName>
                                        </p:attrNameLst>
                                      </p:cBhvr>
                                      <p:to>
                                        <p:strVal val="visible"/>
                                      </p:to>
                                    </p:set>
                                    <p:animEffect transition="in" filter="wipe(left)">
                                      <p:cBhvr>
                                        <p:cTn id="135" dur="500"/>
                                        <p:tgtEl>
                                          <p:spTgt spid="56"/>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22" presetClass="entr" presetSubtype="8" fill="hold" grpId="2" nodeType="clickEffect">
                                  <p:stCondLst>
                                    <p:cond delay="0"/>
                                  </p:stCondLst>
                                  <p:childTnLst>
                                    <p:set>
                                      <p:cBhvr>
                                        <p:cTn id="139" dur="1" fill="hold">
                                          <p:stCondLst>
                                            <p:cond delay="0"/>
                                          </p:stCondLst>
                                        </p:cTn>
                                        <p:tgtEl>
                                          <p:spTgt spid="184347"/>
                                        </p:tgtEl>
                                        <p:attrNameLst>
                                          <p:attrName>style.visibility</p:attrName>
                                        </p:attrNameLst>
                                      </p:cBhvr>
                                      <p:to>
                                        <p:strVal val="visible"/>
                                      </p:to>
                                    </p:set>
                                    <p:animEffect transition="in" filter="wipe(left)">
                                      <p:cBhvr>
                                        <p:cTn id="140" dur="500"/>
                                        <p:tgtEl>
                                          <p:spTgt spid="184347"/>
                                        </p:tgtEl>
                                      </p:cBhvr>
                                    </p:animEffect>
                                  </p:childTnLst>
                                </p:cTn>
                              </p:par>
                            </p:childTnLst>
                          </p:cTn>
                        </p:par>
                        <p:par>
                          <p:cTn id="141" fill="hold" nodeType="afterGroup">
                            <p:stCondLst>
                              <p:cond delay="500"/>
                            </p:stCondLst>
                            <p:childTnLst>
                              <p:par>
                                <p:cTn id="142" presetID="22" presetClass="entr" presetSubtype="4" fill="hold" grpId="0" nodeType="afterEffect">
                                  <p:stCondLst>
                                    <p:cond delay="0"/>
                                  </p:stCondLst>
                                  <p:childTnLst>
                                    <p:set>
                                      <p:cBhvr>
                                        <p:cTn id="143" dur="1" fill="hold">
                                          <p:stCondLst>
                                            <p:cond delay="0"/>
                                          </p:stCondLst>
                                        </p:cTn>
                                        <p:tgtEl>
                                          <p:spTgt spid="184351"/>
                                        </p:tgtEl>
                                        <p:attrNameLst>
                                          <p:attrName>style.visibility</p:attrName>
                                        </p:attrNameLst>
                                      </p:cBhvr>
                                      <p:to>
                                        <p:strVal val="visible"/>
                                      </p:to>
                                    </p:set>
                                    <p:animEffect transition="in" filter="wipe(down)">
                                      <p:cBhvr>
                                        <p:cTn id="144" dur="500"/>
                                        <p:tgtEl>
                                          <p:spTgt spid="184351"/>
                                        </p:tgtEl>
                                      </p:cBhvr>
                                    </p:animEffect>
                                  </p:childTnLst>
                                </p:cTn>
                              </p:par>
                            </p:childTnLst>
                          </p:cTn>
                        </p:par>
                        <p:par>
                          <p:cTn id="145" fill="hold" nodeType="afterGroup">
                            <p:stCondLst>
                              <p:cond delay="1000"/>
                            </p:stCondLst>
                            <p:childTnLst>
                              <p:par>
                                <p:cTn id="146" presetID="22" presetClass="entr" presetSubtype="8" fill="hold" grpId="0" nodeType="afterEffect">
                                  <p:stCondLst>
                                    <p:cond delay="0"/>
                                  </p:stCondLst>
                                  <p:childTnLst>
                                    <p:set>
                                      <p:cBhvr>
                                        <p:cTn id="147" dur="1" fill="hold">
                                          <p:stCondLst>
                                            <p:cond delay="0"/>
                                          </p:stCondLst>
                                        </p:cTn>
                                        <p:tgtEl>
                                          <p:spTgt spid="184361"/>
                                        </p:tgtEl>
                                        <p:attrNameLst>
                                          <p:attrName>style.visibility</p:attrName>
                                        </p:attrNameLst>
                                      </p:cBhvr>
                                      <p:to>
                                        <p:strVal val="visible"/>
                                      </p:to>
                                    </p:set>
                                    <p:animEffect transition="in" filter="wipe(left)">
                                      <p:cBhvr>
                                        <p:cTn id="148" dur="500"/>
                                        <p:tgtEl>
                                          <p:spTgt spid="184361"/>
                                        </p:tgtEl>
                                      </p:cBhvr>
                                    </p:animEffect>
                                  </p:childTnLst>
                                </p:cTn>
                              </p:par>
                            </p:childTnLst>
                          </p:cTn>
                        </p:par>
                        <p:par>
                          <p:cTn id="149" fill="hold" nodeType="afterGroup">
                            <p:stCondLst>
                              <p:cond delay="1500"/>
                            </p:stCondLst>
                            <p:childTnLst>
                              <p:par>
                                <p:cTn id="150" presetID="22" presetClass="entr" presetSubtype="4" fill="hold" grpId="0" nodeType="afterEffect">
                                  <p:stCondLst>
                                    <p:cond delay="0"/>
                                  </p:stCondLst>
                                  <p:childTnLst>
                                    <p:set>
                                      <p:cBhvr>
                                        <p:cTn id="151" dur="1" fill="hold">
                                          <p:stCondLst>
                                            <p:cond delay="0"/>
                                          </p:stCondLst>
                                        </p:cTn>
                                        <p:tgtEl>
                                          <p:spTgt spid="184362"/>
                                        </p:tgtEl>
                                        <p:attrNameLst>
                                          <p:attrName>style.visibility</p:attrName>
                                        </p:attrNameLst>
                                      </p:cBhvr>
                                      <p:to>
                                        <p:strVal val="visible"/>
                                      </p:to>
                                    </p:set>
                                    <p:animEffect transition="in" filter="wipe(down)">
                                      <p:cBhvr>
                                        <p:cTn id="152" dur="500"/>
                                        <p:tgtEl>
                                          <p:spTgt spid="184362"/>
                                        </p:tgtEl>
                                      </p:cBhvr>
                                    </p:animEffect>
                                  </p:childTnLst>
                                </p:cTn>
                              </p:par>
                            </p:childTnLst>
                          </p:cTn>
                        </p:par>
                        <p:par>
                          <p:cTn id="153" fill="hold" nodeType="afterGroup">
                            <p:stCondLst>
                              <p:cond delay="2000"/>
                            </p:stCondLst>
                            <p:childTnLst>
                              <p:par>
                                <p:cTn id="154" presetID="22" presetClass="entr" presetSubtype="8" fill="hold" grpId="0" nodeType="afterEffect">
                                  <p:stCondLst>
                                    <p:cond delay="0"/>
                                  </p:stCondLst>
                                  <p:childTnLst>
                                    <p:set>
                                      <p:cBhvr>
                                        <p:cTn id="155" dur="1" fill="hold">
                                          <p:stCondLst>
                                            <p:cond delay="0"/>
                                          </p:stCondLst>
                                        </p:cTn>
                                        <p:tgtEl>
                                          <p:spTgt spid="184363"/>
                                        </p:tgtEl>
                                        <p:attrNameLst>
                                          <p:attrName>style.visibility</p:attrName>
                                        </p:attrNameLst>
                                      </p:cBhvr>
                                      <p:to>
                                        <p:strVal val="visible"/>
                                      </p:to>
                                    </p:set>
                                    <p:animEffect transition="in" filter="wipe(left)">
                                      <p:cBhvr>
                                        <p:cTn id="156" dur="500"/>
                                        <p:tgtEl>
                                          <p:spTgt spid="184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3" grpId="0" animBg="1"/>
      <p:bldP spid="184344" grpId="0" animBg="1"/>
      <p:bldP spid="184346" grpId="0" animBg="1"/>
      <p:bldP spid="184346" grpId="1" animBg="1"/>
      <p:bldP spid="184346" grpId="2" animBg="1"/>
      <p:bldP spid="184347" grpId="0" animBg="1"/>
      <p:bldP spid="184347" grpId="1" animBg="1"/>
      <p:bldP spid="184347" grpId="2" animBg="1"/>
      <p:bldP spid="184348" grpId="0" animBg="1"/>
      <p:bldP spid="184348" grpId="1" animBg="1"/>
      <p:bldP spid="184349" grpId="0" animBg="1"/>
      <p:bldP spid="184349" grpId="1" animBg="1"/>
      <p:bldP spid="184350" grpId="0" animBg="1"/>
      <p:bldP spid="184351" grpId="0" animBg="1"/>
      <p:bldP spid="184352" grpId="0" animBg="1"/>
      <p:bldP spid="184353" grpId="0" animBg="1"/>
      <p:bldP spid="184354" grpId="0" animBg="1"/>
      <p:bldP spid="184354" grpId="1" animBg="1"/>
      <p:bldP spid="184355" grpId="0" animBg="1"/>
      <p:bldP spid="184355" grpId="1" animBg="1"/>
      <p:bldP spid="184356" grpId="0" animBg="1"/>
      <p:bldP spid="184356" grpId="1" animBg="1"/>
      <p:bldP spid="184357" grpId="0" animBg="1"/>
      <p:bldP spid="184357" grpId="1" animBg="1"/>
      <p:bldP spid="184358" grpId="0" animBg="1"/>
      <p:bldP spid="184358" grpId="1" animBg="1"/>
      <p:bldP spid="184359" grpId="0" animBg="1"/>
      <p:bldP spid="184359" grpId="1" animBg="1"/>
      <p:bldP spid="184360" grpId="0" animBg="1"/>
      <p:bldP spid="184361" grpId="0" animBg="1"/>
      <p:bldP spid="184362" grpId="0" animBg="1"/>
      <p:bldP spid="184363" grpId="0" animBg="1"/>
      <p:bldP spid="51" grpId="0" animBg="1"/>
      <p:bldP spid="52" grpId="0" animBg="1"/>
      <p:bldP spid="53" grpId="0" animBg="1"/>
      <p:bldP spid="54" grpId="0" animBg="1"/>
      <p:bldP spid="55" grpId="0" animBg="1"/>
      <p:bldP spid="5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en-US" altLang="zh-CN" dirty="0"/>
              <a:t>7.1 System Model</a:t>
            </a:r>
          </a:p>
        </p:txBody>
      </p:sp>
      <p:sp>
        <p:nvSpPr>
          <p:cNvPr id="188419" name="Rectangle 3"/>
          <p:cNvSpPr>
            <a:spLocks noGrp="1" noChangeArrowheads="1"/>
          </p:cNvSpPr>
          <p:nvPr>
            <p:ph idx="1"/>
          </p:nvPr>
        </p:nvSpPr>
        <p:spPr/>
        <p:txBody>
          <a:bodyPr>
            <a:normAutofit/>
          </a:bodyPr>
          <a:lstStyle/>
          <a:p>
            <a:r>
              <a:rPr lang="en-US" altLang="zh-CN" dirty="0"/>
              <a:t>Resource types </a:t>
            </a:r>
            <a:r>
              <a:rPr lang="en-US" altLang="zh-CN" i="1" dirty="0"/>
              <a:t>R</a:t>
            </a:r>
            <a:r>
              <a:rPr lang="en-US" altLang="zh-CN" baseline="-25000" dirty="0"/>
              <a:t>1</a:t>
            </a:r>
            <a:r>
              <a:rPr lang="en-US" altLang="zh-CN" dirty="0"/>
              <a:t>, </a:t>
            </a:r>
            <a:r>
              <a:rPr lang="en-US" altLang="zh-CN" i="1" dirty="0"/>
              <a:t>R</a:t>
            </a:r>
            <a:r>
              <a:rPr lang="en-US" altLang="zh-CN" baseline="-25000" dirty="0"/>
              <a:t>2</a:t>
            </a:r>
            <a:r>
              <a:rPr lang="en-US" altLang="zh-CN" dirty="0"/>
              <a:t>, . . ., </a:t>
            </a:r>
            <a:r>
              <a:rPr lang="en-US" altLang="zh-CN" i="1" dirty="0"/>
              <a:t>R</a:t>
            </a:r>
            <a:r>
              <a:rPr lang="en-US" altLang="zh-CN" baseline="-25000" dirty="0"/>
              <a:t>m</a:t>
            </a:r>
          </a:p>
          <a:p>
            <a:pPr lvl="1">
              <a:buFontTx/>
              <a:buNone/>
            </a:pPr>
            <a:r>
              <a:rPr lang="en-US" altLang="zh-CN" i="1" dirty="0"/>
              <a:t>CPUs, memory space, files, I/O devices (printers)</a:t>
            </a:r>
          </a:p>
          <a:p>
            <a:r>
              <a:rPr lang="en-US" altLang="zh-CN" dirty="0"/>
              <a:t>The resources may be either </a:t>
            </a:r>
            <a:r>
              <a:rPr lang="en-US" altLang="zh-CN" dirty="0">
                <a:solidFill>
                  <a:srgbClr val="0000FF"/>
                </a:solidFill>
              </a:rPr>
              <a:t>physical resources </a:t>
            </a:r>
            <a:r>
              <a:rPr lang="en-US" altLang="zh-CN" dirty="0"/>
              <a:t>or </a:t>
            </a:r>
            <a:r>
              <a:rPr lang="en-US" altLang="zh-CN" dirty="0">
                <a:solidFill>
                  <a:srgbClr val="0000FF"/>
                </a:solidFill>
              </a:rPr>
              <a:t>logical resources</a:t>
            </a:r>
            <a:r>
              <a:rPr lang="en-US" altLang="zh-CN" dirty="0"/>
              <a:t>.</a:t>
            </a:r>
          </a:p>
          <a:p>
            <a:pPr lvl="1"/>
            <a:r>
              <a:rPr lang="en-US" altLang="zh-CN" dirty="0"/>
              <a:t>physical resources— preemptive resources / non-preemptive resources</a:t>
            </a:r>
          </a:p>
          <a:p>
            <a:pPr lvl="1"/>
            <a:r>
              <a:rPr lang="en-US" altLang="zh-CN" dirty="0"/>
              <a:t>logical resources—temporary resources, known as consumable resources</a:t>
            </a:r>
          </a:p>
          <a:p>
            <a:r>
              <a:rPr lang="en-US" altLang="zh-CN" dirty="0"/>
              <a:t>Each resource type </a:t>
            </a:r>
            <a:r>
              <a:rPr lang="en-US" altLang="zh-CN" i="1" dirty="0" err="1"/>
              <a:t>R</a:t>
            </a:r>
            <a:r>
              <a:rPr lang="en-US" altLang="zh-CN" baseline="-25000" dirty="0" err="1"/>
              <a:t>i</a:t>
            </a:r>
            <a:r>
              <a:rPr lang="en-US" altLang="zh-CN" dirty="0"/>
              <a:t> has </a:t>
            </a:r>
            <a:r>
              <a:rPr lang="en-US" altLang="zh-CN" i="1" dirty="0"/>
              <a:t>W</a:t>
            </a:r>
            <a:r>
              <a:rPr lang="en-US" altLang="zh-CN" baseline="-25000" dirty="0"/>
              <a:t>i</a:t>
            </a:r>
            <a:r>
              <a:rPr lang="en-US" altLang="zh-CN" dirty="0"/>
              <a:t> instances.</a:t>
            </a:r>
          </a:p>
          <a:p>
            <a:r>
              <a:rPr lang="en-US" altLang="zh-CN" dirty="0"/>
              <a:t>Each process utilizes a resource as follows:</a:t>
            </a:r>
          </a:p>
          <a:p>
            <a:pPr lvl="2"/>
            <a:endParaRPr lang="en-US" altLang="zh-CN" dirty="0"/>
          </a:p>
          <a:p>
            <a:pPr lvl="2"/>
            <a:endParaRPr lang="en-US" altLang="zh-CN" dirty="0"/>
          </a:p>
          <a:p>
            <a:pPr lvl="2"/>
            <a:endParaRPr lang="en-US" altLang="zh-CN" dirty="0"/>
          </a:p>
          <a:p>
            <a:r>
              <a:rPr lang="en-US" altLang="zh-CN" dirty="0"/>
              <a:t>A system table records whether each resource is free or allocated, and if a resource is allocated, to which process.</a:t>
            </a:r>
          </a:p>
        </p:txBody>
      </p:sp>
      <p:sp>
        <p:nvSpPr>
          <p:cNvPr id="4" name="灯片编号占位符 3"/>
          <p:cNvSpPr>
            <a:spLocks noGrp="1"/>
          </p:cNvSpPr>
          <p:nvPr>
            <p:ph type="sldNum" sz="quarter" idx="10"/>
          </p:nvPr>
        </p:nvSpPr>
        <p:spPr/>
        <p:txBody>
          <a:bodyPr/>
          <a:lstStyle/>
          <a:p>
            <a:fld id="{769B9322-0605-4577-AFB1-EDFF48D11DEF}" type="slidenum">
              <a:rPr lang="en-US" altLang="zh-CN"/>
              <a:pPr/>
              <a:t>9</a:t>
            </a:fld>
            <a:endParaRPr lang="en-US" altLang="zh-CN"/>
          </a:p>
        </p:txBody>
      </p:sp>
      <p:sp>
        <p:nvSpPr>
          <p:cNvPr id="2" name="矩形 1">
            <a:extLst>
              <a:ext uri="{FF2B5EF4-FFF2-40B4-BE49-F238E27FC236}">
                <a16:creationId xmlns:a16="http://schemas.microsoft.com/office/drawing/2014/main" id="{1768E64F-76F8-1B7D-AD32-75BBA2CCA68D}"/>
              </a:ext>
            </a:extLst>
          </p:cNvPr>
          <p:cNvSpPr/>
          <p:nvPr/>
        </p:nvSpPr>
        <p:spPr bwMode="auto">
          <a:xfrm>
            <a:off x="7626170" y="4014065"/>
            <a:ext cx="2340260" cy="1404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1"/>
            <a:r>
              <a:rPr lang="en-US" altLang="zh-CN" sz="2800" b="1" dirty="0"/>
              <a:t>request </a:t>
            </a:r>
          </a:p>
          <a:p>
            <a:pPr lvl="1"/>
            <a:r>
              <a:rPr lang="en-US" altLang="zh-CN" sz="2800" b="1" dirty="0"/>
              <a:t>use </a:t>
            </a:r>
          </a:p>
          <a:p>
            <a:pPr lvl="1"/>
            <a:r>
              <a:rPr lang="en-US" altLang="zh-CN" sz="2800" b="1" dirty="0"/>
              <a:t>Release</a:t>
            </a:r>
            <a:endParaRPr kumimoji="1" lang="zh-CN" altLang="en-US" sz="2800" b="1" i="0" u="none" strike="noStrike" cap="none" normalizeH="0" baseline="0" dirty="0">
              <a:ln>
                <a:noFill/>
              </a:ln>
              <a:solidFill>
                <a:schemeClr val="tx1"/>
              </a:solidFill>
              <a:effectLst/>
              <a:latin typeface="Times New Roman" pitchFamily="18" charset="0"/>
              <a:ea typeface="黑体" pitchFamily="2" charset="-122"/>
            </a:endParaRPr>
          </a:p>
        </p:txBody>
      </p:sp>
      <p:sp>
        <p:nvSpPr>
          <p:cNvPr id="3" name="对话气泡: 矩形 2">
            <a:extLst>
              <a:ext uri="{FF2B5EF4-FFF2-40B4-BE49-F238E27FC236}">
                <a16:creationId xmlns:a16="http://schemas.microsoft.com/office/drawing/2014/main" id="{1F220BE1-5C3A-D5D8-437E-DFB92143661A}"/>
              </a:ext>
            </a:extLst>
          </p:cNvPr>
          <p:cNvSpPr/>
          <p:nvPr/>
        </p:nvSpPr>
        <p:spPr bwMode="auto">
          <a:xfrm>
            <a:off x="7086110" y="843396"/>
            <a:ext cx="3150350" cy="432000"/>
          </a:xfrm>
          <a:prstGeom prst="wedgeRectCallout">
            <a:avLst>
              <a:gd name="adj1" fmla="val -97090"/>
              <a:gd name="adj2" fmla="val 368654"/>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黑体" pitchFamily="2" charset="-122"/>
              </a:rPr>
              <a:t>CPU</a:t>
            </a:r>
            <a:r>
              <a:rPr kumimoji="1" lang="zh-CN" altLang="en-US" sz="2400" b="1" i="0" u="none" strike="noStrike" cap="none" normalizeH="0" baseline="0" dirty="0">
                <a:ln>
                  <a:noFill/>
                </a:ln>
                <a:solidFill>
                  <a:schemeClr val="tx1"/>
                </a:solidFill>
                <a:effectLst/>
                <a:latin typeface="Times New Roman" pitchFamily="18" charset="0"/>
                <a:ea typeface="黑体" pitchFamily="2" charset="-122"/>
              </a:rPr>
              <a:t>、</a:t>
            </a:r>
            <a:r>
              <a:rPr kumimoji="1" lang="en-US" altLang="zh-CN" sz="2400" b="1" i="0" u="none" strike="noStrike" cap="none" normalizeH="0" baseline="0" dirty="0">
                <a:ln>
                  <a:noFill/>
                </a:ln>
                <a:solidFill>
                  <a:schemeClr val="tx1"/>
                </a:solidFill>
                <a:effectLst/>
                <a:latin typeface="Times New Roman" pitchFamily="18" charset="0"/>
                <a:ea typeface="黑体" pitchFamily="2" charset="-122"/>
              </a:rPr>
              <a:t>memory space</a:t>
            </a:r>
            <a:endParaRPr kumimoji="1" lang="zh-CN" altLang="en-US" sz="2400" b="1" i="0" u="none" strike="noStrike" cap="none" normalizeH="0" baseline="0" dirty="0">
              <a:ln>
                <a:noFill/>
              </a:ln>
              <a:solidFill>
                <a:schemeClr val="tx1"/>
              </a:solidFill>
              <a:effectLst/>
              <a:latin typeface="Times New Roman" pitchFamily="18" charset="0"/>
              <a:ea typeface="黑体" pitchFamily="2" charset="-122"/>
            </a:endParaRPr>
          </a:p>
        </p:txBody>
      </p:sp>
      <p:sp>
        <p:nvSpPr>
          <p:cNvPr id="5" name="对话气泡: 矩形 4">
            <a:extLst>
              <a:ext uri="{FF2B5EF4-FFF2-40B4-BE49-F238E27FC236}">
                <a16:creationId xmlns:a16="http://schemas.microsoft.com/office/drawing/2014/main" id="{B83A616C-B3F8-3BED-86A8-4BCD849F5F5C}"/>
              </a:ext>
            </a:extLst>
          </p:cNvPr>
          <p:cNvSpPr/>
          <p:nvPr/>
        </p:nvSpPr>
        <p:spPr bwMode="auto">
          <a:xfrm>
            <a:off x="8823877" y="1315813"/>
            <a:ext cx="3150350" cy="432000"/>
          </a:xfrm>
          <a:prstGeom prst="wedgeRectCallout">
            <a:avLst>
              <a:gd name="adj1" fmla="val -57066"/>
              <a:gd name="adj2" fmla="val 252794"/>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黑体" pitchFamily="2" charset="-122"/>
              </a:rPr>
              <a:t>printer</a:t>
            </a:r>
            <a:r>
              <a:rPr kumimoji="1" lang="zh-CN" altLang="en-US" sz="2400" b="1" i="0" u="none" strike="noStrike" cap="none" normalizeH="0" baseline="0" dirty="0">
                <a:ln>
                  <a:noFill/>
                </a:ln>
                <a:solidFill>
                  <a:schemeClr val="tx1"/>
                </a:solidFill>
                <a:effectLst/>
                <a:latin typeface="Times New Roman" pitchFamily="18" charset="0"/>
                <a:ea typeface="黑体" pitchFamily="2" charset="-122"/>
              </a:rPr>
              <a:t>、</a:t>
            </a:r>
            <a:r>
              <a:rPr kumimoji="1" lang="en-US" altLang="zh-CN" sz="2400" b="1" i="0" u="none" strike="noStrike" cap="none" normalizeH="0" baseline="0" dirty="0">
                <a:ln>
                  <a:noFill/>
                </a:ln>
                <a:solidFill>
                  <a:schemeClr val="tx1"/>
                </a:solidFill>
                <a:effectLst/>
                <a:latin typeface="Times New Roman" pitchFamily="18" charset="0"/>
                <a:ea typeface="黑体" pitchFamily="2" charset="-122"/>
              </a:rPr>
              <a:t>tape drive</a:t>
            </a:r>
            <a:endParaRPr kumimoji="1" lang="zh-CN" altLang="en-US" sz="2400" b="1" i="0" u="none" strike="noStrike" cap="none" normalizeH="0" baseline="0" dirty="0">
              <a:ln>
                <a:noFill/>
              </a:ln>
              <a:solidFill>
                <a:schemeClr val="tx1"/>
              </a:solidFill>
              <a:effectLst/>
              <a:latin typeface="Times New Roman" pitchFamily="18" charset="0"/>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8419">
                                            <p:txEl>
                                              <p:pRg st="0" end="0"/>
                                            </p:txEl>
                                          </p:spTgt>
                                        </p:tgtEl>
                                        <p:attrNameLst>
                                          <p:attrName>style.visibility</p:attrName>
                                        </p:attrNameLst>
                                      </p:cBhvr>
                                      <p:to>
                                        <p:strVal val="visible"/>
                                      </p:to>
                                    </p:set>
                                    <p:animEffect transition="in" filter="wipe(left)">
                                      <p:cBhvr>
                                        <p:cTn id="7" dur="500"/>
                                        <p:tgtEl>
                                          <p:spTgt spid="18841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8419">
                                            <p:txEl>
                                              <p:pRg st="1" end="1"/>
                                            </p:txEl>
                                          </p:spTgt>
                                        </p:tgtEl>
                                        <p:attrNameLst>
                                          <p:attrName>style.visibility</p:attrName>
                                        </p:attrNameLst>
                                      </p:cBhvr>
                                      <p:to>
                                        <p:strVal val="visible"/>
                                      </p:to>
                                    </p:set>
                                    <p:animEffect transition="in" filter="wipe(left)">
                                      <p:cBhvr>
                                        <p:cTn id="10" dur="500"/>
                                        <p:tgtEl>
                                          <p:spTgt spid="18841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88419">
                                            <p:txEl>
                                              <p:pRg st="2" end="2"/>
                                            </p:txEl>
                                          </p:spTgt>
                                        </p:tgtEl>
                                        <p:attrNameLst>
                                          <p:attrName>style.visibility</p:attrName>
                                        </p:attrNameLst>
                                      </p:cBhvr>
                                      <p:to>
                                        <p:strVal val="visible"/>
                                      </p:to>
                                    </p:set>
                                    <p:animEffect transition="in" filter="wipe(left)">
                                      <p:cBhvr>
                                        <p:cTn id="15" dur="500"/>
                                        <p:tgtEl>
                                          <p:spTgt spid="188419">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88419">
                                            <p:txEl>
                                              <p:pRg st="3" end="3"/>
                                            </p:txEl>
                                          </p:spTgt>
                                        </p:tgtEl>
                                        <p:attrNameLst>
                                          <p:attrName>style.visibility</p:attrName>
                                        </p:attrNameLst>
                                      </p:cBhvr>
                                      <p:to>
                                        <p:strVal val="visible"/>
                                      </p:to>
                                    </p:set>
                                    <p:animEffect transition="in" filter="wipe(left)">
                                      <p:cBhvr>
                                        <p:cTn id="18" dur="500"/>
                                        <p:tgtEl>
                                          <p:spTgt spid="18841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down)">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down)">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88419">
                                            <p:txEl>
                                              <p:pRg st="4" end="4"/>
                                            </p:txEl>
                                          </p:spTgt>
                                        </p:tgtEl>
                                        <p:attrNameLst>
                                          <p:attrName>style.visibility</p:attrName>
                                        </p:attrNameLst>
                                      </p:cBhvr>
                                      <p:to>
                                        <p:strVal val="visible"/>
                                      </p:to>
                                    </p:set>
                                    <p:animEffect transition="in" filter="wipe(left)">
                                      <p:cBhvr>
                                        <p:cTn id="33" dur="500"/>
                                        <p:tgtEl>
                                          <p:spTgt spid="188419">
                                            <p:txEl>
                                              <p:pRg st="4" end="4"/>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88419">
                                            <p:txEl>
                                              <p:pRg st="5" end="5"/>
                                            </p:txEl>
                                          </p:spTgt>
                                        </p:tgtEl>
                                        <p:attrNameLst>
                                          <p:attrName>style.visibility</p:attrName>
                                        </p:attrNameLst>
                                      </p:cBhvr>
                                      <p:to>
                                        <p:strVal val="visible"/>
                                      </p:to>
                                    </p:set>
                                    <p:animEffect transition="in" filter="wipe(left)">
                                      <p:cBhvr>
                                        <p:cTn id="38" dur="500"/>
                                        <p:tgtEl>
                                          <p:spTgt spid="188419">
                                            <p:txEl>
                                              <p:pRg st="5" end="5"/>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88419">
                                            <p:txEl>
                                              <p:pRg st="6" end="6"/>
                                            </p:txEl>
                                          </p:spTgt>
                                        </p:tgtEl>
                                        <p:attrNameLst>
                                          <p:attrName>style.visibility</p:attrName>
                                        </p:attrNameLst>
                                      </p:cBhvr>
                                      <p:to>
                                        <p:strVal val="visible"/>
                                      </p:to>
                                    </p:set>
                                    <p:animEffect transition="in" filter="wipe(left)">
                                      <p:cBhvr>
                                        <p:cTn id="43" dur="500"/>
                                        <p:tgtEl>
                                          <p:spTgt spid="188419">
                                            <p:txEl>
                                              <p:pRg st="6" end="6"/>
                                            </p:txEl>
                                          </p:spTgt>
                                        </p:tgtEl>
                                      </p:cBhvr>
                                    </p:animEffect>
                                  </p:childTnLst>
                                </p:cTn>
                              </p:par>
                            </p:childTnLst>
                          </p:cTn>
                        </p:par>
                        <p:par>
                          <p:cTn id="44" fill="hold" nodeType="withGroup">
                            <p:stCondLst>
                              <p:cond delay="500"/>
                            </p:stCondLst>
                            <p:childTnLst>
                              <p:par>
                                <p:cTn id="45" presetID="22" presetClass="entr" presetSubtype="1" fill="hold" grpId="0" nodeType="after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wipe(up)">
                                      <p:cBhvr>
                                        <p:cTn id="47" dur="500"/>
                                        <p:tgtEl>
                                          <p:spTgt spid="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88419">
                                            <p:txEl>
                                              <p:pRg st="10" end="10"/>
                                            </p:txEl>
                                          </p:spTgt>
                                        </p:tgtEl>
                                        <p:attrNameLst>
                                          <p:attrName>style.visibility</p:attrName>
                                        </p:attrNameLst>
                                      </p:cBhvr>
                                      <p:to>
                                        <p:strVal val="visible"/>
                                      </p:to>
                                    </p:set>
                                    <p:animEffect transition="in" filter="wipe(left)">
                                      <p:cBhvr>
                                        <p:cTn id="52" dur="500"/>
                                        <p:tgtEl>
                                          <p:spTgt spid="18841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uiExpand="1" build="p"/>
      <p:bldP spid="2" grpId="0" animBg="1"/>
      <p:bldP spid="3" grpId="0" animBg="1"/>
      <p:bldP spid="5" grpId="0" animBg="1"/>
    </p:bldLst>
  </p:timing>
</p:sld>
</file>

<file path=ppt/theme/theme1.xml><?xml version="1.0" encoding="utf-8"?>
<a:theme xmlns:a="http://schemas.openxmlformats.org/drawingml/2006/main" name="2_领带型模板">
  <a:themeElements>
    <a:clrScheme name="领带型模板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领带型模板">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黑体" pitchFamily="2" charset="-122"/>
          </a:defRPr>
        </a:defPPr>
      </a:lstStyle>
    </a:lnDef>
  </a:objectDefaults>
  <a:extraClrSchemeLst>
    <a:extraClrScheme>
      <a:clrScheme name="领带型模板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领带型模板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领带型模板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领带型模板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领带型模板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领带型模板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5353</TotalTime>
  <Words>4173</Words>
  <Application>Microsoft Office PowerPoint</Application>
  <PresentationFormat>宽屏</PresentationFormat>
  <Paragraphs>705</Paragraphs>
  <Slides>47</Slides>
  <Notes>44</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47</vt:i4>
      </vt:variant>
    </vt:vector>
  </HeadingPairs>
  <TitlesOfParts>
    <vt:vector size="57" baseType="lpstr">
      <vt:lpstr>Monotype Sorts</vt:lpstr>
      <vt:lpstr>等线</vt:lpstr>
      <vt:lpstr>黑体</vt:lpstr>
      <vt:lpstr>楷体</vt:lpstr>
      <vt:lpstr>宋体</vt:lpstr>
      <vt:lpstr>Symbol</vt:lpstr>
      <vt:lpstr>Times New Roman</vt:lpstr>
      <vt:lpstr>Wingdings</vt:lpstr>
      <vt:lpstr>2_领带型模板</vt:lpstr>
      <vt:lpstr>剪辑</vt:lpstr>
      <vt:lpstr>Chapter 7    Deadlocks</vt:lpstr>
      <vt:lpstr>教学内容、目标与要求</vt:lpstr>
      <vt:lpstr>Contents</vt:lpstr>
      <vt:lpstr>Deadlock Model </vt:lpstr>
      <vt:lpstr>Bridge Crossing Example </vt:lpstr>
      <vt:lpstr>Deadlock Problem in Computer System </vt:lpstr>
      <vt:lpstr>Example of Deadlock </vt:lpstr>
      <vt:lpstr>Example of No Deadlock </vt:lpstr>
      <vt:lpstr>7.1 System Model</vt:lpstr>
      <vt:lpstr>产生死锁的原因 </vt:lpstr>
      <vt:lpstr>7.2  Deadlock Characterization</vt:lpstr>
      <vt:lpstr>Resource-Allocation Graph</vt:lpstr>
      <vt:lpstr>Example of Resource Allocation Graph</vt:lpstr>
      <vt:lpstr>Basic Facts</vt:lpstr>
      <vt:lpstr>7.3  Methods for Handling Deadlocks</vt:lpstr>
      <vt:lpstr>7.4  Deadlock Prevention</vt:lpstr>
      <vt:lpstr>Deadlock Prevention</vt:lpstr>
      <vt:lpstr>Deadlock Prevention</vt:lpstr>
      <vt:lpstr>7.5  Deadlock Avoidance</vt:lpstr>
      <vt:lpstr>Safe State</vt:lpstr>
      <vt:lpstr>Basic Facts</vt:lpstr>
      <vt:lpstr>Resource-Allocation Graph Algorithm</vt:lpstr>
      <vt:lpstr>Resource-Allocation Graph Algorithm</vt:lpstr>
      <vt:lpstr>Resource-Allocation Graph Algorithm</vt:lpstr>
      <vt:lpstr>Banker’s Algorithm</vt:lpstr>
      <vt:lpstr>Data Structures for the Banker’s Algorithm </vt:lpstr>
      <vt:lpstr>Notation </vt:lpstr>
      <vt:lpstr>Safety Algorithm</vt:lpstr>
      <vt:lpstr>Example of Safety Algorithm</vt:lpstr>
      <vt:lpstr>Resource-Request Algorithm</vt:lpstr>
      <vt:lpstr>Example of Banker’s Algorithm</vt:lpstr>
      <vt:lpstr>Example of Banker’s Algorithm</vt:lpstr>
      <vt:lpstr>7.6  Deadlock Detection</vt:lpstr>
      <vt:lpstr>Single Instance of Each Resource Type</vt:lpstr>
      <vt:lpstr>Single Instance of Each Resource Type</vt:lpstr>
      <vt:lpstr>Several Instances of a Resource Type</vt:lpstr>
      <vt:lpstr>Detection Algorithm</vt:lpstr>
      <vt:lpstr>Example of Detection Algorithm</vt:lpstr>
      <vt:lpstr>Example of Detection Algorithm</vt:lpstr>
      <vt:lpstr>Detection-Algorithm Usage</vt:lpstr>
      <vt:lpstr>资源图消边法检测死锁 </vt:lpstr>
      <vt:lpstr>资源图消边法检测死锁 </vt:lpstr>
      <vt:lpstr>7.7  Recovery from Deadlock   </vt:lpstr>
      <vt:lpstr>Process Termination</vt:lpstr>
      <vt:lpstr>Resource Preemption</vt:lpstr>
      <vt:lpstr>Combined Approach to Deadlock Handling</vt:lpstr>
      <vt:lpstr>课后作业及研究性学习</vt:lpstr>
    </vt:vector>
  </TitlesOfParts>
  <Company>BUPT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deadlock</dc:title>
  <dc:creator>Li Wensheng</dc:creator>
  <cp:lastModifiedBy>wensheng li</cp:lastModifiedBy>
  <cp:revision>410</cp:revision>
  <cp:lastPrinted>2002-07-19T08:01:10Z</cp:lastPrinted>
  <dcterms:created xsi:type="dcterms:W3CDTF">2002-06-11T01:14:55Z</dcterms:created>
  <dcterms:modified xsi:type="dcterms:W3CDTF">2024-09-03T06:31:47Z</dcterms:modified>
</cp:coreProperties>
</file>