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JPG" ContentType="image/.jp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02"/>
  </p:handoutMasterIdLst>
  <p:sldIdLst>
    <p:sldId id="475" r:id="rId3"/>
    <p:sldId id="470" r:id="rId4"/>
    <p:sldId id="399" r:id="rId5"/>
    <p:sldId id="400" r:id="rId7"/>
    <p:sldId id="401" r:id="rId8"/>
    <p:sldId id="269" r:id="rId9"/>
    <p:sldId id="466" r:id="rId10"/>
    <p:sldId id="402" r:id="rId11"/>
    <p:sldId id="403" r:id="rId12"/>
    <p:sldId id="404" r:id="rId13"/>
    <p:sldId id="473" r:id="rId14"/>
    <p:sldId id="342" r:id="rId15"/>
    <p:sldId id="393" r:id="rId16"/>
    <p:sldId id="394" r:id="rId17"/>
    <p:sldId id="275" r:id="rId18"/>
    <p:sldId id="405" r:id="rId19"/>
    <p:sldId id="484" r:id="rId20"/>
    <p:sldId id="408" r:id="rId21"/>
    <p:sldId id="409" r:id="rId22"/>
    <p:sldId id="410" r:id="rId23"/>
    <p:sldId id="411" r:id="rId24"/>
    <p:sldId id="412" r:id="rId25"/>
    <p:sldId id="461" r:id="rId26"/>
    <p:sldId id="413" r:id="rId27"/>
    <p:sldId id="414" r:id="rId28"/>
    <p:sldId id="415" r:id="rId29"/>
    <p:sldId id="416" r:id="rId30"/>
    <p:sldId id="417" r:id="rId31"/>
    <p:sldId id="418" r:id="rId32"/>
    <p:sldId id="288" r:id="rId33"/>
    <p:sldId id="419" r:id="rId34"/>
    <p:sldId id="420" r:id="rId35"/>
    <p:sldId id="421" r:id="rId36"/>
    <p:sldId id="294" r:id="rId37"/>
    <p:sldId id="295" r:id="rId38"/>
    <p:sldId id="422" r:id="rId39"/>
    <p:sldId id="423" r:id="rId40"/>
    <p:sldId id="424" r:id="rId41"/>
    <p:sldId id="425" r:id="rId42"/>
    <p:sldId id="426" r:id="rId43"/>
    <p:sldId id="427" r:id="rId44"/>
    <p:sldId id="429" r:id="rId45"/>
    <p:sldId id="462" r:id="rId46"/>
    <p:sldId id="432" r:id="rId47"/>
    <p:sldId id="464" r:id="rId48"/>
    <p:sldId id="433" r:id="rId49"/>
    <p:sldId id="299" r:id="rId50"/>
    <p:sldId id="360" r:id="rId51"/>
    <p:sldId id="434" r:id="rId52"/>
    <p:sldId id="301" r:id="rId53"/>
    <p:sldId id="300" r:id="rId54"/>
    <p:sldId id="359" r:id="rId55"/>
    <p:sldId id="469" r:id="rId56"/>
    <p:sldId id="435" r:id="rId57"/>
    <p:sldId id="468" r:id="rId58"/>
    <p:sldId id="436" r:id="rId59"/>
    <p:sldId id="467" r:id="rId60"/>
    <p:sldId id="437" r:id="rId61"/>
    <p:sldId id="438" r:id="rId62"/>
    <p:sldId id="307" r:id="rId63"/>
    <p:sldId id="439" r:id="rId64"/>
    <p:sldId id="308" r:id="rId65"/>
    <p:sldId id="398" r:id="rId66"/>
    <p:sldId id="440" r:id="rId67"/>
    <p:sldId id="310" r:id="rId68"/>
    <p:sldId id="441" r:id="rId69"/>
    <p:sldId id="344" r:id="rId70"/>
    <p:sldId id="442" r:id="rId71"/>
    <p:sldId id="443" r:id="rId72"/>
    <p:sldId id="444" r:id="rId73"/>
    <p:sldId id="445" r:id="rId74"/>
    <p:sldId id="465" r:id="rId75"/>
    <p:sldId id="446" r:id="rId76"/>
    <p:sldId id="447" r:id="rId77"/>
    <p:sldId id="317" r:id="rId78"/>
    <p:sldId id="448" r:id="rId79"/>
    <p:sldId id="319" r:id="rId80"/>
    <p:sldId id="449" r:id="rId81"/>
    <p:sldId id="450" r:id="rId82"/>
    <p:sldId id="451" r:id="rId83"/>
    <p:sldId id="328" r:id="rId84"/>
    <p:sldId id="327" r:id="rId85"/>
    <p:sldId id="452" r:id="rId86"/>
    <p:sldId id="453" r:id="rId87"/>
    <p:sldId id="455" r:id="rId88"/>
    <p:sldId id="456" r:id="rId89"/>
    <p:sldId id="474" r:id="rId90"/>
    <p:sldId id="458" r:id="rId91"/>
    <p:sldId id="459" r:id="rId92"/>
    <p:sldId id="345" r:id="rId93"/>
    <p:sldId id="337" r:id="rId94"/>
    <p:sldId id="477" r:id="rId95"/>
    <p:sldId id="478" r:id="rId96"/>
    <p:sldId id="479" r:id="rId97"/>
    <p:sldId id="480" r:id="rId98"/>
    <p:sldId id="481" r:id="rId99"/>
    <p:sldId id="482" r:id="rId100"/>
    <p:sldId id="483" r:id="rId101"/>
  </p:sldIdLst>
  <p:sldSz cx="12192000" cy="6858000"/>
  <p:notesSz cx="10234295" cy="7099300"/>
  <p:custDataLst>
    <p:tags r:id="rId106"/>
  </p:custData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FFFF00"/>
    <a:srgbClr val="FFFF66"/>
    <a:srgbClr val="00FF00"/>
    <a:srgbClr val="DDDDDD"/>
    <a:srgbClr val="C0C0C0"/>
    <a:srgbClr val="FD9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39" autoAdjust="0"/>
    <p:restoredTop sz="84770" autoAdjust="0"/>
  </p:normalViewPr>
  <p:slideViewPr>
    <p:cSldViewPr showGuides="1">
      <p:cViewPr varScale="1">
        <p:scale>
          <a:sx n="77" d="100"/>
          <a:sy n="77" d="100"/>
        </p:scale>
        <p:origin x="487" y="34"/>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tags" Target="tags/tag1.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pPr>
              <a:defRPr/>
            </a:pPr>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pPr>
              <a:defRPr/>
            </a:pPr>
            <a:fld id="{8103BAC5-8826-4592-88AD-58371FA83F81}"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pPr>
              <a:defRPr/>
            </a:pPr>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pPr>
              <a:defRPr/>
            </a:pPr>
            <a:endParaRPr lang="en-US" altLang="zh-CN"/>
          </a:p>
        </p:txBody>
      </p:sp>
      <p:sp>
        <p:nvSpPr>
          <p:cNvPr id="80900" name="Rectangle 4"/>
          <p:cNvSpPr>
            <a:spLocks noGrp="1" noRot="1" noChangeAspect="1" noChangeArrowheads="1" noTextEdit="1"/>
          </p:cNvSpPr>
          <p:nvPr>
            <p:ph type="sldImg" idx="2"/>
          </p:nvPr>
        </p:nvSpPr>
        <p:spPr bwMode="auto">
          <a:xfrm>
            <a:off x="2752725" y="533400"/>
            <a:ext cx="4729163" cy="26606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pPr>
              <a:defRPr/>
            </a:pPr>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pPr>
              <a:defRPr/>
            </a:pPr>
            <a:fld id="{AF2A1E84-A322-4BB9-9F4A-77CFB23DA66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F94D3-4E22-4F54-AC29-71F9F7E4A9F0}" type="slidenum">
              <a:rPr lang="en-US" altLang="zh-CN"/>
            </a:fld>
            <a:endParaRPr lang="en-US" altLang="zh-CN"/>
          </a:p>
        </p:txBody>
      </p:sp>
      <p:sp>
        <p:nvSpPr>
          <p:cNvPr id="177154" name="Rectangle 2"/>
          <p:cNvSpPr>
            <a:spLocks noGrp="1" noRot="1" noChangeAspect="1" noChangeArrowheads="1" noTextEdit="1"/>
          </p:cNvSpPr>
          <p:nvPr>
            <p:ph type="sldImg"/>
          </p:nvPr>
        </p:nvSpPr>
        <p:spPr>
          <a:xfrm>
            <a:off x="2752725" y="533400"/>
            <a:ext cx="4729163" cy="2660650"/>
          </a:xfrm>
        </p:spPr>
      </p:sp>
      <p:sp>
        <p:nvSpPr>
          <p:cNvPr id="177155" name="Rectangle 3"/>
          <p:cNvSpPr>
            <a:spLocks noGrp="1" noChangeArrowheads="1"/>
          </p:cNvSpPr>
          <p:nvPr>
            <p:ph type="body" idx="1"/>
          </p:nvPr>
        </p:nvSpPr>
        <p:spPr>
          <a:xfrm>
            <a:off x="1704975" y="3430588"/>
            <a:ext cx="7165975" cy="3135312"/>
          </a:xfrm>
        </p:spPr>
        <p:txBody>
          <a:bodyPr/>
          <a:lstStyle/>
          <a:p>
            <a:pPr>
              <a:lnSpc>
                <a:spcPct val="120000"/>
              </a:lnSpc>
            </a:pPr>
            <a:endParaRPr lang="zh-CN" altLang="zh-CN" dirty="0">
              <a:latin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E585030-FE72-4831-AFDD-B04AAF371352}" type="slidenum">
              <a:rPr lang="en-US" altLang="zh-CN" sz="1300" smtClean="0"/>
            </a:fld>
            <a:endParaRPr lang="en-US" altLang="zh-CN" sz="1300"/>
          </a:p>
        </p:txBody>
      </p:sp>
      <p:sp>
        <p:nvSpPr>
          <p:cNvPr id="87043" name="Rectangle 2"/>
          <p:cNvSpPr>
            <a:spLocks noGrp="1" noRot="1" noChangeAspect="1" noChangeArrowheads="1" noTextEdit="1"/>
          </p:cNvSpPr>
          <p:nvPr>
            <p:ph type="sldImg"/>
          </p:nvPr>
        </p:nvSpPr>
        <p:spPr>
          <a:xfrm>
            <a:off x="2752725" y="533400"/>
            <a:ext cx="4729163" cy="2660650"/>
          </a:xfrm>
        </p:spPr>
      </p:sp>
      <p:sp>
        <p:nvSpPr>
          <p:cNvPr id="870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C885C60-DC05-47EB-9171-83882A6D6CA0}" type="slidenum">
              <a:rPr lang="en-US" altLang="zh-CN" sz="1300" smtClean="0"/>
            </a:fld>
            <a:endParaRPr lang="en-US" altLang="zh-CN" sz="1300"/>
          </a:p>
        </p:txBody>
      </p:sp>
      <p:sp>
        <p:nvSpPr>
          <p:cNvPr id="88067" name="Rectangle 2"/>
          <p:cNvSpPr>
            <a:spLocks noGrp="1" noRot="1" noChangeAspect="1" noChangeArrowheads="1" noTextEdit="1"/>
          </p:cNvSpPr>
          <p:nvPr>
            <p:ph type="sldImg"/>
          </p:nvPr>
        </p:nvSpPr>
        <p:spPr>
          <a:xfrm>
            <a:off x="2752725" y="533400"/>
            <a:ext cx="4729163" cy="2660650"/>
          </a:xfrm>
        </p:spPr>
      </p:sp>
      <p:sp>
        <p:nvSpPr>
          <p:cNvPr id="88068" name="Rectangle 3"/>
          <p:cNvSpPr>
            <a:spLocks noGrp="1" noChangeArrowheads="1"/>
          </p:cNvSpPr>
          <p:nvPr>
            <p:ph type="body" idx="1"/>
          </p:nvPr>
        </p:nvSpPr>
        <p:spPr>
          <a:xfrm>
            <a:off x="1704975" y="3430588"/>
            <a:ext cx="7165975" cy="3135312"/>
          </a:xfrm>
          <a:noFill/>
        </p:spPr>
        <p:txBody>
          <a:bodyPr/>
          <a:lstStyle/>
          <a:p>
            <a:pPr eaLnBrk="1" hangingPunct="1">
              <a:lnSpc>
                <a:spcPct val="110000"/>
              </a:lnSpc>
            </a:pPr>
            <a:endParaRPr lang="zh-CN" altLang="zh-CN" dirty="0">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B2AB671-023C-4270-908F-237454854EFD}" type="slidenum">
              <a:rPr lang="en-US" altLang="zh-CN" sz="1300" smtClean="0"/>
            </a:fld>
            <a:endParaRPr lang="en-US" altLang="zh-CN" sz="1300"/>
          </a:p>
        </p:txBody>
      </p:sp>
      <p:sp>
        <p:nvSpPr>
          <p:cNvPr id="90115" name="Rectangle 2"/>
          <p:cNvSpPr>
            <a:spLocks noGrp="1" noRot="1" noChangeAspect="1" noChangeArrowheads="1" noTextEdit="1"/>
          </p:cNvSpPr>
          <p:nvPr>
            <p:ph type="sldImg"/>
          </p:nvPr>
        </p:nvSpPr>
        <p:spPr>
          <a:xfrm>
            <a:off x="2752725" y="533400"/>
            <a:ext cx="4729163" cy="2660650"/>
          </a:xfrm>
        </p:spPr>
      </p:sp>
      <p:sp>
        <p:nvSpPr>
          <p:cNvPr id="90116"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CC61438-698E-40F5-847B-E965CD618CE5}" type="slidenum">
              <a:rPr lang="en-US" altLang="zh-CN" sz="1300" smtClean="0"/>
            </a:fld>
            <a:endParaRPr lang="en-US" altLang="zh-CN" sz="1300"/>
          </a:p>
        </p:txBody>
      </p:sp>
      <p:sp>
        <p:nvSpPr>
          <p:cNvPr id="91139" name="Rectangle 2"/>
          <p:cNvSpPr>
            <a:spLocks noGrp="1" noRot="1" noChangeAspect="1" noChangeArrowheads="1" noTextEdit="1"/>
          </p:cNvSpPr>
          <p:nvPr>
            <p:ph type="sldImg"/>
          </p:nvPr>
        </p:nvSpPr>
        <p:spPr>
          <a:xfrm>
            <a:off x="2752725" y="533400"/>
            <a:ext cx="4729163" cy="2660650"/>
          </a:xfrm>
        </p:spPr>
      </p:sp>
      <p:sp>
        <p:nvSpPr>
          <p:cNvPr id="91140"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69C58A9-1A43-45EA-94F4-580506413AE7}" type="slidenum">
              <a:rPr lang="en-US" altLang="zh-CN" sz="1300" smtClean="0"/>
            </a:fld>
            <a:endParaRPr lang="en-US" altLang="zh-CN" sz="1300"/>
          </a:p>
        </p:txBody>
      </p:sp>
      <p:sp>
        <p:nvSpPr>
          <p:cNvPr id="92163" name="Rectangle 2"/>
          <p:cNvSpPr>
            <a:spLocks noGrp="1" noRot="1" noChangeAspect="1" noChangeArrowheads="1" noTextEdit="1"/>
          </p:cNvSpPr>
          <p:nvPr>
            <p:ph type="sldImg"/>
          </p:nvPr>
        </p:nvSpPr>
        <p:spPr>
          <a:xfrm>
            <a:off x="2752725" y="533400"/>
            <a:ext cx="4729163" cy="2660650"/>
          </a:xfrm>
        </p:spPr>
      </p:sp>
      <p:sp>
        <p:nvSpPr>
          <p:cNvPr id="92164"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82B51D-C605-4CAE-8F37-3F1E37101A36}" type="slidenum">
              <a:rPr lang="en-US" altLang="zh-CN"/>
            </a:fld>
            <a:endParaRPr lang="en-US" altLang="zh-CN"/>
          </a:p>
        </p:txBody>
      </p:sp>
      <p:sp>
        <p:nvSpPr>
          <p:cNvPr id="338946" name="Rectangle 2"/>
          <p:cNvSpPr>
            <a:spLocks noGrp="1" noRot="1" noChangeAspect="1" noChangeArrowheads="1" noTextEdit="1"/>
          </p:cNvSpPr>
          <p:nvPr>
            <p:ph type="sldImg"/>
          </p:nvPr>
        </p:nvSpPr>
        <p:spPr>
          <a:xfrm>
            <a:off x="2752725" y="533400"/>
            <a:ext cx="4729163" cy="2660650"/>
          </a:xfrm>
        </p:spPr>
      </p:sp>
      <p:sp>
        <p:nvSpPr>
          <p:cNvPr id="338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96155F6-9519-43D9-9BAB-D0CF7F35E87B}" type="slidenum">
              <a:rPr lang="en-US" altLang="zh-CN"/>
            </a:fld>
            <a:endParaRPr lang="en-US" altLang="zh-CN"/>
          </a:p>
        </p:txBody>
      </p:sp>
      <p:sp>
        <p:nvSpPr>
          <p:cNvPr id="340994" name="Rectangle 2"/>
          <p:cNvSpPr>
            <a:spLocks noGrp="1" noRot="1" noChangeAspect="1" noChangeArrowheads="1" noTextEdit="1"/>
          </p:cNvSpPr>
          <p:nvPr>
            <p:ph type="sldImg"/>
          </p:nvPr>
        </p:nvSpPr>
        <p:spPr>
          <a:xfrm>
            <a:off x="2752725" y="533400"/>
            <a:ext cx="4729163" cy="2660650"/>
          </a:xfrm>
        </p:spPr>
      </p:sp>
      <p:sp>
        <p:nvSpPr>
          <p:cNvPr id="340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D6B63FC-66EA-4982-8890-01A0FB0665B7}" type="slidenum">
              <a:rPr lang="en-US" altLang="zh-CN" sz="1300" smtClean="0"/>
            </a:fld>
            <a:endParaRPr lang="en-US" altLang="zh-CN" sz="1300"/>
          </a:p>
        </p:txBody>
      </p:sp>
      <p:sp>
        <p:nvSpPr>
          <p:cNvPr id="95235" name="Rectangle 2"/>
          <p:cNvSpPr>
            <a:spLocks noGrp="1" noRot="1" noChangeAspect="1" noChangeArrowheads="1" noTextEdit="1"/>
          </p:cNvSpPr>
          <p:nvPr>
            <p:ph type="sldImg"/>
          </p:nvPr>
        </p:nvSpPr>
        <p:spPr>
          <a:xfrm>
            <a:off x="2752725" y="533400"/>
            <a:ext cx="4729163" cy="2660650"/>
          </a:xfrm>
        </p:spPr>
      </p:sp>
      <p:sp>
        <p:nvSpPr>
          <p:cNvPr id="95236"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231B92E-52FD-4F9B-836F-AE57CF51E720}" type="slidenum">
              <a:rPr lang="en-US" altLang="zh-CN" sz="1300" smtClean="0"/>
            </a:fld>
            <a:endParaRPr lang="en-US" altLang="zh-CN" sz="1300"/>
          </a:p>
        </p:txBody>
      </p:sp>
      <p:sp>
        <p:nvSpPr>
          <p:cNvPr id="96259" name="Rectangle 2"/>
          <p:cNvSpPr>
            <a:spLocks noGrp="1" noRot="1" noChangeAspect="1" noChangeArrowheads="1" noTextEdit="1"/>
          </p:cNvSpPr>
          <p:nvPr>
            <p:ph type="sldImg"/>
          </p:nvPr>
        </p:nvSpPr>
        <p:spPr>
          <a:xfrm>
            <a:off x="2752725" y="533400"/>
            <a:ext cx="4729163" cy="2660650"/>
          </a:xfrm>
        </p:spPr>
      </p:sp>
      <p:sp>
        <p:nvSpPr>
          <p:cNvPr id="96260"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928C9DC-BFEE-46B4-8A45-861903AB7AC3}" type="slidenum">
              <a:rPr lang="en-US" altLang="zh-CN" sz="1300" smtClean="0"/>
            </a:fld>
            <a:endParaRPr lang="en-US" altLang="zh-CN" sz="1300"/>
          </a:p>
        </p:txBody>
      </p:sp>
      <p:sp>
        <p:nvSpPr>
          <p:cNvPr id="97283" name="Rectangle 2"/>
          <p:cNvSpPr>
            <a:spLocks noGrp="1" noRot="1" noChangeAspect="1" noChangeArrowheads="1" noTextEdit="1"/>
          </p:cNvSpPr>
          <p:nvPr>
            <p:ph type="sldImg"/>
          </p:nvPr>
        </p:nvSpPr>
        <p:spPr>
          <a:xfrm>
            <a:off x="2752725" y="533400"/>
            <a:ext cx="4729163" cy="2660650"/>
          </a:xfrm>
        </p:spPr>
      </p:sp>
      <p:sp>
        <p:nvSpPr>
          <p:cNvPr id="97284"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D4D94F-5630-488F-9DA3-CBAB0EEF4EB8}" type="slidenum">
              <a:rPr lang="en-US" altLang="zh-CN"/>
            </a:fld>
            <a:endParaRPr lang="en-US" altLang="zh-CN"/>
          </a:p>
        </p:txBody>
      </p:sp>
      <p:sp>
        <p:nvSpPr>
          <p:cNvPr id="352258" name="Rectangle 2"/>
          <p:cNvSpPr>
            <a:spLocks noGrp="1" noRot="1" noChangeAspect="1" noChangeArrowheads="1" noTextEdit="1"/>
          </p:cNvSpPr>
          <p:nvPr>
            <p:ph type="sldImg"/>
          </p:nvPr>
        </p:nvSpPr>
        <p:spPr>
          <a:xfrm>
            <a:off x="2752725" y="533400"/>
            <a:ext cx="4729163" cy="2660650"/>
          </a:xfrm>
        </p:spPr>
      </p:sp>
      <p:sp>
        <p:nvSpPr>
          <p:cNvPr id="352259" name="Rectangle 3"/>
          <p:cNvSpPr>
            <a:spLocks noGrp="1" noChangeArrowheads="1"/>
          </p:cNvSpPr>
          <p:nvPr>
            <p:ph type="body" idx="1"/>
          </p:nvPr>
        </p:nvSpPr>
        <p:spPr>
          <a:xfrm>
            <a:off x="1363663" y="3430588"/>
            <a:ext cx="8159750" cy="3473450"/>
          </a:xfrm>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0E742EE-2B81-4CEC-A7FE-E5E04E270780}" type="slidenum">
              <a:rPr lang="en-US" altLang="zh-CN" sz="1300" smtClean="0"/>
            </a:fld>
            <a:endParaRPr lang="en-US" altLang="zh-CN" sz="1300"/>
          </a:p>
        </p:txBody>
      </p:sp>
      <p:sp>
        <p:nvSpPr>
          <p:cNvPr id="98307" name="Rectangle 2"/>
          <p:cNvSpPr>
            <a:spLocks noGrp="1" noRot="1" noChangeAspect="1" noChangeArrowheads="1" noTextEdit="1"/>
          </p:cNvSpPr>
          <p:nvPr>
            <p:ph type="sldImg"/>
          </p:nvPr>
        </p:nvSpPr>
        <p:spPr>
          <a:xfrm>
            <a:off x="2752725" y="533400"/>
            <a:ext cx="4729163" cy="2660650"/>
          </a:xfrm>
        </p:spPr>
      </p:sp>
      <p:sp>
        <p:nvSpPr>
          <p:cNvPr id="983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794EC71-5455-4BB9-B787-956BE15AEC5D}" type="slidenum">
              <a:rPr lang="en-US" altLang="zh-CN" sz="1300" smtClean="0"/>
            </a:fld>
            <a:endParaRPr lang="en-US" altLang="zh-CN" sz="1300"/>
          </a:p>
        </p:txBody>
      </p:sp>
      <p:sp>
        <p:nvSpPr>
          <p:cNvPr id="99331" name="Rectangle 2"/>
          <p:cNvSpPr>
            <a:spLocks noGrp="1" noRot="1" noChangeAspect="1" noChangeArrowheads="1" noTextEdit="1"/>
          </p:cNvSpPr>
          <p:nvPr>
            <p:ph type="sldImg"/>
          </p:nvPr>
        </p:nvSpPr>
        <p:spPr>
          <a:xfrm>
            <a:off x="2752725" y="533400"/>
            <a:ext cx="4729163" cy="2660650"/>
          </a:xfrm>
        </p:spPr>
      </p:sp>
      <p:sp>
        <p:nvSpPr>
          <p:cNvPr id="99332"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F9B603-B5F2-4563-A6CC-1AF39EFAA528}" type="slidenum">
              <a:rPr lang="en-US" altLang="zh-CN" sz="1300" smtClean="0"/>
            </a:fld>
            <a:endParaRPr lang="en-US" altLang="zh-CN" sz="1300"/>
          </a:p>
        </p:txBody>
      </p:sp>
      <p:sp>
        <p:nvSpPr>
          <p:cNvPr id="101379" name="Rectangle 2"/>
          <p:cNvSpPr>
            <a:spLocks noGrp="1" noRot="1" noChangeAspect="1" noChangeArrowheads="1" noTextEdit="1"/>
          </p:cNvSpPr>
          <p:nvPr>
            <p:ph type="sldImg"/>
          </p:nvPr>
        </p:nvSpPr>
        <p:spPr>
          <a:xfrm>
            <a:off x="2752725" y="533400"/>
            <a:ext cx="4729163" cy="2660650"/>
          </a:xfrm>
        </p:spPr>
      </p:sp>
      <p:sp>
        <p:nvSpPr>
          <p:cNvPr id="101380" name="Rectangle 3"/>
          <p:cNvSpPr>
            <a:spLocks noGrp="1" noChangeArrowheads="1"/>
          </p:cNvSpPr>
          <p:nvPr>
            <p:ph type="body" idx="1"/>
          </p:nvPr>
        </p:nvSpPr>
        <p:spPr>
          <a:xfrm>
            <a:off x="1704975" y="3430588"/>
            <a:ext cx="7165975" cy="3135312"/>
          </a:xfrm>
          <a:noFill/>
        </p:spPr>
        <p:txBody>
          <a:bodyPr/>
          <a:lstStyle/>
          <a:p>
            <a:pPr eaLnBrk="1" hangingPunct="1">
              <a:lnSpc>
                <a:spcPct val="90000"/>
              </a:lnSpc>
            </a:pPr>
            <a:endParaRPr lang="zh-CN" altLang="zh-CN">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5A7D663-0DCA-4489-B837-C8B29E592799}" type="slidenum">
              <a:rPr lang="en-US" altLang="zh-CN" sz="1300" smtClean="0"/>
            </a:fld>
            <a:endParaRPr lang="en-US" altLang="zh-CN" sz="1300"/>
          </a:p>
        </p:txBody>
      </p:sp>
      <p:sp>
        <p:nvSpPr>
          <p:cNvPr id="102403" name="Rectangle 2"/>
          <p:cNvSpPr>
            <a:spLocks noGrp="1" noRot="1" noChangeAspect="1" noChangeArrowheads="1" noTextEdit="1"/>
          </p:cNvSpPr>
          <p:nvPr>
            <p:ph type="sldImg"/>
          </p:nvPr>
        </p:nvSpPr>
        <p:spPr>
          <a:xfrm>
            <a:off x="2752725" y="533400"/>
            <a:ext cx="4729163" cy="2660650"/>
          </a:xfrm>
        </p:spPr>
      </p:sp>
      <p:sp>
        <p:nvSpPr>
          <p:cNvPr id="102404"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454A5F1-55F3-42C1-A721-F5E3ED2D15D3}" type="slidenum">
              <a:rPr lang="en-US" altLang="zh-CN" sz="1300" smtClean="0"/>
            </a:fld>
            <a:endParaRPr lang="en-US" altLang="zh-CN" sz="1300"/>
          </a:p>
        </p:txBody>
      </p:sp>
      <p:sp>
        <p:nvSpPr>
          <p:cNvPr id="103427" name="Rectangle 2"/>
          <p:cNvSpPr>
            <a:spLocks noGrp="1" noRot="1" noChangeAspect="1" noChangeArrowheads="1" noTextEdit="1"/>
          </p:cNvSpPr>
          <p:nvPr>
            <p:ph type="sldImg"/>
          </p:nvPr>
        </p:nvSpPr>
        <p:spPr>
          <a:xfrm>
            <a:off x="2752725" y="533400"/>
            <a:ext cx="4729163" cy="2660650"/>
          </a:xfrm>
        </p:spPr>
      </p:sp>
      <p:sp>
        <p:nvSpPr>
          <p:cNvPr id="103428" name="Rectangle 3"/>
          <p:cNvSpPr>
            <a:spLocks noGrp="1" noChangeArrowheads="1"/>
          </p:cNvSpPr>
          <p:nvPr>
            <p:ph type="body" idx="1"/>
          </p:nvPr>
        </p:nvSpPr>
        <p:spPr>
          <a:xfrm>
            <a:off x="1704975" y="3430588"/>
            <a:ext cx="7165975" cy="3135312"/>
          </a:xfrm>
          <a:noFill/>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1696A9-0001-47D4-93CD-5E215A35B548}" type="slidenum">
              <a:rPr lang="en-US" altLang="zh-CN" sz="1300" smtClean="0"/>
            </a:fld>
            <a:endParaRPr lang="en-US" altLang="zh-CN" sz="1300"/>
          </a:p>
        </p:txBody>
      </p:sp>
      <p:sp>
        <p:nvSpPr>
          <p:cNvPr id="104451" name="Rectangle 2"/>
          <p:cNvSpPr>
            <a:spLocks noGrp="1" noRot="1" noChangeAspect="1" noChangeArrowheads="1" noTextEdit="1"/>
          </p:cNvSpPr>
          <p:nvPr>
            <p:ph type="sldImg"/>
          </p:nvPr>
        </p:nvSpPr>
        <p:spPr>
          <a:xfrm>
            <a:off x="2752725" y="533400"/>
            <a:ext cx="4729163" cy="2660650"/>
          </a:xfrm>
        </p:spPr>
      </p:sp>
      <p:sp>
        <p:nvSpPr>
          <p:cNvPr id="104452" name="Rectangle 3"/>
          <p:cNvSpPr>
            <a:spLocks noGrp="1" noChangeArrowheads="1"/>
          </p:cNvSpPr>
          <p:nvPr>
            <p:ph type="body" idx="1"/>
          </p:nvPr>
        </p:nvSpPr>
        <p:spPr>
          <a:noFill/>
        </p:spPr>
        <p:txBody>
          <a:bodyPr/>
          <a:lstStyle/>
          <a:p>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5D1202-42E5-49CA-9543-33751A5F513C}" type="slidenum">
              <a:rPr lang="en-US" altLang="zh-CN" sz="1300" smtClean="0"/>
            </a:fld>
            <a:endParaRPr lang="en-US" altLang="zh-CN" sz="1300"/>
          </a:p>
        </p:txBody>
      </p:sp>
      <p:sp>
        <p:nvSpPr>
          <p:cNvPr id="106499" name="Rectangle 2"/>
          <p:cNvSpPr>
            <a:spLocks noGrp="1" noRot="1" noChangeAspect="1" noChangeArrowheads="1" noTextEdit="1"/>
          </p:cNvSpPr>
          <p:nvPr>
            <p:ph type="sldImg"/>
          </p:nvPr>
        </p:nvSpPr>
        <p:spPr>
          <a:xfrm>
            <a:off x="2752725" y="533400"/>
            <a:ext cx="4729163" cy="2660650"/>
          </a:xfrm>
        </p:spPr>
      </p:sp>
      <p:sp>
        <p:nvSpPr>
          <p:cNvPr id="106500" name="Rectangle 3"/>
          <p:cNvSpPr>
            <a:spLocks noGrp="1" noChangeArrowheads="1"/>
          </p:cNvSpPr>
          <p:nvPr>
            <p:ph type="body" idx="1"/>
          </p:nvPr>
        </p:nvSpPr>
        <p:spPr>
          <a:xfrm>
            <a:off x="1704975" y="3430588"/>
            <a:ext cx="7165975" cy="3135312"/>
          </a:xfrm>
          <a:noFill/>
        </p:spPr>
        <p:txBody>
          <a:bodyPr/>
          <a:lstStyle/>
          <a:p>
            <a:pPr eaLnBrk="1" hangingPunct="1">
              <a:lnSpc>
                <a:spcPct val="110000"/>
              </a:lnSpc>
            </a:pPr>
            <a:endParaRPr lang="zh-CN" altLang="zh-CN">
              <a:latin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6ACA848-8AE0-4B6E-BD18-DEA99196CDAE}" type="slidenum">
              <a:rPr lang="en-US" altLang="zh-CN" sz="1300" smtClean="0"/>
            </a:fld>
            <a:endParaRPr lang="en-US" altLang="zh-CN" sz="1300"/>
          </a:p>
        </p:txBody>
      </p:sp>
      <p:sp>
        <p:nvSpPr>
          <p:cNvPr id="105475" name="Rectangle 2"/>
          <p:cNvSpPr>
            <a:spLocks noGrp="1" noRot="1" noChangeAspect="1" noChangeArrowheads="1" noTextEdit="1"/>
          </p:cNvSpPr>
          <p:nvPr>
            <p:ph type="sldImg"/>
          </p:nvPr>
        </p:nvSpPr>
        <p:spPr>
          <a:xfrm>
            <a:off x="2752725" y="533400"/>
            <a:ext cx="4729163" cy="2660650"/>
          </a:xfrm>
        </p:spPr>
      </p:sp>
      <p:sp>
        <p:nvSpPr>
          <p:cNvPr id="1054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51A1B5-74DC-4952-A9E5-76CE1E65B77E}" type="slidenum">
              <a:rPr lang="en-US" altLang="zh-CN" sz="1300" smtClean="0"/>
            </a:fld>
            <a:endParaRPr lang="en-US" altLang="zh-CN" sz="1300"/>
          </a:p>
        </p:txBody>
      </p:sp>
      <p:sp>
        <p:nvSpPr>
          <p:cNvPr id="108547" name="Rectangle 2"/>
          <p:cNvSpPr>
            <a:spLocks noGrp="1" noRot="1" noChangeAspect="1" noChangeArrowheads="1" noTextEdit="1"/>
          </p:cNvSpPr>
          <p:nvPr>
            <p:ph type="sldImg"/>
          </p:nvPr>
        </p:nvSpPr>
        <p:spPr>
          <a:xfrm>
            <a:off x="2752725" y="533400"/>
            <a:ext cx="4729163" cy="2660650"/>
          </a:xfrm>
        </p:spPr>
      </p:sp>
      <p:sp>
        <p:nvSpPr>
          <p:cNvPr id="108548"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2DE9760-D102-438A-99DF-87C7B0283DCB}" type="slidenum">
              <a:rPr lang="en-US" altLang="zh-CN" sz="1300" smtClean="0"/>
            </a:fld>
            <a:endParaRPr lang="en-US" altLang="zh-CN" sz="1300"/>
          </a:p>
        </p:txBody>
      </p:sp>
      <p:sp>
        <p:nvSpPr>
          <p:cNvPr id="109571" name="Rectangle 2"/>
          <p:cNvSpPr>
            <a:spLocks noGrp="1" noRot="1" noChangeAspect="1" noChangeArrowheads="1" noTextEdit="1"/>
          </p:cNvSpPr>
          <p:nvPr>
            <p:ph type="sldImg"/>
          </p:nvPr>
        </p:nvSpPr>
        <p:spPr>
          <a:xfrm>
            <a:off x="2752725" y="533400"/>
            <a:ext cx="4729163" cy="2660650"/>
          </a:xfrm>
        </p:spPr>
      </p:sp>
      <p:sp>
        <p:nvSpPr>
          <p:cNvPr id="109572"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F7B52C-2974-4D19-8BF7-6A2FAFB9CBC2}" type="slidenum">
              <a:rPr lang="en-US" altLang="zh-CN"/>
            </a:fld>
            <a:endParaRPr lang="en-US" altLang="zh-CN"/>
          </a:p>
        </p:txBody>
      </p:sp>
      <p:sp>
        <p:nvSpPr>
          <p:cNvPr id="350210" name="Rectangle 2"/>
          <p:cNvSpPr>
            <a:spLocks noGrp="1" noRot="1" noChangeAspect="1" noChangeArrowheads="1" noTextEdit="1"/>
          </p:cNvSpPr>
          <p:nvPr>
            <p:ph type="sldImg"/>
          </p:nvPr>
        </p:nvSpPr>
        <p:spPr>
          <a:xfrm>
            <a:off x="2752725" y="533400"/>
            <a:ext cx="4729163" cy="2660650"/>
          </a:xfrm>
        </p:spPr>
      </p:sp>
      <p:sp>
        <p:nvSpPr>
          <p:cNvPr id="350211" name="Rectangle 3"/>
          <p:cNvSpPr>
            <a:spLocks noGrp="1" noChangeArrowheads="1"/>
          </p:cNvSpPr>
          <p:nvPr>
            <p:ph type="body" idx="1"/>
          </p:nvPr>
        </p:nvSpPr>
        <p:spPr>
          <a:xfrm>
            <a:off x="1363663" y="3430588"/>
            <a:ext cx="7943850" cy="3530600"/>
          </a:xfrm>
        </p:spPr>
        <p:txBody>
          <a:bodyPr/>
          <a:lstStyle/>
          <a:p>
            <a:endParaRPr lang="zh-CN" altLang="zh-CN">
              <a:latin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AF6FC1E-F4EB-408D-9D61-92621AFEFE5B}" type="slidenum">
              <a:rPr lang="en-US" altLang="zh-CN" sz="1300" smtClean="0"/>
            </a:fld>
            <a:endParaRPr lang="en-US" altLang="zh-CN" sz="1300"/>
          </a:p>
        </p:txBody>
      </p:sp>
      <p:sp>
        <p:nvSpPr>
          <p:cNvPr id="110595" name="Rectangle 2"/>
          <p:cNvSpPr>
            <a:spLocks noGrp="1" noRot="1" noChangeAspect="1" noChangeArrowheads="1" noTextEdit="1"/>
          </p:cNvSpPr>
          <p:nvPr>
            <p:ph type="sldImg"/>
          </p:nvPr>
        </p:nvSpPr>
        <p:spPr>
          <a:xfrm>
            <a:off x="2752725" y="533400"/>
            <a:ext cx="4729163" cy="2660650"/>
          </a:xfrm>
        </p:spPr>
      </p:sp>
      <p:sp>
        <p:nvSpPr>
          <p:cNvPr id="11059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5A14ABF-601E-4F1A-AF59-9D19EA0EB804}" type="slidenum">
              <a:rPr lang="en-US" altLang="zh-CN" sz="1300" smtClean="0"/>
            </a:fld>
            <a:endParaRPr lang="en-US" altLang="zh-CN" sz="1300"/>
          </a:p>
        </p:txBody>
      </p:sp>
      <p:sp>
        <p:nvSpPr>
          <p:cNvPr id="112643" name="Rectangle 2"/>
          <p:cNvSpPr>
            <a:spLocks noGrp="1" noRot="1" noChangeAspect="1" noChangeArrowheads="1" noTextEdit="1"/>
          </p:cNvSpPr>
          <p:nvPr>
            <p:ph type="sldImg"/>
          </p:nvPr>
        </p:nvSpPr>
        <p:spPr>
          <a:xfrm>
            <a:off x="2752725" y="533400"/>
            <a:ext cx="4729163" cy="2660650"/>
          </a:xfrm>
        </p:spPr>
      </p:sp>
      <p:sp>
        <p:nvSpPr>
          <p:cNvPr id="112644" name="Rectangle 3"/>
          <p:cNvSpPr>
            <a:spLocks noGrp="1" noChangeArrowheads="1"/>
          </p:cNvSpPr>
          <p:nvPr>
            <p:ph type="body" idx="1"/>
          </p:nvPr>
        </p:nvSpPr>
        <p:spPr>
          <a:xfrm>
            <a:off x="1704975" y="3430588"/>
            <a:ext cx="7165975" cy="3135312"/>
          </a:xfrm>
          <a:noFill/>
        </p:spPr>
        <p:txBody>
          <a:bodyPr/>
          <a:lstStyle/>
          <a:p>
            <a:pPr eaLnBrk="1" hangingPunct="1"/>
            <a:endParaRPr lang="zh-CN" altLang="zh-CN" dirty="0">
              <a:latin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A1E84-A322-4BB9-9F4A-77CFB23DA66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CBD508F-9834-4567-8812-28A13543A8F6}" type="slidenum">
              <a:rPr lang="en-US" altLang="zh-CN" sz="1300" smtClean="0"/>
            </a:fld>
            <a:endParaRPr lang="en-US" altLang="zh-CN" sz="1300"/>
          </a:p>
        </p:txBody>
      </p:sp>
      <p:sp>
        <p:nvSpPr>
          <p:cNvPr id="113667" name="Rectangle 2"/>
          <p:cNvSpPr>
            <a:spLocks noGrp="1" noRot="1" noChangeAspect="1" noChangeArrowheads="1" noTextEdit="1"/>
          </p:cNvSpPr>
          <p:nvPr>
            <p:ph type="sldImg"/>
          </p:nvPr>
        </p:nvSpPr>
        <p:spPr>
          <a:xfrm>
            <a:off x="2752725" y="533400"/>
            <a:ext cx="4729163" cy="2660650"/>
          </a:xfrm>
        </p:spPr>
      </p:sp>
      <p:sp>
        <p:nvSpPr>
          <p:cNvPr id="113668"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C862D83-C34B-4F96-8EA6-E6AA00E5A857}" type="slidenum">
              <a:rPr lang="en-US" altLang="zh-CN" sz="1300" smtClean="0"/>
            </a:fld>
            <a:endParaRPr lang="en-US" altLang="zh-CN" sz="1300"/>
          </a:p>
        </p:txBody>
      </p:sp>
      <p:sp>
        <p:nvSpPr>
          <p:cNvPr id="114691" name="Rectangle 2"/>
          <p:cNvSpPr>
            <a:spLocks noGrp="1" noRot="1" noChangeAspect="1" noChangeArrowheads="1" noTextEdit="1"/>
          </p:cNvSpPr>
          <p:nvPr>
            <p:ph type="sldImg"/>
          </p:nvPr>
        </p:nvSpPr>
        <p:spPr>
          <a:xfrm>
            <a:off x="2752725" y="533400"/>
            <a:ext cx="4729163" cy="2660650"/>
          </a:xfrm>
        </p:spPr>
      </p:sp>
      <p:sp>
        <p:nvSpPr>
          <p:cNvPr id="114692"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E34E9EE-BDE8-4D42-B8C7-F5E47BCD47A1}" type="slidenum">
              <a:rPr lang="en-US" altLang="zh-CN" sz="1300" smtClean="0"/>
            </a:fld>
            <a:endParaRPr lang="en-US" altLang="zh-CN" sz="1300"/>
          </a:p>
        </p:txBody>
      </p:sp>
      <p:sp>
        <p:nvSpPr>
          <p:cNvPr id="115715" name="Rectangle 2"/>
          <p:cNvSpPr>
            <a:spLocks noGrp="1" noRot="1" noChangeAspect="1" noChangeArrowheads="1" noTextEdit="1"/>
          </p:cNvSpPr>
          <p:nvPr>
            <p:ph type="sldImg"/>
          </p:nvPr>
        </p:nvSpPr>
        <p:spPr>
          <a:xfrm>
            <a:off x="2752725" y="533400"/>
            <a:ext cx="4729163" cy="2660650"/>
          </a:xfrm>
        </p:spPr>
      </p:sp>
      <p:sp>
        <p:nvSpPr>
          <p:cNvPr id="115716" name="Rectangle 3"/>
          <p:cNvSpPr>
            <a:spLocks noGrp="1" noChangeArrowheads="1"/>
          </p:cNvSpPr>
          <p:nvPr>
            <p:ph type="body" idx="1"/>
          </p:nvPr>
        </p:nvSpPr>
        <p:spPr>
          <a:xfrm>
            <a:off x="1704975" y="3430588"/>
            <a:ext cx="7165975" cy="3135312"/>
          </a:xfrm>
          <a:noFill/>
        </p:spPr>
        <p:txBody>
          <a:bodyPr/>
          <a:lstStyle/>
          <a:p>
            <a:endPar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649BFAB-2C7E-4D10-8AF2-1E10182DFDD6}" type="slidenum">
              <a:rPr lang="en-US" altLang="zh-CN" sz="1300" smtClean="0"/>
            </a:fld>
            <a:endParaRPr lang="en-US" altLang="zh-CN" sz="1300"/>
          </a:p>
        </p:txBody>
      </p:sp>
      <p:sp>
        <p:nvSpPr>
          <p:cNvPr id="116739" name="Rectangle 2"/>
          <p:cNvSpPr>
            <a:spLocks noGrp="1" noRot="1" noChangeAspect="1" noChangeArrowheads="1" noTextEdit="1"/>
          </p:cNvSpPr>
          <p:nvPr>
            <p:ph type="sldImg"/>
          </p:nvPr>
        </p:nvSpPr>
        <p:spPr>
          <a:xfrm>
            <a:off x="2752725" y="533400"/>
            <a:ext cx="4729163" cy="2660650"/>
          </a:xfrm>
        </p:spPr>
      </p:sp>
      <p:sp>
        <p:nvSpPr>
          <p:cNvPr id="116740" name="Rectangle 3"/>
          <p:cNvSpPr>
            <a:spLocks noGrp="1" noChangeArrowheads="1"/>
          </p:cNvSpPr>
          <p:nvPr>
            <p:ph type="body" idx="1"/>
          </p:nvPr>
        </p:nvSpPr>
        <p:spPr>
          <a:xfrm>
            <a:off x="1704975" y="3430588"/>
            <a:ext cx="7165975" cy="3135312"/>
          </a:xfrm>
          <a:noFill/>
        </p:spPr>
        <p:txBody>
          <a:bodyPr/>
          <a:lstStyle/>
          <a:p>
            <a:pPr eaLnBrk="1" hangingPunct="1">
              <a:lnSpc>
                <a:spcPct val="110000"/>
              </a:lnSpc>
            </a:pPr>
            <a:endParaRPr lang="zh-CN" altLang="zh-CN" dirty="0">
              <a:latin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E7DA8DE-AC9E-4B57-A7CF-991C497BF16D}" type="slidenum">
              <a:rPr lang="en-US" altLang="zh-CN" sz="1300" smtClean="0"/>
            </a:fld>
            <a:endParaRPr lang="en-US" altLang="zh-CN" sz="1300"/>
          </a:p>
        </p:txBody>
      </p:sp>
      <p:sp>
        <p:nvSpPr>
          <p:cNvPr id="117763" name="Rectangle 2"/>
          <p:cNvSpPr>
            <a:spLocks noGrp="1" noRot="1" noChangeAspect="1" noChangeArrowheads="1" noTextEdit="1"/>
          </p:cNvSpPr>
          <p:nvPr>
            <p:ph type="sldImg"/>
          </p:nvPr>
        </p:nvSpPr>
        <p:spPr>
          <a:xfrm>
            <a:off x="2752725" y="533400"/>
            <a:ext cx="4729163" cy="2660650"/>
          </a:xfrm>
        </p:spPr>
      </p:sp>
      <p:sp>
        <p:nvSpPr>
          <p:cNvPr id="117764"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A214D7-50F4-4157-9EED-AF89927E74B2}" type="slidenum">
              <a:rPr lang="en-US" altLang="zh-CN" sz="1300" smtClean="0"/>
            </a:fld>
            <a:endParaRPr lang="en-US" altLang="zh-CN" sz="1300"/>
          </a:p>
        </p:txBody>
      </p:sp>
      <p:sp>
        <p:nvSpPr>
          <p:cNvPr id="118787" name="Rectangle 2"/>
          <p:cNvSpPr>
            <a:spLocks noGrp="1" noRot="1" noChangeAspect="1" noChangeArrowheads="1" noTextEdit="1"/>
          </p:cNvSpPr>
          <p:nvPr>
            <p:ph type="sldImg"/>
          </p:nvPr>
        </p:nvSpPr>
        <p:spPr>
          <a:xfrm>
            <a:off x="2752725" y="533400"/>
            <a:ext cx="4729163" cy="2660650"/>
          </a:xfrm>
        </p:spPr>
      </p:sp>
      <p:sp>
        <p:nvSpPr>
          <p:cNvPr id="118788" name="Rectangle 3"/>
          <p:cNvSpPr>
            <a:spLocks noGrp="1" noChangeArrowheads="1"/>
          </p:cNvSpPr>
          <p:nvPr>
            <p:ph type="body" idx="1"/>
          </p:nvPr>
        </p:nvSpPr>
        <p:spPr>
          <a:noFill/>
        </p:spPr>
        <p:txBody>
          <a:bodyPr/>
          <a:lstStyle/>
          <a:p>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634AC83-42EA-4453-814D-E40BD92C2721}" type="slidenum">
              <a:rPr lang="en-US" altLang="zh-CN" sz="1300" smtClean="0"/>
            </a:fld>
            <a:endParaRPr lang="en-US" altLang="zh-CN" sz="1300"/>
          </a:p>
        </p:txBody>
      </p:sp>
      <p:sp>
        <p:nvSpPr>
          <p:cNvPr id="119811" name="Rectangle 2"/>
          <p:cNvSpPr>
            <a:spLocks noGrp="1" noRot="1" noChangeAspect="1" noChangeArrowheads="1" noTextEdit="1"/>
          </p:cNvSpPr>
          <p:nvPr>
            <p:ph type="sldImg"/>
          </p:nvPr>
        </p:nvSpPr>
        <p:spPr>
          <a:xfrm>
            <a:off x="2752725" y="533400"/>
            <a:ext cx="4729163" cy="2660650"/>
          </a:xfrm>
        </p:spPr>
      </p:sp>
      <p:sp>
        <p:nvSpPr>
          <p:cNvPr id="119812"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FAEB652-C5C2-465B-8C32-B0B8FFF7C676}" type="slidenum">
              <a:rPr lang="en-US" altLang="zh-CN" sz="1300" smtClean="0"/>
            </a:fld>
            <a:endParaRPr lang="en-US" altLang="zh-CN" sz="1300"/>
          </a:p>
        </p:txBody>
      </p:sp>
      <p:sp>
        <p:nvSpPr>
          <p:cNvPr id="82947" name="Rectangle 2"/>
          <p:cNvSpPr>
            <a:spLocks noGrp="1" noRot="1" noChangeAspect="1" noChangeArrowheads="1" noTextEdit="1"/>
          </p:cNvSpPr>
          <p:nvPr>
            <p:ph type="sldImg"/>
          </p:nvPr>
        </p:nvSpPr>
        <p:spPr>
          <a:xfrm>
            <a:off x="2752725" y="533400"/>
            <a:ext cx="4729163" cy="2660650"/>
          </a:xfrm>
        </p:spPr>
      </p:sp>
      <p:sp>
        <p:nvSpPr>
          <p:cNvPr id="82948"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6476226-2189-42E9-AD94-B84471BB1E92}" type="slidenum">
              <a:rPr lang="en-US" altLang="zh-CN" sz="1300" smtClean="0"/>
            </a:fld>
            <a:endParaRPr lang="en-US" altLang="zh-CN" sz="1300"/>
          </a:p>
        </p:txBody>
      </p:sp>
      <p:sp>
        <p:nvSpPr>
          <p:cNvPr id="120835" name="Rectangle 2"/>
          <p:cNvSpPr>
            <a:spLocks noGrp="1" noRot="1" noChangeAspect="1" noChangeArrowheads="1" noTextEdit="1"/>
          </p:cNvSpPr>
          <p:nvPr>
            <p:ph type="sldImg"/>
          </p:nvPr>
        </p:nvSpPr>
        <p:spPr>
          <a:xfrm>
            <a:off x="2752725" y="533400"/>
            <a:ext cx="4729163" cy="2660650"/>
          </a:xfrm>
        </p:spPr>
      </p:sp>
      <p:sp>
        <p:nvSpPr>
          <p:cNvPr id="1208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BF59BAC-5526-4A18-A94C-50586BE01466}" type="slidenum">
              <a:rPr lang="en-US" altLang="zh-CN" sz="1300" smtClean="0"/>
            </a:fld>
            <a:endParaRPr lang="en-US" altLang="zh-CN" sz="1300"/>
          </a:p>
        </p:txBody>
      </p:sp>
      <p:sp>
        <p:nvSpPr>
          <p:cNvPr id="122883" name="Rectangle 2"/>
          <p:cNvSpPr>
            <a:spLocks noGrp="1" noRot="1" noChangeAspect="1" noChangeArrowheads="1" noTextEdit="1"/>
          </p:cNvSpPr>
          <p:nvPr>
            <p:ph type="sldImg"/>
          </p:nvPr>
        </p:nvSpPr>
        <p:spPr>
          <a:xfrm>
            <a:off x="2752725" y="533400"/>
            <a:ext cx="4729163" cy="2660650"/>
          </a:xfrm>
        </p:spPr>
      </p:sp>
      <p:sp>
        <p:nvSpPr>
          <p:cNvPr id="122884"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A1E84-A322-4BB9-9F4A-77CFB23DA66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A1E84-A322-4BB9-9F4A-77CFB23DA66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FC3D8C-B200-4641-98EF-AE6CE34DF669}" type="slidenum">
              <a:rPr lang="en-US" altLang="zh-CN" sz="1300" smtClean="0"/>
            </a:fld>
            <a:endParaRPr lang="en-US" altLang="zh-CN" sz="1300"/>
          </a:p>
        </p:txBody>
      </p:sp>
      <p:sp>
        <p:nvSpPr>
          <p:cNvPr id="123907" name="Rectangle 2"/>
          <p:cNvSpPr>
            <a:spLocks noGrp="1" noRot="1" noChangeAspect="1" noChangeArrowheads="1" noTextEdit="1"/>
          </p:cNvSpPr>
          <p:nvPr>
            <p:ph type="sldImg"/>
          </p:nvPr>
        </p:nvSpPr>
        <p:spPr>
          <a:xfrm>
            <a:off x="2752725" y="533400"/>
            <a:ext cx="4729163" cy="2660650"/>
          </a:xfrm>
        </p:spPr>
      </p:sp>
      <p:sp>
        <p:nvSpPr>
          <p:cNvPr id="123908"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2704F39-5726-432D-BDE3-11232145B4CF}" type="slidenum">
              <a:rPr lang="en-US" altLang="zh-CN" sz="1300" smtClean="0"/>
            </a:fld>
            <a:endParaRPr lang="en-US" altLang="zh-CN" sz="1300"/>
          </a:p>
        </p:txBody>
      </p:sp>
      <p:sp>
        <p:nvSpPr>
          <p:cNvPr id="124931" name="Rectangle 2"/>
          <p:cNvSpPr>
            <a:spLocks noGrp="1" noRot="1" noChangeAspect="1" noChangeArrowheads="1" noTextEdit="1"/>
          </p:cNvSpPr>
          <p:nvPr>
            <p:ph type="sldImg"/>
          </p:nvPr>
        </p:nvSpPr>
        <p:spPr>
          <a:xfrm>
            <a:off x="2752725" y="533400"/>
            <a:ext cx="4729163" cy="2660650"/>
          </a:xfrm>
        </p:spPr>
      </p:sp>
      <p:sp>
        <p:nvSpPr>
          <p:cNvPr id="124932"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8332C73-D02F-4587-8E82-7DCA8DB676D7}" type="slidenum">
              <a:rPr lang="en-US" altLang="zh-CN" sz="1300" smtClean="0"/>
            </a:fld>
            <a:endParaRPr lang="en-US" altLang="zh-CN" sz="1300"/>
          </a:p>
        </p:txBody>
      </p:sp>
      <p:sp>
        <p:nvSpPr>
          <p:cNvPr id="125955" name="Rectangle 2"/>
          <p:cNvSpPr>
            <a:spLocks noGrp="1" noRot="1" noChangeAspect="1" noChangeArrowheads="1" noTextEdit="1"/>
          </p:cNvSpPr>
          <p:nvPr>
            <p:ph type="sldImg"/>
          </p:nvPr>
        </p:nvSpPr>
        <p:spPr>
          <a:xfrm>
            <a:off x="2752725" y="533400"/>
            <a:ext cx="4729163" cy="2660650"/>
          </a:xfrm>
        </p:spPr>
      </p:sp>
      <p:sp>
        <p:nvSpPr>
          <p:cNvPr id="125956" name="Rectangle 3"/>
          <p:cNvSpPr>
            <a:spLocks noGrp="1" noChangeArrowheads="1"/>
          </p:cNvSpPr>
          <p:nvPr>
            <p:ph type="body" idx="1"/>
          </p:nvPr>
        </p:nvSpPr>
        <p:spPr>
          <a:xfrm>
            <a:off x="1704975" y="3430588"/>
            <a:ext cx="7165975" cy="3135312"/>
          </a:xfrm>
          <a:noFill/>
        </p:spPr>
        <p:txBody>
          <a:bodyPr/>
          <a:lstStyle/>
          <a:p>
            <a:endPar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FA699A9-E5FC-45F1-8D1F-2B1121E587B5}" type="slidenum">
              <a:rPr lang="en-US" altLang="zh-CN" sz="1300" smtClean="0"/>
            </a:fld>
            <a:endParaRPr lang="en-US" altLang="zh-CN" sz="1300"/>
          </a:p>
        </p:txBody>
      </p:sp>
      <p:sp>
        <p:nvSpPr>
          <p:cNvPr id="126979" name="Rectangle 2"/>
          <p:cNvSpPr>
            <a:spLocks noGrp="1" noRot="1" noChangeAspect="1" noChangeArrowheads="1" noTextEdit="1"/>
          </p:cNvSpPr>
          <p:nvPr>
            <p:ph type="sldImg"/>
          </p:nvPr>
        </p:nvSpPr>
        <p:spPr>
          <a:xfrm>
            <a:off x="2752725" y="533400"/>
            <a:ext cx="4729163" cy="2660650"/>
          </a:xfrm>
        </p:spPr>
      </p:sp>
      <p:sp>
        <p:nvSpPr>
          <p:cNvPr id="126980" name="Rectangle 3"/>
          <p:cNvSpPr>
            <a:spLocks noGrp="1" noChangeArrowheads="1"/>
          </p:cNvSpPr>
          <p:nvPr>
            <p:ph type="body" idx="1"/>
          </p:nvPr>
        </p:nvSpPr>
        <p:spPr>
          <a:noFill/>
        </p:spPr>
        <p:txBody>
          <a:bodyPr/>
          <a:lstStyle/>
          <a:p>
            <a:endParaRPr kumimoji="1" lang="en-US" altLang="zh-CN" sz="1200" b="0" i="0" u="none" strike="noStrike" kern="1200" baseline="0" dirty="0">
              <a:solidFill>
                <a:schemeClr val="tx1"/>
              </a:solidFill>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1625567-7288-4DA9-8EFF-33815990A584}" type="slidenum">
              <a:rPr lang="en-US" altLang="zh-CN" sz="1300" smtClean="0"/>
            </a:fld>
            <a:endParaRPr lang="en-US" altLang="zh-CN" sz="1300"/>
          </a:p>
        </p:txBody>
      </p:sp>
      <p:sp>
        <p:nvSpPr>
          <p:cNvPr id="128003" name="Rectangle 2"/>
          <p:cNvSpPr>
            <a:spLocks noGrp="1" noRot="1" noChangeAspect="1" noChangeArrowheads="1" noTextEdit="1"/>
          </p:cNvSpPr>
          <p:nvPr>
            <p:ph type="sldImg"/>
          </p:nvPr>
        </p:nvSpPr>
        <p:spPr>
          <a:xfrm>
            <a:off x="2752725" y="533400"/>
            <a:ext cx="4729163" cy="2660650"/>
          </a:xfrm>
        </p:spPr>
      </p:sp>
      <p:sp>
        <p:nvSpPr>
          <p:cNvPr id="128004"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C0D6634-AA8E-4496-B7FB-47BAC4C1637E}" type="slidenum">
              <a:rPr lang="en-US" altLang="zh-CN" sz="1300" smtClean="0"/>
            </a:fld>
            <a:endParaRPr lang="en-US" altLang="zh-CN" sz="1300"/>
          </a:p>
        </p:txBody>
      </p:sp>
      <p:sp>
        <p:nvSpPr>
          <p:cNvPr id="129027" name="Rectangle 2"/>
          <p:cNvSpPr>
            <a:spLocks noGrp="1" noRot="1" noChangeAspect="1" noChangeArrowheads="1" noTextEdit="1"/>
          </p:cNvSpPr>
          <p:nvPr>
            <p:ph type="sldImg"/>
          </p:nvPr>
        </p:nvSpPr>
        <p:spPr>
          <a:xfrm>
            <a:off x="2752725" y="533400"/>
            <a:ext cx="4729163" cy="2660650"/>
          </a:xfrm>
        </p:spPr>
      </p:sp>
      <p:sp>
        <p:nvSpPr>
          <p:cNvPr id="129028" name="Rectangle 3"/>
          <p:cNvSpPr>
            <a:spLocks noGrp="1" noChangeArrowheads="1"/>
          </p:cNvSpPr>
          <p:nvPr>
            <p:ph type="body" idx="1"/>
          </p:nvPr>
        </p:nvSpPr>
        <p:spPr>
          <a:xfrm>
            <a:off x="1704975" y="3430588"/>
            <a:ext cx="7165975" cy="3135312"/>
          </a:xfrm>
          <a:noFill/>
        </p:spPr>
        <p:txBody>
          <a:bodyPr/>
          <a:lstStyle/>
          <a:p>
            <a:endParaRPr lang="zh-CN" altLang="zh-CN" dirty="0">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561C595-639A-4467-B88C-ECC98DF59352}" type="slidenum">
              <a:rPr lang="en-US" altLang="zh-CN" sz="1300" smtClean="0"/>
            </a:fld>
            <a:endParaRPr lang="en-US" altLang="zh-CN" sz="1300"/>
          </a:p>
        </p:txBody>
      </p:sp>
      <p:sp>
        <p:nvSpPr>
          <p:cNvPr id="83971" name="Rectangle 2"/>
          <p:cNvSpPr>
            <a:spLocks noGrp="1" noRot="1" noChangeAspect="1" noChangeArrowheads="1" noTextEdit="1"/>
          </p:cNvSpPr>
          <p:nvPr>
            <p:ph type="sldImg"/>
          </p:nvPr>
        </p:nvSpPr>
        <p:spPr>
          <a:xfrm>
            <a:off x="2752725" y="533400"/>
            <a:ext cx="4729163" cy="2660650"/>
          </a:xfrm>
        </p:spPr>
      </p:sp>
      <p:sp>
        <p:nvSpPr>
          <p:cNvPr id="83972"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666A468-8838-44F6-94E4-D2BFE645C35C}" type="slidenum">
              <a:rPr lang="en-US" altLang="zh-CN" sz="1300" smtClean="0"/>
            </a:fld>
            <a:endParaRPr lang="en-US" altLang="zh-CN" sz="1300"/>
          </a:p>
        </p:txBody>
      </p:sp>
      <p:sp>
        <p:nvSpPr>
          <p:cNvPr id="132099" name="Rectangle 2"/>
          <p:cNvSpPr>
            <a:spLocks noGrp="1" noRot="1" noChangeAspect="1" noChangeArrowheads="1" noTextEdit="1"/>
          </p:cNvSpPr>
          <p:nvPr>
            <p:ph type="sldImg"/>
          </p:nvPr>
        </p:nvSpPr>
        <p:spPr>
          <a:xfrm>
            <a:off x="2752725" y="533400"/>
            <a:ext cx="4729163" cy="2660650"/>
          </a:xfrm>
        </p:spPr>
      </p:sp>
      <p:sp>
        <p:nvSpPr>
          <p:cNvPr id="132100" name="Rectangle 3"/>
          <p:cNvSpPr>
            <a:spLocks noGrp="1" noChangeArrowheads="1"/>
          </p:cNvSpPr>
          <p:nvPr>
            <p:ph type="body" idx="1"/>
          </p:nvPr>
        </p:nvSpPr>
        <p:spPr>
          <a:xfrm>
            <a:off x="1704975" y="3430588"/>
            <a:ext cx="7165975" cy="3135312"/>
          </a:xfrm>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endParaRPr lang="zh-CN" altLang="zh-CN" dirty="0">
              <a:latin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BB37C67-D067-4D3C-BCA6-57963B868139}" type="slidenum">
              <a:rPr lang="en-US" altLang="zh-CN" sz="1300" smtClean="0"/>
            </a:fld>
            <a:endParaRPr lang="en-US" altLang="zh-CN" sz="1300"/>
          </a:p>
        </p:txBody>
      </p:sp>
      <p:sp>
        <p:nvSpPr>
          <p:cNvPr id="133123" name="Rectangle 2"/>
          <p:cNvSpPr>
            <a:spLocks noGrp="1" noRot="1" noChangeAspect="1" noChangeArrowheads="1" noTextEdit="1"/>
          </p:cNvSpPr>
          <p:nvPr>
            <p:ph type="sldImg"/>
          </p:nvPr>
        </p:nvSpPr>
        <p:spPr>
          <a:xfrm>
            <a:off x="2752725" y="533400"/>
            <a:ext cx="4729163" cy="2660650"/>
          </a:xfrm>
        </p:spPr>
      </p:sp>
      <p:sp>
        <p:nvSpPr>
          <p:cNvPr id="133124"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9D749DE-B6D6-4B4D-889B-8425F24FF80A}" type="slidenum">
              <a:rPr lang="en-US" altLang="zh-CN" sz="1300" smtClean="0"/>
            </a:fld>
            <a:endParaRPr lang="en-US" altLang="zh-CN" sz="1300"/>
          </a:p>
        </p:txBody>
      </p:sp>
      <p:sp>
        <p:nvSpPr>
          <p:cNvPr id="134147" name="Rectangle 2"/>
          <p:cNvSpPr>
            <a:spLocks noGrp="1" noRot="1" noChangeAspect="1" noChangeArrowheads="1" noTextEdit="1"/>
          </p:cNvSpPr>
          <p:nvPr>
            <p:ph type="sldImg"/>
          </p:nvPr>
        </p:nvSpPr>
        <p:spPr>
          <a:xfrm>
            <a:off x="2752725" y="533400"/>
            <a:ext cx="4729163" cy="2660650"/>
          </a:xfrm>
        </p:spPr>
      </p:sp>
      <p:sp>
        <p:nvSpPr>
          <p:cNvPr id="134148"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A1E84-A322-4BB9-9F4A-77CFB23DA669}"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B7EBB38-5B22-41E2-ADBD-3F0E96E1F1AE}" type="slidenum">
              <a:rPr lang="en-US" altLang="zh-CN" sz="1300" smtClean="0"/>
            </a:fld>
            <a:endParaRPr lang="en-US" altLang="zh-CN" sz="1300"/>
          </a:p>
        </p:txBody>
      </p:sp>
      <p:sp>
        <p:nvSpPr>
          <p:cNvPr id="135171" name="Rectangle 2"/>
          <p:cNvSpPr>
            <a:spLocks noGrp="1" noRot="1" noChangeAspect="1" noChangeArrowheads="1" noTextEdit="1"/>
          </p:cNvSpPr>
          <p:nvPr>
            <p:ph type="sldImg"/>
          </p:nvPr>
        </p:nvSpPr>
        <p:spPr>
          <a:xfrm>
            <a:off x="2752725" y="533400"/>
            <a:ext cx="4729163" cy="2660650"/>
          </a:xfrm>
        </p:spPr>
      </p:sp>
      <p:sp>
        <p:nvSpPr>
          <p:cNvPr id="135172" name="Rectangle 3"/>
          <p:cNvSpPr>
            <a:spLocks noGrp="1" noChangeArrowheads="1"/>
          </p:cNvSpPr>
          <p:nvPr>
            <p:ph type="body" idx="1"/>
          </p:nvPr>
        </p:nvSpPr>
        <p:spPr>
          <a:xfrm>
            <a:off x="1704975" y="3430588"/>
            <a:ext cx="7165975" cy="3135312"/>
          </a:xfrm>
          <a:noFill/>
        </p:spPr>
        <p:txBody>
          <a:bodyPr/>
          <a:lstStyle/>
          <a:p>
            <a:pPr eaLnBrk="1" hangingPunct="1">
              <a:lnSpc>
                <a:spcPct val="110000"/>
              </a:lnSpc>
            </a:pPr>
            <a:endParaRPr lang="zh-CN" altLang="zh-CN">
              <a:latin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6264D4-CEA4-4571-B32A-242B600F4603}" type="slidenum">
              <a:rPr lang="en-US" altLang="zh-CN"/>
            </a:fld>
            <a:endParaRPr lang="en-US" altLang="zh-CN"/>
          </a:p>
        </p:txBody>
      </p:sp>
      <p:sp>
        <p:nvSpPr>
          <p:cNvPr id="304130" name="Rectangle 2"/>
          <p:cNvSpPr>
            <a:spLocks noGrp="1" noRot="1" noChangeAspect="1" noChangeArrowheads="1" noTextEdit="1"/>
          </p:cNvSpPr>
          <p:nvPr>
            <p:ph type="sldImg"/>
          </p:nvPr>
        </p:nvSpPr>
        <p:spPr>
          <a:xfrm>
            <a:off x="2752725" y="533400"/>
            <a:ext cx="4729163" cy="2660650"/>
          </a:xfrm>
        </p:spPr>
      </p:sp>
      <p:sp>
        <p:nvSpPr>
          <p:cNvPr id="304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1FB66C3-15A7-499D-8745-46D735AF7968}" type="slidenum">
              <a:rPr lang="en-US" altLang="zh-CN" sz="1300" smtClean="0"/>
            </a:fld>
            <a:endParaRPr lang="en-US" altLang="zh-CN" sz="1300"/>
          </a:p>
        </p:txBody>
      </p:sp>
      <p:sp>
        <p:nvSpPr>
          <p:cNvPr id="141315" name="Rectangle 2"/>
          <p:cNvSpPr>
            <a:spLocks noGrp="1" noRot="1" noChangeAspect="1" noChangeArrowheads="1" noTextEdit="1"/>
          </p:cNvSpPr>
          <p:nvPr>
            <p:ph type="sldImg"/>
          </p:nvPr>
        </p:nvSpPr>
        <p:spPr>
          <a:xfrm>
            <a:off x="2752725" y="533400"/>
            <a:ext cx="4729163" cy="2660650"/>
          </a:xfrm>
        </p:spPr>
      </p:sp>
      <p:sp>
        <p:nvSpPr>
          <p:cNvPr id="1413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561C595-639A-4467-B88C-ECC98DF59352}" type="slidenum">
              <a:rPr lang="en-US" altLang="zh-CN" sz="1300" smtClean="0"/>
            </a:fld>
            <a:endParaRPr lang="en-US" altLang="zh-CN" sz="1300"/>
          </a:p>
        </p:txBody>
      </p:sp>
      <p:sp>
        <p:nvSpPr>
          <p:cNvPr id="83971" name="Rectangle 2"/>
          <p:cNvSpPr>
            <a:spLocks noGrp="1" noRot="1" noChangeAspect="1" noChangeArrowheads="1" noTextEdit="1"/>
          </p:cNvSpPr>
          <p:nvPr>
            <p:ph type="sldImg"/>
          </p:nvPr>
        </p:nvSpPr>
        <p:spPr>
          <a:xfrm>
            <a:off x="2752725" y="533400"/>
            <a:ext cx="4729163" cy="2660650"/>
          </a:xfrm>
        </p:spPr>
      </p:sp>
      <p:sp>
        <p:nvSpPr>
          <p:cNvPr id="83972" name="Rectangle 3"/>
          <p:cNvSpPr>
            <a:spLocks noGrp="1" noChangeArrowheads="1"/>
          </p:cNvSpPr>
          <p:nvPr>
            <p:ph type="body" idx="1"/>
          </p:nvPr>
        </p:nvSpPr>
        <p:spPr>
          <a:xfrm>
            <a:off x="1704975" y="3430588"/>
            <a:ext cx="7165975" cy="3135312"/>
          </a:xfrm>
          <a:noFill/>
        </p:spPr>
        <p:txBody>
          <a:bodyPr/>
          <a:lstStyle/>
          <a:p>
            <a:pPr eaLnBrk="1" hangingPunct="1"/>
            <a:endParaRPr lang="zh-CN" altLang="zh-CN">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F2A1E84-A322-4BB9-9F4A-77CFB23DA669}"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421C329-1637-4DB9-9A1B-E1CF836C9D2B}" type="slidenum">
              <a:rPr lang="en-US" altLang="zh-CN" sz="1300" smtClean="0"/>
            </a:fld>
            <a:endParaRPr lang="en-US" altLang="zh-CN" sz="1300"/>
          </a:p>
        </p:txBody>
      </p:sp>
      <p:sp>
        <p:nvSpPr>
          <p:cNvPr id="84995" name="Rectangle 2"/>
          <p:cNvSpPr>
            <a:spLocks noGrp="1" noRot="1" noChangeAspect="1" noChangeArrowheads="1" noTextEdit="1"/>
          </p:cNvSpPr>
          <p:nvPr>
            <p:ph type="sldImg"/>
          </p:nvPr>
        </p:nvSpPr>
        <p:spPr>
          <a:xfrm>
            <a:off x="2752725" y="533400"/>
            <a:ext cx="4729163" cy="2660650"/>
          </a:xfrm>
        </p:spPr>
      </p:sp>
      <p:sp>
        <p:nvSpPr>
          <p:cNvPr id="84996" name="Rectangle 3"/>
          <p:cNvSpPr>
            <a:spLocks noGrp="1" noChangeArrowheads="1"/>
          </p:cNvSpPr>
          <p:nvPr>
            <p:ph type="body" idx="1"/>
          </p:nvPr>
        </p:nvSpPr>
        <p:spPr>
          <a:xfrm>
            <a:off x="1704975" y="3430588"/>
            <a:ext cx="7165975" cy="3135312"/>
          </a:xfrm>
          <a:noFill/>
        </p:spPr>
        <p:txBody>
          <a:bodyPr/>
          <a:lstStyle/>
          <a:p>
            <a:pPr eaLnBrk="1" hangingPunct="1">
              <a:lnSpc>
                <a:spcPct val="110000"/>
              </a:lnSpc>
            </a:pPr>
            <a:endParaRPr lang="zh-CN" altLang="zh-CN">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54DCBA9-8951-4C1E-B414-86D5C141B6C2}" type="slidenum">
              <a:rPr lang="en-US" altLang="zh-CN" sz="1300" smtClean="0"/>
            </a:fld>
            <a:endParaRPr lang="en-US" altLang="zh-CN" sz="1300"/>
          </a:p>
        </p:txBody>
      </p:sp>
      <p:sp>
        <p:nvSpPr>
          <p:cNvPr id="86019" name="Rectangle 2"/>
          <p:cNvSpPr>
            <a:spLocks noGrp="1" noRot="1" noChangeAspect="1" noChangeArrowheads="1" noTextEdit="1"/>
          </p:cNvSpPr>
          <p:nvPr>
            <p:ph type="sldImg"/>
          </p:nvPr>
        </p:nvSpPr>
        <p:spPr>
          <a:xfrm>
            <a:off x="2752725" y="533400"/>
            <a:ext cx="4729163" cy="2660650"/>
          </a:xfrm>
        </p:spPr>
      </p:sp>
      <p:sp>
        <p:nvSpPr>
          <p:cNvPr id="86020" name="Rectangle 3"/>
          <p:cNvSpPr>
            <a:spLocks noGrp="1" noChangeArrowheads="1"/>
          </p:cNvSpPr>
          <p:nvPr>
            <p:ph type="body" idx="1"/>
          </p:nvPr>
        </p:nvSpPr>
        <p:spPr>
          <a:xfrm>
            <a:off x="1704975" y="3430588"/>
            <a:ext cx="7388225" cy="3135312"/>
          </a:xfrm>
          <a:noFill/>
        </p:spPr>
        <p:txBody>
          <a:bodyPr/>
          <a:lstStyle/>
          <a:p>
            <a:pPr eaLnBrk="1" hangingPunct="1">
              <a:lnSpc>
                <a:spcPct val="110000"/>
              </a:lnSpc>
            </a:pPr>
            <a:endParaRPr lang="zh-CN" altLang="zh-CN">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spid="_x0000_s3" name="剪辑" r:id="rId2" imgW="10624185" imgH="4410075" progId="MS_ClipArt_Gallery.2">
                    <p:embed/>
                  </p:oleObj>
                </mc:Choice>
                <mc:Fallback>
                  <p:oleObj name="剪辑" r:id="rId2" imgW="10624185" imgH="4410075" progId="MS_ClipArt_Gallery.2">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anose="02010600030101010101" pitchFamily="2" charset="-122"/>
                </a:rPr>
                <a:t>wenshli@bupt.edu.cn</a:t>
              </a:r>
              <a:endParaRPr lang="en-US" altLang="zh-CN" sz="2000" i="1" dirty="0">
                <a:solidFill>
                  <a:srgbClr val="0000FF"/>
                </a:solidFill>
                <a:ea typeface="宋体" panose="02010600030101010101" pitchFamily="2" charset="-122"/>
              </a:endParaRP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p:cNvPicPr>
            <a:picLocks noChangeAspect="1"/>
          </p:cNvPicPr>
          <p:nvPr userDrawn="1"/>
        </p:nvPicPr>
        <p:blipFill>
          <a:blip r:embed="rId5"/>
          <a:stretch>
            <a:fillRect/>
          </a:stretch>
        </p:blipFill>
        <p:spPr>
          <a:xfrm>
            <a:off x="20325" y="5769260"/>
            <a:ext cx="6120000" cy="1080120"/>
          </a:xfrm>
          <a:prstGeom prst="rect">
            <a:avLst/>
          </a:prstGeom>
        </p:spPr>
      </p:pic>
      <p:sp>
        <p:nvSpPr>
          <p:cNvPr id="4" name="Rectangle 25"/>
          <p:cNvSpPr txBox="1">
            <a:spLocks noChangeArrowheads="1"/>
          </p:cNvSpPr>
          <p:nvPr userDrawn="1"/>
        </p:nvSpPr>
        <p:spPr bwMode="auto">
          <a:xfrm>
            <a:off x="360000" y="252000"/>
            <a:ext cx="5241553" cy="1143001"/>
          </a:xfrm>
          <a:prstGeom prst="rect">
            <a:avLst/>
          </a:prstGeom>
          <a:noFill/>
          <a:ln w="9525">
            <a:noFill/>
            <a:miter lim="800000"/>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5" name="日期占位符 4"/>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6FE94433-00FA-4F71-914E-060E62B54059}" type="datetime3">
              <a:rPr lang="zh-CN" altLang="en-US" smtClean="0"/>
            </a:fld>
            <a:endParaRPr lang="zh-CN" altLang="en-US" dirty="0"/>
          </a:p>
        </p:txBody>
      </p:sp>
      <p:sp>
        <p:nvSpPr>
          <p:cNvPr id="6" name="标题 1"/>
          <p:cNvSpPr txBox="1"/>
          <p:nvPr userDrawn="1"/>
        </p:nvSpPr>
        <p:spPr bwMode="auto">
          <a:xfrm>
            <a:off x="5015880" y="203511"/>
            <a:ext cx="5760800" cy="1110254"/>
          </a:xfrm>
          <a:prstGeom prst="rect">
            <a:avLst/>
          </a:prstGeom>
          <a:noFill/>
          <a:ln w="9525">
            <a:noFill/>
            <a:miter lim="800000"/>
          </a:ln>
        </p:spPr>
        <p:txBody>
          <a:bodyPr vert="horz" wrap="square" lIns="91440" tIns="45720" rIns="91440" bIns="45720" numCol="1" anchor="ctr" anchorCtr="0" compatLnSpc="1"/>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74355" y="152660"/>
            <a:ext cx="216000" cy="216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 name="星形: 五角 2"/>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Rectangle 29"/>
          <p:cNvSpPr>
            <a:spLocks noGrp="1" noChangeArrowheads="1"/>
          </p:cNvSpPr>
          <p:nvPr>
            <p:ph type="sldNum" sz="quarter" idx="10"/>
          </p:nvPr>
        </p:nvSpPr>
        <p:spPr/>
        <p:txBody>
          <a:bodyPr/>
          <a:lstStyle>
            <a:lvl1pPr>
              <a:defRPr/>
            </a:lvl1pPr>
          </a:lstStyle>
          <a:p>
            <a:pPr>
              <a:defRPr/>
            </a:pPr>
            <a:fld id="{56A76461-E082-43AD-9577-1E67FD9444D8}" type="slidenum">
              <a:rPr lang="en-US" altLang="zh-CN"/>
            </a:fld>
            <a:endParaRPr lang="en-US" altLang="zh-CN"/>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2" name="星形: 五角 1"/>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08000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0000FF"/>
              </a:buClr>
              <a:buFont typeface="Wingdings" panose="05000000000000000000" pitchFamily="2" charset="2"/>
              <a:buChar char="Ø"/>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内容占位符 2"/>
          <p:cNvSpPr>
            <a:spLocks noGrp="1"/>
          </p:cNvSpPr>
          <p:nvPr>
            <p:ph idx="11"/>
          </p:nvPr>
        </p:nvSpPr>
        <p:spPr>
          <a:xfrm>
            <a:off x="360000" y="378904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0000FF"/>
              </a:buClr>
              <a:buFont typeface="Wingdings" panose="05000000000000000000" pitchFamily="2" charset="2"/>
              <a:buChar char="Ø"/>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156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 name="内容占位符 2"/>
          <p:cNvSpPr>
            <a:spLocks noGrp="1"/>
          </p:cNvSpPr>
          <p:nvPr>
            <p:ph sz="half" idx="11"/>
          </p:nvPr>
        </p:nvSpPr>
        <p:spPr>
          <a:xfrm>
            <a:off x="360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内容占位符 3"/>
          <p:cNvSpPr>
            <a:spLocks noGrp="1"/>
          </p:cNvSpPr>
          <p:nvPr>
            <p:ph sz="half" idx="12"/>
          </p:nvPr>
        </p:nvSpPr>
        <p:spPr>
          <a:xfrm>
            <a:off x="6156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Rectangle 29"/>
          <p:cNvSpPr>
            <a:spLocks noGrp="1" noChangeArrowheads="1"/>
          </p:cNvSpPr>
          <p:nvPr>
            <p:ph type="sldNum" sz="quarter" idx="10"/>
          </p:nvPr>
        </p:nvSpPr>
        <p:spPr/>
        <p:txBody>
          <a:bodyPr/>
          <a:lstStyle>
            <a:lvl1pPr>
              <a:defRPr/>
            </a:lvl1pPr>
          </a:lstStyle>
          <a:p>
            <a:pPr>
              <a:defRPr/>
            </a:pPr>
            <a:fld id="{56A76461-E082-43AD-9577-1E67FD9444D8}" type="slidenum">
              <a:rPr lang="en-US" altLang="zh-CN"/>
            </a:fld>
            <a:endParaRPr lang="en-US" altLang="zh-CN"/>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a:solidFill>
            <a:srgbClr val="00FFFF"/>
          </a:solidFill>
        </p:spPr>
        <p:txBody>
          <a:bodyPr/>
          <a:lstStyle>
            <a:lvl1pPr>
              <a:defRPr>
                <a:solidFill>
                  <a:srgbClr val="0000F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74355" y="152660"/>
            <a:ext cx="216000" cy="216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endParaRPr lang="en-US" altLang="zh-CN" sz="1400" b="0" i="1" dirty="0">
              <a:solidFill>
                <a:srgbClr val="0000FF"/>
              </a:solidFill>
              <a:latin typeface="Times New Roman" panose="02020603050405020304" pitchFamily="18" charset="0"/>
              <a:cs typeface="Times New Roman" panose="02020603050405020304" pitchFamily="18" charset="0"/>
            </a:endParaRPr>
          </a:p>
        </p:txBody>
      </p:sp>
      <p:sp>
        <p:nvSpPr>
          <p:cNvPr id="4125" name="Rectangle 29"/>
          <p:cNvSpPr>
            <a:spLocks noGrp="1" noChangeArrowheads="1"/>
          </p:cNvSpPr>
          <p:nvPr>
            <p:ph type="sldNum" sz="quarter" idx="4"/>
          </p:nvPr>
        </p:nvSpPr>
        <p:spPr bwMode="auto">
          <a:xfrm>
            <a:off x="1113656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fld>
            <a:endParaRPr lang="en-US" altLang="zh-CN"/>
          </a:p>
        </p:txBody>
      </p:sp>
      <p:grpSp>
        <p:nvGrpSpPr>
          <p:cNvPr id="2" name="组合 1"/>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43735"/>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5.png"/><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9.xml"/><Relationship Id="rId1" Type="http://schemas.openxmlformats.org/officeDocument/2006/relationships/image" Target="../media/image4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7.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8.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image" Target="../media/image52.tif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4.tiff"/><Relationship Id="rId1" Type="http://schemas.openxmlformats.org/officeDocument/2006/relationships/image" Target="../media/image53.tiff"/></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5.tif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slide" Target="slide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a:t>Chapter 8</a:t>
            </a:r>
            <a:r>
              <a:rPr lang="en-US" altLang="ja-JP" sz="4800" dirty="0"/>
              <a:t> </a:t>
            </a:r>
            <a:r>
              <a:rPr lang="en-US" altLang="zh-CN" sz="4800" dirty="0"/>
              <a:t>  Main Memory </a:t>
            </a:r>
            <a:endParaRPr lang="zh-CN" altLang="en-US" sz="4800" dirty="0"/>
          </a:p>
        </p:txBody>
      </p:sp>
      <p:sp>
        <p:nvSpPr>
          <p:cNvPr id="3" name="日期占位符 2"/>
          <p:cNvSpPr>
            <a:spLocks noGrp="1"/>
          </p:cNvSpPr>
          <p:nvPr>
            <p:ph type="dt" sz="half" idx="10"/>
          </p:nvPr>
        </p:nvSpPr>
        <p:spPr/>
        <p:txBody>
          <a:bodyPr/>
          <a:lstStyle/>
          <a:p>
            <a:fld id="{0D8C5DFB-278D-4E25-B5F6-A222904CC851}" type="datetime3">
              <a:rPr lang="zh-CN" altLang="en-US" smtClean="0"/>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en-US" dirty="0"/>
              <a:t>Address Binding</a:t>
            </a:r>
            <a:endParaRPr lang="zh-CN" altLang="en-US" dirty="0"/>
          </a:p>
        </p:txBody>
      </p:sp>
      <p:sp>
        <p:nvSpPr>
          <p:cNvPr id="3" name="内容占位符 2"/>
          <p:cNvSpPr>
            <a:spLocks noGrp="1"/>
          </p:cNvSpPr>
          <p:nvPr>
            <p:ph idx="1"/>
          </p:nvPr>
        </p:nvSpPr>
        <p:spPr/>
        <p:txBody>
          <a:bodyPr>
            <a:normAutofit lnSpcReduction="10000"/>
          </a:bodyPr>
          <a:lstStyle/>
          <a:p>
            <a:pPr>
              <a:spcBef>
                <a:spcPts val="600"/>
              </a:spcBef>
            </a:pPr>
            <a:r>
              <a:rPr kumimoji="0" lang="en-US" altLang="en-US" dirty="0"/>
              <a:t>Programs on disk, ready to be brought into memory to execute form an </a:t>
            </a:r>
            <a:r>
              <a:rPr kumimoji="0" lang="en-US" altLang="en-US" dirty="0">
                <a:solidFill>
                  <a:srgbClr val="0000FF"/>
                </a:solidFill>
              </a:rPr>
              <a:t>input queue.</a:t>
            </a:r>
            <a:endParaRPr kumimoji="0" lang="en-US" altLang="en-US" dirty="0">
              <a:solidFill>
                <a:srgbClr val="0000FF"/>
              </a:solidFill>
            </a:endParaRPr>
          </a:p>
          <a:p>
            <a:pPr>
              <a:spcBef>
                <a:spcPts val="600"/>
              </a:spcBef>
            </a:pPr>
            <a:r>
              <a:rPr lang="en-US" altLang="zh-CN" dirty="0"/>
              <a:t>Most systems allow a user process to reside in any part of the physical memory.</a:t>
            </a:r>
            <a:endParaRPr lang="en-US" altLang="zh-CN" dirty="0"/>
          </a:p>
          <a:p>
            <a:pPr>
              <a:spcBef>
                <a:spcPts val="600"/>
              </a:spcBef>
            </a:pPr>
            <a:r>
              <a:rPr lang="en-US" altLang="zh-CN" dirty="0"/>
              <a:t>A user program goes through several steps before being executed. </a:t>
            </a:r>
            <a:br>
              <a:rPr lang="en-US" altLang="zh-CN" dirty="0"/>
            </a:br>
            <a:r>
              <a:rPr kumimoji="0" lang="en-US" altLang="en-US" dirty="0"/>
              <a:t>Addresses represented in different ways at different stages.</a:t>
            </a:r>
            <a:endParaRPr kumimoji="0" lang="en-US" altLang="en-US" dirty="0"/>
          </a:p>
          <a:p>
            <a:pPr lvl="1">
              <a:spcBef>
                <a:spcPts val="600"/>
              </a:spcBef>
            </a:pPr>
            <a:r>
              <a:rPr kumimoji="0" lang="en-US" altLang="en-US" dirty="0"/>
              <a:t>Addresses in source program are usually symbolic.  </a:t>
            </a:r>
            <a:br>
              <a:rPr kumimoji="0" lang="en-US" altLang="en-US" dirty="0"/>
            </a:br>
            <a:r>
              <a:rPr kumimoji="0" lang="en-US" altLang="en-US" dirty="0"/>
              <a:t>E.g.  </a:t>
            </a:r>
            <a:r>
              <a:rPr kumimoji="0" lang="en-US" altLang="zh-CN" dirty="0"/>
              <a:t>counter</a:t>
            </a:r>
            <a:endParaRPr kumimoji="0" lang="en-US" altLang="en-US" dirty="0"/>
          </a:p>
          <a:p>
            <a:pPr lvl="1">
              <a:spcBef>
                <a:spcPts val="600"/>
              </a:spcBef>
            </a:pPr>
            <a:r>
              <a:rPr kumimoji="0" lang="en-US" altLang="en-US" dirty="0"/>
              <a:t>A </a:t>
            </a:r>
            <a:r>
              <a:rPr kumimoji="0" lang="en-US" altLang="en-US" dirty="0">
                <a:solidFill>
                  <a:srgbClr val="0000FF"/>
                </a:solidFill>
              </a:rPr>
              <a:t>compiler</a:t>
            </a:r>
            <a:r>
              <a:rPr kumimoji="0" lang="en-US" altLang="en-US" dirty="0"/>
              <a:t> binds</a:t>
            </a:r>
            <a:r>
              <a:rPr kumimoji="0" lang="en-US" altLang="en-US" dirty="0">
                <a:solidFill>
                  <a:srgbClr val="0000FF"/>
                </a:solidFill>
              </a:rPr>
              <a:t> </a:t>
            </a:r>
            <a:r>
              <a:rPr kumimoji="0" lang="en-US" altLang="en-US" dirty="0"/>
              <a:t>symbolic addresses to relocatable addresses. </a:t>
            </a:r>
            <a:br>
              <a:rPr kumimoji="0" lang="en-US" altLang="en-US" dirty="0"/>
            </a:br>
            <a:r>
              <a:rPr kumimoji="0" lang="en-US" altLang="en-US" dirty="0"/>
              <a:t>E.g. </a:t>
            </a:r>
            <a:r>
              <a:rPr kumimoji="0" lang="ja-JP" altLang="en-US" dirty="0"/>
              <a:t>“</a:t>
            </a:r>
            <a:r>
              <a:rPr kumimoji="0" lang="en-US" altLang="ja-JP" dirty="0"/>
              <a:t>200 bytes from beginning of this module</a:t>
            </a:r>
            <a:r>
              <a:rPr kumimoji="0" lang="ja-JP" altLang="en-US" dirty="0"/>
              <a:t>”</a:t>
            </a:r>
            <a:endParaRPr kumimoji="0" lang="en-US" altLang="ja-JP" dirty="0"/>
          </a:p>
          <a:p>
            <a:pPr lvl="1">
              <a:spcBef>
                <a:spcPts val="600"/>
              </a:spcBef>
            </a:pPr>
            <a:r>
              <a:rPr kumimoji="0" lang="en-US" altLang="en-US" dirty="0">
                <a:solidFill>
                  <a:srgbClr val="0000FF"/>
                </a:solidFill>
              </a:rPr>
              <a:t>Linker</a:t>
            </a:r>
            <a:r>
              <a:rPr kumimoji="0" lang="en-US" altLang="en-US" dirty="0"/>
              <a:t> or </a:t>
            </a:r>
            <a:r>
              <a:rPr kumimoji="0" lang="en-US" altLang="en-US" dirty="0">
                <a:solidFill>
                  <a:srgbClr val="0000FF"/>
                </a:solidFill>
              </a:rPr>
              <a:t>loader</a:t>
            </a:r>
            <a:r>
              <a:rPr kumimoji="0" lang="en-US" altLang="en-US" dirty="0"/>
              <a:t> will bind relocatable addresses to absolute addresses.  </a:t>
            </a:r>
            <a:br>
              <a:rPr kumimoji="0" lang="en-US" altLang="en-US" dirty="0"/>
            </a:br>
            <a:r>
              <a:rPr kumimoji="0" lang="en-US" altLang="zh-CN" dirty="0"/>
              <a:t>E</a:t>
            </a:r>
            <a:r>
              <a:rPr kumimoji="0" lang="en-US" altLang="en-US" dirty="0"/>
              <a:t>.</a:t>
            </a:r>
            <a:r>
              <a:rPr kumimoji="0" lang="en-US" altLang="zh-CN" dirty="0"/>
              <a:t>g</a:t>
            </a:r>
            <a:r>
              <a:rPr kumimoji="0" lang="en-US" altLang="en-US" dirty="0"/>
              <a:t>. 74014.</a:t>
            </a:r>
            <a:endParaRPr kumimoji="0" lang="en-US" altLang="en-US" dirty="0"/>
          </a:p>
          <a:p>
            <a:pPr lvl="1">
              <a:spcBef>
                <a:spcPts val="600"/>
              </a:spcBef>
            </a:pPr>
            <a:r>
              <a:rPr kumimoji="0" lang="en-US" altLang="en-US" dirty="0"/>
              <a:t>Each binding maps one address space to another.</a:t>
            </a:r>
            <a:endParaRPr lang="zh-CN" altLang="en-US" dirty="0"/>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Multistep Processing of a User Program </a:t>
            </a:r>
            <a:endParaRPr lang="zh-CN" altLang="en-US" dirty="0"/>
          </a:p>
        </p:txBody>
      </p:sp>
      <p:sp>
        <p:nvSpPr>
          <p:cNvPr id="184323" name="Oval 3"/>
          <p:cNvSpPr>
            <a:spLocks noChangeArrowheads="1"/>
          </p:cNvSpPr>
          <p:nvPr/>
        </p:nvSpPr>
        <p:spPr bwMode="auto">
          <a:xfrm>
            <a:off x="3746020" y="1033966"/>
            <a:ext cx="2808288" cy="504825"/>
          </a:xfrm>
          <a:prstGeom prst="ellipse">
            <a:avLst/>
          </a:prstGeom>
          <a:solidFill>
            <a:schemeClr val="bg1">
              <a:lumMod val="75000"/>
            </a:schemeClr>
          </a:solidFill>
          <a:ln w="9525">
            <a:solidFill>
              <a:schemeClr val="tx1"/>
            </a:solidFill>
            <a:round/>
          </a:ln>
          <a:effectLst/>
        </p:spPr>
        <p:txBody>
          <a:bodyPr wrap="none" anchor="ctr"/>
          <a:lstStyle/>
          <a:p>
            <a:pPr algn="ctr"/>
            <a:r>
              <a:rPr lang="en-US" altLang="zh-CN" sz="2000"/>
              <a:t>source program</a:t>
            </a:r>
            <a:endParaRPr lang="en-US" altLang="zh-CN" sz="2000"/>
          </a:p>
        </p:txBody>
      </p:sp>
      <p:sp>
        <p:nvSpPr>
          <p:cNvPr id="184324" name="Rectangle 4"/>
          <p:cNvSpPr>
            <a:spLocks noChangeArrowheads="1"/>
          </p:cNvSpPr>
          <p:nvPr/>
        </p:nvSpPr>
        <p:spPr bwMode="auto">
          <a:xfrm>
            <a:off x="3746020" y="1773238"/>
            <a:ext cx="2808288" cy="431800"/>
          </a:xfrm>
          <a:prstGeom prst="rect">
            <a:avLst/>
          </a:prstGeom>
          <a:solidFill>
            <a:srgbClr val="FFFF00"/>
          </a:solidFill>
          <a:ln w="9525">
            <a:solidFill>
              <a:schemeClr val="tx1"/>
            </a:solidFill>
            <a:miter lim="800000"/>
          </a:ln>
          <a:effectLst/>
        </p:spPr>
        <p:txBody>
          <a:bodyPr wrap="none" anchor="ctr"/>
          <a:lstStyle/>
          <a:p>
            <a:pPr algn="ctr"/>
            <a:r>
              <a:rPr lang="en-US" altLang="zh-CN" sz="2000"/>
              <a:t>compiler or assembler</a:t>
            </a:r>
            <a:endParaRPr lang="en-US" altLang="zh-CN" sz="2000"/>
          </a:p>
        </p:txBody>
      </p:sp>
      <p:sp>
        <p:nvSpPr>
          <p:cNvPr id="184325" name="Oval 5"/>
          <p:cNvSpPr>
            <a:spLocks noChangeArrowheads="1"/>
          </p:cNvSpPr>
          <p:nvPr/>
        </p:nvSpPr>
        <p:spPr bwMode="auto">
          <a:xfrm>
            <a:off x="3746020" y="2565401"/>
            <a:ext cx="2808288" cy="504825"/>
          </a:xfrm>
          <a:prstGeom prst="ellipse">
            <a:avLst/>
          </a:prstGeom>
          <a:solidFill>
            <a:schemeClr val="bg1">
              <a:lumMod val="75000"/>
            </a:schemeClr>
          </a:solidFill>
          <a:ln w="9525">
            <a:solidFill>
              <a:schemeClr val="tx1"/>
            </a:solidFill>
            <a:round/>
          </a:ln>
          <a:effectLst/>
        </p:spPr>
        <p:txBody>
          <a:bodyPr wrap="none" anchor="ctr"/>
          <a:lstStyle/>
          <a:p>
            <a:pPr algn="ctr"/>
            <a:r>
              <a:rPr lang="en-US" altLang="zh-CN" sz="2000"/>
              <a:t>object module</a:t>
            </a:r>
            <a:endParaRPr lang="en-US" altLang="zh-CN" sz="2000"/>
          </a:p>
        </p:txBody>
      </p:sp>
      <p:sp>
        <p:nvSpPr>
          <p:cNvPr id="184326" name="Rectangle 6"/>
          <p:cNvSpPr>
            <a:spLocks noChangeArrowheads="1"/>
          </p:cNvSpPr>
          <p:nvPr/>
        </p:nvSpPr>
        <p:spPr bwMode="auto">
          <a:xfrm>
            <a:off x="3746020" y="3429000"/>
            <a:ext cx="2808288" cy="431800"/>
          </a:xfrm>
          <a:prstGeom prst="rect">
            <a:avLst/>
          </a:prstGeom>
          <a:solidFill>
            <a:srgbClr val="FFFF00"/>
          </a:solidFill>
          <a:ln w="9525">
            <a:solidFill>
              <a:schemeClr val="tx1"/>
            </a:solidFill>
            <a:miter lim="800000"/>
          </a:ln>
          <a:effectLst/>
        </p:spPr>
        <p:txBody>
          <a:bodyPr wrap="none" anchor="ctr"/>
          <a:lstStyle/>
          <a:p>
            <a:pPr algn="ctr"/>
            <a:r>
              <a:rPr lang="en-US" altLang="zh-CN" sz="2000"/>
              <a:t>linkage editor</a:t>
            </a:r>
            <a:endParaRPr lang="en-US" altLang="zh-CN" sz="2000"/>
          </a:p>
        </p:txBody>
      </p:sp>
      <p:sp>
        <p:nvSpPr>
          <p:cNvPr id="184327" name="Oval 7"/>
          <p:cNvSpPr>
            <a:spLocks noChangeArrowheads="1"/>
          </p:cNvSpPr>
          <p:nvPr/>
        </p:nvSpPr>
        <p:spPr bwMode="auto">
          <a:xfrm>
            <a:off x="3746020" y="4221164"/>
            <a:ext cx="2808288" cy="504825"/>
          </a:xfrm>
          <a:prstGeom prst="ellipse">
            <a:avLst/>
          </a:prstGeom>
          <a:solidFill>
            <a:srgbClr val="66FFFF"/>
          </a:solidFill>
          <a:ln w="9525">
            <a:solidFill>
              <a:schemeClr val="tx1"/>
            </a:solidFill>
            <a:round/>
          </a:ln>
          <a:effectLst/>
        </p:spPr>
        <p:txBody>
          <a:bodyPr wrap="none" anchor="ctr"/>
          <a:lstStyle/>
          <a:p>
            <a:pPr algn="ctr"/>
            <a:r>
              <a:rPr lang="en-US" altLang="zh-CN" sz="2000" dirty="0"/>
              <a:t>load module</a:t>
            </a:r>
            <a:endParaRPr lang="en-US" altLang="zh-CN" sz="2000" dirty="0"/>
          </a:p>
        </p:txBody>
      </p:sp>
      <p:sp>
        <p:nvSpPr>
          <p:cNvPr id="184328" name="Rectangle 8"/>
          <p:cNvSpPr>
            <a:spLocks noChangeArrowheads="1"/>
          </p:cNvSpPr>
          <p:nvPr/>
        </p:nvSpPr>
        <p:spPr bwMode="auto">
          <a:xfrm>
            <a:off x="3746020" y="5084763"/>
            <a:ext cx="2808288" cy="431800"/>
          </a:xfrm>
          <a:prstGeom prst="rect">
            <a:avLst/>
          </a:prstGeom>
          <a:solidFill>
            <a:srgbClr val="FFFF00"/>
          </a:solidFill>
          <a:ln w="9525">
            <a:solidFill>
              <a:schemeClr val="tx1"/>
            </a:solidFill>
            <a:miter lim="800000"/>
          </a:ln>
          <a:effectLst/>
        </p:spPr>
        <p:txBody>
          <a:bodyPr wrap="none" anchor="ctr"/>
          <a:lstStyle/>
          <a:p>
            <a:pPr algn="ctr"/>
            <a:r>
              <a:rPr lang="en-US" altLang="zh-CN" sz="2000"/>
              <a:t>loader</a:t>
            </a:r>
            <a:endParaRPr lang="en-US" altLang="zh-CN" sz="2000"/>
          </a:p>
        </p:txBody>
      </p:sp>
      <p:sp>
        <p:nvSpPr>
          <p:cNvPr id="184329" name="Rectangle 9"/>
          <p:cNvSpPr>
            <a:spLocks noChangeArrowheads="1"/>
          </p:cNvSpPr>
          <p:nvPr/>
        </p:nvSpPr>
        <p:spPr bwMode="auto">
          <a:xfrm>
            <a:off x="3746020" y="5876926"/>
            <a:ext cx="2808288" cy="720725"/>
          </a:xfrm>
          <a:prstGeom prst="rect">
            <a:avLst/>
          </a:prstGeom>
          <a:solidFill>
            <a:srgbClr val="00FF00"/>
          </a:solidFill>
          <a:ln w="9525">
            <a:solidFill>
              <a:schemeClr val="tx1"/>
            </a:solidFill>
            <a:miter lim="800000"/>
          </a:ln>
          <a:effectLst/>
        </p:spPr>
        <p:txBody>
          <a:bodyPr wrap="none" anchor="ctr"/>
          <a:lstStyle/>
          <a:p>
            <a:pPr algn="ctr"/>
            <a:r>
              <a:rPr lang="en-US" altLang="zh-CN" sz="2000" dirty="0"/>
              <a:t>in-memory</a:t>
            </a:r>
            <a:endParaRPr lang="en-US" altLang="zh-CN" sz="2000" dirty="0"/>
          </a:p>
          <a:p>
            <a:pPr algn="ctr"/>
            <a:r>
              <a:rPr lang="en-US" altLang="zh-CN" sz="2000" dirty="0"/>
              <a:t>Binary Memory image</a:t>
            </a:r>
            <a:endParaRPr lang="en-US" altLang="zh-CN" sz="2000" dirty="0"/>
          </a:p>
        </p:txBody>
      </p:sp>
      <p:sp>
        <p:nvSpPr>
          <p:cNvPr id="184330" name="Oval 10"/>
          <p:cNvSpPr>
            <a:spLocks noChangeArrowheads="1"/>
          </p:cNvSpPr>
          <p:nvPr/>
        </p:nvSpPr>
        <p:spPr bwMode="auto">
          <a:xfrm>
            <a:off x="650395" y="2565401"/>
            <a:ext cx="2808288" cy="504825"/>
          </a:xfrm>
          <a:prstGeom prst="ellipse">
            <a:avLst/>
          </a:prstGeom>
          <a:solidFill>
            <a:schemeClr val="bg1">
              <a:lumMod val="75000"/>
            </a:schemeClr>
          </a:solidFill>
          <a:ln w="9525">
            <a:solidFill>
              <a:schemeClr val="tx1"/>
            </a:solidFill>
            <a:round/>
          </a:ln>
          <a:effectLst/>
        </p:spPr>
        <p:txBody>
          <a:bodyPr wrap="none" anchor="ctr"/>
          <a:lstStyle/>
          <a:p>
            <a:pPr algn="ctr"/>
            <a:r>
              <a:rPr lang="en-US" altLang="zh-CN" sz="2000" dirty="0"/>
              <a:t>other object modules</a:t>
            </a:r>
            <a:endParaRPr lang="en-US" altLang="zh-CN" sz="2000" dirty="0"/>
          </a:p>
        </p:txBody>
      </p:sp>
      <p:sp>
        <p:nvSpPr>
          <p:cNvPr id="184331" name="Oval 11"/>
          <p:cNvSpPr>
            <a:spLocks noChangeArrowheads="1"/>
          </p:cNvSpPr>
          <p:nvPr/>
        </p:nvSpPr>
        <p:spPr bwMode="auto">
          <a:xfrm>
            <a:off x="650395" y="4219576"/>
            <a:ext cx="2808288" cy="504825"/>
          </a:xfrm>
          <a:prstGeom prst="ellipse">
            <a:avLst/>
          </a:prstGeom>
          <a:solidFill>
            <a:srgbClr val="66FFFF"/>
          </a:solidFill>
          <a:ln w="9525">
            <a:solidFill>
              <a:schemeClr val="tx1"/>
            </a:solidFill>
            <a:round/>
          </a:ln>
          <a:effectLst/>
        </p:spPr>
        <p:txBody>
          <a:bodyPr wrap="none" anchor="ctr"/>
          <a:lstStyle/>
          <a:p>
            <a:pPr algn="ctr"/>
            <a:r>
              <a:rPr lang="en-US" altLang="zh-CN" sz="2000"/>
              <a:t>system library</a:t>
            </a:r>
            <a:endParaRPr lang="en-US" altLang="zh-CN" sz="2000"/>
          </a:p>
        </p:txBody>
      </p:sp>
      <p:sp>
        <p:nvSpPr>
          <p:cNvPr id="184332" name="Oval 12"/>
          <p:cNvSpPr>
            <a:spLocks noChangeArrowheads="1"/>
          </p:cNvSpPr>
          <p:nvPr/>
        </p:nvSpPr>
        <p:spPr bwMode="auto">
          <a:xfrm>
            <a:off x="650395" y="5011738"/>
            <a:ext cx="2808288" cy="938212"/>
          </a:xfrm>
          <a:prstGeom prst="ellipse">
            <a:avLst/>
          </a:prstGeom>
          <a:solidFill>
            <a:srgbClr val="00FF00"/>
          </a:solidFill>
          <a:ln w="9525">
            <a:solidFill>
              <a:schemeClr val="tx1"/>
            </a:solidFill>
            <a:round/>
          </a:ln>
          <a:effectLst/>
        </p:spPr>
        <p:txBody>
          <a:bodyPr wrap="none" anchor="ctr"/>
          <a:lstStyle/>
          <a:p>
            <a:pPr algn="ctr"/>
            <a:r>
              <a:rPr lang="en-US" altLang="zh-CN" sz="2000" dirty="0"/>
              <a:t>dynamically loaded</a:t>
            </a:r>
            <a:endParaRPr lang="en-US" altLang="zh-CN" sz="2000" dirty="0"/>
          </a:p>
          <a:p>
            <a:pPr algn="ctr"/>
            <a:r>
              <a:rPr lang="en-US" altLang="zh-CN" sz="2000" dirty="0"/>
              <a:t>System library</a:t>
            </a:r>
            <a:endParaRPr lang="en-US" altLang="zh-CN" sz="2000" dirty="0"/>
          </a:p>
        </p:txBody>
      </p:sp>
      <p:cxnSp>
        <p:nvCxnSpPr>
          <p:cNvPr id="184333" name="AutoShape 13"/>
          <p:cNvCxnSpPr>
            <a:cxnSpLocks noChangeShapeType="1"/>
            <a:stCxn id="184323" idx="4"/>
            <a:endCxn id="184324" idx="0"/>
          </p:cNvCxnSpPr>
          <p:nvPr/>
        </p:nvCxnSpPr>
        <p:spPr bwMode="auto">
          <a:xfrm>
            <a:off x="5150164" y="1538790"/>
            <a:ext cx="0" cy="234448"/>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4" name="AutoShape 14"/>
          <p:cNvCxnSpPr>
            <a:cxnSpLocks noChangeShapeType="1"/>
            <a:stCxn id="184324" idx="2"/>
            <a:endCxn id="184325" idx="0"/>
          </p:cNvCxnSpPr>
          <p:nvPr/>
        </p:nvCxnSpPr>
        <p:spPr bwMode="auto">
          <a:xfrm>
            <a:off x="5150958" y="2205038"/>
            <a:ext cx="0" cy="36036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5" name="AutoShape 15"/>
          <p:cNvCxnSpPr>
            <a:cxnSpLocks noChangeShapeType="1"/>
            <a:stCxn id="184325" idx="4"/>
            <a:endCxn id="184326" idx="0"/>
          </p:cNvCxnSpPr>
          <p:nvPr/>
        </p:nvCxnSpPr>
        <p:spPr bwMode="auto">
          <a:xfrm>
            <a:off x="5150958" y="3070226"/>
            <a:ext cx="0" cy="358775"/>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6" name="AutoShape 16"/>
          <p:cNvCxnSpPr>
            <a:cxnSpLocks noChangeShapeType="1"/>
            <a:stCxn id="184326" idx="2"/>
            <a:endCxn id="184327" idx="0"/>
          </p:cNvCxnSpPr>
          <p:nvPr/>
        </p:nvCxnSpPr>
        <p:spPr bwMode="auto">
          <a:xfrm>
            <a:off x="5150958" y="3860801"/>
            <a:ext cx="0" cy="360363"/>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7" name="AutoShape 17"/>
          <p:cNvCxnSpPr>
            <a:cxnSpLocks noChangeShapeType="1"/>
            <a:stCxn id="184327" idx="4"/>
            <a:endCxn id="184328" idx="0"/>
          </p:cNvCxnSpPr>
          <p:nvPr/>
        </p:nvCxnSpPr>
        <p:spPr bwMode="auto">
          <a:xfrm>
            <a:off x="5150958" y="4725989"/>
            <a:ext cx="0" cy="358775"/>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8" name="AutoShape 18"/>
          <p:cNvCxnSpPr>
            <a:cxnSpLocks noChangeShapeType="1"/>
            <a:stCxn id="184328" idx="2"/>
            <a:endCxn id="184329" idx="0"/>
          </p:cNvCxnSpPr>
          <p:nvPr/>
        </p:nvCxnSpPr>
        <p:spPr bwMode="auto">
          <a:xfrm>
            <a:off x="5150958" y="5516563"/>
            <a:ext cx="0" cy="36036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9" name="AutoShape 19"/>
          <p:cNvCxnSpPr>
            <a:cxnSpLocks noChangeShapeType="1"/>
            <a:stCxn id="184330" idx="5"/>
            <a:endCxn id="184326" idx="1"/>
          </p:cNvCxnSpPr>
          <p:nvPr/>
        </p:nvCxnSpPr>
        <p:spPr bwMode="auto">
          <a:xfrm>
            <a:off x="3047520" y="2995614"/>
            <a:ext cx="698500" cy="649287"/>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40" name="AutoShape 20"/>
          <p:cNvCxnSpPr>
            <a:cxnSpLocks noChangeShapeType="1"/>
          </p:cNvCxnSpPr>
          <p:nvPr/>
        </p:nvCxnSpPr>
        <p:spPr bwMode="auto">
          <a:xfrm>
            <a:off x="3026883" y="4652964"/>
            <a:ext cx="698500" cy="650875"/>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41" name="AutoShape 21"/>
          <p:cNvCxnSpPr>
            <a:cxnSpLocks noChangeShapeType="1"/>
            <a:stCxn id="184332" idx="5"/>
            <a:endCxn id="184329" idx="1"/>
          </p:cNvCxnSpPr>
          <p:nvPr/>
        </p:nvCxnSpPr>
        <p:spPr bwMode="auto">
          <a:xfrm>
            <a:off x="3047520" y="5811838"/>
            <a:ext cx="698500" cy="425450"/>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4342" name="Group 22"/>
          <p:cNvGrpSpPr/>
          <p:nvPr/>
        </p:nvGrpSpPr>
        <p:grpSpPr bwMode="auto">
          <a:xfrm>
            <a:off x="6698770" y="3429001"/>
            <a:ext cx="1785938" cy="2087563"/>
            <a:chOff x="4286" y="2160"/>
            <a:chExt cx="1125" cy="1315"/>
          </a:xfrm>
        </p:grpSpPr>
        <p:sp>
          <p:nvSpPr>
            <p:cNvPr id="9246" name="Text Box 23"/>
            <p:cNvSpPr txBox="1">
              <a:spLocks noChangeArrowheads="1"/>
            </p:cNvSpPr>
            <p:nvPr/>
          </p:nvSpPr>
          <p:spPr bwMode="auto">
            <a:xfrm>
              <a:off x="4661" y="2681"/>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FF"/>
                  </a:solidFill>
                </a:rPr>
                <a:t>load time</a:t>
              </a:r>
              <a:endParaRPr lang="en-US" altLang="zh-CN" sz="2000" b="1">
                <a:solidFill>
                  <a:srgbClr val="0000FF"/>
                </a:solidFill>
              </a:endParaRPr>
            </a:p>
          </p:txBody>
        </p:sp>
        <p:sp>
          <p:nvSpPr>
            <p:cNvPr id="9247" name="AutoShape 24"/>
            <p:cNvSpPr/>
            <p:nvPr/>
          </p:nvSpPr>
          <p:spPr bwMode="auto">
            <a:xfrm>
              <a:off x="4286" y="2160"/>
              <a:ext cx="227" cy="1315"/>
            </a:xfrm>
            <a:prstGeom prst="rightBrace">
              <a:avLst>
                <a:gd name="adj1" fmla="val 48275"/>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345" name="Group 25"/>
          <p:cNvGrpSpPr/>
          <p:nvPr/>
        </p:nvGrpSpPr>
        <p:grpSpPr bwMode="auto">
          <a:xfrm>
            <a:off x="6698770" y="5876925"/>
            <a:ext cx="1741488" cy="647700"/>
            <a:chOff x="4286" y="3702"/>
            <a:chExt cx="1097" cy="408"/>
          </a:xfrm>
        </p:grpSpPr>
        <p:sp>
          <p:nvSpPr>
            <p:cNvPr id="9244" name="Text Box 26"/>
            <p:cNvSpPr txBox="1">
              <a:spLocks noChangeArrowheads="1"/>
            </p:cNvSpPr>
            <p:nvPr/>
          </p:nvSpPr>
          <p:spPr bwMode="auto">
            <a:xfrm>
              <a:off x="4677" y="3770"/>
              <a:ext cx="7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00FF"/>
                  </a:solidFill>
                </a:rPr>
                <a:t>run time</a:t>
              </a:r>
              <a:endParaRPr lang="en-US" altLang="zh-CN" sz="2000" b="1" dirty="0">
                <a:solidFill>
                  <a:srgbClr val="0000FF"/>
                </a:solidFill>
              </a:endParaRPr>
            </a:p>
          </p:txBody>
        </p:sp>
        <p:sp>
          <p:nvSpPr>
            <p:cNvPr id="9245" name="AutoShape 27"/>
            <p:cNvSpPr/>
            <p:nvPr/>
          </p:nvSpPr>
          <p:spPr bwMode="auto">
            <a:xfrm>
              <a:off x="4286" y="3702"/>
              <a:ext cx="227" cy="408"/>
            </a:xfrm>
            <a:prstGeom prst="rightBrace">
              <a:avLst>
                <a:gd name="adj1" fmla="val 14978"/>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348" name="Group 28"/>
          <p:cNvGrpSpPr/>
          <p:nvPr/>
        </p:nvGrpSpPr>
        <p:grpSpPr bwMode="auto">
          <a:xfrm>
            <a:off x="6698770" y="1701801"/>
            <a:ext cx="2001838" cy="574675"/>
            <a:chOff x="4286" y="1072"/>
            <a:chExt cx="1261" cy="362"/>
          </a:xfrm>
        </p:grpSpPr>
        <p:sp>
          <p:nvSpPr>
            <p:cNvPr id="9242" name="Text Box 29"/>
            <p:cNvSpPr txBox="1">
              <a:spLocks noChangeArrowheads="1"/>
            </p:cNvSpPr>
            <p:nvPr/>
          </p:nvSpPr>
          <p:spPr bwMode="auto">
            <a:xfrm>
              <a:off x="4513" y="1117"/>
              <a:ext cx="10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FF"/>
                  </a:solidFill>
                </a:rPr>
                <a:t>Compile time</a:t>
              </a:r>
              <a:endParaRPr lang="en-US" altLang="zh-CN" sz="2000" b="1">
                <a:solidFill>
                  <a:srgbClr val="0000FF"/>
                </a:solidFill>
              </a:endParaRPr>
            </a:p>
          </p:txBody>
        </p:sp>
        <p:sp>
          <p:nvSpPr>
            <p:cNvPr id="9243" name="AutoShape 30"/>
            <p:cNvSpPr/>
            <p:nvPr/>
          </p:nvSpPr>
          <p:spPr bwMode="auto">
            <a:xfrm>
              <a:off x="4286" y="1072"/>
              <a:ext cx="227" cy="362"/>
            </a:xfrm>
            <a:prstGeom prst="rightBrace">
              <a:avLst>
                <a:gd name="adj1" fmla="val 1328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注: 线形(带强调线) 2"/>
          <p:cNvSpPr/>
          <p:nvPr/>
        </p:nvSpPr>
        <p:spPr bwMode="auto">
          <a:xfrm>
            <a:off x="9336359" y="1043735"/>
            <a:ext cx="2615639" cy="504825"/>
          </a:xfrm>
          <a:prstGeom prst="accentCallout1">
            <a:avLst>
              <a:gd name="adj1" fmla="val 18750"/>
              <a:gd name="adj2" fmla="val -8333"/>
              <a:gd name="adj3" fmla="val 52677"/>
              <a:gd name="adj4" fmla="val -94780"/>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effectLst/>
                <a:latin typeface="Times New Roman" panose="02020603050405020304" pitchFamily="18" charset="0"/>
                <a:ea typeface="黑体" panose="02010609060101010101" pitchFamily="2" charset="-122"/>
              </a:rPr>
              <a:t>counter</a:t>
            </a:r>
            <a:endParaRPr kumimoji="1" lang="zh-CN" altLang="en-US" sz="2400" b="1" i="0" u="none" strike="noStrike" cap="none" normalizeH="0" baseline="0" dirty="0">
              <a:ln>
                <a:noFill/>
              </a:ln>
              <a:effectLst/>
              <a:latin typeface="Times New Roman" panose="02020603050405020304" pitchFamily="18" charset="0"/>
              <a:ea typeface="黑体" panose="02010609060101010101" pitchFamily="2" charset="-122"/>
            </a:endParaRPr>
          </a:p>
        </p:txBody>
      </p:sp>
      <p:sp>
        <p:nvSpPr>
          <p:cNvPr id="4" name="标注: 线形(带强调线) 3"/>
          <p:cNvSpPr/>
          <p:nvPr/>
        </p:nvSpPr>
        <p:spPr bwMode="auto">
          <a:xfrm>
            <a:off x="9336360" y="2699150"/>
            <a:ext cx="2615639" cy="504825"/>
          </a:xfrm>
          <a:prstGeom prst="accentCallout1">
            <a:avLst>
              <a:gd name="adj1" fmla="val 18750"/>
              <a:gd name="adj2" fmla="val -8333"/>
              <a:gd name="adj3" fmla="val 24427"/>
              <a:gd name="adj4" fmla="val -94139"/>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effectLst/>
                <a:latin typeface="Times New Roman" panose="02020603050405020304" pitchFamily="18" charset="0"/>
                <a:ea typeface="黑体" panose="02010609060101010101" pitchFamily="2" charset="-122"/>
              </a:rPr>
              <a:t>1200 </a:t>
            </a:r>
            <a:endParaRPr kumimoji="1" lang="zh-CN" altLang="en-US" sz="2400" b="1" i="0" u="none" strike="noStrike" cap="none" normalizeH="0" baseline="0" dirty="0">
              <a:ln>
                <a:noFill/>
              </a:ln>
              <a:effectLst/>
              <a:latin typeface="Times New Roman" panose="02020603050405020304" pitchFamily="18" charset="0"/>
              <a:ea typeface="黑体" panose="02010609060101010101" pitchFamily="2" charset="-122"/>
            </a:endParaRPr>
          </a:p>
        </p:txBody>
      </p:sp>
      <p:sp>
        <p:nvSpPr>
          <p:cNvPr id="6" name="标注: 线形(带强调线) 5"/>
          <p:cNvSpPr/>
          <p:nvPr/>
        </p:nvSpPr>
        <p:spPr bwMode="auto">
          <a:xfrm>
            <a:off x="9336360" y="5544235"/>
            <a:ext cx="2615639" cy="504825"/>
          </a:xfrm>
          <a:prstGeom prst="accentCallout1">
            <a:avLst>
              <a:gd name="adj1" fmla="val 18750"/>
              <a:gd name="adj2" fmla="val -8333"/>
              <a:gd name="adj3" fmla="val 74280"/>
              <a:gd name="adj4" fmla="val -91252"/>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effectLst/>
                <a:latin typeface="Times New Roman" panose="02020603050405020304" pitchFamily="18" charset="0"/>
                <a:ea typeface="黑体" panose="02010609060101010101" pitchFamily="2" charset="-122"/>
              </a:rPr>
              <a:t>1200 </a:t>
            </a:r>
            <a:endParaRPr kumimoji="1" lang="zh-CN" altLang="en-US" sz="2400" b="1" i="0" u="none" strike="noStrike" cap="none" normalizeH="0" baseline="0" dirty="0">
              <a:ln>
                <a:noFill/>
              </a:ln>
              <a:effectLst/>
              <a:latin typeface="Times New Roman" panose="02020603050405020304" pitchFamily="18" charset="0"/>
              <a:ea typeface="黑体" panose="02010609060101010101" pitchFamily="2" charset="-122"/>
            </a:endParaRPr>
          </a:p>
        </p:txBody>
      </p:sp>
      <p:grpSp>
        <p:nvGrpSpPr>
          <p:cNvPr id="8" name="组合 7"/>
          <p:cNvGrpSpPr/>
          <p:nvPr/>
        </p:nvGrpSpPr>
        <p:grpSpPr>
          <a:xfrm>
            <a:off x="9336360" y="5544000"/>
            <a:ext cx="2617529" cy="1074700"/>
            <a:chOff x="9336360" y="5559425"/>
            <a:chExt cx="2617529" cy="1074700"/>
          </a:xfrm>
          <a:solidFill>
            <a:schemeClr val="bg1"/>
          </a:solidFill>
        </p:grpSpPr>
        <p:sp>
          <p:nvSpPr>
            <p:cNvPr id="5" name="标注: 线形(带强调线) 4"/>
            <p:cNvSpPr/>
            <p:nvPr/>
          </p:nvSpPr>
          <p:spPr bwMode="auto">
            <a:xfrm>
              <a:off x="9338250" y="5559425"/>
              <a:ext cx="2615639" cy="504825"/>
            </a:xfrm>
            <a:prstGeom prst="accentCallout1">
              <a:avLst>
                <a:gd name="adj1" fmla="val 18750"/>
                <a:gd name="adj2" fmla="val -8333"/>
                <a:gd name="adj3" fmla="val 74280"/>
                <a:gd name="adj4" fmla="val -91252"/>
              </a:avLst>
            </a:prstGeom>
            <a:grp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effectLst/>
                  <a:latin typeface="Times New Roman" panose="02020603050405020304" pitchFamily="18" charset="0"/>
                  <a:ea typeface="黑体" panose="02010609060101010101" pitchFamily="2" charset="-122"/>
                </a:rPr>
                <a:t>200 </a:t>
              </a:r>
              <a:endParaRPr kumimoji="1" lang="zh-CN" altLang="en-US" sz="2400" b="1" i="0" u="none" strike="noStrike" cap="none" normalizeH="0" baseline="0" dirty="0">
                <a:ln>
                  <a:noFill/>
                </a:ln>
                <a:effectLst/>
                <a:latin typeface="Times New Roman" panose="02020603050405020304" pitchFamily="18" charset="0"/>
                <a:ea typeface="黑体" panose="02010609060101010101" pitchFamily="2" charset="-122"/>
              </a:endParaRPr>
            </a:p>
          </p:txBody>
        </p:sp>
        <p:sp>
          <p:nvSpPr>
            <p:cNvPr id="7" name="标注: 线形(带强调线) 6"/>
            <p:cNvSpPr/>
            <p:nvPr/>
          </p:nvSpPr>
          <p:spPr bwMode="auto">
            <a:xfrm>
              <a:off x="9336360" y="6129300"/>
              <a:ext cx="2615639" cy="504825"/>
            </a:xfrm>
            <a:prstGeom prst="accentCallout1">
              <a:avLst>
                <a:gd name="adj1" fmla="val 18750"/>
                <a:gd name="adj2" fmla="val -8333"/>
                <a:gd name="adj3" fmla="val 21104"/>
                <a:gd name="adj4" fmla="val -32559"/>
              </a:avLst>
            </a:prstGeom>
            <a:grp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effectLst/>
                  <a:latin typeface="Times New Roman" panose="02020603050405020304" pitchFamily="18" charset="0"/>
                  <a:ea typeface="黑体" panose="02010609060101010101" pitchFamily="2" charset="-122"/>
                </a:rPr>
                <a:t>1200 </a:t>
              </a:r>
              <a:endParaRPr kumimoji="1" lang="zh-CN" altLang="en-US" sz="2400" b="1" i="0" u="none" strike="noStrike" cap="none" normalizeH="0" baseline="0" dirty="0">
                <a:ln>
                  <a:noFill/>
                </a:ln>
                <a:effectLst/>
                <a:latin typeface="Times New Roman" panose="02020603050405020304" pitchFamily="18" charset="0"/>
                <a:ea typeface="黑体" panose="02010609060101010101" pitchFamily="2" charset="-122"/>
              </a:endParaRPr>
            </a:p>
          </p:txBody>
        </p:sp>
      </p:grpSp>
      <p:sp>
        <p:nvSpPr>
          <p:cNvPr id="9" name="标注: 线形(带强调线) 8"/>
          <p:cNvSpPr/>
          <p:nvPr/>
        </p:nvSpPr>
        <p:spPr bwMode="auto">
          <a:xfrm>
            <a:off x="9336360" y="2699150"/>
            <a:ext cx="2615639" cy="504825"/>
          </a:xfrm>
          <a:prstGeom prst="accentCallout1">
            <a:avLst>
              <a:gd name="adj1" fmla="val 18750"/>
              <a:gd name="adj2" fmla="val -8333"/>
              <a:gd name="adj3" fmla="val 24427"/>
              <a:gd name="adj4" fmla="val -94139"/>
            </a:avLst>
          </a:prstGeom>
          <a:solidFill>
            <a:schemeClr val="bg1"/>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effectLst/>
                <a:latin typeface="Times New Roman" panose="02020603050405020304" pitchFamily="18" charset="0"/>
                <a:ea typeface="黑体" panose="02010609060101010101" pitchFamily="2" charset="-122"/>
              </a:rPr>
              <a:t>200 </a:t>
            </a:r>
            <a:endParaRPr kumimoji="1" lang="zh-CN" altLang="en-US" sz="2400" b="1" i="0" u="none" strike="noStrike" cap="none" normalizeH="0" baseline="0" dirty="0">
              <a:ln>
                <a:noFill/>
              </a:ln>
              <a:effectLst/>
              <a:latin typeface="Times New Roman" panose="02020603050405020304" pitchFamily="18" charset="0"/>
              <a:ea typeface="黑体" panose="02010609060101010101" pitchFamily="2" charset="-122"/>
            </a:endParaRPr>
          </a:p>
        </p:txBody>
      </p:sp>
      <p:sp>
        <p:nvSpPr>
          <p:cNvPr id="10"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animEffect transition="in" filter="wipe(left)">
                                      <p:cBhvr>
                                        <p:cTn id="7" dur="500"/>
                                        <p:tgtEl>
                                          <p:spTgt spid="1843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4333"/>
                                        </p:tgtEl>
                                        <p:attrNameLst>
                                          <p:attrName>style.visibility</p:attrName>
                                        </p:attrNameLst>
                                      </p:cBhvr>
                                      <p:to>
                                        <p:strVal val="visible"/>
                                      </p:to>
                                    </p:set>
                                    <p:animEffect transition="in" filter="wipe(up)">
                                      <p:cBhvr>
                                        <p:cTn id="12" dur="500"/>
                                        <p:tgtEl>
                                          <p:spTgt spid="18433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84324"/>
                                        </p:tgtEl>
                                        <p:attrNameLst>
                                          <p:attrName>style.visibility</p:attrName>
                                        </p:attrNameLst>
                                      </p:cBhvr>
                                      <p:to>
                                        <p:strVal val="visible"/>
                                      </p:to>
                                    </p:set>
                                    <p:animEffect transition="in" filter="wipe(up)">
                                      <p:cBhvr>
                                        <p:cTn id="16" dur="500"/>
                                        <p:tgtEl>
                                          <p:spTgt spid="184324"/>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4334"/>
                                        </p:tgtEl>
                                        <p:attrNameLst>
                                          <p:attrName>style.visibility</p:attrName>
                                        </p:attrNameLst>
                                      </p:cBhvr>
                                      <p:to>
                                        <p:strVal val="visible"/>
                                      </p:to>
                                    </p:set>
                                    <p:animEffect transition="in" filter="wipe(up)">
                                      <p:cBhvr>
                                        <p:cTn id="20" dur="500"/>
                                        <p:tgtEl>
                                          <p:spTgt spid="184334"/>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84325"/>
                                        </p:tgtEl>
                                        <p:attrNameLst>
                                          <p:attrName>style.visibility</p:attrName>
                                        </p:attrNameLst>
                                      </p:cBhvr>
                                      <p:to>
                                        <p:strVal val="visible"/>
                                      </p:to>
                                    </p:set>
                                    <p:animEffect transition="in" filter="wipe(up)">
                                      <p:cBhvr>
                                        <p:cTn id="24" dur="500"/>
                                        <p:tgtEl>
                                          <p:spTgt spid="18432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84348"/>
                                        </p:tgtEl>
                                        <p:attrNameLst>
                                          <p:attrName>style.visibility</p:attrName>
                                        </p:attrNameLst>
                                      </p:cBhvr>
                                      <p:to>
                                        <p:strVal val="visible"/>
                                      </p:to>
                                    </p:set>
                                    <p:animEffect transition="in" filter="wipe(left)">
                                      <p:cBhvr>
                                        <p:cTn id="28" dur="500"/>
                                        <p:tgtEl>
                                          <p:spTgt spid="1843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4330"/>
                                        </p:tgtEl>
                                        <p:attrNameLst>
                                          <p:attrName>style.visibility</p:attrName>
                                        </p:attrNameLst>
                                      </p:cBhvr>
                                      <p:to>
                                        <p:strVal val="visible"/>
                                      </p:to>
                                    </p:set>
                                    <p:animEffect transition="in" filter="wipe(left)">
                                      <p:cBhvr>
                                        <p:cTn id="33" dur="500"/>
                                        <p:tgtEl>
                                          <p:spTgt spid="184330"/>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184339"/>
                                        </p:tgtEl>
                                        <p:attrNameLst>
                                          <p:attrName>style.visibility</p:attrName>
                                        </p:attrNameLst>
                                      </p:cBhvr>
                                      <p:to>
                                        <p:strVal val="visible"/>
                                      </p:to>
                                    </p:set>
                                    <p:animEffect transition="in" filter="strips(downRight)">
                                      <p:cBhvr>
                                        <p:cTn id="37" dur="500"/>
                                        <p:tgtEl>
                                          <p:spTgt spid="184339"/>
                                        </p:tgtEl>
                                      </p:cBhvr>
                                    </p:animEffect>
                                  </p:childTnLst>
                                </p:cTn>
                              </p:par>
                              <p:par>
                                <p:cTn id="38" presetID="22" presetClass="entr" presetSubtype="1" fill="hold" nodeType="withEffect">
                                  <p:stCondLst>
                                    <p:cond delay="0"/>
                                  </p:stCondLst>
                                  <p:childTnLst>
                                    <p:set>
                                      <p:cBhvr>
                                        <p:cTn id="39" dur="1" fill="hold">
                                          <p:stCondLst>
                                            <p:cond delay="0"/>
                                          </p:stCondLst>
                                        </p:cTn>
                                        <p:tgtEl>
                                          <p:spTgt spid="184335"/>
                                        </p:tgtEl>
                                        <p:attrNameLst>
                                          <p:attrName>style.visibility</p:attrName>
                                        </p:attrNameLst>
                                      </p:cBhvr>
                                      <p:to>
                                        <p:strVal val="visible"/>
                                      </p:to>
                                    </p:set>
                                    <p:animEffect transition="in" filter="wipe(up)">
                                      <p:cBhvr>
                                        <p:cTn id="40" dur="500"/>
                                        <p:tgtEl>
                                          <p:spTgt spid="184335"/>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84326"/>
                                        </p:tgtEl>
                                        <p:attrNameLst>
                                          <p:attrName>style.visibility</p:attrName>
                                        </p:attrNameLst>
                                      </p:cBhvr>
                                      <p:to>
                                        <p:strVal val="visible"/>
                                      </p:to>
                                    </p:set>
                                    <p:animEffect transition="in" filter="wipe(up)">
                                      <p:cBhvr>
                                        <p:cTn id="44" dur="500"/>
                                        <p:tgtEl>
                                          <p:spTgt spid="184326"/>
                                        </p:tgtEl>
                                      </p:cBhvr>
                                    </p:animEffect>
                                  </p:childTnLst>
                                </p:cTn>
                              </p:par>
                            </p:childTnLst>
                          </p:cTn>
                        </p:par>
                        <p:par>
                          <p:cTn id="45" fill="hold">
                            <p:stCondLst>
                              <p:cond delay="1500"/>
                            </p:stCondLst>
                            <p:childTnLst>
                              <p:par>
                                <p:cTn id="46" presetID="22" presetClass="entr" presetSubtype="1" fill="hold" nodeType="afterEffect">
                                  <p:stCondLst>
                                    <p:cond delay="0"/>
                                  </p:stCondLst>
                                  <p:childTnLst>
                                    <p:set>
                                      <p:cBhvr>
                                        <p:cTn id="47" dur="1" fill="hold">
                                          <p:stCondLst>
                                            <p:cond delay="0"/>
                                          </p:stCondLst>
                                        </p:cTn>
                                        <p:tgtEl>
                                          <p:spTgt spid="184336"/>
                                        </p:tgtEl>
                                        <p:attrNameLst>
                                          <p:attrName>style.visibility</p:attrName>
                                        </p:attrNameLst>
                                      </p:cBhvr>
                                      <p:to>
                                        <p:strVal val="visible"/>
                                      </p:to>
                                    </p:set>
                                    <p:animEffect transition="in" filter="wipe(up)">
                                      <p:cBhvr>
                                        <p:cTn id="48" dur="500"/>
                                        <p:tgtEl>
                                          <p:spTgt spid="184336"/>
                                        </p:tgtEl>
                                      </p:cBhvr>
                                    </p:animEffec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184327"/>
                                        </p:tgtEl>
                                        <p:attrNameLst>
                                          <p:attrName>style.visibility</p:attrName>
                                        </p:attrNameLst>
                                      </p:cBhvr>
                                      <p:to>
                                        <p:strVal val="visible"/>
                                      </p:to>
                                    </p:set>
                                    <p:animEffect transition="in" filter="wipe(up)">
                                      <p:cBhvr>
                                        <p:cTn id="52" dur="500"/>
                                        <p:tgtEl>
                                          <p:spTgt spid="1843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4331"/>
                                        </p:tgtEl>
                                        <p:attrNameLst>
                                          <p:attrName>style.visibility</p:attrName>
                                        </p:attrNameLst>
                                      </p:cBhvr>
                                      <p:to>
                                        <p:strVal val="visible"/>
                                      </p:to>
                                    </p:set>
                                    <p:animEffect transition="in" filter="wipe(left)">
                                      <p:cBhvr>
                                        <p:cTn id="57" dur="500"/>
                                        <p:tgtEl>
                                          <p:spTgt spid="184331"/>
                                        </p:tgtEl>
                                      </p:cBhvr>
                                    </p:animEffect>
                                  </p:childTnLst>
                                </p:cTn>
                              </p:par>
                            </p:childTnLst>
                          </p:cTn>
                        </p:par>
                        <p:par>
                          <p:cTn id="58" fill="hold">
                            <p:stCondLst>
                              <p:cond delay="500"/>
                            </p:stCondLst>
                            <p:childTnLst>
                              <p:par>
                                <p:cTn id="59" presetID="18" presetClass="entr" presetSubtype="6" fill="hold" nodeType="afterEffect">
                                  <p:stCondLst>
                                    <p:cond delay="0"/>
                                  </p:stCondLst>
                                  <p:childTnLst>
                                    <p:set>
                                      <p:cBhvr>
                                        <p:cTn id="60" dur="1" fill="hold">
                                          <p:stCondLst>
                                            <p:cond delay="0"/>
                                          </p:stCondLst>
                                        </p:cTn>
                                        <p:tgtEl>
                                          <p:spTgt spid="184340"/>
                                        </p:tgtEl>
                                        <p:attrNameLst>
                                          <p:attrName>style.visibility</p:attrName>
                                        </p:attrNameLst>
                                      </p:cBhvr>
                                      <p:to>
                                        <p:strVal val="visible"/>
                                      </p:to>
                                    </p:set>
                                    <p:animEffect transition="in" filter="strips(downRight)">
                                      <p:cBhvr>
                                        <p:cTn id="61" dur="500"/>
                                        <p:tgtEl>
                                          <p:spTgt spid="184340"/>
                                        </p:tgtEl>
                                      </p:cBhvr>
                                    </p:animEffect>
                                  </p:childTnLst>
                                </p:cTn>
                              </p:par>
                              <p:par>
                                <p:cTn id="62" presetID="22" presetClass="entr" presetSubtype="1" fill="hold" nodeType="withEffect">
                                  <p:stCondLst>
                                    <p:cond delay="0"/>
                                  </p:stCondLst>
                                  <p:childTnLst>
                                    <p:set>
                                      <p:cBhvr>
                                        <p:cTn id="63" dur="1" fill="hold">
                                          <p:stCondLst>
                                            <p:cond delay="0"/>
                                          </p:stCondLst>
                                        </p:cTn>
                                        <p:tgtEl>
                                          <p:spTgt spid="184337"/>
                                        </p:tgtEl>
                                        <p:attrNameLst>
                                          <p:attrName>style.visibility</p:attrName>
                                        </p:attrNameLst>
                                      </p:cBhvr>
                                      <p:to>
                                        <p:strVal val="visible"/>
                                      </p:to>
                                    </p:set>
                                    <p:animEffect transition="in" filter="wipe(up)">
                                      <p:cBhvr>
                                        <p:cTn id="64" dur="500"/>
                                        <p:tgtEl>
                                          <p:spTgt spid="184337"/>
                                        </p:tgtEl>
                                      </p:cBhvr>
                                    </p:animEffect>
                                  </p:childTnLst>
                                </p:cTn>
                              </p:par>
                            </p:childTnLst>
                          </p:cTn>
                        </p:par>
                        <p:par>
                          <p:cTn id="65" fill="hold">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184328"/>
                                        </p:tgtEl>
                                        <p:attrNameLst>
                                          <p:attrName>style.visibility</p:attrName>
                                        </p:attrNameLst>
                                      </p:cBhvr>
                                      <p:to>
                                        <p:strVal val="visible"/>
                                      </p:to>
                                    </p:set>
                                    <p:animEffect transition="in" filter="wipe(up)">
                                      <p:cBhvr>
                                        <p:cTn id="68" dur="500"/>
                                        <p:tgtEl>
                                          <p:spTgt spid="184328"/>
                                        </p:tgtEl>
                                      </p:cBhvr>
                                    </p:animEffect>
                                  </p:childTnLst>
                                </p:cTn>
                              </p:par>
                            </p:childTnLst>
                          </p:cTn>
                        </p:par>
                        <p:par>
                          <p:cTn id="69" fill="hold">
                            <p:stCondLst>
                              <p:cond delay="1500"/>
                            </p:stCondLst>
                            <p:childTnLst>
                              <p:par>
                                <p:cTn id="70" presetID="22" presetClass="entr" presetSubtype="8" fill="hold" nodeType="afterEffect">
                                  <p:stCondLst>
                                    <p:cond delay="0"/>
                                  </p:stCondLst>
                                  <p:childTnLst>
                                    <p:set>
                                      <p:cBhvr>
                                        <p:cTn id="71" dur="1" fill="hold">
                                          <p:stCondLst>
                                            <p:cond delay="0"/>
                                          </p:stCondLst>
                                        </p:cTn>
                                        <p:tgtEl>
                                          <p:spTgt spid="184342"/>
                                        </p:tgtEl>
                                        <p:attrNameLst>
                                          <p:attrName>style.visibility</p:attrName>
                                        </p:attrNameLst>
                                      </p:cBhvr>
                                      <p:to>
                                        <p:strVal val="visible"/>
                                      </p:to>
                                    </p:set>
                                    <p:animEffect transition="in" filter="wipe(left)">
                                      <p:cBhvr>
                                        <p:cTn id="72" dur="500"/>
                                        <p:tgtEl>
                                          <p:spTgt spid="1843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84338"/>
                                        </p:tgtEl>
                                        <p:attrNameLst>
                                          <p:attrName>style.visibility</p:attrName>
                                        </p:attrNameLst>
                                      </p:cBhvr>
                                      <p:to>
                                        <p:strVal val="visible"/>
                                      </p:to>
                                    </p:set>
                                    <p:animEffect transition="in" filter="wipe(up)">
                                      <p:cBhvr>
                                        <p:cTn id="77" dur="500"/>
                                        <p:tgtEl>
                                          <p:spTgt spid="184338"/>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84329"/>
                                        </p:tgtEl>
                                        <p:attrNameLst>
                                          <p:attrName>style.visibility</p:attrName>
                                        </p:attrNameLst>
                                      </p:cBhvr>
                                      <p:to>
                                        <p:strVal val="visible"/>
                                      </p:to>
                                    </p:set>
                                    <p:animEffect transition="in" filter="wipe(up)">
                                      <p:cBhvr>
                                        <p:cTn id="81" dur="500"/>
                                        <p:tgtEl>
                                          <p:spTgt spid="1843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84332"/>
                                        </p:tgtEl>
                                        <p:attrNameLst>
                                          <p:attrName>style.visibility</p:attrName>
                                        </p:attrNameLst>
                                      </p:cBhvr>
                                      <p:to>
                                        <p:strVal val="visible"/>
                                      </p:to>
                                    </p:set>
                                    <p:animEffect transition="in" filter="wipe(left)">
                                      <p:cBhvr>
                                        <p:cTn id="86" dur="500"/>
                                        <p:tgtEl>
                                          <p:spTgt spid="184332"/>
                                        </p:tgtEl>
                                      </p:cBhvr>
                                    </p:animEffect>
                                  </p:childTnLst>
                                </p:cTn>
                              </p:par>
                            </p:childTnLst>
                          </p:cTn>
                        </p:par>
                        <p:par>
                          <p:cTn id="87" fill="hold">
                            <p:stCondLst>
                              <p:cond delay="500"/>
                            </p:stCondLst>
                            <p:childTnLst>
                              <p:par>
                                <p:cTn id="88" presetID="18" presetClass="entr" presetSubtype="6" fill="hold" nodeType="afterEffect">
                                  <p:stCondLst>
                                    <p:cond delay="0"/>
                                  </p:stCondLst>
                                  <p:childTnLst>
                                    <p:set>
                                      <p:cBhvr>
                                        <p:cTn id="89" dur="1" fill="hold">
                                          <p:stCondLst>
                                            <p:cond delay="0"/>
                                          </p:stCondLst>
                                        </p:cTn>
                                        <p:tgtEl>
                                          <p:spTgt spid="184341"/>
                                        </p:tgtEl>
                                        <p:attrNameLst>
                                          <p:attrName>style.visibility</p:attrName>
                                        </p:attrNameLst>
                                      </p:cBhvr>
                                      <p:to>
                                        <p:strVal val="visible"/>
                                      </p:to>
                                    </p:set>
                                    <p:animEffect transition="in" filter="strips(downRight)">
                                      <p:cBhvr>
                                        <p:cTn id="90" dur="500"/>
                                        <p:tgtEl>
                                          <p:spTgt spid="184341"/>
                                        </p:tgtEl>
                                      </p:cBhvr>
                                    </p:animEffect>
                                  </p:childTnLst>
                                </p:cTn>
                              </p:par>
                            </p:childTnLst>
                          </p:cTn>
                        </p:par>
                        <p:par>
                          <p:cTn id="91" fill="hold">
                            <p:stCondLst>
                              <p:cond delay="1000"/>
                            </p:stCondLst>
                            <p:childTnLst>
                              <p:par>
                                <p:cTn id="92" presetID="22" presetClass="entr" presetSubtype="8" fill="hold" nodeType="afterEffect">
                                  <p:stCondLst>
                                    <p:cond delay="0"/>
                                  </p:stCondLst>
                                  <p:childTnLst>
                                    <p:set>
                                      <p:cBhvr>
                                        <p:cTn id="93" dur="1" fill="hold">
                                          <p:stCondLst>
                                            <p:cond delay="0"/>
                                          </p:stCondLst>
                                        </p:cTn>
                                        <p:tgtEl>
                                          <p:spTgt spid="184345"/>
                                        </p:tgtEl>
                                        <p:attrNameLst>
                                          <p:attrName>style.visibility</p:attrName>
                                        </p:attrNameLst>
                                      </p:cBhvr>
                                      <p:to>
                                        <p:strVal val="visible"/>
                                      </p:to>
                                    </p:set>
                                    <p:animEffect transition="in" filter="wipe(left)">
                                      <p:cBhvr>
                                        <p:cTn id="94" dur="500"/>
                                        <p:tgtEl>
                                          <p:spTgt spid="18434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wipe(left)">
                                      <p:cBhvr>
                                        <p:cTn id="99" dur="500"/>
                                        <p:tgtEl>
                                          <p:spTgt spid="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wipe(left)">
                                      <p:cBhvr>
                                        <p:cTn id="104" dur="500"/>
                                        <p:tgtEl>
                                          <p:spTgt spid="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6"/>
                                        </p:tgtEl>
                                        <p:attrNameLst>
                                          <p:attrName>style.visibility</p:attrName>
                                        </p:attrNameLst>
                                      </p:cBhvr>
                                      <p:to>
                                        <p:strVal val="visible"/>
                                      </p:to>
                                    </p:set>
                                    <p:animEffect transition="in" filter="wipe(left)">
                                      <p:cBhvr>
                                        <p:cTn id="109" dur="500"/>
                                        <p:tgtEl>
                                          <p:spTgt spid="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9"/>
                                        </p:tgtEl>
                                        <p:attrNameLst>
                                          <p:attrName>style.visibility</p:attrName>
                                        </p:attrNameLst>
                                      </p:cBhvr>
                                      <p:to>
                                        <p:strVal val="visible"/>
                                      </p:to>
                                    </p:set>
                                    <p:animEffect transition="in" filter="wipe(left)">
                                      <p:cBhvr>
                                        <p:cTn id="114" dur="500"/>
                                        <p:tgtEl>
                                          <p:spTgt spid="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8"/>
                                        </p:tgtEl>
                                        <p:attrNameLst>
                                          <p:attrName>style.visibility</p:attrName>
                                        </p:attrNameLst>
                                      </p:cBhvr>
                                      <p:to>
                                        <p:strVal val="visible"/>
                                      </p:to>
                                    </p:set>
                                    <p:animEffect transition="in" filter="wipe(left)">
                                      <p:cBhvr>
                                        <p:cTn id="1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nimBg="1"/>
      <p:bldP spid="184324" grpId="0" animBg="1"/>
      <p:bldP spid="184325" grpId="0" animBg="1"/>
      <p:bldP spid="184326" grpId="0" animBg="1"/>
      <p:bldP spid="184327" grpId="0" animBg="1"/>
      <p:bldP spid="184328" grpId="0" animBg="1"/>
      <p:bldP spid="184329" grpId="0" animBg="1"/>
      <p:bldP spid="184330" grpId="0" animBg="1"/>
      <p:bldP spid="184331" grpId="0" animBg="1"/>
      <p:bldP spid="184332" grpId="0" animBg="1"/>
      <p:bldP spid="3" grpId="0" animBg="1"/>
      <p:bldP spid="4" grpId="0" animBg="1"/>
      <p:bldP spid="6"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en-US" altLang="zh-CN" dirty="0"/>
              <a:t>Address Binding-- Compile time</a:t>
            </a:r>
            <a:endParaRPr lang="zh-CN" altLang="en-US" dirty="0"/>
          </a:p>
        </p:txBody>
      </p:sp>
      <p:grpSp>
        <p:nvGrpSpPr>
          <p:cNvPr id="317481" name="Group 41"/>
          <p:cNvGrpSpPr/>
          <p:nvPr/>
        </p:nvGrpSpPr>
        <p:grpSpPr bwMode="auto">
          <a:xfrm>
            <a:off x="603765" y="1989137"/>
            <a:ext cx="2701925" cy="3554412"/>
            <a:chOff x="102" y="1253"/>
            <a:chExt cx="1702" cy="2239"/>
          </a:xfrm>
        </p:grpSpPr>
        <p:sp>
          <p:nvSpPr>
            <p:cNvPr id="10279" name="Rectangle 4"/>
            <p:cNvSpPr>
              <a:spLocks noChangeArrowheads="1"/>
            </p:cNvSpPr>
            <p:nvPr/>
          </p:nvSpPr>
          <p:spPr bwMode="auto">
            <a:xfrm>
              <a:off x="556" y="1508"/>
              <a:ext cx="1248"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Load R1,  data</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sp>
          <p:nvSpPr>
            <p:cNvPr id="10280" name="Text Box 5"/>
            <p:cNvSpPr txBox="1">
              <a:spLocks noChangeArrowheads="1"/>
            </p:cNvSpPr>
            <p:nvPr/>
          </p:nvSpPr>
          <p:spPr bwMode="auto">
            <a:xfrm>
              <a:off x="612" y="1253"/>
              <a:ext cx="8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dirty="0">
                  <a:cs typeface="Times New Roman" panose="02020603050405020304" pitchFamily="18" charset="0"/>
                </a:rPr>
                <a:t>Name </a:t>
              </a:r>
              <a:r>
                <a:rPr kumimoji="0" lang="en-US" altLang="zh-CN" sz="1800" b="1" dirty="0" err="1">
                  <a:cs typeface="Times New Roman" panose="02020603050405020304" pitchFamily="18" charset="0"/>
                </a:rPr>
                <a:t>spece</a:t>
              </a:r>
              <a:endParaRPr kumimoji="0" lang="en-US" altLang="zh-CN" sz="1800" b="1" dirty="0">
                <a:cs typeface="Times New Roman" panose="02020603050405020304" pitchFamily="18" charset="0"/>
              </a:endParaRPr>
            </a:p>
          </p:txBody>
        </p:sp>
        <p:sp>
          <p:nvSpPr>
            <p:cNvPr id="10281" name="Text Box 6"/>
            <p:cNvSpPr txBox="1">
              <a:spLocks noChangeArrowheads="1"/>
            </p:cNvSpPr>
            <p:nvPr/>
          </p:nvSpPr>
          <p:spPr bwMode="auto">
            <a:xfrm>
              <a:off x="102" y="2530"/>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cs typeface="Times New Roman" panose="02020603050405020304" pitchFamily="18" charset="0"/>
                </a:rPr>
                <a:t>data</a:t>
              </a:r>
              <a:r>
                <a:rPr kumimoji="0" lang="zh-CN" altLang="en-US" sz="1800" b="1">
                  <a:cs typeface="Times New Roman" panose="02020603050405020304" pitchFamily="18" charset="0"/>
                </a:rPr>
                <a:t>：</a:t>
              </a:r>
              <a:endParaRPr kumimoji="0" lang="zh-CN" altLang="en-US" sz="1800" b="1">
                <a:cs typeface="Times New Roman" panose="02020603050405020304" pitchFamily="18" charset="0"/>
              </a:endParaRPr>
            </a:p>
          </p:txBody>
        </p:sp>
      </p:grpSp>
      <p:sp>
        <p:nvSpPr>
          <p:cNvPr id="317447" name="Text Box 7"/>
          <p:cNvSpPr txBox="1">
            <a:spLocks noChangeArrowheads="1"/>
          </p:cNvSpPr>
          <p:nvPr/>
        </p:nvSpPr>
        <p:spPr bwMode="auto">
          <a:xfrm>
            <a:off x="4205324" y="1952625"/>
            <a:ext cx="450850" cy="3968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a:cs typeface="Times New Roman" panose="02020603050405020304" pitchFamily="18" charset="0"/>
                <a:sym typeface="Symbol" panose="05050102010706020507" pitchFamily="18" charset="2"/>
              </a:rPr>
              <a:t></a:t>
            </a:r>
            <a:endParaRPr kumimoji="0" lang="en-US" altLang="zh-CN" sz="2000" b="1">
              <a:cs typeface="Times New Roman" panose="02020603050405020304" pitchFamily="18" charset="0"/>
              <a:sym typeface="Symbol" panose="05050102010706020507" pitchFamily="18" charset="2"/>
            </a:endParaRPr>
          </a:p>
        </p:txBody>
      </p:sp>
      <p:sp>
        <p:nvSpPr>
          <p:cNvPr id="317448" name="AutoShape 8"/>
          <p:cNvSpPr>
            <a:spLocks noChangeArrowheads="1"/>
          </p:cNvSpPr>
          <p:nvPr/>
        </p:nvSpPr>
        <p:spPr bwMode="auto">
          <a:xfrm rot="10800000" flipV="1">
            <a:off x="3395700" y="1089024"/>
            <a:ext cx="1438275" cy="584200"/>
          </a:xfrm>
          <a:prstGeom prst="wedgeRectCallout">
            <a:avLst>
              <a:gd name="adj1" fmla="val -20755"/>
              <a:gd name="adj2" fmla="val 112500"/>
            </a:avLst>
          </a:prstGeom>
          <a:solidFill>
            <a:srgbClr val="66FFFF">
              <a:alpha val="50195"/>
            </a:srgbClr>
          </a:solidFill>
          <a:ln w="9525">
            <a:solidFill>
              <a:schemeClr val="tx1"/>
            </a:solidFill>
            <a:miter lim="800000"/>
          </a:ln>
          <a:effectLst/>
        </p:spPr>
        <p:txBody>
          <a:bodyPr/>
          <a:lstStyle/>
          <a:p>
            <a:r>
              <a:rPr kumimoji="0" lang="en-US" altLang="zh-CN" sz="2000" b="1" dirty="0">
                <a:cs typeface="Times New Roman" panose="02020603050405020304" pitchFamily="18" charset="0"/>
              </a:rPr>
              <a:t>complier</a:t>
            </a:r>
            <a:endParaRPr kumimoji="0" lang="en-US" altLang="zh-CN" sz="2000" b="1" dirty="0">
              <a:cs typeface="Times New Roman" panose="02020603050405020304" pitchFamily="18" charset="0"/>
            </a:endParaRPr>
          </a:p>
        </p:txBody>
      </p:sp>
      <p:grpSp>
        <p:nvGrpSpPr>
          <p:cNvPr id="317449" name="Group 9"/>
          <p:cNvGrpSpPr/>
          <p:nvPr/>
        </p:nvGrpSpPr>
        <p:grpSpPr bwMode="auto">
          <a:xfrm>
            <a:off x="4704381" y="1985963"/>
            <a:ext cx="2695576" cy="3646487"/>
            <a:chOff x="2089" y="1251"/>
            <a:chExt cx="1698" cy="2297"/>
          </a:xfrm>
        </p:grpSpPr>
        <p:sp>
          <p:nvSpPr>
            <p:cNvPr id="10267" name="Text Box 10"/>
            <p:cNvSpPr txBox="1">
              <a:spLocks noChangeArrowheads="1"/>
            </p:cNvSpPr>
            <p:nvPr/>
          </p:nvSpPr>
          <p:spPr bwMode="auto">
            <a:xfrm>
              <a:off x="2584" y="1251"/>
              <a:ext cx="9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cs typeface="Times New Roman" panose="02020603050405020304" pitchFamily="18" charset="0"/>
                </a:rPr>
                <a:t>Logical space</a:t>
              </a:r>
              <a:endParaRPr kumimoji="0" lang="en-US" altLang="zh-CN" sz="1800" b="1">
                <a:cs typeface="Times New Roman" panose="02020603050405020304" pitchFamily="18" charset="0"/>
              </a:endParaRPr>
            </a:p>
          </p:txBody>
        </p:sp>
        <p:sp>
          <p:nvSpPr>
            <p:cNvPr id="10268" name="Rectangle 11"/>
            <p:cNvSpPr>
              <a:spLocks noChangeArrowheads="1"/>
            </p:cNvSpPr>
            <p:nvPr/>
          </p:nvSpPr>
          <p:spPr bwMode="auto">
            <a:xfrm>
              <a:off x="2482" y="1508"/>
              <a:ext cx="1305"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r>
                <a:rPr kumimoji="0" lang="en-US" altLang="zh-CN" sz="1800" b="1" dirty="0">
                  <a:cs typeface="Times New Roman" panose="02020603050405020304" pitchFamily="18" charset="0"/>
                </a:rPr>
                <a:t>  Load R1,  [</a:t>
              </a:r>
              <a:r>
                <a:rPr kumimoji="0" lang="en-US" altLang="zh-CN" sz="1800" b="1" dirty="0">
                  <a:solidFill>
                    <a:srgbClr val="FF0000"/>
                  </a:solidFill>
                  <a:cs typeface="Times New Roman" panose="02020603050405020304" pitchFamily="18" charset="0"/>
                </a:rPr>
                <a:t>1200</a:t>
              </a: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grpSp>
          <p:nvGrpSpPr>
            <p:cNvPr id="10269" name="Group 12"/>
            <p:cNvGrpSpPr/>
            <p:nvPr/>
          </p:nvGrpSpPr>
          <p:grpSpPr bwMode="auto">
            <a:xfrm>
              <a:off x="2089" y="1421"/>
              <a:ext cx="410" cy="2127"/>
              <a:chOff x="2045" y="1421"/>
              <a:chExt cx="410" cy="2127"/>
            </a:xfrm>
          </p:grpSpPr>
          <p:sp>
            <p:nvSpPr>
              <p:cNvPr id="10275" name="Text Box 13"/>
              <p:cNvSpPr txBox="1">
                <a:spLocks noChangeArrowheads="1"/>
              </p:cNvSpPr>
              <p:nvPr/>
            </p:nvSpPr>
            <p:spPr bwMode="auto">
              <a:xfrm>
                <a:off x="2045" y="1421"/>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1000</a:t>
                </a:r>
                <a:endParaRPr kumimoji="0" lang="en-US" altLang="zh-CN" sz="1800" b="1" dirty="0">
                  <a:cs typeface="Times New Roman" panose="02020603050405020304" pitchFamily="18" charset="0"/>
                </a:endParaRPr>
              </a:p>
            </p:txBody>
          </p:sp>
          <p:sp>
            <p:nvSpPr>
              <p:cNvPr id="10276" name="Text Box 14"/>
              <p:cNvSpPr txBox="1">
                <a:spLocks noChangeArrowheads="1"/>
              </p:cNvSpPr>
              <p:nvPr/>
            </p:nvSpPr>
            <p:spPr bwMode="auto">
              <a:xfrm>
                <a:off x="2056" y="1869"/>
                <a:ext cx="3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1100</a:t>
                </a:r>
                <a:endParaRPr kumimoji="0" lang="en-US" altLang="zh-CN" sz="1800" b="1" dirty="0">
                  <a:cs typeface="Times New Roman" panose="02020603050405020304" pitchFamily="18" charset="0"/>
                </a:endParaRPr>
              </a:p>
            </p:txBody>
          </p:sp>
          <p:sp>
            <p:nvSpPr>
              <p:cNvPr id="10277" name="Text Box 15"/>
              <p:cNvSpPr txBox="1">
                <a:spLocks noChangeArrowheads="1"/>
              </p:cNvSpPr>
              <p:nvPr/>
            </p:nvSpPr>
            <p:spPr bwMode="auto">
              <a:xfrm>
                <a:off x="2048" y="2550"/>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1200</a:t>
                </a:r>
                <a:endParaRPr kumimoji="0" lang="en-US" altLang="zh-CN" sz="1800" b="1" dirty="0">
                  <a:cs typeface="Times New Roman" panose="02020603050405020304" pitchFamily="18" charset="0"/>
                </a:endParaRPr>
              </a:p>
            </p:txBody>
          </p:sp>
          <p:sp>
            <p:nvSpPr>
              <p:cNvPr id="10278" name="Text Box 16"/>
              <p:cNvSpPr txBox="1">
                <a:spLocks noChangeArrowheads="1"/>
              </p:cNvSpPr>
              <p:nvPr/>
            </p:nvSpPr>
            <p:spPr bwMode="auto">
              <a:xfrm>
                <a:off x="2048" y="3315"/>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1299</a:t>
                </a:r>
                <a:endParaRPr kumimoji="0" lang="en-US" altLang="zh-CN" sz="1800" b="1" dirty="0">
                  <a:cs typeface="Times New Roman" panose="02020603050405020304" pitchFamily="18" charset="0"/>
                </a:endParaRPr>
              </a:p>
            </p:txBody>
          </p:sp>
        </p:grpSp>
        <p:sp>
          <p:nvSpPr>
            <p:cNvPr id="10270" name="Line 17"/>
            <p:cNvSpPr>
              <a:spLocks noChangeShapeType="1"/>
            </p:cNvSpPr>
            <p:nvPr/>
          </p:nvSpPr>
          <p:spPr bwMode="auto">
            <a:xfrm>
              <a:off x="2483" y="1905"/>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1" name="Line 18"/>
            <p:cNvSpPr>
              <a:spLocks noChangeShapeType="1"/>
            </p:cNvSpPr>
            <p:nvPr/>
          </p:nvSpPr>
          <p:spPr bwMode="auto">
            <a:xfrm>
              <a:off x="2483" y="2132"/>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2" name="Line 19"/>
            <p:cNvSpPr>
              <a:spLocks noChangeShapeType="1"/>
            </p:cNvSpPr>
            <p:nvPr/>
          </p:nvSpPr>
          <p:spPr bwMode="auto">
            <a:xfrm>
              <a:off x="2483" y="2585"/>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3" name="Line 20"/>
            <p:cNvSpPr>
              <a:spLocks noChangeShapeType="1"/>
            </p:cNvSpPr>
            <p:nvPr/>
          </p:nvSpPr>
          <p:spPr bwMode="auto">
            <a:xfrm>
              <a:off x="2483" y="2784"/>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4" name="Line 21"/>
            <p:cNvSpPr>
              <a:spLocks noChangeShapeType="1"/>
            </p:cNvSpPr>
            <p:nvPr/>
          </p:nvSpPr>
          <p:spPr bwMode="auto">
            <a:xfrm>
              <a:off x="2483" y="3294"/>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317462" name="Text Box 22"/>
          <p:cNvSpPr txBox="1">
            <a:spLocks noChangeArrowheads="1"/>
          </p:cNvSpPr>
          <p:nvPr/>
        </p:nvSpPr>
        <p:spPr bwMode="auto">
          <a:xfrm>
            <a:off x="8120759" y="1952625"/>
            <a:ext cx="450850" cy="396875"/>
          </a:xfrm>
          <a:prstGeom prst="rect">
            <a:avLst/>
          </a:prstGeom>
          <a:solidFill>
            <a:schemeClr val="bg1">
              <a:lumMod val="85000"/>
            </a:schemeClr>
          </a:solid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dirty="0">
                <a:cs typeface="Times New Roman" panose="02020603050405020304" pitchFamily="18" charset="0"/>
                <a:sym typeface="Symbol" panose="05050102010706020507" pitchFamily="18" charset="2"/>
              </a:rPr>
              <a:t></a:t>
            </a:r>
            <a:endParaRPr kumimoji="0" lang="en-US" altLang="zh-CN" sz="2000" b="1" dirty="0">
              <a:cs typeface="Times New Roman" panose="02020603050405020304" pitchFamily="18" charset="0"/>
              <a:sym typeface="Symbol" panose="05050102010706020507" pitchFamily="18" charset="2"/>
            </a:endParaRPr>
          </a:p>
        </p:txBody>
      </p:sp>
      <p:sp>
        <p:nvSpPr>
          <p:cNvPr id="317463" name="AutoShape 23"/>
          <p:cNvSpPr>
            <a:spLocks noChangeArrowheads="1"/>
          </p:cNvSpPr>
          <p:nvPr/>
        </p:nvSpPr>
        <p:spPr bwMode="auto">
          <a:xfrm rot="10800000" flipV="1">
            <a:off x="7311135" y="1089024"/>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lstStyle/>
          <a:p>
            <a:r>
              <a:rPr kumimoji="0" lang="en-US" altLang="zh-CN" sz="2000" b="1" dirty="0">
                <a:cs typeface="Times New Roman" panose="02020603050405020304" pitchFamily="18" charset="0"/>
              </a:rPr>
              <a:t>loader</a:t>
            </a:r>
            <a:endParaRPr kumimoji="0" lang="en-US" altLang="zh-CN" sz="2000" b="1" dirty="0">
              <a:cs typeface="Times New Roman" panose="02020603050405020304" pitchFamily="18" charset="0"/>
            </a:endParaRPr>
          </a:p>
        </p:txBody>
      </p:sp>
      <p:grpSp>
        <p:nvGrpSpPr>
          <p:cNvPr id="317464" name="Group 24"/>
          <p:cNvGrpSpPr/>
          <p:nvPr/>
        </p:nvGrpSpPr>
        <p:grpSpPr bwMode="auto">
          <a:xfrm>
            <a:off x="9063675" y="1985962"/>
            <a:ext cx="2747960" cy="3829050"/>
            <a:chOff x="3877" y="1251"/>
            <a:chExt cx="1731" cy="2412"/>
          </a:xfrm>
        </p:grpSpPr>
        <p:grpSp>
          <p:nvGrpSpPr>
            <p:cNvPr id="10252" name="Group 25"/>
            <p:cNvGrpSpPr/>
            <p:nvPr/>
          </p:nvGrpSpPr>
          <p:grpSpPr bwMode="auto">
            <a:xfrm>
              <a:off x="3877" y="1251"/>
              <a:ext cx="1731" cy="2297"/>
              <a:chOff x="2006" y="1251"/>
              <a:chExt cx="1731" cy="2297"/>
            </a:xfrm>
          </p:grpSpPr>
          <p:sp>
            <p:nvSpPr>
              <p:cNvPr id="10255" name="Text Box 26"/>
              <p:cNvSpPr txBox="1">
                <a:spLocks noChangeArrowheads="1"/>
              </p:cNvSpPr>
              <p:nvPr/>
            </p:nvSpPr>
            <p:spPr bwMode="auto">
              <a:xfrm>
                <a:off x="2538" y="1251"/>
                <a:ext cx="10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cs typeface="Times New Roman" panose="02020603050405020304" pitchFamily="18" charset="0"/>
                  </a:rPr>
                  <a:t> Physical space</a:t>
                </a:r>
                <a:endParaRPr kumimoji="0" lang="en-US" altLang="zh-CN" sz="1800" b="1">
                  <a:cs typeface="Times New Roman" panose="02020603050405020304" pitchFamily="18" charset="0"/>
                </a:endParaRPr>
              </a:p>
            </p:txBody>
          </p:sp>
          <p:sp>
            <p:nvSpPr>
              <p:cNvPr id="10256" name="Rectangle 27"/>
              <p:cNvSpPr>
                <a:spLocks noChangeArrowheads="1"/>
              </p:cNvSpPr>
              <p:nvPr/>
            </p:nvSpPr>
            <p:spPr bwMode="auto">
              <a:xfrm>
                <a:off x="2389" y="1508"/>
                <a:ext cx="1341"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r>
                  <a:rPr kumimoji="0" lang="en-US" altLang="zh-CN" sz="1800" b="1" dirty="0">
                    <a:cs typeface="Times New Roman" panose="02020603050405020304" pitchFamily="18" charset="0"/>
                  </a:rPr>
                  <a:t>  Load R1,  [1200]</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grpSp>
            <p:nvGrpSpPr>
              <p:cNvPr id="10257" name="Group 28"/>
              <p:cNvGrpSpPr/>
              <p:nvPr/>
            </p:nvGrpSpPr>
            <p:grpSpPr bwMode="auto">
              <a:xfrm>
                <a:off x="2006" y="1421"/>
                <a:ext cx="410" cy="2127"/>
                <a:chOff x="1962" y="1421"/>
                <a:chExt cx="410" cy="2127"/>
              </a:xfrm>
            </p:grpSpPr>
            <p:sp>
              <p:nvSpPr>
                <p:cNvPr id="10263" name="Text Box 29"/>
                <p:cNvSpPr txBox="1">
                  <a:spLocks noChangeArrowheads="1"/>
                </p:cNvSpPr>
                <p:nvPr/>
              </p:nvSpPr>
              <p:spPr bwMode="auto">
                <a:xfrm>
                  <a:off x="1962" y="1421"/>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1000</a:t>
                  </a:r>
                  <a:endParaRPr kumimoji="0" lang="en-US" altLang="zh-CN" sz="1800" b="1">
                    <a:cs typeface="Times New Roman" panose="02020603050405020304" pitchFamily="18" charset="0"/>
                  </a:endParaRPr>
                </a:p>
              </p:txBody>
            </p:sp>
            <p:sp>
              <p:nvSpPr>
                <p:cNvPr id="10264" name="Text Box 30"/>
                <p:cNvSpPr txBox="1">
                  <a:spLocks noChangeArrowheads="1"/>
                </p:cNvSpPr>
                <p:nvPr/>
              </p:nvSpPr>
              <p:spPr bwMode="auto">
                <a:xfrm>
                  <a:off x="1973" y="1869"/>
                  <a:ext cx="3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1100</a:t>
                  </a:r>
                  <a:endParaRPr kumimoji="0" lang="en-US" altLang="zh-CN" sz="1800" b="1" dirty="0">
                    <a:cs typeface="Times New Roman" panose="02020603050405020304" pitchFamily="18" charset="0"/>
                  </a:endParaRPr>
                </a:p>
              </p:txBody>
            </p:sp>
            <p:sp>
              <p:nvSpPr>
                <p:cNvPr id="10265" name="Text Box 31"/>
                <p:cNvSpPr txBox="1">
                  <a:spLocks noChangeArrowheads="1"/>
                </p:cNvSpPr>
                <p:nvPr/>
              </p:nvSpPr>
              <p:spPr bwMode="auto">
                <a:xfrm>
                  <a:off x="1965" y="2550"/>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solidFill>
                        <a:srgbClr val="FF0000"/>
                      </a:solidFill>
                      <a:cs typeface="Times New Roman" panose="02020603050405020304" pitchFamily="18" charset="0"/>
                    </a:rPr>
                    <a:t>1200</a:t>
                  </a:r>
                  <a:endParaRPr kumimoji="0" lang="en-US" altLang="zh-CN" sz="1800" b="1" dirty="0">
                    <a:solidFill>
                      <a:srgbClr val="FF0000"/>
                    </a:solidFill>
                    <a:cs typeface="Times New Roman" panose="02020603050405020304" pitchFamily="18" charset="0"/>
                  </a:endParaRPr>
                </a:p>
              </p:txBody>
            </p:sp>
            <p:sp>
              <p:nvSpPr>
                <p:cNvPr id="10266" name="Text Box 32"/>
                <p:cNvSpPr txBox="1">
                  <a:spLocks noChangeArrowheads="1"/>
                </p:cNvSpPr>
                <p:nvPr/>
              </p:nvSpPr>
              <p:spPr bwMode="auto">
                <a:xfrm>
                  <a:off x="1965" y="3315"/>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1299</a:t>
                  </a:r>
                  <a:endParaRPr kumimoji="0" lang="en-US" altLang="zh-CN" sz="1800" b="1">
                    <a:cs typeface="Times New Roman" panose="02020603050405020304" pitchFamily="18" charset="0"/>
                  </a:endParaRPr>
                </a:p>
              </p:txBody>
            </p:sp>
          </p:grpSp>
          <p:sp>
            <p:nvSpPr>
              <p:cNvPr id="10258" name="Line 33"/>
              <p:cNvSpPr>
                <a:spLocks noChangeShapeType="1"/>
              </p:cNvSpPr>
              <p:nvPr/>
            </p:nvSpPr>
            <p:spPr bwMode="auto">
              <a:xfrm>
                <a:off x="2427" y="1905"/>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59" name="Line 34"/>
              <p:cNvSpPr>
                <a:spLocks noChangeShapeType="1"/>
              </p:cNvSpPr>
              <p:nvPr/>
            </p:nvSpPr>
            <p:spPr bwMode="auto">
              <a:xfrm>
                <a:off x="2427" y="2132"/>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0" name="Line 35"/>
              <p:cNvSpPr>
                <a:spLocks noChangeShapeType="1"/>
              </p:cNvSpPr>
              <p:nvPr/>
            </p:nvSpPr>
            <p:spPr bwMode="auto">
              <a:xfrm>
                <a:off x="2427" y="2585"/>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1" name="Line 36"/>
              <p:cNvSpPr>
                <a:spLocks noChangeShapeType="1"/>
              </p:cNvSpPr>
              <p:nvPr/>
            </p:nvSpPr>
            <p:spPr bwMode="auto">
              <a:xfrm>
                <a:off x="2427" y="2784"/>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2" name="Line 37"/>
              <p:cNvSpPr>
                <a:spLocks noChangeShapeType="1"/>
              </p:cNvSpPr>
              <p:nvPr/>
            </p:nvSpPr>
            <p:spPr bwMode="auto">
              <a:xfrm>
                <a:off x="2399" y="3294"/>
                <a:ext cx="133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10253" name="Line 38"/>
            <p:cNvSpPr>
              <a:spLocks noChangeShapeType="1"/>
            </p:cNvSpPr>
            <p:nvPr/>
          </p:nvSpPr>
          <p:spPr bwMode="auto">
            <a:xfrm>
              <a:off x="4270" y="1338"/>
              <a:ext cx="0" cy="2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54" name="Line 39"/>
            <p:cNvSpPr>
              <a:spLocks noChangeShapeType="1"/>
            </p:cNvSpPr>
            <p:nvPr/>
          </p:nvSpPr>
          <p:spPr bwMode="auto">
            <a:xfrm>
              <a:off x="5602" y="1338"/>
              <a:ext cx="0" cy="2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42" name="AutoShape 23"/>
          <p:cNvSpPr>
            <a:spLocks noChangeArrowheads="1"/>
          </p:cNvSpPr>
          <p:nvPr/>
        </p:nvSpPr>
        <p:spPr bwMode="auto">
          <a:xfrm rot="10800000" flipV="1">
            <a:off x="10319669" y="1088740"/>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lstStyle/>
          <a:p>
            <a:r>
              <a:rPr kumimoji="0" lang="en-US" altLang="zh-CN" sz="2000" b="1" dirty="0">
                <a:cs typeface="Times New Roman" panose="02020603050405020304" pitchFamily="18" charset="0"/>
              </a:rPr>
              <a:t>running</a:t>
            </a:r>
            <a:endParaRPr kumimoji="0" lang="en-US" altLang="zh-CN" sz="2000" b="1" dirty="0">
              <a:cs typeface="Times New Roman" panose="02020603050405020304" pitchFamily="18" charset="0"/>
            </a:endParaRPr>
          </a:p>
        </p:txBody>
      </p:sp>
      <p:sp>
        <p:nvSpPr>
          <p:cNvPr id="43" name="AutoShape 8"/>
          <p:cNvSpPr>
            <a:spLocks noChangeArrowheads="1"/>
          </p:cNvSpPr>
          <p:nvPr/>
        </p:nvSpPr>
        <p:spPr bwMode="auto">
          <a:xfrm rot="10800000" flipV="1">
            <a:off x="1053816" y="1088740"/>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nchor="ctr" anchorCtr="0"/>
          <a:lstStyle/>
          <a:p>
            <a:r>
              <a:rPr kumimoji="0" lang="en-US" altLang="zh-CN" sz="1800" b="1" dirty="0">
                <a:cs typeface="Times New Roman" panose="02020603050405020304" pitchFamily="18" charset="0"/>
              </a:rPr>
              <a:t>source program</a:t>
            </a:r>
            <a:endParaRPr kumimoji="0" lang="en-US" altLang="zh-CN" sz="1800" b="1" dirty="0">
              <a:cs typeface="Times New Roman" panose="02020603050405020304" pitchFamily="18" charset="0"/>
            </a:endParaRPr>
          </a:p>
        </p:txBody>
      </p:sp>
      <p:sp>
        <p:nvSpPr>
          <p:cNvPr id="2" name="TextBox 1"/>
          <p:cNvSpPr txBox="1"/>
          <p:nvPr/>
        </p:nvSpPr>
        <p:spPr>
          <a:xfrm>
            <a:off x="4509339" y="5982670"/>
            <a:ext cx="3611886" cy="461665"/>
          </a:xfrm>
          <a:prstGeom prst="rect">
            <a:avLst/>
          </a:prstGeom>
          <a:solidFill>
            <a:srgbClr val="FFFF00"/>
          </a:solidFill>
        </p:spPr>
        <p:txBody>
          <a:bodyPr wrap="none" rtlCol="0">
            <a:spAutoFit/>
          </a:bodyPr>
          <a:lstStyle/>
          <a:p>
            <a:r>
              <a:rPr lang="en-US" altLang="zh-CN" b="1" dirty="0"/>
              <a:t>absolute code is generated</a:t>
            </a:r>
            <a:endParaRPr lang="zh-CN" altLang="en-US" b="1" dirty="0"/>
          </a:p>
        </p:txBody>
      </p:sp>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1" fill="hold" nodeType="withEffect">
                                  <p:stCondLst>
                                    <p:cond delay="0"/>
                                  </p:stCondLst>
                                  <p:childTnLst>
                                    <p:set>
                                      <p:cBhvr>
                                        <p:cTn id="9" dur="1" fill="hold">
                                          <p:stCondLst>
                                            <p:cond delay="0"/>
                                          </p:stCondLst>
                                        </p:cTn>
                                        <p:tgtEl>
                                          <p:spTgt spid="317481"/>
                                        </p:tgtEl>
                                        <p:attrNameLst>
                                          <p:attrName>style.visibility</p:attrName>
                                        </p:attrNameLst>
                                      </p:cBhvr>
                                      <p:to>
                                        <p:strVal val="visible"/>
                                      </p:to>
                                    </p:set>
                                    <p:animEffect transition="in" filter="wipe(up)">
                                      <p:cBhvr>
                                        <p:cTn id="10" dur="500"/>
                                        <p:tgtEl>
                                          <p:spTgt spid="3174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7448"/>
                                        </p:tgtEl>
                                        <p:attrNameLst>
                                          <p:attrName>style.visibility</p:attrName>
                                        </p:attrNameLst>
                                      </p:cBhvr>
                                      <p:to>
                                        <p:strVal val="visible"/>
                                      </p:to>
                                    </p:set>
                                    <p:animEffect transition="in" filter="wipe(left)">
                                      <p:cBhvr>
                                        <p:cTn id="15" dur="500"/>
                                        <p:tgtEl>
                                          <p:spTgt spid="31744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7447"/>
                                        </p:tgtEl>
                                        <p:attrNameLst>
                                          <p:attrName>style.visibility</p:attrName>
                                        </p:attrNameLst>
                                      </p:cBhvr>
                                      <p:to>
                                        <p:strVal val="visible"/>
                                      </p:to>
                                    </p:set>
                                    <p:animEffect transition="in" filter="wipe(left)">
                                      <p:cBhvr>
                                        <p:cTn id="18" dur="500"/>
                                        <p:tgtEl>
                                          <p:spTgt spid="317447"/>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317449"/>
                                        </p:tgtEl>
                                        <p:attrNameLst>
                                          <p:attrName>style.visibility</p:attrName>
                                        </p:attrNameLst>
                                      </p:cBhvr>
                                      <p:to>
                                        <p:strVal val="visible"/>
                                      </p:to>
                                    </p:set>
                                    <p:animEffect transition="in" filter="wipe(left)">
                                      <p:cBhvr>
                                        <p:cTn id="22" dur="500"/>
                                        <p:tgtEl>
                                          <p:spTgt spid="317449"/>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7463"/>
                                        </p:tgtEl>
                                        <p:attrNameLst>
                                          <p:attrName>style.visibility</p:attrName>
                                        </p:attrNameLst>
                                      </p:cBhvr>
                                      <p:to>
                                        <p:strVal val="visible"/>
                                      </p:to>
                                    </p:set>
                                    <p:animEffect transition="in" filter="wipe(left)">
                                      <p:cBhvr>
                                        <p:cTn id="31" dur="500"/>
                                        <p:tgtEl>
                                          <p:spTgt spid="31746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17462"/>
                                        </p:tgtEl>
                                        <p:attrNameLst>
                                          <p:attrName>style.visibility</p:attrName>
                                        </p:attrNameLst>
                                      </p:cBhvr>
                                      <p:to>
                                        <p:strVal val="visible"/>
                                      </p:to>
                                    </p:set>
                                    <p:animEffect transition="in" filter="wipe(left)">
                                      <p:cBhvr>
                                        <p:cTn id="34" dur="500"/>
                                        <p:tgtEl>
                                          <p:spTgt spid="317462"/>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317464"/>
                                        </p:tgtEl>
                                        <p:attrNameLst>
                                          <p:attrName>style.visibility</p:attrName>
                                        </p:attrNameLst>
                                      </p:cBhvr>
                                      <p:to>
                                        <p:strVal val="visible"/>
                                      </p:to>
                                    </p:set>
                                    <p:animEffect transition="in" filter="wipe(up)">
                                      <p:cBhvr>
                                        <p:cTn id="38" dur="500"/>
                                        <p:tgtEl>
                                          <p:spTgt spid="31746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7" grpId="0" animBg="1"/>
      <p:bldP spid="317448" grpId="0" animBg="1"/>
      <p:bldP spid="317462" grpId="0" animBg="1"/>
      <p:bldP spid="317463" grpId="0" animBg="1"/>
      <p:bldP spid="42" grpId="0" animBg="1"/>
      <p:bldP spid="43"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Address Binding-- Load time</a:t>
            </a:r>
            <a:endParaRPr lang="zh-CN" altLang="en-US" dirty="0"/>
          </a:p>
        </p:txBody>
      </p:sp>
      <p:grpSp>
        <p:nvGrpSpPr>
          <p:cNvPr id="317449" name="Group 9"/>
          <p:cNvGrpSpPr/>
          <p:nvPr/>
        </p:nvGrpSpPr>
        <p:grpSpPr bwMode="auto">
          <a:xfrm>
            <a:off x="4825030" y="1985963"/>
            <a:ext cx="2484438" cy="3646487"/>
            <a:chOff x="2165" y="1251"/>
            <a:chExt cx="1565" cy="2297"/>
          </a:xfrm>
        </p:grpSpPr>
        <p:sp>
          <p:nvSpPr>
            <p:cNvPr id="10267" name="Text Box 10"/>
            <p:cNvSpPr txBox="1">
              <a:spLocks noChangeArrowheads="1"/>
            </p:cNvSpPr>
            <p:nvPr/>
          </p:nvSpPr>
          <p:spPr bwMode="auto">
            <a:xfrm>
              <a:off x="2584" y="1251"/>
              <a:ext cx="9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cs typeface="Times New Roman" panose="02020603050405020304" pitchFamily="18" charset="0"/>
                </a:rPr>
                <a:t>Logical space</a:t>
              </a:r>
              <a:endParaRPr kumimoji="0" lang="en-US" altLang="zh-CN" sz="1800" b="1">
                <a:cs typeface="Times New Roman" panose="02020603050405020304" pitchFamily="18" charset="0"/>
              </a:endParaRPr>
            </a:p>
          </p:txBody>
        </p:sp>
        <p:sp>
          <p:nvSpPr>
            <p:cNvPr id="10268" name="Rectangle 11"/>
            <p:cNvSpPr>
              <a:spLocks noChangeArrowheads="1"/>
            </p:cNvSpPr>
            <p:nvPr/>
          </p:nvSpPr>
          <p:spPr bwMode="auto">
            <a:xfrm>
              <a:off x="2482" y="1508"/>
              <a:ext cx="1248"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r>
                <a:rPr kumimoji="0" lang="en-US" altLang="zh-CN" sz="1800" b="1" dirty="0">
                  <a:cs typeface="Times New Roman" panose="02020603050405020304" pitchFamily="18" charset="0"/>
                </a:rPr>
                <a:t>  Load R1,  [</a:t>
              </a:r>
              <a:r>
                <a:rPr kumimoji="0" lang="en-US" altLang="zh-CN" sz="1800" b="1" dirty="0">
                  <a:solidFill>
                    <a:srgbClr val="FF0000"/>
                  </a:solidFill>
                  <a:cs typeface="Times New Roman" panose="02020603050405020304" pitchFamily="18" charset="0"/>
                </a:rPr>
                <a:t>200</a:t>
              </a: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grpSp>
          <p:nvGrpSpPr>
            <p:cNvPr id="10269" name="Group 12"/>
            <p:cNvGrpSpPr/>
            <p:nvPr/>
          </p:nvGrpSpPr>
          <p:grpSpPr bwMode="auto">
            <a:xfrm>
              <a:off x="2165" y="1421"/>
              <a:ext cx="334" cy="2127"/>
              <a:chOff x="2121" y="1421"/>
              <a:chExt cx="334" cy="2127"/>
            </a:xfrm>
          </p:grpSpPr>
          <p:sp>
            <p:nvSpPr>
              <p:cNvPr id="10275" name="Text Box 13"/>
              <p:cNvSpPr txBox="1">
                <a:spLocks noChangeArrowheads="1"/>
              </p:cNvSpPr>
              <p:nvPr/>
            </p:nvSpPr>
            <p:spPr bwMode="auto">
              <a:xfrm>
                <a:off x="2263" y="142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0</a:t>
                </a:r>
                <a:endParaRPr kumimoji="0" lang="en-US" altLang="zh-CN" sz="1800" b="1">
                  <a:cs typeface="Times New Roman" panose="02020603050405020304" pitchFamily="18" charset="0"/>
                </a:endParaRPr>
              </a:p>
            </p:txBody>
          </p:sp>
          <p:sp>
            <p:nvSpPr>
              <p:cNvPr id="10276" name="Text Box 14"/>
              <p:cNvSpPr txBox="1">
                <a:spLocks noChangeArrowheads="1"/>
              </p:cNvSpPr>
              <p:nvPr/>
            </p:nvSpPr>
            <p:spPr bwMode="auto">
              <a:xfrm>
                <a:off x="2121" y="1869"/>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100</a:t>
                </a:r>
                <a:endParaRPr kumimoji="0" lang="en-US" altLang="zh-CN" sz="1800" b="1">
                  <a:cs typeface="Times New Roman" panose="02020603050405020304" pitchFamily="18" charset="0"/>
                </a:endParaRPr>
              </a:p>
            </p:txBody>
          </p:sp>
          <p:sp>
            <p:nvSpPr>
              <p:cNvPr id="10277" name="Text Box 15"/>
              <p:cNvSpPr txBox="1">
                <a:spLocks noChangeArrowheads="1"/>
              </p:cNvSpPr>
              <p:nvPr/>
            </p:nvSpPr>
            <p:spPr bwMode="auto">
              <a:xfrm>
                <a:off x="2121" y="2550"/>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200</a:t>
                </a:r>
                <a:endParaRPr kumimoji="0" lang="en-US" altLang="zh-CN" sz="1800" b="1">
                  <a:cs typeface="Times New Roman" panose="02020603050405020304" pitchFamily="18" charset="0"/>
                </a:endParaRPr>
              </a:p>
            </p:txBody>
          </p:sp>
          <p:sp>
            <p:nvSpPr>
              <p:cNvPr id="10278" name="Text Box 16"/>
              <p:cNvSpPr txBox="1">
                <a:spLocks noChangeArrowheads="1"/>
              </p:cNvSpPr>
              <p:nvPr/>
            </p:nvSpPr>
            <p:spPr bwMode="auto">
              <a:xfrm>
                <a:off x="2121" y="3315"/>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299</a:t>
                </a:r>
                <a:endParaRPr kumimoji="0" lang="en-US" altLang="zh-CN" sz="1800" b="1">
                  <a:cs typeface="Times New Roman" panose="02020603050405020304" pitchFamily="18" charset="0"/>
                </a:endParaRPr>
              </a:p>
            </p:txBody>
          </p:sp>
        </p:grpSp>
        <p:sp>
          <p:nvSpPr>
            <p:cNvPr id="10270" name="Line 17"/>
            <p:cNvSpPr>
              <a:spLocks noChangeShapeType="1"/>
            </p:cNvSpPr>
            <p:nvPr/>
          </p:nvSpPr>
          <p:spPr bwMode="auto">
            <a:xfrm>
              <a:off x="2483" y="1905"/>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1" name="Line 18"/>
            <p:cNvSpPr>
              <a:spLocks noChangeShapeType="1"/>
            </p:cNvSpPr>
            <p:nvPr/>
          </p:nvSpPr>
          <p:spPr bwMode="auto">
            <a:xfrm>
              <a:off x="2483" y="2132"/>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2" name="Line 19"/>
            <p:cNvSpPr>
              <a:spLocks noChangeShapeType="1"/>
            </p:cNvSpPr>
            <p:nvPr/>
          </p:nvSpPr>
          <p:spPr bwMode="auto">
            <a:xfrm>
              <a:off x="2483" y="2585"/>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3" name="Line 20"/>
            <p:cNvSpPr>
              <a:spLocks noChangeShapeType="1"/>
            </p:cNvSpPr>
            <p:nvPr/>
          </p:nvSpPr>
          <p:spPr bwMode="auto">
            <a:xfrm>
              <a:off x="2483" y="2784"/>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4" name="Line 21"/>
            <p:cNvSpPr>
              <a:spLocks noChangeShapeType="1"/>
            </p:cNvSpPr>
            <p:nvPr/>
          </p:nvSpPr>
          <p:spPr bwMode="auto">
            <a:xfrm>
              <a:off x="2483" y="3294"/>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317462" name="Text Box 22"/>
          <p:cNvSpPr txBox="1">
            <a:spLocks noChangeArrowheads="1"/>
          </p:cNvSpPr>
          <p:nvPr/>
        </p:nvSpPr>
        <p:spPr bwMode="auto">
          <a:xfrm>
            <a:off x="8121225" y="1952625"/>
            <a:ext cx="450850" cy="3968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a:cs typeface="Times New Roman" panose="02020603050405020304" pitchFamily="18" charset="0"/>
                <a:sym typeface="Symbol" panose="05050102010706020507" pitchFamily="18" charset="2"/>
              </a:rPr>
              <a:t></a:t>
            </a:r>
            <a:endParaRPr kumimoji="0" lang="en-US" altLang="zh-CN" sz="2000" b="1">
              <a:cs typeface="Times New Roman" panose="02020603050405020304" pitchFamily="18" charset="0"/>
              <a:sym typeface="Symbol" panose="05050102010706020507" pitchFamily="18" charset="2"/>
            </a:endParaRPr>
          </a:p>
        </p:txBody>
      </p:sp>
      <p:sp>
        <p:nvSpPr>
          <p:cNvPr id="317463" name="AutoShape 23"/>
          <p:cNvSpPr>
            <a:spLocks noChangeArrowheads="1"/>
          </p:cNvSpPr>
          <p:nvPr/>
        </p:nvSpPr>
        <p:spPr bwMode="auto">
          <a:xfrm rot="10800000" flipV="1">
            <a:off x="7313020" y="1089024"/>
            <a:ext cx="1438275" cy="584200"/>
          </a:xfrm>
          <a:prstGeom prst="wedgeRectCallout">
            <a:avLst>
              <a:gd name="adj1" fmla="val -20755"/>
              <a:gd name="adj2" fmla="val 112500"/>
            </a:avLst>
          </a:prstGeom>
          <a:solidFill>
            <a:srgbClr val="66FFFF">
              <a:alpha val="50195"/>
            </a:srgbClr>
          </a:solidFill>
          <a:ln w="9525">
            <a:solidFill>
              <a:schemeClr val="tx1"/>
            </a:solidFill>
            <a:miter lim="800000"/>
          </a:ln>
          <a:effectLst/>
        </p:spPr>
        <p:txBody>
          <a:bodyPr/>
          <a:lstStyle/>
          <a:p>
            <a:r>
              <a:rPr kumimoji="0" lang="en-US" altLang="zh-CN" sz="2000" b="1" dirty="0">
                <a:cs typeface="Times New Roman" panose="02020603050405020304" pitchFamily="18" charset="0"/>
              </a:rPr>
              <a:t>loader</a:t>
            </a:r>
            <a:endParaRPr kumimoji="0" lang="en-US" altLang="zh-CN" sz="2000" b="1" dirty="0">
              <a:cs typeface="Times New Roman" panose="02020603050405020304" pitchFamily="18" charset="0"/>
            </a:endParaRPr>
          </a:p>
        </p:txBody>
      </p:sp>
      <p:grpSp>
        <p:nvGrpSpPr>
          <p:cNvPr id="317464" name="Group 24"/>
          <p:cNvGrpSpPr/>
          <p:nvPr/>
        </p:nvGrpSpPr>
        <p:grpSpPr bwMode="auto">
          <a:xfrm>
            <a:off x="9073075" y="1985962"/>
            <a:ext cx="2738435" cy="3829050"/>
            <a:chOff x="3877" y="1251"/>
            <a:chExt cx="1725" cy="2412"/>
          </a:xfrm>
        </p:grpSpPr>
        <p:grpSp>
          <p:nvGrpSpPr>
            <p:cNvPr id="10252" name="Group 25"/>
            <p:cNvGrpSpPr/>
            <p:nvPr/>
          </p:nvGrpSpPr>
          <p:grpSpPr bwMode="auto">
            <a:xfrm>
              <a:off x="3877" y="1251"/>
              <a:ext cx="1724" cy="2297"/>
              <a:chOff x="2006" y="1251"/>
              <a:chExt cx="1724" cy="2297"/>
            </a:xfrm>
          </p:grpSpPr>
          <p:sp>
            <p:nvSpPr>
              <p:cNvPr id="10255" name="Text Box 26"/>
              <p:cNvSpPr txBox="1">
                <a:spLocks noChangeArrowheads="1"/>
              </p:cNvSpPr>
              <p:nvPr/>
            </p:nvSpPr>
            <p:spPr bwMode="auto">
              <a:xfrm>
                <a:off x="2538" y="1251"/>
                <a:ext cx="10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cs typeface="Times New Roman" panose="02020603050405020304" pitchFamily="18" charset="0"/>
                  </a:rPr>
                  <a:t> Physical space</a:t>
                </a:r>
                <a:endParaRPr kumimoji="0" lang="en-US" altLang="zh-CN" sz="1800" b="1">
                  <a:cs typeface="Times New Roman" panose="02020603050405020304" pitchFamily="18" charset="0"/>
                </a:endParaRPr>
              </a:p>
            </p:txBody>
          </p:sp>
          <p:sp>
            <p:nvSpPr>
              <p:cNvPr id="10256" name="Rectangle 27"/>
              <p:cNvSpPr>
                <a:spLocks noChangeArrowheads="1"/>
              </p:cNvSpPr>
              <p:nvPr/>
            </p:nvSpPr>
            <p:spPr bwMode="auto">
              <a:xfrm>
                <a:off x="2389" y="1508"/>
                <a:ext cx="1341"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r>
                  <a:rPr kumimoji="0" lang="en-US" altLang="zh-CN" sz="1800" b="1" dirty="0">
                    <a:cs typeface="Times New Roman" panose="02020603050405020304" pitchFamily="18" charset="0"/>
                  </a:rPr>
                  <a:t>  Load R1,   [</a:t>
                </a:r>
                <a:r>
                  <a:rPr kumimoji="0" lang="en-US" altLang="zh-CN" sz="1800" b="1" dirty="0">
                    <a:solidFill>
                      <a:srgbClr val="FF0000"/>
                    </a:solidFill>
                    <a:cs typeface="Times New Roman" panose="02020603050405020304" pitchFamily="18" charset="0"/>
                  </a:rPr>
                  <a:t>1200</a:t>
                </a: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grpSp>
            <p:nvGrpSpPr>
              <p:cNvPr id="10257" name="Group 28"/>
              <p:cNvGrpSpPr/>
              <p:nvPr/>
            </p:nvGrpSpPr>
            <p:grpSpPr bwMode="auto">
              <a:xfrm>
                <a:off x="2006" y="1421"/>
                <a:ext cx="410" cy="2127"/>
                <a:chOff x="1962" y="1421"/>
                <a:chExt cx="410" cy="2127"/>
              </a:xfrm>
            </p:grpSpPr>
            <p:sp>
              <p:nvSpPr>
                <p:cNvPr id="10263" name="Text Box 29"/>
                <p:cNvSpPr txBox="1">
                  <a:spLocks noChangeArrowheads="1"/>
                </p:cNvSpPr>
                <p:nvPr/>
              </p:nvSpPr>
              <p:spPr bwMode="auto">
                <a:xfrm>
                  <a:off x="1962" y="1421"/>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1000</a:t>
                  </a:r>
                  <a:endParaRPr kumimoji="0" lang="en-US" altLang="zh-CN" sz="1800" b="1" dirty="0">
                    <a:cs typeface="Times New Roman" panose="02020603050405020304" pitchFamily="18" charset="0"/>
                  </a:endParaRPr>
                </a:p>
              </p:txBody>
            </p:sp>
            <p:sp>
              <p:nvSpPr>
                <p:cNvPr id="10264" name="Text Box 30"/>
                <p:cNvSpPr txBox="1">
                  <a:spLocks noChangeArrowheads="1"/>
                </p:cNvSpPr>
                <p:nvPr/>
              </p:nvSpPr>
              <p:spPr bwMode="auto">
                <a:xfrm>
                  <a:off x="1973" y="1869"/>
                  <a:ext cx="3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1100</a:t>
                  </a:r>
                  <a:endParaRPr kumimoji="0" lang="en-US" altLang="zh-CN" sz="1800" b="1" dirty="0">
                    <a:cs typeface="Times New Roman" panose="02020603050405020304" pitchFamily="18" charset="0"/>
                  </a:endParaRPr>
                </a:p>
              </p:txBody>
            </p:sp>
            <p:sp>
              <p:nvSpPr>
                <p:cNvPr id="10265" name="Text Box 31"/>
                <p:cNvSpPr txBox="1">
                  <a:spLocks noChangeArrowheads="1"/>
                </p:cNvSpPr>
                <p:nvPr/>
              </p:nvSpPr>
              <p:spPr bwMode="auto">
                <a:xfrm>
                  <a:off x="1965" y="2550"/>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solidFill>
                        <a:srgbClr val="FF0000"/>
                      </a:solidFill>
                      <a:cs typeface="Times New Roman" panose="02020603050405020304" pitchFamily="18" charset="0"/>
                    </a:rPr>
                    <a:t>1200</a:t>
                  </a:r>
                  <a:endParaRPr kumimoji="0" lang="en-US" altLang="zh-CN" sz="1800" b="1" dirty="0">
                    <a:solidFill>
                      <a:srgbClr val="FF0000"/>
                    </a:solidFill>
                    <a:cs typeface="Times New Roman" panose="02020603050405020304" pitchFamily="18" charset="0"/>
                  </a:endParaRPr>
                </a:p>
              </p:txBody>
            </p:sp>
            <p:sp>
              <p:nvSpPr>
                <p:cNvPr id="10266" name="Text Box 32"/>
                <p:cNvSpPr txBox="1">
                  <a:spLocks noChangeArrowheads="1"/>
                </p:cNvSpPr>
                <p:nvPr/>
              </p:nvSpPr>
              <p:spPr bwMode="auto">
                <a:xfrm>
                  <a:off x="1965" y="3315"/>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1299</a:t>
                  </a:r>
                  <a:endParaRPr kumimoji="0" lang="en-US" altLang="zh-CN" sz="1800" b="1">
                    <a:cs typeface="Times New Roman" panose="02020603050405020304" pitchFamily="18" charset="0"/>
                  </a:endParaRPr>
                </a:p>
              </p:txBody>
            </p:sp>
          </p:grpSp>
          <p:sp>
            <p:nvSpPr>
              <p:cNvPr id="10258" name="Line 33"/>
              <p:cNvSpPr>
                <a:spLocks noChangeShapeType="1"/>
              </p:cNvSpPr>
              <p:nvPr/>
            </p:nvSpPr>
            <p:spPr bwMode="auto">
              <a:xfrm>
                <a:off x="2427" y="1905"/>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59" name="Line 34"/>
              <p:cNvSpPr>
                <a:spLocks noChangeShapeType="1"/>
              </p:cNvSpPr>
              <p:nvPr/>
            </p:nvSpPr>
            <p:spPr bwMode="auto">
              <a:xfrm>
                <a:off x="2427" y="2132"/>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0" name="Line 35"/>
              <p:cNvSpPr>
                <a:spLocks noChangeShapeType="1"/>
              </p:cNvSpPr>
              <p:nvPr/>
            </p:nvSpPr>
            <p:spPr bwMode="auto">
              <a:xfrm>
                <a:off x="2427" y="2585"/>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1" name="Line 36"/>
              <p:cNvSpPr>
                <a:spLocks noChangeShapeType="1"/>
              </p:cNvSpPr>
              <p:nvPr/>
            </p:nvSpPr>
            <p:spPr bwMode="auto">
              <a:xfrm>
                <a:off x="2427" y="2784"/>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2" name="Line 37"/>
              <p:cNvSpPr>
                <a:spLocks noChangeShapeType="1"/>
              </p:cNvSpPr>
              <p:nvPr/>
            </p:nvSpPr>
            <p:spPr bwMode="auto">
              <a:xfrm>
                <a:off x="2483" y="3294"/>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10253" name="Line 38"/>
            <p:cNvSpPr>
              <a:spLocks noChangeShapeType="1"/>
            </p:cNvSpPr>
            <p:nvPr/>
          </p:nvSpPr>
          <p:spPr bwMode="auto">
            <a:xfrm>
              <a:off x="4270" y="1338"/>
              <a:ext cx="0" cy="2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54" name="Line 39"/>
            <p:cNvSpPr>
              <a:spLocks noChangeShapeType="1"/>
            </p:cNvSpPr>
            <p:nvPr/>
          </p:nvSpPr>
          <p:spPr bwMode="auto">
            <a:xfrm>
              <a:off x="5602" y="1338"/>
              <a:ext cx="0" cy="2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42" name="AutoShape 23"/>
          <p:cNvSpPr>
            <a:spLocks noChangeArrowheads="1"/>
          </p:cNvSpPr>
          <p:nvPr/>
        </p:nvSpPr>
        <p:spPr bwMode="auto">
          <a:xfrm rot="10800000" flipV="1">
            <a:off x="10329068" y="1088740"/>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lstStyle/>
          <a:p>
            <a:r>
              <a:rPr kumimoji="0" lang="en-US" altLang="zh-CN" sz="2000" b="1" dirty="0">
                <a:cs typeface="Times New Roman" panose="02020603050405020304" pitchFamily="18" charset="0"/>
              </a:rPr>
              <a:t>running</a:t>
            </a:r>
            <a:endParaRPr kumimoji="0" lang="en-US" altLang="zh-CN" sz="2000" b="1" dirty="0">
              <a:cs typeface="Times New Roman" panose="02020603050405020304" pitchFamily="18" charset="0"/>
            </a:endParaRPr>
          </a:p>
        </p:txBody>
      </p:sp>
      <p:sp>
        <p:nvSpPr>
          <p:cNvPr id="44" name="TextBox 43"/>
          <p:cNvSpPr txBox="1"/>
          <p:nvPr/>
        </p:nvSpPr>
        <p:spPr>
          <a:xfrm>
            <a:off x="4337780" y="5994285"/>
            <a:ext cx="3962175" cy="461665"/>
          </a:xfrm>
          <a:prstGeom prst="rect">
            <a:avLst/>
          </a:prstGeom>
          <a:solidFill>
            <a:srgbClr val="FFFF00"/>
          </a:solidFill>
        </p:spPr>
        <p:txBody>
          <a:bodyPr wrap="none" rtlCol="0">
            <a:spAutoFit/>
          </a:bodyPr>
          <a:lstStyle/>
          <a:p>
            <a:r>
              <a:rPr lang="en-US" altLang="zh-CN" b="1" dirty="0"/>
              <a:t>relocatable code is generated</a:t>
            </a:r>
            <a:endParaRPr lang="zh-CN" altLang="en-US" b="1" dirty="0"/>
          </a:p>
        </p:txBody>
      </p:sp>
      <p:sp>
        <p:nvSpPr>
          <p:cNvPr id="3" name="圆角矩形 2"/>
          <p:cNvSpPr/>
          <p:nvPr/>
        </p:nvSpPr>
        <p:spPr bwMode="auto">
          <a:xfrm>
            <a:off x="8887336" y="2255837"/>
            <a:ext cx="809624" cy="360000"/>
          </a:xfrm>
          <a:prstGeom prst="roundRect">
            <a:avLst>
              <a:gd name="adj" fmla="val 34227"/>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cs typeface="Times New Roman" panose="02020603050405020304" pitchFamily="18" charset="0"/>
            </a:endParaRPr>
          </a:p>
        </p:txBody>
      </p:sp>
      <p:sp>
        <p:nvSpPr>
          <p:cNvPr id="46" name="圆角矩形 45"/>
          <p:cNvSpPr/>
          <p:nvPr/>
        </p:nvSpPr>
        <p:spPr bwMode="auto">
          <a:xfrm>
            <a:off x="10822237" y="2967036"/>
            <a:ext cx="1044000" cy="360000"/>
          </a:xfrm>
          <a:prstGeom prst="roundRect">
            <a:avLst>
              <a:gd name="adj" fmla="val 34227"/>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cs typeface="Times New Roman" panose="02020603050405020304" pitchFamily="18" charset="0"/>
            </a:endParaRPr>
          </a:p>
        </p:txBody>
      </p:sp>
      <p:sp>
        <p:nvSpPr>
          <p:cNvPr id="47" name="圆角矩形 46"/>
          <p:cNvSpPr/>
          <p:nvPr/>
        </p:nvSpPr>
        <p:spPr bwMode="auto">
          <a:xfrm>
            <a:off x="6456040" y="2972276"/>
            <a:ext cx="900000" cy="360000"/>
          </a:xfrm>
          <a:prstGeom prst="roundRect">
            <a:avLst>
              <a:gd name="adj" fmla="val 34227"/>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cs typeface="Times New Roman" panose="02020603050405020304" pitchFamily="18" charset="0"/>
            </a:endParaRPr>
          </a:p>
        </p:txBody>
      </p:sp>
      <p:grpSp>
        <p:nvGrpSpPr>
          <p:cNvPr id="48" name="Group 41"/>
          <p:cNvGrpSpPr/>
          <p:nvPr/>
        </p:nvGrpSpPr>
        <p:grpSpPr bwMode="auto">
          <a:xfrm>
            <a:off x="603765" y="1989137"/>
            <a:ext cx="2701925" cy="3554412"/>
            <a:chOff x="102" y="1253"/>
            <a:chExt cx="1702" cy="2239"/>
          </a:xfrm>
        </p:grpSpPr>
        <p:sp>
          <p:nvSpPr>
            <p:cNvPr id="49" name="Rectangle 4"/>
            <p:cNvSpPr>
              <a:spLocks noChangeArrowheads="1"/>
            </p:cNvSpPr>
            <p:nvPr/>
          </p:nvSpPr>
          <p:spPr bwMode="auto">
            <a:xfrm>
              <a:off x="556" y="1508"/>
              <a:ext cx="1248"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Load R1,  data</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sp>
          <p:nvSpPr>
            <p:cNvPr id="50" name="Text Box 5"/>
            <p:cNvSpPr txBox="1">
              <a:spLocks noChangeArrowheads="1"/>
            </p:cNvSpPr>
            <p:nvPr/>
          </p:nvSpPr>
          <p:spPr bwMode="auto">
            <a:xfrm>
              <a:off x="612" y="1253"/>
              <a:ext cx="8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dirty="0">
                  <a:cs typeface="Times New Roman" panose="02020603050405020304" pitchFamily="18" charset="0"/>
                </a:rPr>
                <a:t>Name </a:t>
              </a:r>
              <a:r>
                <a:rPr kumimoji="0" lang="en-US" altLang="zh-CN" sz="1800" b="1" dirty="0" err="1">
                  <a:cs typeface="Times New Roman" panose="02020603050405020304" pitchFamily="18" charset="0"/>
                </a:rPr>
                <a:t>spece</a:t>
              </a:r>
              <a:endParaRPr kumimoji="0" lang="en-US" altLang="zh-CN" sz="1800" b="1" dirty="0">
                <a:cs typeface="Times New Roman" panose="02020603050405020304" pitchFamily="18" charset="0"/>
              </a:endParaRPr>
            </a:p>
          </p:txBody>
        </p:sp>
        <p:sp>
          <p:nvSpPr>
            <p:cNvPr id="51" name="Text Box 6"/>
            <p:cNvSpPr txBox="1">
              <a:spLocks noChangeArrowheads="1"/>
            </p:cNvSpPr>
            <p:nvPr/>
          </p:nvSpPr>
          <p:spPr bwMode="auto">
            <a:xfrm>
              <a:off x="102" y="2530"/>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cs typeface="Times New Roman" panose="02020603050405020304" pitchFamily="18" charset="0"/>
                </a:rPr>
                <a:t>data</a:t>
              </a:r>
              <a:r>
                <a:rPr kumimoji="0" lang="zh-CN" altLang="en-US" sz="1800" b="1">
                  <a:cs typeface="Times New Roman" panose="02020603050405020304" pitchFamily="18" charset="0"/>
                </a:rPr>
                <a:t>：</a:t>
              </a:r>
              <a:endParaRPr kumimoji="0" lang="zh-CN" altLang="en-US" sz="1800" b="1">
                <a:cs typeface="Times New Roman" panose="02020603050405020304" pitchFamily="18" charset="0"/>
              </a:endParaRPr>
            </a:p>
          </p:txBody>
        </p:sp>
      </p:grpSp>
      <p:sp>
        <p:nvSpPr>
          <p:cNvPr id="52" name="AutoShape 8"/>
          <p:cNvSpPr>
            <a:spLocks noChangeArrowheads="1"/>
          </p:cNvSpPr>
          <p:nvPr/>
        </p:nvSpPr>
        <p:spPr bwMode="auto">
          <a:xfrm rot="10800000" flipV="1">
            <a:off x="1053816" y="1088740"/>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nchor="ctr" anchorCtr="0"/>
          <a:lstStyle/>
          <a:p>
            <a:r>
              <a:rPr kumimoji="0" lang="en-US" altLang="zh-CN" sz="1800" b="1" dirty="0">
                <a:cs typeface="Times New Roman" panose="02020603050405020304" pitchFamily="18" charset="0"/>
              </a:rPr>
              <a:t>source program</a:t>
            </a:r>
            <a:endParaRPr kumimoji="0" lang="en-US" altLang="zh-CN" sz="1800" b="1" dirty="0">
              <a:cs typeface="Times New Roman" panose="02020603050405020304" pitchFamily="18" charset="0"/>
            </a:endParaRPr>
          </a:p>
        </p:txBody>
      </p:sp>
      <p:sp>
        <p:nvSpPr>
          <p:cNvPr id="53" name="Text Box 7"/>
          <p:cNvSpPr txBox="1">
            <a:spLocks noChangeArrowheads="1"/>
          </p:cNvSpPr>
          <p:nvPr/>
        </p:nvSpPr>
        <p:spPr bwMode="auto">
          <a:xfrm>
            <a:off x="4205324" y="1952625"/>
            <a:ext cx="450850" cy="396875"/>
          </a:xfrm>
          <a:prstGeom prst="rect">
            <a:avLst/>
          </a:prstGeom>
          <a:solidFill>
            <a:schemeClr val="bg1">
              <a:lumMod val="75000"/>
            </a:schemeClr>
          </a:solid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a:cs typeface="Times New Roman" panose="02020603050405020304" pitchFamily="18" charset="0"/>
                <a:sym typeface="Symbol" panose="05050102010706020507" pitchFamily="18" charset="2"/>
              </a:rPr>
              <a:t></a:t>
            </a:r>
            <a:endParaRPr kumimoji="0" lang="en-US" altLang="zh-CN" sz="2000" b="1">
              <a:cs typeface="Times New Roman" panose="02020603050405020304" pitchFamily="18" charset="0"/>
              <a:sym typeface="Symbol" panose="05050102010706020507" pitchFamily="18" charset="2"/>
            </a:endParaRPr>
          </a:p>
        </p:txBody>
      </p:sp>
      <p:sp>
        <p:nvSpPr>
          <p:cNvPr id="54" name="AutoShape 8"/>
          <p:cNvSpPr>
            <a:spLocks noChangeArrowheads="1"/>
          </p:cNvSpPr>
          <p:nvPr/>
        </p:nvSpPr>
        <p:spPr bwMode="auto">
          <a:xfrm rot="10800000" flipV="1">
            <a:off x="3395700" y="1089024"/>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lstStyle/>
          <a:p>
            <a:r>
              <a:rPr kumimoji="0" lang="en-US" altLang="zh-CN" sz="2000" b="1" dirty="0">
                <a:cs typeface="Times New Roman" panose="02020603050405020304" pitchFamily="18" charset="0"/>
              </a:rPr>
              <a:t>complier</a:t>
            </a:r>
            <a:endParaRPr kumimoji="0" lang="en-US" altLang="zh-CN" sz="2000" b="1" dirty="0">
              <a:cs typeface="Times New Roman" panose="02020603050405020304" pitchFamily="18" charset="0"/>
            </a:endParaRPr>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63"/>
                                        </p:tgtEl>
                                        <p:attrNameLst>
                                          <p:attrName>style.visibility</p:attrName>
                                        </p:attrNameLst>
                                      </p:cBhvr>
                                      <p:to>
                                        <p:strVal val="visible"/>
                                      </p:to>
                                    </p:set>
                                    <p:animEffect transition="in" filter="wipe(left)">
                                      <p:cBhvr>
                                        <p:cTn id="7" dur="500"/>
                                        <p:tgtEl>
                                          <p:spTgt spid="31746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7462"/>
                                        </p:tgtEl>
                                        <p:attrNameLst>
                                          <p:attrName>style.visibility</p:attrName>
                                        </p:attrNameLst>
                                      </p:cBhvr>
                                      <p:to>
                                        <p:strVal val="visible"/>
                                      </p:to>
                                    </p:set>
                                    <p:animEffect transition="in" filter="wipe(left)">
                                      <p:cBhvr>
                                        <p:cTn id="10" dur="500"/>
                                        <p:tgtEl>
                                          <p:spTgt spid="317462"/>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17464"/>
                                        </p:tgtEl>
                                        <p:attrNameLst>
                                          <p:attrName>style.visibility</p:attrName>
                                        </p:attrNameLst>
                                      </p:cBhvr>
                                      <p:to>
                                        <p:strVal val="visible"/>
                                      </p:to>
                                    </p:set>
                                    <p:animEffect transition="in" filter="wipe(up)">
                                      <p:cBhvr>
                                        <p:cTn id="14" dur="500"/>
                                        <p:tgtEl>
                                          <p:spTgt spid="31746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500"/>
                                        <p:tgtEl>
                                          <p:spTgt spid="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2" grpId="0" animBg="1"/>
      <p:bldP spid="317463" grpId="0" animBg="1"/>
      <p:bldP spid="42" grpId="0" animBg="1"/>
      <p:bldP spid="3"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Address Binding-- Execution time</a:t>
            </a:r>
            <a:endParaRPr lang="zh-CN" altLang="en-US" dirty="0"/>
          </a:p>
        </p:txBody>
      </p:sp>
      <p:grpSp>
        <p:nvGrpSpPr>
          <p:cNvPr id="317481" name="Group 41"/>
          <p:cNvGrpSpPr/>
          <p:nvPr/>
        </p:nvGrpSpPr>
        <p:grpSpPr bwMode="auto">
          <a:xfrm>
            <a:off x="605390" y="1989137"/>
            <a:ext cx="2701925" cy="3554412"/>
            <a:chOff x="102" y="1253"/>
            <a:chExt cx="1702" cy="2239"/>
          </a:xfrm>
        </p:grpSpPr>
        <p:sp>
          <p:nvSpPr>
            <p:cNvPr id="10279" name="Rectangle 4"/>
            <p:cNvSpPr>
              <a:spLocks noChangeArrowheads="1"/>
            </p:cNvSpPr>
            <p:nvPr/>
          </p:nvSpPr>
          <p:spPr bwMode="auto">
            <a:xfrm>
              <a:off x="556" y="1508"/>
              <a:ext cx="1248"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Load R1,  data</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sp>
          <p:nvSpPr>
            <p:cNvPr id="10280" name="Text Box 5"/>
            <p:cNvSpPr txBox="1">
              <a:spLocks noChangeArrowheads="1"/>
            </p:cNvSpPr>
            <p:nvPr/>
          </p:nvSpPr>
          <p:spPr bwMode="auto">
            <a:xfrm>
              <a:off x="612" y="1253"/>
              <a:ext cx="8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cs typeface="Times New Roman" panose="02020603050405020304" pitchFamily="18" charset="0"/>
                </a:rPr>
                <a:t>Name spece</a:t>
              </a:r>
              <a:endParaRPr kumimoji="0" lang="en-US" altLang="zh-CN" sz="1800" b="1">
                <a:cs typeface="Times New Roman" panose="02020603050405020304" pitchFamily="18" charset="0"/>
              </a:endParaRPr>
            </a:p>
          </p:txBody>
        </p:sp>
        <p:sp>
          <p:nvSpPr>
            <p:cNvPr id="10281" name="Text Box 6"/>
            <p:cNvSpPr txBox="1">
              <a:spLocks noChangeArrowheads="1"/>
            </p:cNvSpPr>
            <p:nvPr/>
          </p:nvSpPr>
          <p:spPr bwMode="auto">
            <a:xfrm>
              <a:off x="102" y="2530"/>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cs typeface="Times New Roman" panose="02020603050405020304" pitchFamily="18" charset="0"/>
                </a:rPr>
                <a:t>data</a:t>
              </a:r>
              <a:r>
                <a:rPr kumimoji="0" lang="zh-CN" altLang="en-US" sz="1800" b="1">
                  <a:cs typeface="Times New Roman" panose="02020603050405020304" pitchFamily="18" charset="0"/>
                </a:rPr>
                <a:t>：</a:t>
              </a:r>
              <a:endParaRPr kumimoji="0" lang="zh-CN" altLang="en-US" sz="1800" b="1">
                <a:cs typeface="Times New Roman" panose="02020603050405020304" pitchFamily="18" charset="0"/>
              </a:endParaRPr>
            </a:p>
          </p:txBody>
        </p:sp>
      </p:grpSp>
      <p:sp>
        <p:nvSpPr>
          <p:cNvPr id="317447" name="Text Box 7"/>
          <p:cNvSpPr txBox="1">
            <a:spLocks noChangeArrowheads="1"/>
          </p:cNvSpPr>
          <p:nvPr/>
        </p:nvSpPr>
        <p:spPr bwMode="auto">
          <a:xfrm>
            <a:off x="4207209" y="1952625"/>
            <a:ext cx="450850" cy="396875"/>
          </a:xfrm>
          <a:prstGeom prst="rect">
            <a:avLst/>
          </a:prstGeom>
          <a:solidFill>
            <a:schemeClr val="bg1">
              <a:lumMod val="85000"/>
            </a:schemeClr>
          </a:solid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dirty="0">
                <a:cs typeface="Times New Roman" panose="02020603050405020304" pitchFamily="18" charset="0"/>
                <a:sym typeface="Symbol" panose="05050102010706020507" pitchFamily="18" charset="2"/>
              </a:rPr>
              <a:t></a:t>
            </a:r>
            <a:endParaRPr kumimoji="0" lang="en-US" altLang="zh-CN" sz="2000" b="1" dirty="0">
              <a:cs typeface="Times New Roman" panose="02020603050405020304" pitchFamily="18" charset="0"/>
              <a:sym typeface="Symbol" panose="05050102010706020507" pitchFamily="18" charset="2"/>
            </a:endParaRPr>
          </a:p>
        </p:txBody>
      </p:sp>
      <p:sp>
        <p:nvSpPr>
          <p:cNvPr id="317448" name="AutoShape 8"/>
          <p:cNvSpPr>
            <a:spLocks noChangeArrowheads="1"/>
          </p:cNvSpPr>
          <p:nvPr/>
        </p:nvSpPr>
        <p:spPr bwMode="auto">
          <a:xfrm rot="10800000" flipV="1">
            <a:off x="3397585" y="1089024"/>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lstStyle/>
          <a:p>
            <a:r>
              <a:rPr kumimoji="0" lang="en-US" altLang="zh-CN" sz="2000" b="1" dirty="0">
                <a:cs typeface="Times New Roman" panose="02020603050405020304" pitchFamily="18" charset="0"/>
              </a:rPr>
              <a:t>complier</a:t>
            </a:r>
            <a:endParaRPr kumimoji="0" lang="en-US" altLang="zh-CN" sz="2000" b="1" dirty="0">
              <a:cs typeface="Times New Roman" panose="02020603050405020304" pitchFamily="18" charset="0"/>
            </a:endParaRPr>
          </a:p>
        </p:txBody>
      </p:sp>
      <p:grpSp>
        <p:nvGrpSpPr>
          <p:cNvPr id="317449" name="Group 9"/>
          <p:cNvGrpSpPr/>
          <p:nvPr/>
        </p:nvGrpSpPr>
        <p:grpSpPr bwMode="auto">
          <a:xfrm>
            <a:off x="4825030" y="1985963"/>
            <a:ext cx="2484438" cy="3646487"/>
            <a:chOff x="2165" y="1251"/>
            <a:chExt cx="1565" cy="2297"/>
          </a:xfrm>
        </p:grpSpPr>
        <p:sp>
          <p:nvSpPr>
            <p:cNvPr id="10267" name="Text Box 10"/>
            <p:cNvSpPr txBox="1">
              <a:spLocks noChangeArrowheads="1"/>
            </p:cNvSpPr>
            <p:nvPr/>
          </p:nvSpPr>
          <p:spPr bwMode="auto">
            <a:xfrm>
              <a:off x="2584" y="1251"/>
              <a:ext cx="9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cs typeface="Times New Roman" panose="02020603050405020304" pitchFamily="18" charset="0"/>
                </a:rPr>
                <a:t>Logical space</a:t>
              </a:r>
              <a:endParaRPr kumimoji="0" lang="en-US" altLang="zh-CN" sz="1800" b="1">
                <a:cs typeface="Times New Roman" panose="02020603050405020304" pitchFamily="18" charset="0"/>
              </a:endParaRPr>
            </a:p>
          </p:txBody>
        </p:sp>
        <p:sp>
          <p:nvSpPr>
            <p:cNvPr id="10268" name="Rectangle 11"/>
            <p:cNvSpPr>
              <a:spLocks noChangeArrowheads="1"/>
            </p:cNvSpPr>
            <p:nvPr/>
          </p:nvSpPr>
          <p:spPr bwMode="auto">
            <a:xfrm>
              <a:off x="2482" y="1508"/>
              <a:ext cx="1248"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r>
                <a:rPr kumimoji="0" lang="en-US" altLang="zh-CN" sz="1800" b="1" dirty="0">
                  <a:cs typeface="Times New Roman" panose="02020603050405020304" pitchFamily="18" charset="0"/>
                </a:rPr>
                <a:t>  Load R1,   [</a:t>
              </a:r>
              <a:r>
                <a:rPr kumimoji="0" lang="en-US" altLang="zh-CN" sz="1800" b="1" dirty="0">
                  <a:solidFill>
                    <a:srgbClr val="FF0000"/>
                  </a:solidFill>
                  <a:cs typeface="Times New Roman" panose="02020603050405020304" pitchFamily="18" charset="0"/>
                </a:rPr>
                <a:t>200</a:t>
              </a: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grpSp>
          <p:nvGrpSpPr>
            <p:cNvPr id="10269" name="Group 12"/>
            <p:cNvGrpSpPr/>
            <p:nvPr/>
          </p:nvGrpSpPr>
          <p:grpSpPr bwMode="auto">
            <a:xfrm>
              <a:off x="2165" y="1421"/>
              <a:ext cx="334" cy="2127"/>
              <a:chOff x="2121" y="1421"/>
              <a:chExt cx="334" cy="2127"/>
            </a:xfrm>
          </p:grpSpPr>
          <p:sp>
            <p:nvSpPr>
              <p:cNvPr id="10275" name="Text Box 13"/>
              <p:cNvSpPr txBox="1">
                <a:spLocks noChangeArrowheads="1"/>
              </p:cNvSpPr>
              <p:nvPr/>
            </p:nvSpPr>
            <p:spPr bwMode="auto">
              <a:xfrm>
                <a:off x="2263" y="142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0</a:t>
                </a:r>
                <a:endParaRPr kumimoji="0" lang="en-US" altLang="zh-CN" sz="1800" b="1">
                  <a:cs typeface="Times New Roman" panose="02020603050405020304" pitchFamily="18" charset="0"/>
                </a:endParaRPr>
              </a:p>
            </p:txBody>
          </p:sp>
          <p:sp>
            <p:nvSpPr>
              <p:cNvPr id="10276" name="Text Box 14"/>
              <p:cNvSpPr txBox="1">
                <a:spLocks noChangeArrowheads="1"/>
              </p:cNvSpPr>
              <p:nvPr/>
            </p:nvSpPr>
            <p:spPr bwMode="auto">
              <a:xfrm>
                <a:off x="2121" y="1869"/>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100</a:t>
                </a:r>
                <a:endParaRPr kumimoji="0" lang="en-US" altLang="zh-CN" sz="1800" b="1">
                  <a:cs typeface="Times New Roman" panose="02020603050405020304" pitchFamily="18" charset="0"/>
                </a:endParaRPr>
              </a:p>
            </p:txBody>
          </p:sp>
          <p:sp>
            <p:nvSpPr>
              <p:cNvPr id="10277" name="Text Box 15"/>
              <p:cNvSpPr txBox="1">
                <a:spLocks noChangeArrowheads="1"/>
              </p:cNvSpPr>
              <p:nvPr/>
            </p:nvSpPr>
            <p:spPr bwMode="auto">
              <a:xfrm>
                <a:off x="2121" y="2550"/>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200</a:t>
                </a:r>
                <a:endParaRPr kumimoji="0" lang="en-US" altLang="zh-CN" sz="1800" b="1">
                  <a:cs typeface="Times New Roman" panose="02020603050405020304" pitchFamily="18" charset="0"/>
                </a:endParaRPr>
              </a:p>
            </p:txBody>
          </p:sp>
          <p:sp>
            <p:nvSpPr>
              <p:cNvPr id="10278" name="Text Box 16"/>
              <p:cNvSpPr txBox="1">
                <a:spLocks noChangeArrowheads="1"/>
              </p:cNvSpPr>
              <p:nvPr/>
            </p:nvSpPr>
            <p:spPr bwMode="auto">
              <a:xfrm>
                <a:off x="2121" y="3315"/>
                <a:ext cx="33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299</a:t>
                </a:r>
                <a:endParaRPr kumimoji="0" lang="en-US" altLang="zh-CN" sz="1800" b="1">
                  <a:cs typeface="Times New Roman" panose="02020603050405020304" pitchFamily="18" charset="0"/>
                </a:endParaRPr>
              </a:p>
            </p:txBody>
          </p:sp>
        </p:grpSp>
        <p:sp>
          <p:nvSpPr>
            <p:cNvPr id="10270" name="Line 17"/>
            <p:cNvSpPr>
              <a:spLocks noChangeShapeType="1"/>
            </p:cNvSpPr>
            <p:nvPr/>
          </p:nvSpPr>
          <p:spPr bwMode="auto">
            <a:xfrm>
              <a:off x="2483" y="1905"/>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1" name="Line 18"/>
            <p:cNvSpPr>
              <a:spLocks noChangeShapeType="1"/>
            </p:cNvSpPr>
            <p:nvPr/>
          </p:nvSpPr>
          <p:spPr bwMode="auto">
            <a:xfrm>
              <a:off x="2483" y="2132"/>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2" name="Line 19"/>
            <p:cNvSpPr>
              <a:spLocks noChangeShapeType="1"/>
            </p:cNvSpPr>
            <p:nvPr/>
          </p:nvSpPr>
          <p:spPr bwMode="auto">
            <a:xfrm>
              <a:off x="2483" y="2585"/>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3" name="Line 20"/>
            <p:cNvSpPr>
              <a:spLocks noChangeShapeType="1"/>
            </p:cNvSpPr>
            <p:nvPr/>
          </p:nvSpPr>
          <p:spPr bwMode="auto">
            <a:xfrm>
              <a:off x="2483" y="2784"/>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4" name="Line 21"/>
            <p:cNvSpPr>
              <a:spLocks noChangeShapeType="1"/>
            </p:cNvSpPr>
            <p:nvPr/>
          </p:nvSpPr>
          <p:spPr bwMode="auto">
            <a:xfrm>
              <a:off x="2483" y="3294"/>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317462" name="Text Box 22"/>
          <p:cNvSpPr txBox="1">
            <a:spLocks noChangeArrowheads="1"/>
          </p:cNvSpPr>
          <p:nvPr/>
        </p:nvSpPr>
        <p:spPr bwMode="auto">
          <a:xfrm>
            <a:off x="8122644" y="1952625"/>
            <a:ext cx="450850" cy="396875"/>
          </a:xfrm>
          <a:prstGeom prst="rect">
            <a:avLst/>
          </a:prstGeom>
          <a:solidFill>
            <a:schemeClr val="bg1">
              <a:lumMod val="85000"/>
            </a:schemeClr>
          </a:solidFill>
          <a:ln>
            <a:noFill/>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dirty="0">
                <a:cs typeface="Times New Roman" panose="02020603050405020304" pitchFamily="18" charset="0"/>
                <a:sym typeface="Symbol" panose="05050102010706020507" pitchFamily="18" charset="2"/>
              </a:rPr>
              <a:t> </a:t>
            </a:r>
            <a:endParaRPr kumimoji="0" lang="en-US" altLang="zh-CN" sz="2000" b="1" dirty="0">
              <a:cs typeface="Times New Roman" panose="02020603050405020304" pitchFamily="18" charset="0"/>
              <a:sym typeface="Symbol" panose="05050102010706020507" pitchFamily="18" charset="2"/>
            </a:endParaRPr>
          </a:p>
        </p:txBody>
      </p:sp>
      <p:sp>
        <p:nvSpPr>
          <p:cNvPr id="317463" name="AutoShape 23"/>
          <p:cNvSpPr>
            <a:spLocks noChangeArrowheads="1"/>
          </p:cNvSpPr>
          <p:nvPr/>
        </p:nvSpPr>
        <p:spPr bwMode="auto">
          <a:xfrm rot="10800000" flipV="1">
            <a:off x="7313020" y="1089024"/>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lstStyle/>
          <a:p>
            <a:r>
              <a:rPr kumimoji="0" lang="en-US" altLang="zh-CN" sz="2000" b="1" dirty="0">
                <a:cs typeface="Times New Roman" panose="02020603050405020304" pitchFamily="18" charset="0"/>
              </a:rPr>
              <a:t>loader</a:t>
            </a:r>
            <a:endParaRPr kumimoji="0" lang="en-US" altLang="zh-CN" sz="2000" b="1" dirty="0">
              <a:cs typeface="Times New Roman" panose="02020603050405020304" pitchFamily="18" charset="0"/>
            </a:endParaRPr>
          </a:p>
        </p:txBody>
      </p:sp>
      <p:grpSp>
        <p:nvGrpSpPr>
          <p:cNvPr id="317464" name="Group 24"/>
          <p:cNvGrpSpPr/>
          <p:nvPr/>
        </p:nvGrpSpPr>
        <p:grpSpPr bwMode="auto">
          <a:xfrm>
            <a:off x="9081665" y="1985962"/>
            <a:ext cx="2738435" cy="3829050"/>
            <a:chOff x="3877" y="1251"/>
            <a:chExt cx="1725" cy="2412"/>
          </a:xfrm>
        </p:grpSpPr>
        <p:grpSp>
          <p:nvGrpSpPr>
            <p:cNvPr id="10252" name="Group 25"/>
            <p:cNvGrpSpPr/>
            <p:nvPr/>
          </p:nvGrpSpPr>
          <p:grpSpPr bwMode="auto">
            <a:xfrm>
              <a:off x="3877" y="1251"/>
              <a:ext cx="1724" cy="2297"/>
              <a:chOff x="2006" y="1251"/>
              <a:chExt cx="1724" cy="2297"/>
            </a:xfrm>
          </p:grpSpPr>
          <p:sp>
            <p:nvSpPr>
              <p:cNvPr id="10255" name="Text Box 26"/>
              <p:cNvSpPr txBox="1">
                <a:spLocks noChangeArrowheads="1"/>
              </p:cNvSpPr>
              <p:nvPr/>
            </p:nvSpPr>
            <p:spPr bwMode="auto">
              <a:xfrm>
                <a:off x="2538" y="1251"/>
                <a:ext cx="10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cs typeface="Times New Roman" panose="02020603050405020304" pitchFamily="18" charset="0"/>
                  </a:rPr>
                  <a:t> Physical space</a:t>
                </a:r>
                <a:endParaRPr kumimoji="0" lang="en-US" altLang="zh-CN" sz="1800" b="1">
                  <a:cs typeface="Times New Roman" panose="02020603050405020304" pitchFamily="18" charset="0"/>
                </a:endParaRPr>
              </a:p>
            </p:txBody>
          </p:sp>
          <p:sp>
            <p:nvSpPr>
              <p:cNvPr id="10256" name="Rectangle 27"/>
              <p:cNvSpPr>
                <a:spLocks noChangeArrowheads="1"/>
              </p:cNvSpPr>
              <p:nvPr/>
            </p:nvSpPr>
            <p:spPr bwMode="auto">
              <a:xfrm>
                <a:off x="2389" y="1508"/>
                <a:ext cx="1341"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r>
                  <a:rPr kumimoji="0" lang="en-US" altLang="zh-CN" sz="1800" b="1" dirty="0">
                    <a:cs typeface="Times New Roman" panose="02020603050405020304" pitchFamily="18" charset="0"/>
                  </a:rPr>
                  <a:t>  Load R1,   [</a:t>
                </a:r>
                <a:r>
                  <a:rPr kumimoji="0" lang="en-US" altLang="zh-CN" sz="1800" b="1" dirty="0">
                    <a:solidFill>
                      <a:srgbClr val="FF0000"/>
                    </a:solidFill>
                    <a:cs typeface="Times New Roman" panose="02020603050405020304" pitchFamily="18" charset="0"/>
                  </a:rPr>
                  <a:t>200</a:t>
                </a: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grpSp>
            <p:nvGrpSpPr>
              <p:cNvPr id="10257" name="Group 28"/>
              <p:cNvGrpSpPr/>
              <p:nvPr/>
            </p:nvGrpSpPr>
            <p:grpSpPr bwMode="auto">
              <a:xfrm>
                <a:off x="2006" y="1421"/>
                <a:ext cx="410" cy="2127"/>
                <a:chOff x="1962" y="1421"/>
                <a:chExt cx="410" cy="2127"/>
              </a:xfrm>
            </p:grpSpPr>
            <p:sp>
              <p:nvSpPr>
                <p:cNvPr id="10263" name="Text Box 29"/>
                <p:cNvSpPr txBox="1">
                  <a:spLocks noChangeArrowheads="1"/>
                </p:cNvSpPr>
                <p:nvPr/>
              </p:nvSpPr>
              <p:spPr bwMode="auto">
                <a:xfrm>
                  <a:off x="1962" y="1421"/>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1000</a:t>
                  </a:r>
                  <a:endParaRPr kumimoji="0" lang="en-US" altLang="zh-CN" sz="1800" b="1">
                    <a:cs typeface="Times New Roman" panose="02020603050405020304" pitchFamily="18" charset="0"/>
                  </a:endParaRPr>
                </a:p>
              </p:txBody>
            </p:sp>
            <p:sp>
              <p:nvSpPr>
                <p:cNvPr id="10264" name="Text Box 30"/>
                <p:cNvSpPr txBox="1">
                  <a:spLocks noChangeArrowheads="1"/>
                </p:cNvSpPr>
                <p:nvPr/>
              </p:nvSpPr>
              <p:spPr bwMode="auto">
                <a:xfrm>
                  <a:off x="1973" y="1869"/>
                  <a:ext cx="39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1100</a:t>
                  </a:r>
                  <a:endParaRPr kumimoji="0" lang="en-US" altLang="zh-CN" sz="1800" b="1" dirty="0">
                    <a:cs typeface="Times New Roman" panose="02020603050405020304" pitchFamily="18" charset="0"/>
                  </a:endParaRPr>
                </a:p>
              </p:txBody>
            </p:sp>
            <p:sp>
              <p:nvSpPr>
                <p:cNvPr id="10265" name="Text Box 31"/>
                <p:cNvSpPr txBox="1">
                  <a:spLocks noChangeArrowheads="1"/>
                </p:cNvSpPr>
                <p:nvPr/>
              </p:nvSpPr>
              <p:spPr bwMode="auto">
                <a:xfrm>
                  <a:off x="1965" y="2550"/>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solidFill>
                        <a:srgbClr val="FF0000"/>
                      </a:solidFill>
                      <a:cs typeface="Times New Roman" panose="02020603050405020304" pitchFamily="18" charset="0"/>
                    </a:rPr>
                    <a:t>1200</a:t>
                  </a:r>
                  <a:endParaRPr kumimoji="0" lang="en-US" altLang="zh-CN" sz="1800" b="1" dirty="0">
                    <a:solidFill>
                      <a:srgbClr val="FF0000"/>
                    </a:solidFill>
                    <a:cs typeface="Times New Roman" panose="02020603050405020304" pitchFamily="18" charset="0"/>
                  </a:endParaRPr>
                </a:p>
              </p:txBody>
            </p:sp>
            <p:sp>
              <p:nvSpPr>
                <p:cNvPr id="10266" name="Text Box 32"/>
                <p:cNvSpPr txBox="1">
                  <a:spLocks noChangeArrowheads="1"/>
                </p:cNvSpPr>
                <p:nvPr/>
              </p:nvSpPr>
              <p:spPr bwMode="auto">
                <a:xfrm>
                  <a:off x="1965" y="3315"/>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1299</a:t>
                  </a:r>
                  <a:endParaRPr kumimoji="0" lang="en-US" altLang="zh-CN" sz="1800" b="1">
                    <a:cs typeface="Times New Roman" panose="02020603050405020304" pitchFamily="18" charset="0"/>
                  </a:endParaRPr>
                </a:p>
              </p:txBody>
            </p:sp>
          </p:grpSp>
          <p:sp>
            <p:nvSpPr>
              <p:cNvPr id="10258" name="Line 33"/>
              <p:cNvSpPr>
                <a:spLocks noChangeShapeType="1"/>
              </p:cNvSpPr>
              <p:nvPr/>
            </p:nvSpPr>
            <p:spPr bwMode="auto">
              <a:xfrm>
                <a:off x="2427" y="1905"/>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59" name="Line 34"/>
              <p:cNvSpPr>
                <a:spLocks noChangeShapeType="1"/>
              </p:cNvSpPr>
              <p:nvPr/>
            </p:nvSpPr>
            <p:spPr bwMode="auto">
              <a:xfrm>
                <a:off x="2427" y="2132"/>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0" name="Line 35"/>
              <p:cNvSpPr>
                <a:spLocks noChangeShapeType="1"/>
              </p:cNvSpPr>
              <p:nvPr/>
            </p:nvSpPr>
            <p:spPr bwMode="auto">
              <a:xfrm>
                <a:off x="2427" y="2585"/>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1" name="Line 36"/>
              <p:cNvSpPr>
                <a:spLocks noChangeShapeType="1"/>
              </p:cNvSpPr>
              <p:nvPr/>
            </p:nvSpPr>
            <p:spPr bwMode="auto">
              <a:xfrm>
                <a:off x="2427" y="2784"/>
                <a:ext cx="129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62" name="Line 37"/>
              <p:cNvSpPr>
                <a:spLocks noChangeShapeType="1"/>
              </p:cNvSpPr>
              <p:nvPr/>
            </p:nvSpPr>
            <p:spPr bwMode="auto">
              <a:xfrm>
                <a:off x="2483" y="3294"/>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10253" name="Line 38"/>
            <p:cNvSpPr>
              <a:spLocks noChangeShapeType="1"/>
            </p:cNvSpPr>
            <p:nvPr/>
          </p:nvSpPr>
          <p:spPr bwMode="auto">
            <a:xfrm>
              <a:off x="4270" y="1338"/>
              <a:ext cx="0" cy="2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54" name="Line 39"/>
            <p:cNvSpPr>
              <a:spLocks noChangeShapeType="1"/>
            </p:cNvSpPr>
            <p:nvPr/>
          </p:nvSpPr>
          <p:spPr bwMode="auto">
            <a:xfrm>
              <a:off x="5602" y="1338"/>
              <a:ext cx="0" cy="2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sp>
        <p:nvSpPr>
          <p:cNvPr id="317480" name="AutoShape 40"/>
          <p:cNvSpPr>
            <a:spLocks noChangeArrowheads="1"/>
          </p:cNvSpPr>
          <p:nvPr/>
        </p:nvSpPr>
        <p:spPr bwMode="auto">
          <a:xfrm>
            <a:off x="8749628" y="6038532"/>
            <a:ext cx="3107012" cy="540819"/>
          </a:xfrm>
          <a:prstGeom prst="wedgeRectCallout">
            <a:avLst>
              <a:gd name="adj1" fmla="val 32182"/>
              <a:gd name="adj2" fmla="val -544253"/>
            </a:avLst>
          </a:prstGeom>
          <a:solidFill>
            <a:srgbClr val="FFFF00">
              <a:alpha val="50195"/>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cs typeface="Times New Roman" panose="02020603050405020304" pitchFamily="18" charset="0"/>
              </a:rPr>
              <a:t>translate</a:t>
            </a:r>
            <a:r>
              <a:rPr kumimoji="0" lang="en-US" altLang="zh-CN" b="1" dirty="0">
                <a:cs typeface="Times New Roman" panose="02020603050405020304" pitchFamily="18" charset="0"/>
              </a:rPr>
              <a:t> 200 to 1200</a:t>
            </a:r>
            <a:endParaRPr kumimoji="0" lang="zh-CN" altLang="en-US" b="1" dirty="0">
              <a:cs typeface="Times New Roman" panose="02020603050405020304" pitchFamily="18" charset="0"/>
            </a:endParaRPr>
          </a:p>
        </p:txBody>
      </p:sp>
      <p:sp>
        <p:nvSpPr>
          <p:cNvPr id="42" name="AutoShape 23"/>
          <p:cNvSpPr>
            <a:spLocks noChangeArrowheads="1"/>
          </p:cNvSpPr>
          <p:nvPr/>
        </p:nvSpPr>
        <p:spPr bwMode="auto">
          <a:xfrm rot="10800000" flipV="1">
            <a:off x="10337658" y="1088740"/>
            <a:ext cx="1438275" cy="584200"/>
          </a:xfrm>
          <a:prstGeom prst="wedgeRectCallout">
            <a:avLst>
              <a:gd name="adj1" fmla="val -20755"/>
              <a:gd name="adj2" fmla="val 112500"/>
            </a:avLst>
          </a:prstGeom>
          <a:solidFill>
            <a:srgbClr val="66FFFF">
              <a:alpha val="50195"/>
            </a:srgbClr>
          </a:solidFill>
          <a:ln w="9525">
            <a:solidFill>
              <a:schemeClr val="tx1"/>
            </a:solidFill>
            <a:miter lim="800000"/>
          </a:ln>
          <a:effectLst/>
        </p:spPr>
        <p:txBody>
          <a:bodyPr/>
          <a:lstStyle/>
          <a:p>
            <a:r>
              <a:rPr kumimoji="0" lang="en-US" altLang="zh-CN" sz="2000" b="1" dirty="0">
                <a:cs typeface="Times New Roman" panose="02020603050405020304" pitchFamily="18" charset="0"/>
              </a:rPr>
              <a:t>running</a:t>
            </a:r>
            <a:endParaRPr kumimoji="0" lang="en-US" altLang="zh-CN" sz="2000" b="1" dirty="0">
              <a:cs typeface="Times New Roman" panose="02020603050405020304" pitchFamily="18" charset="0"/>
            </a:endParaRPr>
          </a:p>
        </p:txBody>
      </p:sp>
      <p:sp>
        <p:nvSpPr>
          <p:cNvPr id="43" name="AutoShape 8"/>
          <p:cNvSpPr>
            <a:spLocks noChangeArrowheads="1"/>
          </p:cNvSpPr>
          <p:nvPr/>
        </p:nvSpPr>
        <p:spPr bwMode="auto">
          <a:xfrm rot="10800000" flipV="1">
            <a:off x="1055441" y="1088740"/>
            <a:ext cx="1438275" cy="584200"/>
          </a:xfrm>
          <a:prstGeom prst="wedgeRectCallout">
            <a:avLst>
              <a:gd name="adj1" fmla="val -20755"/>
              <a:gd name="adj2" fmla="val 112500"/>
            </a:avLst>
          </a:prstGeom>
          <a:solidFill>
            <a:schemeClr val="bg1">
              <a:lumMod val="75000"/>
              <a:alpha val="50195"/>
            </a:schemeClr>
          </a:solidFill>
          <a:ln w="9525">
            <a:solidFill>
              <a:schemeClr val="tx1"/>
            </a:solidFill>
            <a:miter lim="800000"/>
          </a:ln>
          <a:effectLst/>
        </p:spPr>
        <p:txBody>
          <a:bodyPr anchor="ctr" anchorCtr="0"/>
          <a:lstStyle/>
          <a:p>
            <a:r>
              <a:rPr kumimoji="0" lang="en-US" altLang="zh-CN" sz="1800" b="1" dirty="0">
                <a:cs typeface="Times New Roman" panose="02020603050405020304" pitchFamily="18" charset="0"/>
              </a:rPr>
              <a:t>source program</a:t>
            </a:r>
            <a:endParaRPr kumimoji="0" lang="en-US" altLang="zh-CN" sz="1800" b="1" dirty="0">
              <a:cs typeface="Times New Roman" panose="02020603050405020304" pitchFamily="18" charset="0"/>
            </a:endParaRPr>
          </a:p>
        </p:txBody>
      </p:sp>
      <p:sp>
        <p:nvSpPr>
          <p:cNvPr id="44" name="TextBox 43"/>
          <p:cNvSpPr txBox="1"/>
          <p:nvPr/>
        </p:nvSpPr>
        <p:spPr>
          <a:xfrm>
            <a:off x="4337780" y="5994285"/>
            <a:ext cx="3962175" cy="461665"/>
          </a:xfrm>
          <a:prstGeom prst="rect">
            <a:avLst/>
          </a:prstGeom>
          <a:solidFill>
            <a:srgbClr val="FFFF00"/>
          </a:solidFill>
        </p:spPr>
        <p:txBody>
          <a:bodyPr wrap="none" rtlCol="0">
            <a:spAutoFit/>
          </a:bodyPr>
          <a:lstStyle/>
          <a:p>
            <a:r>
              <a:rPr lang="en-US" altLang="zh-CN" b="1" dirty="0">
                <a:cs typeface="Times New Roman" panose="02020603050405020304" pitchFamily="18" charset="0"/>
              </a:rPr>
              <a:t>relocatable code is generated</a:t>
            </a:r>
            <a:endParaRPr lang="zh-CN" altLang="en-US" b="1" dirty="0">
              <a:cs typeface="Times New Roman" panose="02020603050405020304" pitchFamily="18" charset="0"/>
            </a:endParaRPr>
          </a:p>
        </p:txBody>
      </p:sp>
      <p:sp>
        <p:nvSpPr>
          <p:cNvPr id="45" name="圆角矩形 44"/>
          <p:cNvSpPr/>
          <p:nvPr/>
        </p:nvSpPr>
        <p:spPr bwMode="auto">
          <a:xfrm>
            <a:off x="10787489" y="2967036"/>
            <a:ext cx="1044000" cy="360000"/>
          </a:xfrm>
          <a:prstGeom prst="roundRect">
            <a:avLst>
              <a:gd name="adj" fmla="val 34227"/>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cs typeface="Times New Roman" panose="02020603050405020304" pitchFamily="18" charset="0"/>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480"/>
                                        </p:tgtEl>
                                        <p:attrNameLst>
                                          <p:attrName>style.visibility</p:attrName>
                                        </p:attrNameLst>
                                      </p:cBhvr>
                                      <p:to>
                                        <p:strVal val="visible"/>
                                      </p:to>
                                    </p:set>
                                    <p:animEffect transition="in" filter="wipe(up)">
                                      <p:cBhvr>
                                        <p:cTn id="17" dur="500"/>
                                        <p:tgtEl>
                                          <p:spTgt spid="317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0" grpId="0" animBg="1"/>
      <p:bldP spid="42"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Binding of Instructions and Data to Memory</a:t>
            </a:r>
            <a:endParaRPr lang="zh-CN" altLang="en-US" dirty="0"/>
          </a:p>
        </p:txBody>
      </p:sp>
      <p:sp>
        <p:nvSpPr>
          <p:cNvPr id="186371" name="Rectangle 3"/>
          <p:cNvSpPr>
            <a:spLocks noGrp="1" noChangeArrowheads="1"/>
          </p:cNvSpPr>
          <p:nvPr>
            <p:ph idx="1"/>
          </p:nvPr>
        </p:nvSpPr>
        <p:spPr/>
        <p:txBody>
          <a:bodyPr>
            <a:normAutofit/>
          </a:bodyPr>
          <a:lstStyle/>
          <a:p>
            <a:pPr eaLnBrk="1" hangingPunct="1"/>
            <a:r>
              <a:rPr lang="en-US" altLang="zh-CN" dirty="0"/>
              <a:t>can be done at three different stages.</a:t>
            </a:r>
            <a:endParaRPr lang="en-US" altLang="zh-CN" dirty="0"/>
          </a:p>
          <a:p>
            <a:pPr lvl="1" eaLnBrk="1" hangingPunct="1"/>
            <a:r>
              <a:rPr lang="en-US" altLang="zh-CN" dirty="0">
                <a:solidFill>
                  <a:srgbClr val="0000FF"/>
                </a:solidFill>
              </a:rPr>
              <a:t>Compile time</a:t>
            </a:r>
            <a:br>
              <a:rPr lang="en-US" altLang="zh-CN" dirty="0"/>
            </a:br>
            <a:r>
              <a:rPr lang="en-US" altLang="zh-CN" dirty="0"/>
              <a:t>If memory location known a priori, absolute code can be generated.</a:t>
            </a:r>
            <a:endParaRPr lang="en-US" altLang="zh-CN" dirty="0"/>
          </a:p>
          <a:p>
            <a:pPr lvl="2" eaLnBrk="1" hangingPunct="1"/>
            <a:r>
              <a:rPr lang="en-US" altLang="zh-CN" sz="2400" dirty="0"/>
              <a:t>Must recompile code if starting location changes.</a:t>
            </a:r>
            <a:endParaRPr lang="en-US" altLang="zh-CN" sz="2400" dirty="0"/>
          </a:p>
          <a:p>
            <a:pPr lvl="1" eaLnBrk="1" hangingPunct="1"/>
            <a:r>
              <a:rPr lang="en-US" altLang="zh-CN" dirty="0">
                <a:solidFill>
                  <a:srgbClr val="0000FF"/>
                </a:solidFill>
              </a:rPr>
              <a:t>Load time</a:t>
            </a:r>
            <a:br>
              <a:rPr lang="en-US" altLang="zh-CN" dirty="0"/>
            </a:br>
            <a:r>
              <a:rPr lang="en-US" altLang="zh-CN" dirty="0"/>
              <a:t>Must generate </a:t>
            </a:r>
            <a:r>
              <a:rPr lang="en-US" altLang="zh-CN" i="1" dirty="0">
                <a:solidFill>
                  <a:srgbClr val="0000FF"/>
                </a:solidFill>
              </a:rPr>
              <a:t>relocatable</a:t>
            </a:r>
            <a:r>
              <a:rPr lang="en-US" altLang="zh-CN" dirty="0"/>
              <a:t> code if memory location is not known at compile time.</a:t>
            </a:r>
            <a:endParaRPr lang="en-US" altLang="zh-CN" dirty="0"/>
          </a:p>
          <a:p>
            <a:pPr lvl="2"/>
            <a:r>
              <a:rPr lang="en-US" altLang="zh-CN" sz="2400" dirty="0"/>
              <a:t>If the starting address changes, we need only reload the user code to incorporate this changed value.</a:t>
            </a:r>
            <a:endParaRPr lang="en-US" altLang="zh-CN" sz="2400" dirty="0"/>
          </a:p>
          <a:p>
            <a:pPr lvl="1" eaLnBrk="1" hangingPunct="1"/>
            <a:r>
              <a:rPr lang="en-US" altLang="zh-CN" dirty="0">
                <a:solidFill>
                  <a:srgbClr val="0000FF"/>
                </a:solidFill>
              </a:rPr>
              <a:t>Execution time</a:t>
            </a:r>
            <a:br>
              <a:rPr lang="en-US" altLang="zh-CN" dirty="0">
                <a:solidFill>
                  <a:srgbClr val="0000FF"/>
                </a:solidFill>
              </a:rPr>
            </a:br>
            <a:r>
              <a:rPr lang="en-US" altLang="zh-CN" dirty="0"/>
              <a:t>Binding must be delayed until run time if the process can be moved during its execution from one memory segment to another.  </a:t>
            </a:r>
            <a:endParaRPr lang="en-US" altLang="zh-CN" dirty="0"/>
          </a:p>
          <a:p>
            <a:pPr lvl="2" eaLnBrk="1" hangingPunct="1"/>
            <a:r>
              <a:rPr lang="en-US" altLang="zh-CN" sz="2400" dirty="0"/>
              <a:t>Need hardware support (e.g., </a:t>
            </a:r>
            <a:r>
              <a:rPr lang="en-US" altLang="zh-CN" sz="2400" i="1" dirty="0">
                <a:solidFill>
                  <a:srgbClr val="0000FF"/>
                </a:solidFill>
              </a:rPr>
              <a:t>base</a:t>
            </a:r>
            <a:r>
              <a:rPr lang="en-US" altLang="zh-CN" sz="2400" dirty="0">
                <a:solidFill>
                  <a:srgbClr val="0000FF"/>
                </a:solidFill>
              </a:rPr>
              <a:t> and </a:t>
            </a:r>
            <a:r>
              <a:rPr lang="en-US" altLang="zh-CN" sz="2400" i="1" dirty="0">
                <a:solidFill>
                  <a:srgbClr val="0000FF"/>
                </a:solidFill>
              </a:rPr>
              <a:t>limit registers</a:t>
            </a:r>
            <a:r>
              <a:rPr lang="en-US" altLang="zh-CN" sz="2400" dirty="0"/>
              <a:t>). </a:t>
            </a:r>
            <a:endParaRPr lang="en-US" altLang="zh-CN" sz="2400"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wipe(left)">
                                      <p:cBhvr>
                                        <p:cTn id="7" dur="5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wipe(left)">
                                      <p:cBhvr>
                                        <p:cTn id="12" dur="500"/>
                                        <p:tgtEl>
                                          <p:spTgt spid="1863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animEffect transition="in" filter="wipe(left)">
                                      <p:cBhvr>
                                        <p:cTn id="15" dur="500"/>
                                        <p:tgtEl>
                                          <p:spTgt spid="1863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6371">
                                            <p:txEl>
                                              <p:pRg st="3" end="3"/>
                                            </p:txEl>
                                          </p:spTgt>
                                        </p:tgtEl>
                                        <p:attrNameLst>
                                          <p:attrName>style.visibility</p:attrName>
                                        </p:attrNameLst>
                                      </p:cBhvr>
                                      <p:to>
                                        <p:strVal val="visible"/>
                                      </p:to>
                                    </p:set>
                                    <p:animEffect transition="in" filter="wipe(left)">
                                      <p:cBhvr>
                                        <p:cTn id="20" dur="500"/>
                                        <p:tgtEl>
                                          <p:spTgt spid="1863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6371">
                                            <p:txEl>
                                              <p:pRg st="4" end="4"/>
                                            </p:txEl>
                                          </p:spTgt>
                                        </p:tgtEl>
                                        <p:attrNameLst>
                                          <p:attrName>style.visibility</p:attrName>
                                        </p:attrNameLst>
                                      </p:cBhvr>
                                      <p:to>
                                        <p:strVal val="visible"/>
                                      </p:to>
                                    </p:set>
                                    <p:animEffect transition="in" filter="wipe(left)">
                                      <p:cBhvr>
                                        <p:cTn id="23" dur="500"/>
                                        <p:tgtEl>
                                          <p:spTgt spid="18637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6371">
                                            <p:txEl>
                                              <p:pRg st="5" end="5"/>
                                            </p:txEl>
                                          </p:spTgt>
                                        </p:tgtEl>
                                        <p:attrNameLst>
                                          <p:attrName>style.visibility</p:attrName>
                                        </p:attrNameLst>
                                      </p:cBhvr>
                                      <p:to>
                                        <p:strVal val="visible"/>
                                      </p:to>
                                    </p:set>
                                    <p:animEffect transition="in" filter="wipe(left)">
                                      <p:cBhvr>
                                        <p:cTn id="28" dur="500"/>
                                        <p:tgtEl>
                                          <p:spTgt spid="186371">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6371">
                                            <p:txEl>
                                              <p:pRg st="6" end="6"/>
                                            </p:txEl>
                                          </p:spTgt>
                                        </p:tgtEl>
                                        <p:attrNameLst>
                                          <p:attrName>style.visibility</p:attrName>
                                        </p:attrNameLst>
                                      </p:cBhvr>
                                      <p:to>
                                        <p:strVal val="visible"/>
                                      </p:to>
                                    </p:set>
                                    <p:animEffect transition="in" filter="wipe(left)">
                                      <p:cBhvr>
                                        <p:cTn id="31" dur="500"/>
                                        <p:tgtEl>
                                          <p:spTgt spid="186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Logical vs. Physical Address Space</a:t>
            </a:r>
            <a:endParaRPr lang="zh-CN" altLang="en-US" dirty="0"/>
          </a:p>
        </p:txBody>
      </p:sp>
      <p:sp>
        <p:nvSpPr>
          <p:cNvPr id="188419" name="Rectangle 3"/>
          <p:cNvSpPr>
            <a:spLocks noGrp="1" noChangeArrowheads="1"/>
          </p:cNvSpPr>
          <p:nvPr>
            <p:ph idx="1"/>
          </p:nvPr>
        </p:nvSpPr>
        <p:spPr/>
        <p:txBody>
          <a:bodyPr>
            <a:normAutofit/>
          </a:bodyPr>
          <a:lstStyle/>
          <a:p>
            <a:pPr eaLnBrk="1" hangingPunct="1"/>
            <a:r>
              <a:rPr lang="en-US" altLang="zh-CN" sz="2600" i="1" dirty="0">
                <a:solidFill>
                  <a:srgbClr val="0000FF"/>
                </a:solidFill>
              </a:rPr>
              <a:t>Logical address</a:t>
            </a:r>
            <a:r>
              <a:rPr lang="en-US" altLang="zh-CN" sz="2600" dirty="0"/>
              <a:t> – generated by the CPU;  also referred to as </a:t>
            </a:r>
            <a:r>
              <a:rPr lang="en-US" altLang="zh-CN" sz="2600" i="1" dirty="0">
                <a:solidFill>
                  <a:srgbClr val="0000FF"/>
                </a:solidFill>
              </a:rPr>
              <a:t>virtual</a:t>
            </a:r>
            <a:r>
              <a:rPr lang="en-US" altLang="zh-CN" sz="2600" i="1" dirty="0"/>
              <a:t> </a:t>
            </a:r>
            <a:r>
              <a:rPr lang="en-US" altLang="zh-CN" sz="2600" i="1" dirty="0">
                <a:solidFill>
                  <a:srgbClr val="0000FF"/>
                </a:solidFill>
              </a:rPr>
              <a:t>address</a:t>
            </a:r>
            <a:r>
              <a:rPr lang="en-US" altLang="zh-CN" sz="2600" dirty="0"/>
              <a:t>.</a:t>
            </a:r>
            <a:endParaRPr lang="en-US" altLang="zh-CN" sz="2600" dirty="0"/>
          </a:p>
          <a:p>
            <a:pPr eaLnBrk="1" hangingPunct="1"/>
            <a:r>
              <a:rPr lang="en-US" altLang="zh-CN" sz="2600" i="1" dirty="0">
                <a:solidFill>
                  <a:srgbClr val="0000FF"/>
                </a:solidFill>
              </a:rPr>
              <a:t>Physical address</a:t>
            </a:r>
            <a:r>
              <a:rPr lang="en-US" altLang="zh-CN" sz="2600" dirty="0"/>
              <a:t> – address seen by the memory unit; </a:t>
            </a:r>
            <a:br>
              <a:rPr lang="en-US" altLang="zh-CN" sz="2600" dirty="0"/>
            </a:br>
            <a:r>
              <a:rPr lang="en-US" altLang="zh-CN" sz="2600" dirty="0"/>
              <a:t>loaded into the memory-address register.</a:t>
            </a:r>
            <a:endParaRPr lang="en-US" altLang="zh-CN" sz="2600" dirty="0"/>
          </a:p>
          <a:p>
            <a:pPr eaLnBrk="1" hangingPunct="1"/>
            <a:r>
              <a:rPr lang="en-US" altLang="zh-CN" sz="2600" dirty="0"/>
              <a:t>In compile-time and load-time address-binding schemes, logical and physical addresses are the same.</a:t>
            </a:r>
            <a:endParaRPr lang="en-US" altLang="zh-CN" sz="2600" dirty="0"/>
          </a:p>
          <a:p>
            <a:pPr eaLnBrk="1" hangingPunct="1"/>
            <a:r>
              <a:rPr lang="en-US" altLang="zh-CN" sz="2600" dirty="0"/>
              <a:t>In execution-time address-binding scheme, logical (virtual) and physical addresses differ.</a:t>
            </a:r>
            <a:endParaRPr lang="en-US" altLang="zh-CN" sz="2600" dirty="0"/>
          </a:p>
          <a:p>
            <a:pPr eaLnBrk="1" hangingPunct="1"/>
            <a:r>
              <a:rPr lang="en-US" altLang="zh-CN" sz="2600" dirty="0">
                <a:solidFill>
                  <a:srgbClr val="0000FF"/>
                </a:solidFill>
              </a:rPr>
              <a:t>Logical address space</a:t>
            </a:r>
            <a:r>
              <a:rPr lang="en-US" altLang="zh-CN" sz="2600" dirty="0"/>
              <a:t>: The set of all logical addresses generated by a program. </a:t>
            </a:r>
            <a:endParaRPr lang="en-US" altLang="zh-CN" sz="2600" dirty="0"/>
          </a:p>
          <a:p>
            <a:pPr eaLnBrk="1" hangingPunct="1"/>
            <a:r>
              <a:rPr lang="en-US" altLang="zh-CN" sz="2600" dirty="0">
                <a:solidFill>
                  <a:srgbClr val="0000FF"/>
                </a:solidFill>
              </a:rPr>
              <a:t>Physical address space</a:t>
            </a:r>
            <a:r>
              <a:rPr lang="en-US" altLang="zh-CN" sz="2600" dirty="0"/>
              <a:t>: the set of all physical addresses corresponding to these logical addresses.</a:t>
            </a:r>
            <a:endParaRPr lang="en-US" altLang="zh-CN" sz="2600" dirty="0"/>
          </a:p>
          <a:p>
            <a:pPr eaLnBrk="1" hangingPunct="1"/>
            <a:r>
              <a:rPr lang="en-US" altLang="zh-CN" sz="2600" dirty="0"/>
              <a:t>The memory-mapping hardware converts logical addresses into physical addresses.</a:t>
            </a:r>
            <a:endParaRPr lang="en-US" altLang="zh-CN" sz="2600" dirty="0"/>
          </a:p>
        </p:txBody>
      </p:sp>
      <p:sp>
        <p:nvSpPr>
          <p:cNvPr id="2" name="圆角矩形 1"/>
          <p:cNvSpPr/>
          <p:nvPr/>
        </p:nvSpPr>
        <p:spPr bwMode="auto">
          <a:xfrm>
            <a:off x="380365" y="2438890"/>
            <a:ext cx="11520000" cy="82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6" name="圆角矩形 5"/>
          <p:cNvSpPr/>
          <p:nvPr/>
        </p:nvSpPr>
        <p:spPr bwMode="auto">
          <a:xfrm>
            <a:off x="380365" y="3276075"/>
            <a:ext cx="11520000" cy="82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left)">
                                      <p:cBhvr>
                                        <p:cTn id="12" dur="500"/>
                                        <p:tgtEl>
                                          <p:spTgt spid="188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wipe(left)">
                                      <p:cBhvr>
                                        <p:cTn id="17" dur="500"/>
                                        <p:tgtEl>
                                          <p:spTgt spid="188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wipe(left)">
                                      <p:cBhvr>
                                        <p:cTn id="22" dur="500"/>
                                        <p:tgtEl>
                                          <p:spTgt spid="188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wipe(left)">
                                      <p:cBhvr>
                                        <p:cTn id="27" dur="500"/>
                                        <p:tgtEl>
                                          <p:spTgt spid="1884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8419">
                                            <p:txEl>
                                              <p:pRg st="5" end="5"/>
                                            </p:txEl>
                                          </p:spTgt>
                                        </p:tgtEl>
                                        <p:attrNameLst>
                                          <p:attrName>style.visibility</p:attrName>
                                        </p:attrNameLst>
                                      </p:cBhvr>
                                      <p:to>
                                        <p:strVal val="visible"/>
                                      </p:to>
                                    </p:set>
                                    <p:animEffect transition="in" filter="wipe(left)">
                                      <p:cBhvr>
                                        <p:cTn id="32" dur="500"/>
                                        <p:tgtEl>
                                          <p:spTgt spid="1884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8419">
                                            <p:txEl>
                                              <p:pRg st="6" end="6"/>
                                            </p:txEl>
                                          </p:spTgt>
                                        </p:tgtEl>
                                        <p:attrNameLst>
                                          <p:attrName>style.visibility</p:attrName>
                                        </p:attrNameLst>
                                      </p:cBhvr>
                                      <p:to>
                                        <p:strVal val="visible"/>
                                      </p:to>
                                    </p:set>
                                    <p:animEffect transition="in" filter="wipe(left)">
                                      <p:cBhvr>
                                        <p:cTn id="37" dur="500"/>
                                        <p:tgtEl>
                                          <p:spTgt spid="1884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P spid="2"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5880648" cy="720000"/>
          </a:xfrm>
        </p:spPr>
        <p:txBody>
          <a:bodyPr>
            <a:noAutofit/>
          </a:bodyPr>
          <a:lstStyle/>
          <a:p>
            <a:r>
              <a:rPr lang="en-US" altLang="zh-CN" sz="2400" dirty="0"/>
              <a:t>Memory-Management Unit (MMU)</a:t>
            </a:r>
            <a:endParaRPr lang="zh-CN" altLang="en-US" sz="2400" dirty="0"/>
          </a:p>
        </p:txBody>
      </p:sp>
      <p:sp>
        <p:nvSpPr>
          <p:cNvPr id="3" name="灯片编号占位符 3"/>
          <p:cNvSpPr>
            <a:spLocks noGrp="1"/>
          </p:cNvSpPr>
          <p:nvPr>
            <p:ph type="sldNum" sz="quarter" idx="10"/>
          </p:nvPr>
        </p:nvSpPr>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190467" name="Rectangle 3"/>
          <p:cNvSpPr>
            <a:spLocks noGrp="1" noChangeArrowheads="1"/>
          </p:cNvSpPr>
          <p:nvPr>
            <p:ph sz="half" idx="1"/>
          </p:nvPr>
        </p:nvSpPr>
        <p:spPr/>
        <p:txBody>
          <a:bodyPr>
            <a:normAutofit fontScale="85000" lnSpcReduction="10000"/>
          </a:bodyPr>
          <a:lstStyle/>
          <a:p>
            <a:pPr>
              <a:spcBef>
                <a:spcPts val="600"/>
              </a:spcBef>
            </a:pPr>
            <a:r>
              <a:rPr lang="en-US" altLang="zh-CN" dirty="0">
                <a:solidFill>
                  <a:srgbClr val="0000FF"/>
                </a:solidFill>
              </a:rPr>
              <a:t>Hardware device --</a:t>
            </a:r>
            <a:r>
              <a:rPr lang="en-US" altLang="zh-CN" dirty="0"/>
              <a:t> maps virtual address to physical address in run-time</a:t>
            </a:r>
            <a:endParaRPr lang="en-US" altLang="zh-CN" dirty="0"/>
          </a:p>
          <a:p>
            <a:pPr>
              <a:spcBef>
                <a:spcPts val="600"/>
              </a:spcBef>
            </a:pPr>
            <a:r>
              <a:rPr lang="en-US" altLang="en-US" dirty="0"/>
              <a:t>Consider a simple MMU scheme using base-register.</a:t>
            </a:r>
            <a:endParaRPr lang="en-US" altLang="en-US" dirty="0"/>
          </a:p>
          <a:p>
            <a:pPr lvl="1">
              <a:spcBef>
                <a:spcPts val="600"/>
              </a:spcBef>
            </a:pPr>
            <a:r>
              <a:rPr lang="en-US" altLang="en-US" dirty="0"/>
              <a:t>Base register now </a:t>
            </a:r>
            <a:r>
              <a:rPr lang="en-US" altLang="zh-CN" dirty="0"/>
              <a:t>is </a:t>
            </a:r>
            <a:r>
              <a:rPr lang="en-US" altLang="en-US" dirty="0"/>
              <a:t>called </a:t>
            </a:r>
            <a:r>
              <a:rPr lang="en-US" altLang="en-US" dirty="0">
                <a:solidFill>
                  <a:srgbClr val="0000FF"/>
                </a:solidFill>
              </a:rPr>
              <a:t>relocation register.</a:t>
            </a:r>
            <a:endParaRPr lang="en-US" altLang="en-US" dirty="0">
              <a:solidFill>
                <a:srgbClr val="0000FF"/>
              </a:solidFill>
            </a:endParaRPr>
          </a:p>
          <a:p>
            <a:pPr lvl="1">
              <a:spcBef>
                <a:spcPts val="600"/>
              </a:spcBef>
            </a:pPr>
            <a:r>
              <a:rPr lang="en-US" altLang="zh-CN" dirty="0"/>
              <a:t>The value in the </a:t>
            </a:r>
            <a:r>
              <a:rPr lang="en-US" altLang="zh-CN" dirty="0">
                <a:solidFill>
                  <a:srgbClr val="0000FF"/>
                </a:solidFill>
              </a:rPr>
              <a:t>relocation register</a:t>
            </a:r>
            <a:r>
              <a:rPr lang="en-US" altLang="zh-CN" dirty="0"/>
              <a:t> is added to every address generated by a user process at the time it is sent to memory.</a:t>
            </a:r>
            <a:endParaRPr lang="en-US" altLang="zh-CN" dirty="0"/>
          </a:p>
          <a:p>
            <a:pPr>
              <a:spcBef>
                <a:spcPts val="600"/>
              </a:spcBef>
            </a:pPr>
            <a:r>
              <a:rPr lang="en-US" altLang="zh-CN" dirty="0"/>
              <a:t>The user program deals with </a:t>
            </a:r>
            <a:r>
              <a:rPr lang="en-US" altLang="zh-CN" i="1" dirty="0">
                <a:solidFill>
                  <a:srgbClr val="0000FF"/>
                </a:solidFill>
              </a:rPr>
              <a:t>logical</a:t>
            </a:r>
            <a:r>
              <a:rPr lang="en-US" altLang="zh-CN" dirty="0"/>
              <a:t> </a:t>
            </a:r>
            <a:r>
              <a:rPr lang="en-US" altLang="zh-CN" i="1" dirty="0">
                <a:solidFill>
                  <a:srgbClr val="0000FF"/>
                </a:solidFill>
              </a:rPr>
              <a:t>addresses</a:t>
            </a:r>
            <a:r>
              <a:rPr lang="en-US" altLang="zh-CN" dirty="0"/>
              <a:t>; </a:t>
            </a:r>
            <a:br>
              <a:rPr lang="en-US" altLang="zh-CN" dirty="0"/>
            </a:br>
            <a:r>
              <a:rPr lang="en-US" altLang="zh-CN" dirty="0"/>
              <a:t>it never sees the </a:t>
            </a:r>
            <a:r>
              <a:rPr lang="en-US" altLang="zh-CN" i="1" dirty="0">
                <a:solidFill>
                  <a:srgbClr val="0000FF"/>
                </a:solidFill>
              </a:rPr>
              <a:t>real</a:t>
            </a:r>
            <a:r>
              <a:rPr lang="en-US" altLang="zh-CN" dirty="0"/>
              <a:t> </a:t>
            </a:r>
            <a:r>
              <a:rPr lang="en-US" altLang="zh-CN" i="1" dirty="0">
                <a:solidFill>
                  <a:srgbClr val="0000FF"/>
                </a:solidFill>
              </a:rPr>
              <a:t>physical</a:t>
            </a:r>
            <a:r>
              <a:rPr lang="en-US" altLang="zh-CN" dirty="0"/>
              <a:t> </a:t>
            </a:r>
            <a:r>
              <a:rPr lang="en-US" altLang="zh-CN" i="1" dirty="0">
                <a:solidFill>
                  <a:srgbClr val="0000FF"/>
                </a:solidFill>
              </a:rPr>
              <a:t>addresses</a:t>
            </a:r>
            <a:r>
              <a:rPr lang="en-US" altLang="zh-CN" dirty="0"/>
              <a:t>.</a:t>
            </a:r>
            <a:endParaRPr lang="en-US" altLang="zh-CN" dirty="0"/>
          </a:p>
          <a:p>
            <a:pPr lvl="1">
              <a:spcBef>
                <a:spcPts val="600"/>
              </a:spcBef>
            </a:pPr>
            <a:r>
              <a:rPr lang="en-US" altLang="en-US" dirty="0"/>
              <a:t>Execution-time binding occurs when reference is made to location in memory.</a:t>
            </a:r>
            <a:endParaRPr lang="en-US" altLang="en-US" dirty="0"/>
          </a:p>
        </p:txBody>
      </p:sp>
      <p:pic>
        <p:nvPicPr>
          <p:cNvPr id="7" name="内容占位符 6"/>
          <p:cNvPicPr>
            <a:picLocks noGrp="1" noChangeAspect="1"/>
          </p:cNvPicPr>
          <p:nvPr>
            <p:ph sz="half" idx="2"/>
          </p:nvPr>
        </p:nvPicPr>
        <p:blipFill>
          <a:blip r:embed="rId1"/>
          <a:stretch>
            <a:fillRect/>
          </a:stretch>
        </p:blipFill>
        <p:spPr>
          <a:xfrm>
            <a:off x="6240463" y="2372686"/>
            <a:ext cx="5688012" cy="2993690"/>
          </a:xfrm>
          <a:ln>
            <a:solidFill>
              <a:schemeClr val="tx1"/>
            </a:solidFill>
          </a:ln>
        </p:spPr>
      </p:pic>
      <p:sp>
        <p:nvSpPr>
          <p:cNvPr id="5" name="标题 2"/>
          <p:cNvSpPr txBox="1"/>
          <p:nvPr/>
        </p:nvSpPr>
        <p:spPr bwMode="auto">
          <a:xfrm>
            <a:off x="6264000" y="108000"/>
            <a:ext cx="5688000" cy="720000"/>
          </a:xfrm>
          <a:prstGeom prst="rect">
            <a:avLst/>
          </a:prstGeom>
          <a:solidFill>
            <a:srgbClr val="002060"/>
          </a:solidFill>
          <a:ln w="9525">
            <a:noFill/>
            <a:miter lim="800000"/>
          </a:ln>
        </p:spPr>
        <p:txBody>
          <a:bodyPr vert="horz" wrap="square" lIns="91440" tIns="45720" rIns="91440" bIns="45720" numCol="1" anchor="ctr" anchorCtr="0" compatLnSpc="1">
            <a:noAutofit/>
          </a:bodyPr>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r>
              <a:rPr lang="en-US" altLang="zh-CN" sz="2400" kern="0" dirty="0"/>
              <a:t>Dynamic Relocation Using a Relocation Register</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left)">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wipe(left)">
                                      <p:cBhvr>
                                        <p:cTn id="12" dur="500"/>
                                        <p:tgtEl>
                                          <p:spTgt spid="19046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wipe(left)">
                                      <p:cBhvr>
                                        <p:cTn id="15" dur="500"/>
                                        <p:tgtEl>
                                          <p:spTgt spid="19046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wipe(left)">
                                      <p:cBhvr>
                                        <p:cTn id="18" dur="500"/>
                                        <p:tgtEl>
                                          <p:spTgt spid="1904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0467">
                                            <p:txEl>
                                              <p:pRg st="4" end="4"/>
                                            </p:txEl>
                                          </p:spTgt>
                                        </p:tgtEl>
                                        <p:attrNameLst>
                                          <p:attrName>style.visibility</p:attrName>
                                        </p:attrNameLst>
                                      </p:cBhvr>
                                      <p:to>
                                        <p:strVal val="visible"/>
                                      </p:to>
                                    </p:set>
                                    <p:animEffect transition="in" filter="wipe(left)">
                                      <p:cBhvr>
                                        <p:cTn id="23" dur="500"/>
                                        <p:tgtEl>
                                          <p:spTgt spid="1904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0467">
                                            <p:txEl>
                                              <p:pRg st="5" end="5"/>
                                            </p:txEl>
                                          </p:spTgt>
                                        </p:tgtEl>
                                        <p:attrNameLst>
                                          <p:attrName>style.visibility</p:attrName>
                                        </p:attrNameLst>
                                      </p:cBhvr>
                                      <p:to>
                                        <p:strVal val="visible"/>
                                      </p:to>
                                    </p:set>
                                    <p:animEffect transition="in" filter="wipe(left)">
                                      <p:cBhvr>
                                        <p:cTn id="26" dur="500"/>
                                        <p:tgtEl>
                                          <p:spTgt spid="19046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0320" y="98475"/>
            <a:ext cx="11592000" cy="720000"/>
          </a:xfrm>
        </p:spPr>
        <p:txBody>
          <a:bodyPr/>
          <a:lstStyle/>
          <a:p>
            <a:r>
              <a:rPr lang="en-US" altLang="zh-CN" dirty="0"/>
              <a:t>Dynamic Loading (*)</a:t>
            </a:r>
            <a:endParaRPr lang="zh-CN" altLang="en-US" dirty="0"/>
          </a:p>
        </p:txBody>
      </p:sp>
      <p:sp>
        <p:nvSpPr>
          <p:cNvPr id="194563" name="Rectangle 3"/>
          <p:cNvSpPr>
            <a:spLocks noGrp="1" noChangeArrowheads="1"/>
          </p:cNvSpPr>
          <p:nvPr>
            <p:ph idx="1"/>
          </p:nvPr>
        </p:nvSpPr>
        <p:spPr/>
        <p:txBody>
          <a:bodyPr>
            <a:normAutofit/>
          </a:bodyPr>
          <a:lstStyle/>
          <a:p>
            <a:pPr>
              <a:spcBef>
                <a:spcPts val="600"/>
              </a:spcBef>
            </a:pPr>
            <a:r>
              <a:rPr lang="en-US" altLang="zh-CN" dirty="0"/>
              <a:t>Routine is not loaded until it is called.</a:t>
            </a:r>
            <a:endParaRPr lang="en-US" altLang="zh-CN" dirty="0"/>
          </a:p>
          <a:p>
            <a:pPr lvl="1">
              <a:spcBef>
                <a:spcPts val="600"/>
              </a:spcBef>
            </a:pPr>
            <a:r>
              <a:rPr lang="en-US" altLang="zh-CN" dirty="0"/>
              <a:t>Unused routine is never loaded.</a:t>
            </a:r>
            <a:endParaRPr lang="en-US" altLang="zh-CN" dirty="0"/>
          </a:p>
          <a:p>
            <a:pPr lvl="1">
              <a:spcBef>
                <a:spcPts val="600"/>
              </a:spcBef>
            </a:pPr>
            <a:r>
              <a:rPr lang="en-US" altLang="zh-CN" dirty="0"/>
              <a:t>Useful when large amounts of code are needed to handle infrequently occurring cases, such as error routines.</a:t>
            </a:r>
            <a:endParaRPr lang="en-US" altLang="zh-CN" dirty="0"/>
          </a:p>
          <a:p>
            <a:pPr lvl="1">
              <a:spcBef>
                <a:spcPts val="600"/>
              </a:spcBef>
            </a:pPr>
            <a:r>
              <a:rPr lang="en-US" altLang="zh-CN" dirty="0"/>
              <a:t>Better memory-space utilization. </a:t>
            </a:r>
            <a:endParaRPr lang="en-US" altLang="zh-CN" dirty="0"/>
          </a:p>
          <a:p>
            <a:pPr>
              <a:spcBef>
                <a:spcPts val="600"/>
              </a:spcBef>
            </a:pPr>
            <a:r>
              <a:rPr lang="en-US" altLang="zh-CN" dirty="0"/>
              <a:t>Main program is loaded into memory and is executed.</a:t>
            </a:r>
            <a:endParaRPr lang="en-US" altLang="zh-CN" dirty="0"/>
          </a:p>
          <a:p>
            <a:pPr lvl="1">
              <a:spcBef>
                <a:spcPts val="600"/>
              </a:spcBef>
            </a:pPr>
            <a:r>
              <a:rPr lang="en-US" altLang="zh-CN" dirty="0"/>
              <a:t>all routines are kept on disk in a relocatable load format.</a:t>
            </a:r>
            <a:endParaRPr lang="en-US" altLang="zh-CN" dirty="0"/>
          </a:p>
          <a:p>
            <a:pPr>
              <a:spcBef>
                <a:spcPts val="600"/>
              </a:spcBef>
            </a:pPr>
            <a:r>
              <a:rPr lang="en-US" altLang="zh-CN" dirty="0"/>
              <a:t>When needed, the </a:t>
            </a:r>
            <a:r>
              <a:rPr lang="en-US" altLang="zh-CN" i="1" dirty="0" err="1">
                <a:solidFill>
                  <a:srgbClr val="0000FF"/>
                </a:solidFill>
              </a:rPr>
              <a:t>relocatable</a:t>
            </a:r>
            <a:r>
              <a:rPr lang="en-US" altLang="zh-CN" i="1" dirty="0">
                <a:solidFill>
                  <a:srgbClr val="0000FF"/>
                </a:solidFill>
              </a:rPr>
              <a:t> linking loader</a:t>
            </a:r>
            <a:r>
              <a:rPr lang="en-US" altLang="zh-CN" i="1" dirty="0"/>
              <a:t> </a:t>
            </a:r>
            <a:r>
              <a:rPr lang="en-US" altLang="zh-CN" dirty="0"/>
              <a:t>is called.</a:t>
            </a:r>
            <a:endParaRPr lang="en-US" altLang="zh-CN" dirty="0"/>
          </a:p>
          <a:p>
            <a:pPr>
              <a:spcBef>
                <a:spcPts val="600"/>
              </a:spcBef>
            </a:pPr>
            <a:r>
              <a:rPr lang="en-US" altLang="zh-CN" dirty="0"/>
              <a:t>No special support from the OS is required</a:t>
            </a:r>
            <a:endParaRPr lang="en-US" altLang="zh-CN" dirty="0"/>
          </a:p>
          <a:p>
            <a:pPr lvl="1">
              <a:spcBef>
                <a:spcPts val="600"/>
              </a:spcBef>
            </a:pPr>
            <a:r>
              <a:rPr lang="en-US" altLang="zh-CN" dirty="0"/>
              <a:t>implemented through program design.</a:t>
            </a:r>
            <a:endParaRPr lang="en-US" altLang="zh-CN" dirty="0"/>
          </a:p>
          <a:p>
            <a:pPr lvl="1">
              <a:spcBef>
                <a:spcPts val="600"/>
              </a:spcBef>
            </a:pPr>
            <a:r>
              <a:rPr lang="en-US" altLang="en-US" dirty="0"/>
              <a:t>OS can help by providing libraries to implement dynamic loading.</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156450" y="1137285"/>
            <a:ext cx="4064000" cy="460375"/>
          </a:xfrm>
          <a:prstGeom prst="rect">
            <a:avLst/>
          </a:prstGeom>
          <a:noFill/>
        </p:spPr>
        <p:txBody>
          <a:bodyPr wrap="square" rtlCol="0">
            <a:spAutoFit/>
          </a:bodyPr>
          <a:p>
            <a:r>
              <a:rPr lang="zh-CN" altLang="en-US" b="1">
                <a:solidFill>
                  <a:srgbClr val="FF0000"/>
                </a:solidFill>
              </a:rPr>
              <a:t>简单的了解一下</a:t>
            </a:r>
            <a:endParaRPr lang="zh-CN"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left)">
                                      <p:cBhvr>
                                        <p:cTn id="7" dur="500"/>
                                        <p:tgtEl>
                                          <p:spTgt spid="1945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4563">
                                            <p:txEl>
                                              <p:pRg st="1" end="1"/>
                                            </p:txEl>
                                          </p:spTgt>
                                        </p:tgtEl>
                                        <p:attrNameLst>
                                          <p:attrName>style.visibility</p:attrName>
                                        </p:attrNameLst>
                                      </p:cBhvr>
                                      <p:to>
                                        <p:strVal val="visible"/>
                                      </p:to>
                                    </p:set>
                                    <p:animEffect transition="in" filter="wipe(left)">
                                      <p:cBhvr>
                                        <p:cTn id="10" dur="500"/>
                                        <p:tgtEl>
                                          <p:spTgt spid="19456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4563">
                                            <p:txEl>
                                              <p:pRg st="2" end="2"/>
                                            </p:txEl>
                                          </p:spTgt>
                                        </p:tgtEl>
                                        <p:attrNameLst>
                                          <p:attrName>style.visibility</p:attrName>
                                        </p:attrNameLst>
                                      </p:cBhvr>
                                      <p:to>
                                        <p:strVal val="visible"/>
                                      </p:to>
                                    </p:set>
                                    <p:animEffect transition="in" filter="wipe(left)">
                                      <p:cBhvr>
                                        <p:cTn id="13" dur="500"/>
                                        <p:tgtEl>
                                          <p:spTgt spid="19456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4563">
                                            <p:txEl>
                                              <p:pRg st="3" end="3"/>
                                            </p:txEl>
                                          </p:spTgt>
                                        </p:tgtEl>
                                        <p:attrNameLst>
                                          <p:attrName>style.visibility</p:attrName>
                                        </p:attrNameLst>
                                      </p:cBhvr>
                                      <p:to>
                                        <p:strVal val="visible"/>
                                      </p:to>
                                    </p:set>
                                    <p:animEffect transition="in" filter="wipe(left)">
                                      <p:cBhvr>
                                        <p:cTn id="16" dur="500"/>
                                        <p:tgtEl>
                                          <p:spTgt spid="1945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4563">
                                            <p:txEl>
                                              <p:pRg st="4" end="4"/>
                                            </p:txEl>
                                          </p:spTgt>
                                        </p:tgtEl>
                                        <p:attrNameLst>
                                          <p:attrName>style.visibility</p:attrName>
                                        </p:attrNameLst>
                                      </p:cBhvr>
                                      <p:to>
                                        <p:strVal val="visible"/>
                                      </p:to>
                                    </p:set>
                                    <p:animEffect transition="in" filter="wipe(left)">
                                      <p:cBhvr>
                                        <p:cTn id="21" dur="500"/>
                                        <p:tgtEl>
                                          <p:spTgt spid="19456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4563">
                                            <p:txEl>
                                              <p:pRg st="5" end="5"/>
                                            </p:txEl>
                                          </p:spTgt>
                                        </p:tgtEl>
                                        <p:attrNameLst>
                                          <p:attrName>style.visibility</p:attrName>
                                        </p:attrNameLst>
                                      </p:cBhvr>
                                      <p:to>
                                        <p:strVal val="visible"/>
                                      </p:to>
                                    </p:set>
                                    <p:animEffect transition="in" filter="wipe(left)">
                                      <p:cBhvr>
                                        <p:cTn id="24" dur="500"/>
                                        <p:tgtEl>
                                          <p:spTgt spid="19456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4563">
                                            <p:txEl>
                                              <p:pRg st="6" end="6"/>
                                            </p:txEl>
                                          </p:spTgt>
                                        </p:tgtEl>
                                        <p:attrNameLst>
                                          <p:attrName>style.visibility</p:attrName>
                                        </p:attrNameLst>
                                      </p:cBhvr>
                                      <p:to>
                                        <p:strVal val="visible"/>
                                      </p:to>
                                    </p:set>
                                    <p:animEffect transition="in" filter="wipe(left)">
                                      <p:cBhvr>
                                        <p:cTn id="29" dur="500"/>
                                        <p:tgtEl>
                                          <p:spTgt spid="19456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4563">
                                            <p:txEl>
                                              <p:pRg st="7" end="7"/>
                                            </p:txEl>
                                          </p:spTgt>
                                        </p:tgtEl>
                                        <p:attrNameLst>
                                          <p:attrName>style.visibility</p:attrName>
                                        </p:attrNameLst>
                                      </p:cBhvr>
                                      <p:to>
                                        <p:strVal val="visible"/>
                                      </p:to>
                                    </p:set>
                                    <p:animEffect transition="in" filter="wipe(left)">
                                      <p:cBhvr>
                                        <p:cTn id="34" dur="500"/>
                                        <p:tgtEl>
                                          <p:spTgt spid="194563">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94563">
                                            <p:txEl>
                                              <p:pRg st="8" end="8"/>
                                            </p:txEl>
                                          </p:spTgt>
                                        </p:tgtEl>
                                        <p:attrNameLst>
                                          <p:attrName>style.visibility</p:attrName>
                                        </p:attrNameLst>
                                      </p:cBhvr>
                                      <p:to>
                                        <p:strVal val="visible"/>
                                      </p:to>
                                    </p:set>
                                    <p:animEffect transition="in" filter="wipe(left)">
                                      <p:cBhvr>
                                        <p:cTn id="37" dur="500"/>
                                        <p:tgtEl>
                                          <p:spTgt spid="194563">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94563">
                                            <p:txEl>
                                              <p:pRg st="9" end="9"/>
                                            </p:txEl>
                                          </p:spTgt>
                                        </p:tgtEl>
                                        <p:attrNameLst>
                                          <p:attrName>style.visibility</p:attrName>
                                        </p:attrNameLst>
                                      </p:cBhvr>
                                      <p:to>
                                        <p:strVal val="visible"/>
                                      </p:to>
                                    </p:set>
                                    <p:animEffect transition="in" filter="wipe(left)">
                                      <p:cBhvr>
                                        <p:cTn id="40" dur="500"/>
                                        <p:tgtEl>
                                          <p:spTgt spid="194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Linking and Shared Libraries (*)</a:t>
            </a:r>
            <a:endParaRPr lang="zh-CN" altLang="en-US" dirty="0"/>
          </a:p>
        </p:txBody>
      </p:sp>
      <p:sp>
        <p:nvSpPr>
          <p:cNvPr id="196611" name="Rectangle 3"/>
          <p:cNvSpPr>
            <a:spLocks noGrp="1" noChangeArrowheads="1"/>
          </p:cNvSpPr>
          <p:nvPr>
            <p:ph idx="1"/>
          </p:nvPr>
        </p:nvSpPr>
        <p:spPr/>
        <p:txBody>
          <a:bodyPr>
            <a:normAutofit/>
          </a:bodyPr>
          <a:lstStyle/>
          <a:p>
            <a:pPr eaLnBrk="1" hangingPunct="1"/>
            <a:r>
              <a:rPr lang="en-US" altLang="en-US" dirty="0">
                <a:solidFill>
                  <a:srgbClr val="0000FF"/>
                </a:solidFill>
              </a:rPr>
              <a:t>Static linking </a:t>
            </a:r>
            <a:r>
              <a:rPr lang="en-US" altLang="en-US" dirty="0"/>
              <a:t>– system libraries and program code are combined by the loader into the binary program image. </a:t>
            </a:r>
            <a:endParaRPr lang="en-US" altLang="en-US" dirty="0"/>
          </a:p>
          <a:p>
            <a:pPr eaLnBrk="1" hangingPunct="1"/>
            <a:r>
              <a:rPr lang="en-US" altLang="en-US" dirty="0">
                <a:solidFill>
                  <a:srgbClr val="0000FF"/>
                </a:solidFill>
              </a:rPr>
              <a:t>Dynamic linking </a:t>
            </a:r>
            <a:r>
              <a:rPr lang="en-US" altLang="en-US" dirty="0"/>
              <a:t>– </a:t>
            </a:r>
            <a:r>
              <a:rPr lang="en-US" altLang="zh-CN" dirty="0"/>
              <a:t>Linking is postponed until execution time.</a:t>
            </a:r>
            <a:endParaRPr lang="en-US" altLang="zh-CN" dirty="0"/>
          </a:p>
          <a:p>
            <a:pPr eaLnBrk="1" hangingPunct="1"/>
            <a:r>
              <a:rPr lang="en-US" altLang="zh-CN" dirty="0"/>
              <a:t>A </a:t>
            </a:r>
            <a:r>
              <a:rPr lang="en-US" altLang="zh-CN" i="1" dirty="0">
                <a:solidFill>
                  <a:srgbClr val="0000FF"/>
                </a:solidFill>
              </a:rPr>
              <a:t>stub</a:t>
            </a:r>
            <a:r>
              <a:rPr lang="en-US" altLang="zh-CN" dirty="0"/>
              <a:t> is included in the image for each library-routine reference. </a:t>
            </a:r>
            <a:endParaRPr lang="en-US" altLang="zh-CN" dirty="0"/>
          </a:p>
          <a:p>
            <a:pPr lvl="1" eaLnBrk="1" hangingPunct="1"/>
            <a:r>
              <a:rPr lang="en-US" altLang="zh-CN" i="1" dirty="0">
                <a:solidFill>
                  <a:srgbClr val="0000FF"/>
                </a:solidFill>
              </a:rPr>
              <a:t>stub</a:t>
            </a:r>
            <a:r>
              <a:rPr lang="en-US" altLang="zh-CN" dirty="0"/>
              <a:t>, a small piece of code, indicates </a:t>
            </a:r>
            <a:br>
              <a:rPr lang="en-US" altLang="zh-CN" dirty="0"/>
            </a:br>
            <a:r>
              <a:rPr lang="en-US" altLang="zh-CN" dirty="0"/>
              <a:t>how to locate the appropriate memory-resident library routine, </a:t>
            </a:r>
            <a:br>
              <a:rPr lang="en-US" altLang="zh-CN" dirty="0"/>
            </a:br>
            <a:r>
              <a:rPr lang="en-US" altLang="zh-CN" dirty="0"/>
              <a:t>or how to load the library if the routine is not already present.</a:t>
            </a:r>
            <a:endParaRPr lang="en-US" altLang="zh-CN" dirty="0"/>
          </a:p>
          <a:p>
            <a:pPr lvl="1" eaLnBrk="1" hangingPunct="1"/>
            <a:r>
              <a:rPr lang="en-US" altLang="zh-CN" dirty="0"/>
              <a:t>When executed, the </a:t>
            </a:r>
            <a:r>
              <a:rPr lang="en-US" altLang="zh-CN" i="1" dirty="0">
                <a:solidFill>
                  <a:srgbClr val="0000FF"/>
                </a:solidFill>
              </a:rPr>
              <a:t>stub</a:t>
            </a:r>
            <a:r>
              <a:rPr lang="en-US" altLang="zh-CN" dirty="0"/>
              <a:t> replaces itself with the address of the routine, and executes the routine.</a:t>
            </a:r>
            <a:endParaRPr lang="en-US" altLang="zh-CN" dirty="0"/>
          </a:p>
          <a:p>
            <a:pPr eaLnBrk="1" hangingPunct="1"/>
            <a:r>
              <a:rPr lang="en-US" altLang="zh-CN" dirty="0"/>
              <a:t>Dynamic linking generally requires help from the OS.</a:t>
            </a:r>
            <a:endParaRPr lang="en-US" altLang="zh-CN" dirty="0"/>
          </a:p>
          <a:p>
            <a:pPr lvl="1" eaLnBrk="1" hangingPunct="1"/>
            <a:r>
              <a:rPr lang="en-US" altLang="zh-CN" dirty="0"/>
              <a:t>OS checks if routine is in processes’ memory address.</a:t>
            </a:r>
            <a:endParaRPr lang="en-US" altLang="zh-CN" dirty="0"/>
          </a:p>
          <a:p>
            <a:pPr lvl="1" eaLnBrk="1" hangingPunct="1"/>
            <a:r>
              <a:rPr lang="en-US" altLang="en-US" dirty="0"/>
              <a:t>If not in address space, add to address space.</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left)">
                                      <p:cBhvr>
                                        <p:cTn id="7" dur="500"/>
                                        <p:tgtEl>
                                          <p:spTgt spid="196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wipe(left)">
                                      <p:cBhvr>
                                        <p:cTn id="12" dur="500"/>
                                        <p:tgtEl>
                                          <p:spTgt spid="196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wipe(left)">
                                      <p:cBhvr>
                                        <p:cTn id="17" dur="500"/>
                                        <p:tgtEl>
                                          <p:spTgt spid="19661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6611">
                                            <p:txEl>
                                              <p:pRg st="3" end="3"/>
                                            </p:txEl>
                                          </p:spTgt>
                                        </p:tgtEl>
                                        <p:attrNameLst>
                                          <p:attrName>style.visibility</p:attrName>
                                        </p:attrNameLst>
                                      </p:cBhvr>
                                      <p:to>
                                        <p:strVal val="visible"/>
                                      </p:to>
                                    </p:set>
                                    <p:animEffect transition="in" filter="wipe(left)">
                                      <p:cBhvr>
                                        <p:cTn id="20" dur="500"/>
                                        <p:tgtEl>
                                          <p:spTgt spid="19661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6611">
                                            <p:txEl>
                                              <p:pRg st="4" end="4"/>
                                            </p:txEl>
                                          </p:spTgt>
                                        </p:tgtEl>
                                        <p:attrNameLst>
                                          <p:attrName>style.visibility</p:attrName>
                                        </p:attrNameLst>
                                      </p:cBhvr>
                                      <p:to>
                                        <p:strVal val="visible"/>
                                      </p:to>
                                    </p:set>
                                    <p:animEffect transition="in" filter="wipe(left)">
                                      <p:cBhvr>
                                        <p:cTn id="23" dur="500"/>
                                        <p:tgtEl>
                                          <p:spTgt spid="1966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6611">
                                            <p:txEl>
                                              <p:pRg st="5" end="5"/>
                                            </p:txEl>
                                          </p:spTgt>
                                        </p:tgtEl>
                                        <p:attrNameLst>
                                          <p:attrName>style.visibility</p:attrName>
                                        </p:attrNameLst>
                                      </p:cBhvr>
                                      <p:to>
                                        <p:strVal val="visible"/>
                                      </p:to>
                                    </p:set>
                                    <p:animEffect transition="in" filter="wipe(left)">
                                      <p:cBhvr>
                                        <p:cTn id="28" dur="500"/>
                                        <p:tgtEl>
                                          <p:spTgt spid="196611">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96611">
                                            <p:txEl>
                                              <p:pRg st="6" end="6"/>
                                            </p:txEl>
                                          </p:spTgt>
                                        </p:tgtEl>
                                        <p:attrNameLst>
                                          <p:attrName>style.visibility</p:attrName>
                                        </p:attrNameLst>
                                      </p:cBhvr>
                                      <p:to>
                                        <p:strVal val="visible"/>
                                      </p:to>
                                    </p:set>
                                    <p:animEffect transition="in" filter="wipe(left)">
                                      <p:cBhvr>
                                        <p:cTn id="31" dur="500"/>
                                        <p:tgtEl>
                                          <p:spTgt spid="196611">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6611">
                                            <p:txEl>
                                              <p:pRg st="7" end="7"/>
                                            </p:txEl>
                                          </p:spTgt>
                                        </p:tgtEl>
                                        <p:attrNameLst>
                                          <p:attrName>style.visibility</p:attrName>
                                        </p:attrNameLst>
                                      </p:cBhvr>
                                      <p:to>
                                        <p:strVal val="visible"/>
                                      </p:to>
                                    </p:set>
                                    <p:animEffect transition="in" filter="wipe(left)">
                                      <p:cBhvr>
                                        <p:cTn id="34" dur="500"/>
                                        <p:tgtEl>
                                          <p:spTgt spid="196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endParaRPr lang="zh-CN" altLang="en-US" dirty="0"/>
          </a:p>
        </p:txBody>
      </p:sp>
      <p:sp>
        <p:nvSpPr>
          <p:cNvPr id="3" name="内容占位符 2"/>
          <p:cNvSpPr>
            <a:spLocks noGrp="1"/>
          </p:cNvSpPr>
          <p:nvPr>
            <p:ph sz="half" idx="1"/>
          </p:nvPr>
        </p:nvSpPr>
        <p:spPr/>
        <p:txBody>
          <a:bodyPr>
            <a:normAutofit/>
          </a:bodyPr>
          <a:lstStyle/>
          <a:p>
            <a:r>
              <a:rPr lang="zh-CN" altLang="en-US" dirty="0"/>
              <a:t>教学内容</a:t>
            </a:r>
            <a:endParaRPr lang="en-US" altLang="zh-CN" dirty="0"/>
          </a:p>
          <a:p>
            <a:pPr marL="914400" lvl="1" indent="-457200">
              <a:buFont typeface="+mj-lt"/>
              <a:buAutoNum type="arabicPeriod"/>
            </a:pPr>
            <a:r>
              <a:rPr lang="zh-CN" altLang="en-US" dirty="0"/>
              <a:t>内存管理基本问题</a:t>
            </a:r>
            <a:endParaRPr lang="en-US" altLang="zh-CN" dirty="0"/>
          </a:p>
          <a:p>
            <a:pPr marL="914400" lvl="1" indent="-457200">
              <a:buFont typeface="+mj-lt"/>
              <a:buAutoNum type="arabicPeriod"/>
            </a:pPr>
            <a:r>
              <a:rPr lang="zh-CN" altLang="en-US" dirty="0"/>
              <a:t>交换</a:t>
            </a:r>
            <a:endParaRPr lang="en-US" altLang="zh-CN" dirty="0"/>
          </a:p>
          <a:p>
            <a:pPr marL="914400" lvl="1" indent="-457200">
              <a:buFont typeface="+mj-lt"/>
              <a:buAutoNum type="arabicPeriod"/>
            </a:pPr>
            <a:r>
              <a:rPr lang="zh-CN" altLang="en-US" dirty="0"/>
              <a:t>连续内存分配</a:t>
            </a:r>
            <a:endParaRPr lang="en-US" altLang="zh-CN" dirty="0"/>
          </a:p>
          <a:p>
            <a:pPr marL="914400" lvl="1" indent="-457200">
              <a:buFont typeface="+mj-lt"/>
              <a:buAutoNum type="arabicPeriod"/>
            </a:pPr>
            <a:r>
              <a:rPr lang="zh-CN" altLang="en-US" dirty="0"/>
              <a:t>页式管理</a:t>
            </a:r>
            <a:endParaRPr lang="en-US" altLang="zh-CN" dirty="0"/>
          </a:p>
          <a:p>
            <a:pPr marL="914400" lvl="1" indent="-457200">
              <a:buFont typeface="+mj-lt"/>
              <a:buAutoNum type="arabicPeriod"/>
            </a:pPr>
            <a:r>
              <a:rPr lang="zh-CN" altLang="en-US" dirty="0"/>
              <a:t>页表结构</a:t>
            </a:r>
            <a:endParaRPr lang="en-US" altLang="zh-CN" dirty="0"/>
          </a:p>
          <a:p>
            <a:pPr marL="914400" lvl="1" indent="-457200">
              <a:buFont typeface="+mj-lt"/>
              <a:buAutoNum type="arabicPeriod"/>
            </a:pPr>
            <a:r>
              <a:rPr lang="zh-CN" altLang="en-US" dirty="0"/>
              <a:t>段式管理</a:t>
            </a:r>
            <a:endParaRPr lang="en-US" altLang="zh-CN" dirty="0"/>
          </a:p>
          <a:p>
            <a:pPr marL="914400" lvl="1" indent="-457200">
              <a:buFont typeface="+mj-lt"/>
              <a:buAutoNum type="arabicPeriod"/>
            </a:pPr>
            <a:r>
              <a:rPr lang="zh-CN" altLang="en-US" dirty="0"/>
              <a:t>段页式管理</a:t>
            </a:r>
            <a:endParaRPr lang="zh-CN" altLang="en-US" dirty="0"/>
          </a:p>
          <a:p>
            <a:r>
              <a:rPr lang="zh-CN" altLang="en-US" dirty="0"/>
              <a:t>教学重点与难点</a:t>
            </a:r>
            <a:endParaRPr lang="en-US" altLang="zh-CN" dirty="0"/>
          </a:p>
          <a:p>
            <a:pPr lvl="1"/>
            <a:r>
              <a:rPr lang="zh-CN" altLang="en-US" dirty="0"/>
              <a:t>重点：</a:t>
            </a:r>
            <a:r>
              <a:rPr lang="en-US" altLang="zh-CN" dirty="0"/>
              <a:t>4</a:t>
            </a:r>
            <a:r>
              <a:rPr lang="zh-CN" altLang="en-US" dirty="0"/>
              <a:t>、</a:t>
            </a:r>
            <a:r>
              <a:rPr lang="en-US" altLang="zh-CN" dirty="0"/>
              <a:t>5</a:t>
            </a:r>
            <a:r>
              <a:rPr lang="zh-CN" altLang="en-US" dirty="0"/>
              <a:t>、</a:t>
            </a:r>
            <a:r>
              <a:rPr lang="en-US" altLang="zh-CN" dirty="0"/>
              <a:t>7</a:t>
            </a:r>
            <a:endParaRPr lang="en-US" altLang="zh-CN" dirty="0"/>
          </a:p>
          <a:p>
            <a:pPr lvl="1"/>
            <a:r>
              <a:rPr lang="zh-CN" altLang="en-US" dirty="0"/>
              <a:t>难点：</a:t>
            </a:r>
            <a:r>
              <a:rPr lang="en-US" altLang="zh-CN" dirty="0"/>
              <a:t>4</a:t>
            </a:r>
            <a:r>
              <a:rPr lang="zh-CN" altLang="en-US" dirty="0"/>
              <a:t>、</a:t>
            </a:r>
            <a:r>
              <a:rPr lang="en-US" altLang="zh-CN" dirty="0"/>
              <a:t>7</a:t>
            </a:r>
            <a:endParaRPr lang="en-US" altLang="zh-CN" dirty="0"/>
          </a:p>
        </p:txBody>
      </p:sp>
      <p:sp>
        <p:nvSpPr>
          <p:cNvPr id="5" name="内容占位符 4"/>
          <p:cNvSpPr>
            <a:spLocks noGrp="1"/>
          </p:cNvSpPr>
          <p:nvPr>
            <p:ph sz="half" idx="2"/>
          </p:nvPr>
        </p:nvSpPr>
        <p:spPr>
          <a:xfrm>
            <a:off x="5915980" y="1088740"/>
            <a:ext cx="6004635" cy="5580000"/>
          </a:xfrm>
        </p:spPr>
        <p:txBody>
          <a:bodyPr/>
          <a:lstStyle/>
          <a:p>
            <a:r>
              <a:rPr lang="zh-CN" altLang="en-US" dirty="0"/>
              <a:t>教学目标与要求</a:t>
            </a:r>
            <a:endParaRPr lang="en-US" altLang="zh-CN" dirty="0"/>
          </a:p>
          <a:p>
            <a:pPr lvl="1"/>
            <a:r>
              <a:rPr lang="zh-CN" altLang="zh-CN" dirty="0"/>
              <a:t>理解并掌握内存硬件的各种组织方法；</a:t>
            </a:r>
            <a:endParaRPr lang="zh-CN" altLang="zh-CN" dirty="0"/>
          </a:p>
          <a:p>
            <a:pPr lvl="1"/>
            <a:r>
              <a:rPr lang="zh-CN" altLang="zh-CN" dirty="0"/>
              <a:t>掌握各种内存管理技术。</a:t>
            </a:r>
            <a:endParaRPr lang="zh-CN" altLang="en-US" dirty="0"/>
          </a:p>
          <a:p>
            <a:endParaRPr lang="zh-CN" altLang="en-US" dirty="0"/>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6" name="矩形: 圆角 5"/>
          <p:cNvSpPr/>
          <p:nvPr/>
        </p:nvSpPr>
        <p:spPr bwMode="auto">
          <a:xfrm>
            <a:off x="650395" y="2933945"/>
            <a:ext cx="2790310" cy="855095"/>
          </a:xfrm>
          <a:prstGeom prst="roundRect">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7" name="矩形: 圆角 6"/>
          <p:cNvSpPr/>
          <p:nvPr/>
        </p:nvSpPr>
        <p:spPr bwMode="auto">
          <a:xfrm>
            <a:off x="650395" y="4194085"/>
            <a:ext cx="2790310" cy="468000"/>
          </a:xfrm>
          <a:prstGeom prst="roundRect">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left)">
                                      <p:cBhvr>
                                        <p:cTn id="39" dur="500"/>
                                        <p:tgtEl>
                                          <p:spTgt spid="3">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
                                            <p:txEl>
                                              <p:pRg st="0" end="0"/>
                                            </p:txEl>
                                          </p:spTgt>
                                        </p:tgtEl>
                                        <p:attrNameLst>
                                          <p:attrName>style.visibility</p:attrName>
                                        </p:attrNameLst>
                                      </p:cBhvr>
                                      <p:to>
                                        <p:strVal val="visible"/>
                                      </p:to>
                                    </p:set>
                                    <p:animEffect transition="in" filter="wipe(left)">
                                      <p:cBhvr>
                                        <p:cTn id="50" dur="500"/>
                                        <p:tgtEl>
                                          <p:spTgt spid="5">
                                            <p:txEl>
                                              <p:pRg st="0" end="0"/>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animEffect transition="in" filter="wipe(left)">
                                      <p:cBhvr>
                                        <p:cTn id="53" dur="500"/>
                                        <p:tgtEl>
                                          <p:spTgt spid="5">
                                            <p:txEl>
                                              <p:pRg st="1" end="1"/>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wipe(left)">
                                      <p:cBhvr>
                                        <p:cTn id="5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Dynamic Linking and Shared Libraries (*)</a:t>
            </a:r>
            <a:endParaRPr lang="zh-CN" altLang="en-US" dirty="0"/>
          </a:p>
        </p:txBody>
      </p:sp>
      <p:sp>
        <p:nvSpPr>
          <p:cNvPr id="3" name="内容占位符 2"/>
          <p:cNvSpPr>
            <a:spLocks noGrp="1"/>
          </p:cNvSpPr>
          <p:nvPr>
            <p:ph idx="1"/>
          </p:nvPr>
        </p:nvSpPr>
        <p:spPr/>
        <p:txBody>
          <a:bodyPr/>
          <a:lstStyle/>
          <a:p>
            <a:pPr eaLnBrk="1" hangingPunct="1"/>
            <a:r>
              <a:rPr lang="en-US" altLang="zh-CN" dirty="0"/>
              <a:t>Dynamic linking is particularly useful for libraries.</a:t>
            </a:r>
            <a:endParaRPr lang="en-US" altLang="zh-CN" dirty="0"/>
          </a:p>
          <a:p>
            <a:pPr lvl="1" eaLnBrk="1" hangingPunct="1"/>
            <a:r>
              <a:rPr lang="en-US" altLang="zh-CN" dirty="0"/>
              <a:t>A library may be replaced by a new version, and all programs that reference the library will automatically use the new version.</a:t>
            </a:r>
            <a:endParaRPr lang="en-US" altLang="zh-CN" dirty="0"/>
          </a:p>
          <a:p>
            <a:pPr eaLnBrk="1" hangingPunct="1"/>
            <a:r>
              <a:rPr lang="en-US" altLang="zh-CN" dirty="0">
                <a:solidFill>
                  <a:srgbClr val="0000FF"/>
                </a:solidFill>
              </a:rPr>
              <a:t>Shared libraries</a:t>
            </a:r>
            <a:endParaRPr lang="en-US" altLang="zh-CN" dirty="0">
              <a:solidFill>
                <a:srgbClr val="0000FF"/>
              </a:solidFill>
            </a:endParaRPr>
          </a:p>
          <a:p>
            <a:r>
              <a:rPr lang="en-US" altLang="en-US" dirty="0">
                <a:solidFill>
                  <a:srgbClr val="000000"/>
                </a:solidFill>
              </a:rPr>
              <a:t>Consider applicability to patching system libraries</a:t>
            </a:r>
            <a:endParaRPr lang="en-US" altLang="en-US" dirty="0">
              <a:solidFill>
                <a:srgbClr val="000000"/>
              </a:solidFill>
            </a:endParaRPr>
          </a:p>
          <a:p>
            <a:pPr lvl="1"/>
            <a:r>
              <a:rPr lang="en-US" altLang="en-US" dirty="0">
                <a:solidFill>
                  <a:srgbClr val="0000FF"/>
                </a:solidFill>
              </a:rPr>
              <a:t>Versioning</a:t>
            </a:r>
            <a:r>
              <a:rPr lang="en-US" altLang="en-US" dirty="0">
                <a:solidFill>
                  <a:srgbClr val="000000"/>
                </a:solidFill>
              </a:rPr>
              <a:t> may be needed.</a:t>
            </a:r>
            <a:endParaRPr lang="en-US" altLang="en-US" dirty="0">
              <a:solidFill>
                <a:srgbClr val="000000"/>
              </a:solidFill>
            </a:endParaRPr>
          </a:p>
          <a:p>
            <a:pPr lvl="1"/>
            <a:r>
              <a:rPr lang="en-US" altLang="zh-CN" dirty="0"/>
              <a:t>Version information is included in both the program and the library, so that programs will not accidentally execute new, incompatible versions of libraries.</a:t>
            </a:r>
            <a:endParaRPr lang="en-US" altLang="zh-CN" dirty="0"/>
          </a:p>
          <a:p>
            <a:pPr lvl="1"/>
            <a:r>
              <a:rPr lang="en-US" altLang="zh-CN" dirty="0"/>
              <a:t>More than one version of a library may be loaded into memory, and each program uses its version information to decide which copy of the library to use.</a:t>
            </a:r>
            <a:endParaRPr lang="en-US" altLang="zh-CN" dirty="0"/>
          </a:p>
          <a:p>
            <a:pPr eaLnBrk="1" hangingPunct="1"/>
            <a:endParaRPr lang="en-US" altLang="zh-CN" dirty="0">
              <a:solidFill>
                <a:srgbClr val="0000FF"/>
              </a:solidFill>
            </a:endParaRPr>
          </a:p>
          <a:p>
            <a:endParaRPr lang="zh-CN" altLang="en-US" dirty="0"/>
          </a:p>
        </p:txBody>
      </p:sp>
      <p:sp>
        <p:nvSpPr>
          <p:cNvPr id="7" name="动作按钮: 结束 6">
            <a:hlinkClick r:id="" action="ppaction://noaction" highlightClick="1"/>
          </p:cNvPr>
          <p:cNvSpPr/>
          <p:nvPr/>
        </p:nvSpPr>
        <p:spPr bwMode="auto">
          <a:xfrm>
            <a:off x="1172162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32"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ircle(ou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Swapping</a:t>
            </a:r>
            <a:endParaRPr lang="zh-CN" altLang="en-US" dirty="0"/>
          </a:p>
        </p:txBody>
      </p:sp>
      <p:sp>
        <p:nvSpPr>
          <p:cNvPr id="202755" name="Rectangle 3"/>
          <p:cNvSpPr>
            <a:spLocks noGrp="1" noChangeArrowheads="1"/>
          </p:cNvSpPr>
          <p:nvPr>
            <p:ph idx="1"/>
          </p:nvPr>
        </p:nvSpPr>
        <p:spPr/>
        <p:txBody>
          <a:bodyPr>
            <a:normAutofit/>
          </a:bodyPr>
          <a:lstStyle/>
          <a:p>
            <a:pPr>
              <a:spcBef>
                <a:spcPts val="600"/>
              </a:spcBef>
            </a:pPr>
            <a:r>
              <a:rPr lang="en-US" altLang="zh-CN" dirty="0"/>
              <a:t>A process can be temporarily </a:t>
            </a:r>
            <a:r>
              <a:rPr lang="en-US" altLang="zh-CN" i="1" dirty="0">
                <a:solidFill>
                  <a:srgbClr val="0000FF"/>
                </a:solidFill>
              </a:rPr>
              <a:t>swapped</a:t>
            </a:r>
            <a:r>
              <a:rPr lang="en-US" altLang="zh-CN" dirty="0"/>
              <a:t> </a:t>
            </a:r>
            <a:r>
              <a:rPr lang="en-US" altLang="zh-CN" i="1" dirty="0">
                <a:solidFill>
                  <a:srgbClr val="0000FF"/>
                </a:solidFill>
              </a:rPr>
              <a:t>out</a:t>
            </a:r>
            <a:r>
              <a:rPr lang="en-US" altLang="zh-CN" dirty="0"/>
              <a:t> </a:t>
            </a:r>
            <a:r>
              <a:rPr lang="en-US" altLang="zh-CN" i="1" dirty="0">
                <a:solidFill>
                  <a:srgbClr val="0000FF"/>
                </a:solidFill>
              </a:rPr>
              <a:t>of</a:t>
            </a:r>
            <a:r>
              <a:rPr lang="en-US" altLang="zh-CN" dirty="0"/>
              <a:t> </a:t>
            </a:r>
            <a:r>
              <a:rPr lang="en-US" altLang="zh-CN" i="1" dirty="0">
                <a:solidFill>
                  <a:srgbClr val="0000FF"/>
                </a:solidFill>
              </a:rPr>
              <a:t>memory</a:t>
            </a:r>
            <a:r>
              <a:rPr lang="en-US" altLang="zh-CN" dirty="0"/>
              <a:t> to a </a:t>
            </a:r>
            <a:r>
              <a:rPr lang="en-US" altLang="zh-CN" i="1" dirty="0">
                <a:solidFill>
                  <a:srgbClr val="0000FF"/>
                </a:solidFill>
              </a:rPr>
              <a:t>backing store</a:t>
            </a:r>
            <a:r>
              <a:rPr lang="en-US" altLang="zh-CN" dirty="0"/>
              <a:t>, and then </a:t>
            </a:r>
            <a:r>
              <a:rPr lang="en-US" altLang="zh-CN" i="1" dirty="0">
                <a:solidFill>
                  <a:srgbClr val="0000FF"/>
                </a:solidFill>
              </a:rPr>
              <a:t>brought</a:t>
            </a:r>
            <a:r>
              <a:rPr lang="en-US" altLang="zh-CN" dirty="0"/>
              <a:t> </a:t>
            </a:r>
            <a:r>
              <a:rPr lang="en-US" altLang="zh-CN" i="1" dirty="0">
                <a:solidFill>
                  <a:srgbClr val="0000FF"/>
                </a:solidFill>
              </a:rPr>
              <a:t>back</a:t>
            </a:r>
            <a:r>
              <a:rPr lang="en-US" altLang="zh-CN" dirty="0"/>
              <a:t> </a:t>
            </a:r>
            <a:r>
              <a:rPr lang="en-US" altLang="zh-CN" i="1" dirty="0">
                <a:solidFill>
                  <a:srgbClr val="0000FF"/>
                </a:solidFill>
              </a:rPr>
              <a:t>into</a:t>
            </a:r>
            <a:r>
              <a:rPr lang="en-US" altLang="zh-CN" dirty="0"/>
              <a:t> </a:t>
            </a:r>
            <a:r>
              <a:rPr lang="en-US" altLang="zh-CN" i="1" dirty="0">
                <a:solidFill>
                  <a:srgbClr val="0000FF"/>
                </a:solidFill>
              </a:rPr>
              <a:t>memory</a:t>
            </a:r>
            <a:r>
              <a:rPr lang="en-US" altLang="zh-CN" dirty="0"/>
              <a:t> for continued execution.</a:t>
            </a:r>
            <a:endParaRPr lang="en-US" altLang="zh-CN" dirty="0"/>
          </a:p>
          <a:p>
            <a:pPr lvl="1">
              <a:spcBef>
                <a:spcPts val="600"/>
              </a:spcBef>
            </a:pPr>
            <a:r>
              <a:rPr lang="en-US" altLang="en-US" dirty="0"/>
              <a:t>Total physical memory space of processes can exceed physical memory.</a:t>
            </a:r>
            <a:endParaRPr lang="en-US" altLang="zh-CN" dirty="0"/>
          </a:p>
          <a:p>
            <a:pPr>
              <a:spcBef>
                <a:spcPts val="600"/>
              </a:spcBef>
            </a:pPr>
            <a:r>
              <a:rPr lang="en-US" altLang="zh-CN" dirty="0">
                <a:solidFill>
                  <a:srgbClr val="0000FF"/>
                </a:solidFill>
              </a:rPr>
              <a:t>Backing store </a:t>
            </a:r>
            <a:r>
              <a:rPr lang="en-US" altLang="zh-CN" dirty="0"/>
              <a:t>– fast disk, large enough to accommodate copies of all memory images for all users; </a:t>
            </a:r>
            <a:br>
              <a:rPr lang="en-US" altLang="zh-CN" dirty="0"/>
            </a:br>
            <a:r>
              <a:rPr lang="en-US" altLang="zh-CN" dirty="0"/>
              <a:t>must provide direct access to these </a:t>
            </a:r>
            <a:br>
              <a:rPr lang="en-US" altLang="zh-CN" dirty="0"/>
            </a:br>
            <a:r>
              <a:rPr lang="en-US" altLang="zh-CN" dirty="0"/>
              <a:t>memory images.</a:t>
            </a:r>
            <a:endParaRPr lang="en-US" altLang="zh-CN" dirty="0"/>
          </a:p>
          <a:p>
            <a:pPr>
              <a:spcBef>
                <a:spcPts val="600"/>
              </a:spcBef>
            </a:pPr>
            <a:r>
              <a:rPr lang="en-US" altLang="zh-CN" dirty="0"/>
              <a:t>Will the swapped out process be </a:t>
            </a:r>
            <a:br>
              <a:rPr lang="en-US" altLang="zh-CN" dirty="0"/>
            </a:br>
            <a:r>
              <a:rPr lang="en-US" altLang="zh-CN" dirty="0"/>
              <a:t>swapped back to the same memory </a:t>
            </a:r>
            <a:br>
              <a:rPr lang="en-US" altLang="zh-CN" dirty="0"/>
            </a:br>
            <a:r>
              <a:rPr lang="en-US" altLang="zh-CN" dirty="0"/>
              <a:t>space it used before?</a:t>
            </a:r>
            <a:endParaRPr lang="en-US" altLang="zh-CN" dirty="0"/>
          </a:p>
          <a:p>
            <a:pPr lvl="1">
              <a:spcBef>
                <a:spcPts val="600"/>
              </a:spcBef>
            </a:pPr>
            <a:r>
              <a:rPr lang="en-US" altLang="zh-CN" dirty="0"/>
              <a:t>Depends on </a:t>
            </a:r>
            <a:r>
              <a:rPr lang="en-US" altLang="en-US" dirty="0"/>
              <a:t>address binding method.</a:t>
            </a:r>
            <a:endParaRPr lang="en-US" altLang="zh-CN" dirty="0"/>
          </a:p>
        </p:txBody>
      </p:sp>
      <p:pic>
        <p:nvPicPr>
          <p:cNvPr id="1454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86109" y="3203976"/>
            <a:ext cx="4725525" cy="332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left)">
                                      <p:cBhvr>
                                        <p:cTn id="7" dur="500"/>
                                        <p:tgtEl>
                                          <p:spTgt spid="2027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2755">
                                            <p:txEl>
                                              <p:pRg st="1" end="1"/>
                                            </p:txEl>
                                          </p:spTgt>
                                        </p:tgtEl>
                                        <p:attrNameLst>
                                          <p:attrName>style.visibility</p:attrName>
                                        </p:attrNameLst>
                                      </p:cBhvr>
                                      <p:to>
                                        <p:strVal val="visible"/>
                                      </p:to>
                                    </p:set>
                                    <p:animEffect transition="in" filter="wipe(left)">
                                      <p:cBhvr>
                                        <p:cTn id="10" dur="500"/>
                                        <p:tgtEl>
                                          <p:spTgt spid="2027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2755">
                                            <p:txEl>
                                              <p:pRg st="2" end="2"/>
                                            </p:txEl>
                                          </p:spTgt>
                                        </p:tgtEl>
                                        <p:attrNameLst>
                                          <p:attrName>style.visibility</p:attrName>
                                        </p:attrNameLst>
                                      </p:cBhvr>
                                      <p:to>
                                        <p:strVal val="visible"/>
                                      </p:to>
                                    </p:set>
                                    <p:animEffect transition="in" filter="wipe(left)">
                                      <p:cBhvr>
                                        <p:cTn id="15" dur="500"/>
                                        <p:tgtEl>
                                          <p:spTgt spid="20275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5410"/>
                                        </p:tgtEl>
                                        <p:attrNameLst>
                                          <p:attrName>style.visibility</p:attrName>
                                        </p:attrNameLst>
                                      </p:cBhvr>
                                      <p:to>
                                        <p:strVal val="visible"/>
                                      </p:to>
                                    </p:set>
                                    <p:animEffect transition="in" filter="wipe(left)">
                                      <p:cBhvr>
                                        <p:cTn id="20" dur="500"/>
                                        <p:tgtEl>
                                          <p:spTgt spid="1454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2755">
                                            <p:txEl>
                                              <p:pRg st="3" end="3"/>
                                            </p:txEl>
                                          </p:spTgt>
                                        </p:tgtEl>
                                        <p:attrNameLst>
                                          <p:attrName>style.visibility</p:attrName>
                                        </p:attrNameLst>
                                      </p:cBhvr>
                                      <p:to>
                                        <p:strVal val="visible"/>
                                      </p:to>
                                    </p:set>
                                    <p:animEffect transition="in" filter="wipe(left)">
                                      <p:cBhvr>
                                        <p:cTn id="25" dur="500"/>
                                        <p:tgtEl>
                                          <p:spTgt spid="202755">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2755">
                                            <p:txEl>
                                              <p:pRg st="4" end="4"/>
                                            </p:txEl>
                                          </p:spTgt>
                                        </p:tgtEl>
                                        <p:attrNameLst>
                                          <p:attrName>style.visibility</p:attrName>
                                        </p:attrNameLst>
                                      </p:cBhvr>
                                      <p:to>
                                        <p:strVal val="visible"/>
                                      </p:to>
                                    </p:set>
                                    <p:animEffect transition="in" filter="wipe(left)">
                                      <p:cBhvr>
                                        <p:cTn id="28" dur="500"/>
                                        <p:tgtEl>
                                          <p:spTgt spid="202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Swapping</a:t>
            </a:r>
            <a:endParaRPr lang="zh-CN" altLang="en-US" dirty="0"/>
          </a:p>
        </p:txBody>
      </p:sp>
      <p:sp>
        <p:nvSpPr>
          <p:cNvPr id="3" name="内容占位符 2"/>
          <p:cNvSpPr>
            <a:spLocks noGrp="1"/>
          </p:cNvSpPr>
          <p:nvPr>
            <p:ph idx="1"/>
          </p:nvPr>
        </p:nvSpPr>
        <p:spPr/>
        <p:txBody>
          <a:bodyPr>
            <a:normAutofit/>
          </a:bodyPr>
          <a:lstStyle/>
          <a:p>
            <a:r>
              <a:rPr lang="en-US" altLang="zh-CN" i="1" dirty="0">
                <a:solidFill>
                  <a:srgbClr val="0000FF"/>
                </a:solidFill>
              </a:rPr>
              <a:t>Roll out, Roll in</a:t>
            </a:r>
            <a:r>
              <a:rPr lang="en-US" altLang="zh-CN" dirty="0">
                <a:solidFill>
                  <a:srgbClr val="0000FF"/>
                </a:solidFill>
              </a:rPr>
              <a:t> </a:t>
            </a:r>
            <a:r>
              <a:rPr lang="en-US" altLang="zh-CN" dirty="0"/>
              <a:t>– swapping variant used for priority-based scheduling algorithms. </a:t>
            </a:r>
            <a:endParaRPr lang="en-US" altLang="zh-CN" dirty="0"/>
          </a:p>
          <a:p>
            <a:pPr lvl="1"/>
            <a:r>
              <a:rPr lang="en-US" altLang="zh-CN" dirty="0"/>
              <a:t>Lower-priority process is swapped out so higher-priority process can be loaded and executed.</a:t>
            </a:r>
            <a:endParaRPr lang="en-US" altLang="zh-CN" dirty="0"/>
          </a:p>
          <a:p>
            <a:r>
              <a:rPr lang="en-US" altLang="ja-JP" i="1" dirty="0">
                <a:solidFill>
                  <a:srgbClr val="0000FF"/>
                </a:solidFill>
              </a:rPr>
              <a:t>ready queue</a:t>
            </a:r>
            <a:r>
              <a:rPr lang="en-US" altLang="ja-JP" dirty="0"/>
              <a:t> </a:t>
            </a:r>
            <a:r>
              <a:rPr lang="en-US" altLang="zh-CN" dirty="0"/>
              <a:t>— </a:t>
            </a:r>
            <a:r>
              <a:rPr lang="en-US" altLang="ja-JP" dirty="0"/>
              <a:t>Consists of all processes whose memory images are on the </a:t>
            </a:r>
            <a:r>
              <a:rPr lang="en-US" altLang="ja-JP" dirty="0">
                <a:solidFill>
                  <a:srgbClr val="0000FF"/>
                </a:solidFill>
              </a:rPr>
              <a:t>backing store </a:t>
            </a:r>
            <a:r>
              <a:rPr lang="en-US" altLang="ja-JP" dirty="0"/>
              <a:t>or </a:t>
            </a:r>
            <a:r>
              <a:rPr lang="en-US" altLang="ja-JP" dirty="0">
                <a:solidFill>
                  <a:srgbClr val="0000FF"/>
                </a:solidFill>
              </a:rPr>
              <a:t>in memory</a:t>
            </a:r>
            <a:r>
              <a:rPr lang="en-US" altLang="ja-JP" dirty="0"/>
              <a:t> and are ready to run.</a:t>
            </a:r>
            <a:endParaRPr lang="en-US" altLang="zh-CN" dirty="0"/>
          </a:p>
          <a:p>
            <a:r>
              <a:rPr lang="en-US" altLang="zh-CN" dirty="0">
                <a:solidFill>
                  <a:srgbClr val="0000FF"/>
                </a:solidFill>
              </a:rPr>
              <a:t>Dispatcher</a:t>
            </a:r>
            <a:r>
              <a:rPr lang="en-US" altLang="zh-CN" dirty="0"/>
              <a:t> is called whenever the </a:t>
            </a:r>
            <a:r>
              <a:rPr lang="en-US" altLang="zh-CN" dirty="0">
                <a:solidFill>
                  <a:srgbClr val="0000FF"/>
                </a:solidFill>
              </a:rPr>
              <a:t>CPU</a:t>
            </a:r>
            <a:r>
              <a:rPr lang="en-US" altLang="zh-CN" dirty="0"/>
              <a:t> </a:t>
            </a:r>
            <a:r>
              <a:rPr lang="en-US" altLang="zh-CN" dirty="0">
                <a:solidFill>
                  <a:srgbClr val="0000FF"/>
                </a:solidFill>
              </a:rPr>
              <a:t>scheduler</a:t>
            </a:r>
            <a:r>
              <a:rPr lang="en-US" altLang="zh-CN" dirty="0"/>
              <a:t> decides to execute a process.</a:t>
            </a:r>
            <a:endParaRPr lang="en-US" altLang="zh-CN" dirty="0"/>
          </a:p>
          <a:p>
            <a:pPr lvl="1"/>
            <a:r>
              <a:rPr lang="en-US" altLang="zh-CN" dirty="0"/>
              <a:t>checks to see whether the next process in the queue is in memory. </a:t>
            </a:r>
            <a:endParaRPr lang="en-US" altLang="zh-CN" dirty="0"/>
          </a:p>
          <a:p>
            <a:pPr lvl="1"/>
            <a:r>
              <a:rPr lang="en-US" altLang="zh-CN" dirty="0"/>
              <a:t>If not, and if there is no free memory region, the dispatcher swaps out a process currently in memory and swaps in the desired process.</a:t>
            </a:r>
            <a:endParaRPr lang="en-US" altLang="zh-CN" dirty="0"/>
          </a:p>
          <a:p>
            <a:pPr marL="0" indent="0">
              <a:buNone/>
            </a:pPr>
            <a:endParaRPr lang="en-US" altLang="en-US" dirty="0"/>
          </a:p>
          <a:p>
            <a:endParaRPr lang="en-US" altLang="ja-JP" dirty="0"/>
          </a:p>
        </p:txBody>
      </p:sp>
      <p:sp>
        <p:nvSpPr>
          <p:cNvPr id="2" name="矩形: 圆角 1"/>
          <p:cNvSpPr/>
          <p:nvPr/>
        </p:nvSpPr>
        <p:spPr bwMode="auto">
          <a:xfrm>
            <a:off x="396647" y="2798930"/>
            <a:ext cx="11520000" cy="99011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6"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Swapping</a:t>
            </a:r>
            <a:endParaRPr lang="zh-CN" altLang="en-US" dirty="0"/>
          </a:p>
        </p:txBody>
      </p:sp>
      <p:sp>
        <p:nvSpPr>
          <p:cNvPr id="3" name="内容占位符 2"/>
          <p:cNvSpPr>
            <a:spLocks noGrp="1"/>
          </p:cNvSpPr>
          <p:nvPr>
            <p:ph idx="1"/>
          </p:nvPr>
        </p:nvSpPr>
        <p:spPr/>
        <p:txBody>
          <a:bodyPr>
            <a:normAutofit/>
          </a:bodyPr>
          <a:lstStyle/>
          <a:p>
            <a:r>
              <a:rPr lang="en-US" altLang="en-US" dirty="0"/>
              <a:t>Context switch time can be very high.</a:t>
            </a:r>
            <a:r>
              <a:rPr lang="en-US" altLang="zh-CN" dirty="0"/>
              <a:t> </a:t>
            </a:r>
            <a:endParaRPr lang="en-US" altLang="zh-CN" dirty="0"/>
          </a:p>
          <a:p>
            <a:pPr lvl="1"/>
            <a:r>
              <a:rPr lang="en-US" altLang="zh-CN" dirty="0"/>
              <a:t>Major part of swap time is </a:t>
            </a:r>
            <a:r>
              <a:rPr lang="en-US" altLang="zh-CN" dirty="0">
                <a:solidFill>
                  <a:srgbClr val="0000FF"/>
                </a:solidFill>
              </a:rPr>
              <a:t>transfer</a:t>
            </a:r>
            <a:r>
              <a:rPr lang="en-US" altLang="zh-CN" dirty="0"/>
              <a:t> </a:t>
            </a:r>
            <a:r>
              <a:rPr lang="en-US" altLang="zh-CN" dirty="0">
                <a:solidFill>
                  <a:srgbClr val="0000FF"/>
                </a:solidFill>
              </a:rPr>
              <a:t>time</a:t>
            </a:r>
            <a:r>
              <a:rPr lang="en-US" altLang="zh-CN" dirty="0"/>
              <a:t>.</a:t>
            </a:r>
            <a:endParaRPr lang="en-US" altLang="zh-CN" dirty="0"/>
          </a:p>
          <a:p>
            <a:pPr lvl="1"/>
            <a:r>
              <a:rPr lang="en-US" altLang="en-US" dirty="0"/>
              <a:t>E.g. 100MB process swapping to hard disk with transfer rate of 50MB/sec</a:t>
            </a:r>
            <a:endParaRPr lang="en-US" altLang="en-US" dirty="0"/>
          </a:p>
          <a:p>
            <a:pPr lvl="2"/>
            <a:r>
              <a:rPr lang="en-US" altLang="en-US" sz="2400" dirty="0"/>
              <a:t>Swap out time of 2000 </a:t>
            </a:r>
            <a:r>
              <a:rPr lang="en-US" altLang="en-US" sz="2400" dirty="0" err="1"/>
              <a:t>ms</a:t>
            </a:r>
            <a:endParaRPr lang="en-US" altLang="en-US" sz="2400" dirty="0"/>
          </a:p>
          <a:p>
            <a:pPr lvl="2"/>
            <a:r>
              <a:rPr lang="en-US" altLang="en-US" sz="2400" dirty="0"/>
              <a:t>Plus swap in of same sized process</a:t>
            </a:r>
            <a:endParaRPr lang="en-US" altLang="en-US" sz="2400" dirty="0"/>
          </a:p>
          <a:p>
            <a:pPr lvl="2"/>
            <a:r>
              <a:rPr lang="en-US" altLang="en-US" sz="2400" dirty="0"/>
              <a:t>Total swap time is about 4000ms (4 seconds)</a:t>
            </a:r>
            <a:endParaRPr lang="en-US" altLang="en-US" sz="2400" dirty="0"/>
          </a:p>
          <a:p>
            <a:pPr eaLnBrk="1" hangingPunct="1"/>
            <a:r>
              <a:rPr lang="en-US" altLang="zh-CN" dirty="0"/>
              <a:t>Total transfer time is directly proportional to the </a:t>
            </a:r>
            <a:r>
              <a:rPr lang="en-US" altLang="zh-CN" i="1" dirty="0">
                <a:solidFill>
                  <a:srgbClr val="0000FF"/>
                </a:solidFill>
              </a:rPr>
              <a:t>amount</a:t>
            </a:r>
            <a:r>
              <a:rPr lang="en-US" altLang="zh-CN" dirty="0"/>
              <a:t> of memory swapped.</a:t>
            </a:r>
            <a:endParaRPr lang="en-US" altLang="zh-CN" dirty="0"/>
          </a:p>
          <a:p>
            <a:pPr lvl="1" eaLnBrk="1" hangingPunct="1"/>
            <a:r>
              <a:rPr lang="en-US" altLang="zh-CN" dirty="0"/>
              <a:t>Be useful to know exactly how much memory a user process is using, not simply how much it might be using.</a:t>
            </a:r>
            <a:endParaRPr lang="en-US" altLang="zh-CN" dirty="0"/>
          </a:p>
          <a:p>
            <a:pPr lvl="1" eaLnBrk="1" hangingPunct="1"/>
            <a:r>
              <a:rPr lang="en-US" altLang="zh-CN" dirty="0"/>
              <a:t>The user must keep the system informed of any changes in memory requirements.</a:t>
            </a:r>
            <a:endParaRPr lang="en-US" altLang="zh-CN" dirty="0"/>
          </a:p>
          <a:p>
            <a:pPr lvl="2" eaLnBrk="1" hangingPunct="1"/>
            <a:r>
              <a:rPr lang="en-US" altLang="en-US" sz="2400" dirty="0"/>
              <a:t>System calls: </a:t>
            </a:r>
            <a:r>
              <a:rPr lang="en-US" altLang="en-US" sz="2400" dirty="0" err="1"/>
              <a:t>request_memory</a:t>
            </a:r>
            <a:r>
              <a:rPr lang="en-US" altLang="en-US" sz="2400" dirty="0"/>
              <a:t>() and </a:t>
            </a:r>
            <a:r>
              <a:rPr lang="en-US" altLang="en-US" sz="2400" dirty="0" err="1"/>
              <a:t>release_memory</a:t>
            </a:r>
            <a:r>
              <a:rPr lang="en-US" altLang="en-US" sz="2400" dirty="0"/>
              <a:t>().</a:t>
            </a:r>
            <a:endParaRPr lang="en-US" altLang="en-US" sz="2400" dirty="0"/>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Swapping</a:t>
            </a:r>
            <a:endParaRPr lang="zh-CN" altLang="en-US" dirty="0"/>
          </a:p>
        </p:txBody>
      </p:sp>
      <p:sp>
        <p:nvSpPr>
          <p:cNvPr id="3" name="内容占位符 2"/>
          <p:cNvSpPr>
            <a:spLocks noGrp="1"/>
          </p:cNvSpPr>
          <p:nvPr>
            <p:ph idx="1"/>
          </p:nvPr>
        </p:nvSpPr>
        <p:spPr/>
        <p:txBody>
          <a:bodyPr>
            <a:normAutofit/>
          </a:bodyPr>
          <a:lstStyle/>
          <a:p>
            <a:pPr>
              <a:spcBef>
                <a:spcPts val="600"/>
              </a:spcBef>
            </a:pPr>
            <a:r>
              <a:rPr lang="en-US" altLang="zh-CN" dirty="0"/>
              <a:t>Ensure the process be swapped out is </a:t>
            </a:r>
            <a:r>
              <a:rPr lang="en-US" altLang="zh-CN" dirty="0">
                <a:solidFill>
                  <a:srgbClr val="0000FF"/>
                </a:solidFill>
              </a:rPr>
              <a:t>completely</a:t>
            </a:r>
            <a:r>
              <a:rPr lang="en-US" altLang="zh-CN" dirty="0"/>
              <a:t> </a:t>
            </a:r>
            <a:r>
              <a:rPr lang="en-US" altLang="zh-CN" dirty="0">
                <a:solidFill>
                  <a:srgbClr val="0000FF"/>
                </a:solidFill>
              </a:rPr>
              <a:t>idle</a:t>
            </a:r>
            <a:r>
              <a:rPr lang="en-US" altLang="zh-CN" dirty="0"/>
              <a:t>.</a:t>
            </a:r>
            <a:endParaRPr lang="en-US" altLang="zh-CN" dirty="0"/>
          </a:p>
          <a:p>
            <a:pPr>
              <a:spcBef>
                <a:spcPts val="600"/>
              </a:spcBef>
            </a:pPr>
            <a:r>
              <a:rPr lang="en-US" altLang="zh-CN" dirty="0">
                <a:solidFill>
                  <a:srgbClr val="0000FF"/>
                </a:solidFill>
              </a:rPr>
              <a:t>Solution to pending I/O</a:t>
            </a:r>
            <a:endParaRPr lang="en-US" altLang="zh-CN" dirty="0">
              <a:solidFill>
                <a:srgbClr val="0000FF"/>
              </a:solidFill>
            </a:endParaRPr>
          </a:p>
          <a:p>
            <a:pPr lvl="1">
              <a:spcBef>
                <a:spcPts val="600"/>
              </a:spcBef>
            </a:pPr>
            <a:r>
              <a:rPr lang="en-US" altLang="zh-CN" dirty="0"/>
              <a:t>Never swap a process with pending I/O.</a:t>
            </a:r>
            <a:endParaRPr lang="en-US" altLang="zh-CN" dirty="0"/>
          </a:p>
          <a:p>
            <a:pPr lvl="1">
              <a:spcBef>
                <a:spcPts val="600"/>
              </a:spcBef>
            </a:pPr>
            <a:r>
              <a:rPr lang="en-US" altLang="zh-CN" dirty="0"/>
              <a:t>Execute I/O operations only into OS buffers.</a:t>
            </a:r>
            <a:r>
              <a:rPr lang="en-US" altLang="en-US" dirty="0"/>
              <a:t> </a:t>
            </a:r>
            <a:br>
              <a:rPr lang="en-US" altLang="en-US" dirty="0"/>
            </a:br>
            <a:r>
              <a:rPr lang="en-US" altLang="en-US" dirty="0"/>
              <a:t>Known as </a:t>
            </a:r>
            <a:r>
              <a:rPr lang="en-US" altLang="en-US" dirty="0">
                <a:solidFill>
                  <a:srgbClr val="0000FF"/>
                </a:solidFill>
              </a:rPr>
              <a:t>double buffering</a:t>
            </a:r>
            <a:r>
              <a:rPr lang="en-US" altLang="en-US" dirty="0"/>
              <a:t>, adds overhead.</a:t>
            </a:r>
            <a:endParaRPr lang="en-US" altLang="en-US" dirty="0"/>
          </a:p>
          <a:p>
            <a:pPr>
              <a:spcBef>
                <a:spcPts val="600"/>
              </a:spcBef>
            </a:pPr>
            <a:r>
              <a:rPr lang="en-US" altLang="zh-CN" dirty="0"/>
              <a:t>Standard swapping is not used in modern OSs.</a:t>
            </a:r>
            <a:endParaRPr lang="en-US" altLang="zh-CN" dirty="0"/>
          </a:p>
          <a:p>
            <a:pPr lvl="1">
              <a:spcBef>
                <a:spcPts val="600"/>
              </a:spcBef>
            </a:pPr>
            <a:r>
              <a:rPr lang="en-US" altLang="zh-CN" dirty="0"/>
              <a:t>Modified versions of swapping are found on many systems, i.e., UNIX, Linux, and Windows</a:t>
            </a:r>
            <a:r>
              <a:rPr lang="en-US" altLang="zh-CN" sz="2000" dirty="0"/>
              <a:t>.</a:t>
            </a:r>
            <a:endParaRPr lang="en-US" altLang="zh-CN" sz="2000" dirty="0"/>
          </a:p>
          <a:p>
            <a:pPr lvl="1">
              <a:spcBef>
                <a:spcPts val="600"/>
              </a:spcBef>
            </a:pPr>
            <a:r>
              <a:rPr lang="en-US" altLang="en-US" dirty="0"/>
              <a:t>Swap only when free memory extremely low.</a:t>
            </a:r>
            <a:endParaRPr lang="en-US" altLang="en-US" dirty="0"/>
          </a:p>
          <a:p>
            <a:pPr lvl="1">
              <a:spcBef>
                <a:spcPts val="600"/>
              </a:spcBef>
            </a:pPr>
            <a:r>
              <a:rPr lang="en-US" altLang="en-US" dirty="0"/>
              <a:t>Swapping normally disabled, Started if the amount of free memory falls below a threshold amount, Halted when the amount of free memory increases.</a:t>
            </a:r>
            <a:endParaRPr lang="zh-CN" altLang="en-US" dirty="0"/>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b="1" dirty="0"/>
              <a:t>Keep in memory only those instructions and data that are needed at any given time.</a:t>
            </a:r>
            <a:endParaRPr lang="en-US" altLang="zh-CN" sz="2800" b="1" dirty="0"/>
          </a:p>
          <a:p>
            <a:endParaRPr lang="zh-CN" altLang="en-US" dirty="0"/>
          </a:p>
        </p:txBody>
      </p:sp>
      <p:sp>
        <p:nvSpPr>
          <p:cNvPr id="337922" name="Freeform 2"/>
          <p:cNvSpPr/>
          <p:nvPr/>
        </p:nvSpPr>
        <p:spPr bwMode="auto">
          <a:xfrm flipH="1">
            <a:off x="4385810" y="2042275"/>
            <a:ext cx="6390710" cy="4537075"/>
          </a:xfrm>
          <a:custGeom>
            <a:avLst/>
            <a:gdLst>
              <a:gd name="T0" fmla="*/ 0 w 3720"/>
              <a:gd name="T1" fmla="*/ 3039 h 3039"/>
              <a:gd name="T2" fmla="*/ 1678 w 3720"/>
              <a:gd name="T3" fmla="*/ 3039 h 3039"/>
              <a:gd name="T4" fmla="*/ 1678 w 3720"/>
              <a:gd name="T5" fmla="*/ 1678 h 3039"/>
              <a:gd name="T6" fmla="*/ 3720 w 3720"/>
              <a:gd name="T7" fmla="*/ 1678 h 3039"/>
              <a:gd name="T8" fmla="*/ 3720 w 3720"/>
              <a:gd name="T9" fmla="*/ 0 h 3039"/>
              <a:gd name="T10" fmla="*/ 0 w 3720"/>
              <a:gd name="T11" fmla="*/ 0 h 3039"/>
              <a:gd name="T12" fmla="*/ 0 w 3720"/>
              <a:gd name="T13" fmla="*/ 3039 h 3039"/>
            </a:gdLst>
            <a:ahLst/>
            <a:cxnLst>
              <a:cxn ang="0">
                <a:pos x="T0" y="T1"/>
              </a:cxn>
              <a:cxn ang="0">
                <a:pos x="T2" y="T3"/>
              </a:cxn>
              <a:cxn ang="0">
                <a:pos x="T4" y="T5"/>
              </a:cxn>
              <a:cxn ang="0">
                <a:pos x="T6" y="T7"/>
              </a:cxn>
              <a:cxn ang="0">
                <a:pos x="T8" y="T9"/>
              </a:cxn>
              <a:cxn ang="0">
                <a:pos x="T10" y="T11"/>
              </a:cxn>
              <a:cxn ang="0">
                <a:pos x="T12" y="T13"/>
              </a:cxn>
            </a:cxnLst>
            <a:rect l="0" t="0" r="r" b="b"/>
            <a:pathLst>
              <a:path w="3720" h="3039">
                <a:moveTo>
                  <a:pt x="0" y="3039"/>
                </a:moveTo>
                <a:lnTo>
                  <a:pt x="1678" y="3039"/>
                </a:lnTo>
                <a:lnTo>
                  <a:pt x="1678" y="1678"/>
                </a:lnTo>
                <a:lnTo>
                  <a:pt x="3720" y="1678"/>
                </a:lnTo>
                <a:lnTo>
                  <a:pt x="3720" y="0"/>
                </a:lnTo>
                <a:lnTo>
                  <a:pt x="0" y="0"/>
                </a:lnTo>
                <a:lnTo>
                  <a:pt x="0" y="3039"/>
                </a:lnTo>
                <a:close/>
              </a:path>
            </a:pathLst>
          </a:custGeom>
          <a:solidFill>
            <a:srgbClr val="FD9BA7"/>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23" name="Freeform 3"/>
          <p:cNvSpPr/>
          <p:nvPr/>
        </p:nvSpPr>
        <p:spPr bwMode="auto">
          <a:xfrm>
            <a:off x="1550495" y="2042275"/>
            <a:ext cx="6210030" cy="4537075"/>
          </a:xfrm>
          <a:custGeom>
            <a:avLst/>
            <a:gdLst>
              <a:gd name="T0" fmla="*/ 0 w 3720"/>
              <a:gd name="T1" fmla="*/ 3039 h 3039"/>
              <a:gd name="T2" fmla="*/ 1678 w 3720"/>
              <a:gd name="T3" fmla="*/ 3039 h 3039"/>
              <a:gd name="T4" fmla="*/ 1678 w 3720"/>
              <a:gd name="T5" fmla="*/ 1678 h 3039"/>
              <a:gd name="T6" fmla="*/ 3720 w 3720"/>
              <a:gd name="T7" fmla="*/ 1678 h 3039"/>
              <a:gd name="T8" fmla="*/ 3720 w 3720"/>
              <a:gd name="T9" fmla="*/ 0 h 3039"/>
              <a:gd name="T10" fmla="*/ 0 w 3720"/>
              <a:gd name="T11" fmla="*/ 0 h 3039"/>
              <a:gd name="T12" fmla="*/ 0 w 3720"/>
              <a:gd name="T13" fmla="*/ 3039 h 3039"/>
            </a:gdLst>
            <a:ahLst/>
            <a:cxnLst>
              <a:cxn ang="0">
                <a:pos x="T0" y="T1"/>
              </a:cxn>
              <a:cxn ang="0">
                <a:pos x="T2" y="T3"/>
              </a:cxn>
              <a:cxn ang="0">
                <a:pos x="T4" y="T5"/>
              </a:cxn>
              <a:cxn ang="0">
                <a:pos x="T6" y="T7"/>
              </a:cxn>
              <a:cxn ang="0">
                <a:pos x="T8" y="T9"/>
              </a:cxn>
              <a:cxn ang="0">
                <a:pos x="T10" y="T11"/>
              </a:cxn>
              <a:cxn ang="0">
                <a:pos x="T12" y="T13"/>
              </a:cxn>
            </a:cxnLst>
            <a:rect l="0" t="0" r="r" b="b"/>
            <a:pathLst>
              <a:path w="3720" h="3039">
                <a:moveTo>
                  <a:pt x="0" y="3039"/>
                </a:moveTo>
                <a:lnTo>
                  <a:pt x="1678" y="3039"/>
                </a:lnTo>
                <a:lnTo>
                  <a:pt x="1678" y="1678"/>
                </a:lnTo>
                <a:lnTo>
                  <a:pt x="3720" y="1678"/>
                </a:lnTo>
                <a:lnTo>
                  <a:pt x="3720" y="0"/>
                </a:lnTo>
                <a:lnTo>
                  <a:pt x="0" y="0"/>
                </a:lnTo>
                <a:lnTo>
                  <a:pt x="0" y="3039"/>
                </a:lnTo>
                <a:close/>
              </a:path>
            </a:pathLst>
          </a:cu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a:solidFill>
            <a:srgbClr val="002060"/>
          </a:solidFill>
        </p:spPr>
        <p:txBody>
          <a:bodyPr/>
          <a:lstStyle/>
          <a:p>
            <a:r>
              <a:rPr lang="en-US" altLang="zh-CN" dirty="0"/>
              <a:t>Overlays</a:t>
            </a:r>
            <a:endParaRPr lang="zh-CN" altLang="en-US" dirty="0"/>
          </a:p>
        </p:txBody>
      </p:sp>
      <p:grpSp>
        <p:nvGrpSpPr>
          <p:cNvPr id="337925" name="Group 5"/>
          <p:cNvGrpSpPr/>
          <p:nvPr/>
        </p:nvGrpSpPr>
        <p:grpSpPr bwMode="auto">
          <a:xfrm>
            <a:off x="5040314" y="2042275"/>
            <a:ext cx="2661437" cy="936625"/>
            <a:chOff x="1791" y="663"/>
            <a:chExt cx="2236" cy="726"/>
          </a:xfrm>
        </p:grpSpPr>
        <p:sp>
          <p:nvSpPr>
            <p:cNvPr id="337926" name="Rectangle 6"/>
            <p:cNvSpPr>
              <a:spLocks noChangeArrowheads="1"/>
            </p:cNvSpPr>
            <p:nvPr/>
          </p:nvSpPr>
          <p:spPr bwMode="auto">
            <a:xfrm>
              <a:off x="1791" y="663"/>
              <a:ext cx="1588" cy="726"/>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symbol </a:t>
              </a:r>
              <a:endParaRPr lang="en-US" altLang="zh-CN" b="1" dirty="0"/>
            </a:p>
            <a:p>
              <a:pPr algn="ctr"/>
              <a:r>
                <a:rPr lang="en-US" altLang="zh-CN" b="1" dirty="0"/>
                <a:t>table</a:t>
              </a:r>
              <a:endParaRPr lang="en-US" altLang="zh-CN" b="1" dirty="0"/>
            </a:p>
          </p:txBody>
        </p:sp>
        <p:sp>
          <p:nvSpPr>
            <p:cNvPr id="337927" name="Text Box 7"/>
            <p:cNvSpPr txBox="1">
              <a:spLocks noChangeArrowheads="1"/>
            </p:cNvSpPr>
            <p:nvPr/>
          </p:nvSpPr>
          <p:spPr bwMode="auto">
            <a:xfrm>
              <a:off x="3413" y="889"/>
              <a:ext cx="614"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20K</a:t>
              </a:r>
              <a:endParaRPr lang="en-US" altLang="zh-CN" b="1"/>
            </a:p>
          </p:txBody>
        </p:sp>
      </p:grpSp>
      <p:grpSp>
        <p:nvGrpSpPr>
          <p:cNvPr id="337928" name="Group 8"/>
          <p:cNvGrpSpPr/>
          <p:nvPr/>
        </p:nvGrpSpPr>
        <p:grpSpPr bwMode="auto">
          <a:xfrm>
            <a:off x="5040314" y="2978900"/>
            <a:ext cx="2661437" cy="1439863"/>
            <a:chOff x="1791" y="1389"/>
            <a:chExt cx="2236" cy="1225"/>
          </a:xfrm>
        </p:grpSpPr>
        <p:sp>
          <p:nvSpPr>
            <p:cNvPr id="337929" name="Rectangle 9"/>
            <p:cNvSpPr>
              <a:spLocks noChangeArrowheads="1"/>
            </p:cNvSpPr>
            <p:nvPr/>
          </p:nvSpPr>
          <p:spPr bwMode="auto">
            <a:xfrm>
              <a:off x="1791" y="1389"/>
              <a:ext cx="1588" cy="1225"/>
            </a:xfrm>
            <a:prstGeom prst="rect">
              <a:avLst/>
            </a:prstGeom>
            <a:solidFill>
              <a:srgbClr val="96969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common </a:t>
              </a:r>
              <a:endParaRPr lang="en-US" altLang="zh-CN" b="1"/>
            </a:p>
            <a:p>
              <a:pPr algn="ctr"/>
              <a:r>
                <a:rPr lang="en-US" altLang="zh-CN" b="1"/>
                <a:t>routines</a:t>
              </a:r>
              <a:endParaRPr lang="en-US" altLang="zh-CN" b="1"/>
            </a:p>
          </p:txBody>
        </p:sp>
        <p:sp>
          <p:nvSpPr>
            <p:cNvPr id="337930" name="Text Box 10"/>
            <p:cNvSpPr txBox="1">
              <a:spLocks noChangeArrowheads="1"/>
            </p:cNvSpPr>
            <p:nvPr/>
          </p:nvSpPr>
          <p:spPr bwMode="auto">
            <a:xfrm>
              <a:off x="3413" y="1841"/>
              <a:ext cx="61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30K</a:t>
              </a:r>
              <a:endParaRPr lang="en-US" altLang="zh-CN" b="1"/>
            </a:p>
          </p:txBody>
        </p:sp>
      </p:grpSp>
      <p:grpSp>
        <p:nvGrpSpPr>
          <p:cNvPr id="337931" name="Group 11"/>
          <p:cNvGrpSpPr/>
          <p:nvPr/>
        </p:nvGrpSpPr>
        <p:grpSpPr bwMode="auto">
          <a:xfrm>
            <a:off x="5040314" y="4418762"/>
            <a:ext cx="2658255" cy="576262"/>
            <a:chOff x="1791" y="2614"/>
            <a:chExt cx="2234" cy="408"/>
          </a:xfrm>
        </p:grpSpPr>
        <p:sp>
          <p:nvSpPr>
            <p:cNvPr id="337932" name="Rectangle 12"/>
            <p:cNvSpPr>
              <a:spLocks noChangeArrowheads="1"/>
            </p:cNvSpPr>
            <p:nvPr/>
          </p:nvSpPr>
          <p:spPr bwMode="auto">
            <a:xfrm>
              <a:off x="1791" y="2614"/>
              <a:ext cx="1588" cy="408"/>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FF00"/>
                  </a:solidFill>
                </a:rPr>
                <a:t>overlay driver</a:t>
              </a:r>
              <a:endParaRPr lang="en-US" altLang="zh-CN" b="1" dirty="0">
                <a:solidFill>
                  <a:srgbClr val="FFFF00"/>
                </a:solidFill>
              </a:endParaRPr>
            </a:p>
          </p:txBody>
        </p:sp>
        <p:sp>
          <p:nvSpPr>
            <p:cNvPr id="337933" name="Text Box 13"/>
            <p:cNvSpPr txBox="1">
              <a:spLocks noChangeArrowheads="1"/>
            </p:cNvSpPr>
            <p:nvPr/>
          </p:nvSpPr>
          <p:spPr bwMode="auto">
            <a:xfrm>
              <a:off x="3410" y="2659"/>
              <a:ext cx="6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10K</a:t>
              </a:r>
              <a:endParaRPr lang="en-US" altLang="zh-CN" b="1" dirty="0"/>
            </a:p>
          </p:txBody>
        </p:sp>
      </p:grpSp>
      <p:grpSp>
        <p:nvGrpSpPr>
          <p:cNvPr id="337934" name="Group 14"/>
          <p:cNvGrpSpPr/>
          <p:nvPr/>
        </p:nvGrpSpPr>
        <p:grpSpPr bwMode="auto">
          <a:xfrm>
            <a:off x="5040314" y="4923587"/>
            <a:ext cx="2098675" cy="1655762"/>
            <a:chOff x="1791" y="1389"/>
            <a:chExt cx="1764" cy="1225"/>
          </a:xfrm>
        </p:grpSpPr>
        <p:sp>
          <p:nvSpPr>
            <p:cNvPr id="337935" name="Rectangle 15"/>
            <p:cNvSpPr>
              <a:spLocks noChangeArrowheads="1"/>
            </p:cNvSpPr>
            <p:nvPr/>
          </p:nvSpPr>
          <p:spPr bwMode="auto">
            <a:xfrm>
              <a:off x="1791" y="1389"/>
              <a:ext cx="1588" cy="12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337936" name="Text Box 16"/>
            <p:cNvSpPr txBox="1">
              <a:spLocks noChangeArrowheads="1"/>
            </p:cNvSpPr>
            <p:nvPr/>
          </p:nvSpPr>
          <p:spPr bwMode="auto">
            <a:xfrm>
              <a:off x="3400" y="1824"/>
              <a:ext cx="155" cy="3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pSp>
      <p:grpSp>
        <p:nvGrpSpPr>
          <p:cNvPr id="337937" name="Group 17"/>
          <p:cNvGrpSpPr/>
          <p:nvPr/>
        </p:nvGrpSpPr>
        <p:grpSpPr bwMode="auto">
          <a:xfrm>
            <a:off x="8075363" y="4995025"/>
            <a:ext cx="2611147" cy="1439863"/>
            <a:chOff x="1791" y="1389"/>
            <a:chExt cx="2211" cy="1225"/>
          </a:xfrm>
        </p:grpSpPr>
        <p:sp>
          <p:nvSpPr>
            <p:cNvPr id="337938" name="Rectangle 18"/>
            <p:cNvSpPr>
              <a:spLocks noChangeArrowheads="1"/>
            </p:cNvSpPr>
            <p:nvPr/>
          </p:nvSpPr>
          <p:spPr bwMode="auto">
            <a:xfrm>
              <a:off x="1791" y="1389"/>
              <a:ext cx="1588" cy="1225"/>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FF00"/>
                  </a:solidFill>
                </a:rPr>
                <a:t>pass 2</a:t>
              </a:r>
              <a:endParaRPr lang="en-US" altLang="zh-CN" sz="2800" b="1">
                <a:solidFill>
                  <a:srgbClr val="FFFF00"/>
                </a:solidFill>
              </a:endParaRPr>
            </a:p>
          </p:txBody>
        </p:sp>
        <p:sp>
          <p:nvSpPr>
            <p:cNvPr id="337939" name="Text Box 19"/>
            <p:cNvSpPr txBox="1">
              <a:spLocks noChangeArrowheads="1"/>
            </p:cNvSpPr>
            <p:nvPr/>
          </p:nvSpPr>
          <p:spPr bwMode="auto">
            <a:xfrm>
              <a:off x="3383" y="1841"/>
              <a:ext cx="619" cy="3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80K</a:t>
              </a:r>
              <a:endParaRPr lang="en-US" altLang="zh-CN" b="1" dirty="0"/>
            </a:p>
          </p:txBody>
        </p:sp>
      </p:grpSp>
      <p:grpSp>
        <p:nvGrpSpPr>
          <p:cNvPr id="337940" name="Group 20"/>
          <p:cNvGrpSpPr/>
          <p:nvPr/>
        </p:nvGrpSpPr>
        <p:grpSpPr bwMode="auto">
          <a:xfrm>
            <a:off x="1587447" y="4995025"/>
            <a:ext cx="2573338" cy="1439863"/>
            <a:chOff x="113" y="2296"/>
            <a:chExt cx="1621" cy="907"/>
          </a:xfrm>
        </p:grpSpPr>
        <p:sp>
          <p:nvSpPr>
            <p:cNvPr id="337941" name="Rectangle 21"/>
            <p:cNvSpPr>
              <a:spLocks noChangeArrowheads="1"/>
            </p:cNvSpPr>
            <p:nvPr/>
          </p:nvSpPr>
          <p:spPr bwMode="auto">
            <a:xfrm>
              <a:off x="567" y="2296"/>
              <a:ext cx="1167" cy="907"/>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FF00"/>
                  </a:solidFill>
                </a:rPr>
                <a:t>pass 1</a:t>
              </a:r>
              <a:endParaRPr lang="en-US" altLang="zh-CN" sz="2800" b="1">
                <a:solidFill>
                  <a:srgbClr val="FFFF00"/>
                </a:solidFill>
              </a:endParaRPr>
            </a:p>
          </p:txBody>
        </p:sp>
        <p:sp>
          <p:nvSpPr>
            <p:cNvPr id="337942" name="Text Box 22"/>
            <p:cNvSpPr txBox="1">
              <a:spLocks noChangeArrowheads="1"/>
            </p:cNvSpPr>
            <p:nvPr/>
          </p:nvSpPr>
          <p:spPr bwMode="auto">
            <a:xfrm>
              <a:off x="113" y="2586"/>
              <a:ext cx="461"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70K</a:t>
              </a:r>
              <a:endParaRPr lang="en-US" altLang="zh-CN" b="1" dirty="0"/>
            </a:p>
          </p:txBody>
        </p:sp>
      </p:grpSp>
      <p:sp>
        <p:nvSpPr>
          <p:cNvPr id="337943" name="AutoShape 23"/>
          <p:cNvSpPr>
            <a:spLocks noChangeArrowheads="1"/>
          </p:cNvSpPr>
          <p:nvPr/>
        </p:nvSpPr>
        <p:spPr bwMode="auto">
          <a:xfrm>
            <a:off x="4151314" y="5571287"/>
            <a:ext cx="1368425" cy="215900"/>
          </a:xfrm>
          <a:prstGeom prst="rightArrow">
            <a:avLst>
              <a:gd name="adj1" fmla="val 50000"/>
              <a:gd name="adj2" fmla="val 158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44" name="AutoShape 24"/>
          <p:cNvSpPr>
            <a:spLocks noChangeArrowheads="1"/>
          </p:cNvSpPr>
          <p:nvPr/>
        </p:nvSpPr>
        <p:spPr bwMode="auto">
          <a:xfrm>
            <a:off x="6456364" y="5571287"/>
            <a:ext cx="1584325" cy="215900"/>
          </a:xfrm>
          <a:prstGeom prst="leftArrow">
            <a:avLst>
              <a:gd name="adj1" fmla="val 50000"/>
              <a:gd name="adj2" fmla="val 18345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40"/>
                                        </p:tgtEl>
                                        <p:attrNameLst>
                                          <p:attrName>style.visibility</p:attrName>
                                        </p:attrNameLst>
                                      </p:cBhvr>
                                      <p:to>
                                        <p:strVal val="visible"/>
                                      </p:to>
                                    </p:set>
                                    <p:animEffect transition="in" filter="wipe(left)">
                                      <p:cBhvr>
                                        <p:cTn id="7" dur="1000"/>
                                        <p:tgtEl>
                                          <p:spTgt spid="33794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37937"/>
                                        </p:tgtEl>
                                        <p:attrNameLst>
                                          <p:attrName>style.visibility</p:attrName>
                                        </p:attrNameLst>
                                      </p:cBhvr>
                                      <p:to>
                                        <p:strVal val="visible"/>
                                      </p:to>
                                    </p:set>
                                    <p:animEffect transition="in" filter="wipe(left)">
                                      <p:cBhvr>
                                        <p:cTn id="11" dur="1000"/>
                                        <p:tgtEl>
                                          <p:spTgt spid="337937"/>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337925"/>
                                        </p:tgtEl>
                                        <p:attrNameLst>
                                          <p:attrName>style.visibility</p:attrName>
                                        </p:attrNameLst>
                                      </p:cBhvr>
                                      <p:to>
                                        <p:strVal val="visible"/>
                                      </p:to>
                                    </p:set>
                                    <p:animEffect transition="in" filter="wipe(up)">
                                      <p:cBhvr>
                                        <p:cTn id="15" dur="1000"/>
                                        <p:tgtEl>
                                          <p:spTgt spid="337925"/>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37928"/>
                                        </p:tgtEl>
                                        <p:attrNameLst>
                                          <p:attrName>style.visibility</p:attrName>
                                        </p:attrNameLst>
                                      </p:cBhvr>
                                      <p:to>
                                        <p:strVal val="visible"/>
                                      </p:to>
                                    </p:set>
                                    <p:animEffect transition="in" filter="wipe(up)">
                                      <p:cBhvr>
                                        <p:cTn id="19" dur="1000"/>
                                        <p:tgtEl>
                                          <p:spTgt spid="33792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337923"/>
                                        </p:tgtEl>
                                        <p:attrNameLst>
                                          <p:attrName>style.visibility</p:attrName>
                                        </p:attrNameLst>
                                      </p:cBhvr>
                                      <p:to>
                                        <p:strVal val="visible"/>
                                      </p:to>
                                    </p:set>
                                    <p:animEffect transition="in" filter="strips(upRight)">
                                      <p:cBhvr>
                                        <p:cTn id="24" dur="1000"/>
                                        <p:tgtEl>
                                          <p:spTgt spid="337923"/>
                                        </p:tgtEl>
                                      </p:cBhvr>
                                    </p:animEffect>
                                  </p:childTnLst>
                                  <p:subTnLst>
                                    <p:set>
                                      <p:cBhvr override="childStyle">
                                        <p:cTn dur="1" fill="hold" display="0" masterRel="nextClick" afterEffect="1"/>
                                        <p:tgtEl>
                                          <p:spTgt spid="33792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37922"/>
                                        </p:tgtEl>
                                        <p:attrNameLst>
                                          <p:attrName>style.visibility</p:attrName>
                                        </p:attrNameLst>
                                      </p:cBhvr>
                                      <p:to>
                                        <p:strVal val="visible"/>
                                      </p:to>
                                    </p:set>
                                    <p:animEffect transition="in" filter="strips(downRight)">
                                      <p:cBhvr>
                                        <p:cTn id="29" dur="1000"/>
                                        <p:tgtEl>
                                          <p:spTgt spid="337922"/>
                                        </p:tgtEl>
                                      </p:cBhvr>
                                    </p:animEffect>
                                  </p:childTnLst>
                                  <p:subTnLst>
                                    <p:set>
                                      <p:cBhvr override="childStyle">
                                        <p:cTn dur="1" fill="hold" display="0" masterRel="nextClick" afterEffect="1"/>
                                        <p:tgtEl>
                                          <p:spTgt spid="337922"/>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37931"/>
                                        </p:tgtEl>
                                        <p:attrNameLst>
                                          <p:attrName>style.visibility</p:attrName>
                                        </p:attrNameLst>
                                      </p:cBhvr>
                                      <p:to>
                                        <p:strVal val="visible"/>
                                      </p:to>
                                    </p:set>
                                    <p:animEffect transition="in" filter="wipe(up)">
                                      <p:cBhvr>
                                        <p:cTn id="34" dur="1000"/>
                                        <p:tgtEl>
                                          <p:spTgt spid="3379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37934"/>
                                        </p:tgtEl>
                                        <p:attrNameLst>
                                          <p:attrName>style.visibility</p:attrName>
                                        </p:attrNameLst>
                                      </p:cBhvr>
                                      <p:to>
                                        <p:strVal val="visible"/>
                                      </p:to>
                                    </p:set>
                                    <p:animEffect transition="in" filter="wipe(up)">
                                      <p:cBhvr>
                                        <p:cTn id="39" dur="500"/>
                                        <p:tgtEl>
                                          <p:spTgt spid="33793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37943"/>
                                        </p:tgtEl>
                                        <p:attrNameLst>
                                          <p:attrName>style.visibility</p:attrName>
                                        </p:attrNameLst>
                                      </p:cBhvr>
                                      <p:to>
                                        <p:strVal val="visible"/>
                                      </p:to>
                                    </p:set>
                                    <p:animEffect transition="in" filter="wipe(left)">
                                      <p:cBhvr>
                                        <p:cTn id="44" dur="1000"/>
                                        <p:tgtEl>
                                          <p:spTgt spid="3379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337944"/>
                                        </p:tgtEl>
                                        <p:attrNameLst>
                                          <p:attrName>style.visibility</p:attrName>
                                        </p:attrNameLst>
                                      </p:cBhvr>
                                      <p:to>
                                        <p:strVal val="visible"/>
                                      </p:to>
                                    </p:set>
                                    <p:animEffect transition="in" filter="wipe(right)">
                                      <p:cBhvr>
                                        <p:cTn id="49" dur="1000"/>
                                        <p:tgtEl>
                                          <p:spTgt spid="337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animBg="1"/>
      <p:bldP spid="337923" grpId="0" animBg="1"/>
      <p:bldP spid="337943" grpId="0" animBg="1"/>
      <p:bldP spid="3379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Overlays</a:t>
            </a:r>
            <a:endParaRPr lang="zh-CN" altLang="en-US" dirty="0"/>
          </a:p>
        </p:txBody>
      </p:sp>
      <p:sp>
        <p:nvSpPr>
          <p:cNvPr id="339971" name="Rectangle 3"/>
          <p:cNvSpPr>
            <a:spLocks noGrp="1" noChangeArrowheads="1"/>
          </p:cNvSpPr>
          <p:nvPr>
            <p:ph idx="1"/>
          </p:nvPr>
        </p:nvSpPr>
        <p:spPr/>
        <p:txBody>
          <a:bodyPr/>
          <a:lstStyle/>
          <a:p>
            <a:r>
              <a:rPr lang="en-US" altLang="zh-CN" dirty="0"/>
              <a:t>Needed when process is larger than amount of memory allocated to it.</a:t>
            </a:r>
            <a:endParaRPr lang="en-US" altLang="zh-CN" dirty="0"/>
          </a:p>
          <a:p>
            <a:r>
              <a:rPr lang="en-US" altLang="zh-CN" dirty="0"/>
              <a:t>Implemented by user.</a:t>
            </a:r>
            <a:endParaRPr lang="en-US" altLang="zh-CN" dirty="0"/>
          </a:p>
          <a:p>
            <a:pPr lvl="1"/>
            <a:r>
              <a:rPr lang="en-US" altLang="zh-CN" dirty="0"/>
              <a:t>No special support needed from operating system.</a:t>
            </a:r>
            <a:endParaRPr lang="en-US" altLang="zh-CN" dirty="0"/>
          </a:p>
          <a:p>
            <a:pPr lvl="1"/>
            <a:r>
              <a:rPr lang="en-US" altLang="zh-CN" dirty="0"/>
              <a:t>Programming design of overlay structure is complex.</a:t>
            </a:r>
            <a:endParaRPr lang="en-US" altLang="zh-CN" dirty="0"/>
          </a:p>
          <a:p>
            <a:pPr lvl="1"/>
            <a:r>
              <a:rPr lang="en-US" altLang="zh-CN" dirty="0"/>
              <a:t>This task can be a major undertaking, requiring complete knowledge of the structure of the program, its code, and its data structures.</a:t>
            </a:r>
            <a:endParaRPr lang="en-US" altLang="zh-CN" dirty="0"/>
          </a:p>
          <a:p>
            <a:r>
              <a:rPr lang="en-US" altLang="zh-CN" dirty="0"/>
              <a:t>limited to microcomputer and other systems that have limited amounts of physical memory and that lack hardware support for more advanced techniques.</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Effect transition="in" filter="wipe(left)">
                                      <p:cBhvr>
                                        <p:cTn id="7" dur="500"/>
                                        <p:tgtEl>
                                          <p:spTgt spid="339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9971">
                                            <p:txEl>
                                              <p:pRg st="1" end="1"/>
                                            </p:txEl>
                                          </p:spTgt>
                                        </p:tgtEl>
                                        <p:attrNameLst>
                                          <p:attrName>style.visibility</p:attrName>
                                        </p:attrNameLst>
                                      </p:cBhvr>
                                      <p:to>
                                        <p:strVal val="visible"/>
                                      </p:to>
                                    </p:set>
                                    <p:animEffect transition="in" filter="wipe(left)">
                                      <p:cBhvr>
                                        <p:cTn id="12" dur="500"/>
                                        <p:tgtEl>
                                          <p:spTgt spid="3399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animEffect transition="in" filter="wipe(left)">
                                      <p:cBhvr>
                                        <p:cTn id="15" dur="500"/>
                                        <p:tgtEl>
                                          <p:spTgt spid="3399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39971">
                                            <p:txEl>
                                              <p:pRg st="3" end="3"/>
                                            </p:txEl>
                                          </p:spTgt>
                                        </p:tgtEl>
                                        <p:attrNameLst>
                                          <p:attrName>style.visibility</p:attrName>
                                        </p:attrNameLst>
                                      </p:cBhvr>
                                      <p:to>
                                        <p:strVal val="visible"/>
                                      </p:to>
                                    </p:set>
                                    <p:animEffect transition="in" filter="wipe(left)">
                                      <p:cBhvr>
                                        <p:cTn id="18" dur="500"/>
                                        <p:tgtEl>
                                          <p:spTgt spid="33997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39971">
                                            <p:txEl>
                                              <p:pRg st="4" end="4"/>
                                            </p:txEl>
                                          </p:spTgt>
                                        </p:tgtEl>
                                        <p:attrNameLst>
                                          <p:attrName>style.visibility</p:attrName>
                                        </p:attrNameLst>
                                      </p:cBhvr>
                                      <p:to>
                                        <p:strVal val="visible"/>
                                      </p:to>
                                    </p:set>
                                    <p:animEffect transition="in" filter="wipe(left)">
                                      <p:cBhvr>
                                        <p:cTn id="21" dur="500"/>
                                        <p:tgtEl>
                                          <p:spTgt spid="33997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9971">
                                            <p:txEl>
                                              <p:pRg st="5" end="5"/>
                                            </p:txEl>
                                          </p:spTgt>
                                        </p:tgtEl>
                                        <p:attrNameLst>
                                          <p:attrName>style.visibility</p:attrName>
                                        </p:attrNameLst>
                                      </p:cBhvr>
                                      <p:to>
                                        <p:strVal val="visible"/>
                                      </p:to>
                                    </p:set>
                                    <p:animEffect transition="in" filter="wipe(left)">
                                      <p:cBhvr>
                                        <p:cTn id="26" dur="500"/>
                                        <p:tgtEl>
                                          <p:spTgt spid="339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zh-CN" altLang="en-US" dirty="0">
                <a:latin typeface="宋体" panose="02010600030101010101" pitchFamily="2" charset="-122"/>
              </a:rPr>
              <a:t>覆盖与交换技术</a:t>
            </a:r>
            <a:r>
              <a:rPr lang="en-US" altLang="zh-CN" dirty="0">
                <a:latin typeface="宋体" panose="02010600030101010101" pitchFamily="2" charset="-122"/>
              </a:rPr>
              <a:t>——</a:t>
            </a:r>
            <a:r>
              <a:rPr lang="zh-CN" altLang="en-US" dirty="0"/>
              <a:t>扩充内存的两种方法</a:t>
            </a:r>
            <a:endParaRPr lang="zh-CN" altLang="en-US" dirty="0"/>
          </a:p>
        </p:txBody>
      </p:sp>
      <p:sp>
        <p:nvSpPr>
          <p:cNvPr id="346115" name="Rectangle 3"/>
          <p:cNvSpPr>
            <a:spLocks noGrp="1" noChangeArrowheads="1"/>
          </p:cNvSpPr>
          <p:nvPr>
            <p:ph sz="half" idx="1"/>
          </p:nvPr>
        </p:nvSpPr>
        <p:spPr/>
        <p:txBody>
          <a:bodyPr>
            <a:normAutofit lnSpcReduction="10000"/>
          </a:bodyPr>
          <a:lstStyle/>
          <a:p>
            <a:pPr>
              <a:spcBef>
                <a:spcPts val="600"/>
              </a:spcBef>
            </a:pPr>
            <a:r>
              <a:rPr lang="zh-CN" altLang="en-US" dirty="0"/>
              <a:t>覆盖技术</a:t>
            </a:r>
            <a:endParaRPr lang="zh-CN" altLang="en-US" dirty="0"/>
          </a:p>
          <a:p>
            <a:pPr lvl="1">
              <a:spcBef>
                <a:spcPts val="600"/>
              </a:spcBef>
            </a:pPr>
            <a:r>
              <a:rPr lang="zh-CN" altLang="en-US" dirty="0"/>
              <a:t>当用户程序所需要的内存空间比分配给它使用的内存空间大时，可以使用覆盖技术。</a:t>
            </a:r>
            <a:endParaRPr lang="zh-CN" altLang="en-US" dirty="0"/>
          </a:p>
          <a:p>
            <a:pPr lvl="1">
              <a:spcBef>
                <a:spcPts val="600"/>
              </a:spcBef>
            </a:pPr>
            <a:r>
              <a:rPr lang="zh-CN" altLang="en-US" dirty="0"/>
              <a:t>由程序员实现，不需要</a:t>
            </a:r>
            <a:r>
              <a:rPr lang="en-US" altLang="zh-CN" dirty="0"/>
              <a:t>OS</a:t>
            </a:r>
            <a:r>
              <a:rPr lang="zh-CN" altLang="en-US" dirty="0"/>
              <a:t>特别支持</a:t>
            </a:r>
            <a:endParaRPr lang="zh-CN" altLang="en-US" dirty="0"/>
          </a:p>
          <a:p>
            <a:pPr lvl="1">
              <a:spcBef>
                <a:spcPts val="600"/>
              </a:spcBef>
            </a:pPr>
            <a:r>
              <a:rPr lang="zh-CN" altLang="en-US" dirty="0"/>
              <a:t>思想：把程序划分为若干个功能上相对独立的程序段，按照程序的逻辑结构让那些不会同时执行的程序段共享同一块内存区域。</a:t>
            </a:r>
            <a:endParaRPr lang="zh-CN" altLang="en-US" dirty="0"/>
          </a:p>
          <a:p>
            <a:pPr lvl="1">
              <a:spcBef>
                <a:spcPts val="600"/>
              </a:spcBef>
            </a:pPr>
            <a:r>
              <a:rPr lang="zh-CN" altLang="en-US" dirty="0"/>
              <a:t>对程序员要求很高</a:t>
            </a:r>
            <a:endParaRPr lang="zh-CN" altLang="en-US" dirty="0"/>
          </a:p>
          <a:p>
            <a:pPr lvl="2">
              <a:spcBef>
                <a:spcPts val="600"/>
              </a:spcBef>
            </a:pPr>
            <a:r>
              <a:rPr lang="zh-CN" altLang="en-US" sz="2400" dirty="0"/>
              <a:t>必须十分清楚程序的逻辑结构</a:t>
            </a:r>
            <a:endParaRPr lang="zh-CN" altLang="en-US" sz="2400" dirty="0"/>
          </a:p>
          <a:p>
            <a:pPr lvl="2">
              <a:spcBef>
                <a:spcPts val="600"/>
              </a:spcBef>
            </a:pPr>
            <a:r>
              <a:rPr lang="zh-CN" altLang="en-US" sz="2400" dirty="0"/>
              <a:t>明确规定各程序段的执行和覆盖顺序。</a:t>
            </a:r>
            <a:endParaRPr lang="zh-CN" altLang="en-US" sz="2400" dirty="0"/>
          </a:p>
          <a:p>
            <a:pPr lvl="2">
              <a:spcBef>
                <a:spcPts val="600"/>
              </a:spcBef>
            </a:pPr>
            <a:r>
              <a:rPr lang="zh-CN" altLang="en-US" sz="2400" dirty="0"/>
              <a:t>设计实现覆盖驱动模块。</a:t>
            </a:r>
            <a:endParaRPr lang="en-US" altLang="zh-CN" sz="2400" dirty="0"/>
          </a:p>
        </p:txBody>
      </p:sp>
      <p:sp>
        <p:nvSpPr>
          <p:cNvPr id="3" name="内容占位符 2"/>
          <p:cNvSpPr>
            <a:spLocks noGrp="1"/>
          </p:cNvSpPr>
          <p:nvPr>
            <p:ph sz="half" idx="2"/>
          </p:nvPr>
        </p:nvSpPr>
        <p:spPr/>
        <p:txBody>
          <a:bodyPr>
            <a:normAutofit/>
          </a:bodyPr>
          <a:lstStyle/>
          <a:p>
            <a:pPr>
              <a:spcBef>
                <a:spcPts val="600"/>
              </a:spcBef>
            </a:pPr>
            <a:r>
              <a:rPr lang="zh-CN" altLang="en-US" dirty="0"/>
              <a:t>交换技术</a:t>
            </a:r>
            <a:endParaRPr lang="zh-CN" altLang="en-US" dirty="0"/>
          </a:p>
          <a:p>
            <a:pPr lvl="1">
              <a:spcBef>
                <a:spcPts val="600"/>
              </a:spcBef>
            </a:pPr>
            <a:r>
              <a:rPr lang="zh-CN" altLang="en-US" dirty="0"/>
              <a:t>由</a:t>
            </a:r>
            <a:r>
              <a:rPr lang="en-US" altLang="zh-CN" dirty="0"/>
              <a:t>OS</a:t>
            </a:r>
            <a:r>
              <a:rPr lang="zh-CN" altLang="en-US" dirty="0"/>
              <a:t>中的交换程序实现，对用户透明。</a:t>
            </a:r>
            <a:endParaRPr lang="zh-CN" altLang="en-US" dirty="0"/>
          </a:p>
          <a:p>
            <a:pPr lvl="1">
              <a:spcBef>
                <a:spcPts val="600"/>
              </a:spcBef>
            </a:pPr>
            <a:r>
              <a:rPr lang="en-US" altLang="zh-CN" dirty="0"/>
              <a:t>swap out</a:t>
            </a:r>
            <a:r>
              <a:rPr lang="zh-CN" altLang="en-US" dirty="0"/>
              <a:t>：将内存某区域中的进程调出内存写入外存交换区。</a:t>
            </a:r>
            <a:endParaRPr lang="en-US" altLang="zh-CN" dirty="0"/>
          </a:p>
          <a:p>
            <a:pPr lvl="1">
              <a:spcBef>
                <a:spcPts val="600"/>
              </a:spcBef>
            </a:pPr>
            <a:r>
              <a:rPr lang="en-US" altLang="zh-CN" dirty="0"/>
              <a:t>swap in</a:t>
            </a:r>
            <a:r>
              <a:rPr lang="zh-CN" altLang="en-US" dirty="0"/>
              <a:t>：从外存交换区中把指定的进程调入内存，并让它执行。</a:t>
            </a:r>
            <a:endParaRPr lang="en-US" altLang="zh-CN" dirty="0"/>
          </a:p>
          <a:p>
            <a:pPr>
              <a:spcBef>
                <a:spcPts val="600"/>
              </a:spcBef>
            </a:pPr>
            <a:r>
              <a:rPr lang="zh-CN" altLang="en-US" dirty="0"/>
              <a:t>交换与覆盖的区别</a:t>
            </a:r>
            <a:endParaRPr lang="zh-CN" altLang="en-US" dirty="0"/>
          </a:p>
          <a:p>
            <a:pPr lvl="1">
              <a:spcBef>
                <a:spcPts val="600"/>
              </a:spcBef>
            </a:pPr>
            <a:r>
              <a:rPr lang="zh-CN" altLang="en-US" dirty="0"/>
              <a:t>覆盖技术要求程序员自己设计覆盖结构，交换对用户是透明的。</a:t>
            </a:r>
            <a:endParaRPr lang="zh-CN" altLang="en-US" dirty="0"/>
          </a:p>
          <a:p>
            <a:pPr lvl="1">
              <a:spcBef>
                <a:spcPts val="600"/>
              </a:spcBef>
            </a:pPr>
            <a:r>
              <a:rPr lang="zh-CN" altLang="en-US" dirty="0"/>
              <a:t>交换主要是在进程和进程之间进行，覆盖则是在同一进程内进行。</a:t>
            </a:r>
            <a:endParaRPr lang="zh-CN" altLang="en-US" dirty="0"/>
          </a:p>
        </p:txBody>
      </p:sp>
      <p:sp>
        <p:nvSpPr>
          <p:cNvPr id="5" name="动作按钮: 结束 6">
            <a:hlinkClick r:id="" action="ppaction://noaction" highlightClick="1"/>
          </p:cNvPr>
          <p:cNvSpPr/>
          <p:nvPr/>
        </p:nvSpPr>
        <p:spPr bwMode="auto">
          <a:xfrm>
            <a:off x="1172162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6"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left)">
                                      <p:cBhvr>
                                        <p:cTn id="7" dur="500"/>
                                        <p:tgtEl>
                                          <p:spTgt spid="3461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6115">
                                            <p:txEl>
                                              <p:pRg st="1" end="1"/>
                                            </p:txEl>
                                          </p:spTgt>
                                        </p:tgtEl>
                                        <p:attrNameLst>
                                          <p:attrName>style.visibility</p:attrName>
                                        </p:attrNameLst>
                                      </p:cBhvr>
                                      <p:to>
                                        <p:strVal val="visible"/>
                                      </p:to>
                                    </p:set>
                                    <p:animEffect transition="in" filter="wipe(left)">
                                      <p:cBhvr>
                                        <p:cTn id="10" dur="500"/>
                                        <p:tgtEl>
                                          <p:spTgt spid="3461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6115">
                                            <p:txEl>
                                              <p:pRg st="2" end="2"/>
                                            </p:txEl>
                                          </p:spTgt>
                                        </p:tgtEl>
                                        <p:attrNameLst>
                                          <p:attrName>style.visibility</p:attrName>
                                        </p:attrNameLst>
                                      </p:cBhvr>
                                      <p:to>
                                        <p:strVal val="visible"/>
                                      </p:to>
                                    </p:set>
                                    <p:animEffect transition="in" filter="wipe(left)">
                                      <p:cBhvr>
                                        <p:cTn id="13" dur="500"/>
                                        <p:tgtEl>
                                          <p:spTgt spid="34611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6115">
                                            <p:txEl>
                                              <p:pRg st="3" end="3"/>
                                            </p:txEl>
                                          </p:spTgt>
                                        </p:tgtEl>
                                        <p:attrNameLst>
                                          <p:attrName>style.visibility</p:attrName>
                                        </p:attrNameLst>
                                      </p:cBhvr>
                                      <p:to>
                                        <p:strVal val="visible"/>
                                      </p:to>
                                    </p:set>
                                    <p:animEffect transition="in" filter="wipe(left)">
                                      <p:cBhvr>
                                        <p:cTn id="16" dur="500"/>
                                        <p:tgtEl>
                                          <p:spTgt spid="34611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6115">
                                            <p:txEl>
                                              <p:pRg st="4" end="4"/>
                                            </p:txEl>
                                          </p:spTgt>
                                        </p:tgtEl>
                                        <p:attrNameLst>
                                          <p:attrName>style.visibility</p:attrName>
                                        </p:attrNameLst>
                                      </p:cBhvr>
                                      <p:to>
                                        <p:strVal val="visible"/>
                                      </p:to>
                                    </p:set>
                                    <p:animEffect transition="in" filter="wipe(left)">
                                      <p:cBhvr>
                                        <p:cTn id="19" dur="500"/>
                                        <p:tgtEl>
                                          <p:spTgt spid="34611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46115">
                                            <p:txEl>
                                              <p:pRg st="5" end="5"/>
                                            </p:txEl>
                                          </p:spTgt>
                                        </p:tgtEl>
                                        <p:attrNameLst>
                                          <p:attrName>style.visibility</p:attrName>
                                        </p:attrNameLst>
                                      </p:cBhvr>
                                      <p:to>
                                        <p:strVal val="visible"/>
                                      </p:to>
                                    </p:set>
                                    <p:animEffect transition="in" filter="wipe(left)">
                                      <p:cBhvr>
                                        <p:cTn id="22" dur="500"/>
                                        <p:tgtEl>
                                          <p:spTgt spid="34611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6115">
                                            <p:txEl>
                                              <p:pRg st="6" end="6"/>
                                            </p:txEl>
                                          </p:spTgt>
                                        </p:tgtEl>
                                        <p:attrNameLst>
                                          <p:attrName>style.visibility</p:attrName>
                                        </p:attrNameLst>
                                      </p:cBhvr>
                                      <p:to>
                                        <p:strVal val="visible"/>
                                      </p:to>
                                    </p:set>
                                    <p:animEffect transition="in" filter="wipe(left)">
                                      <p:cBhvr>
                                        <p:cTn id="25" dur="500"/>
                                        <p:tgtEl>
                                          <p:spTgt spid="34611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46115">
                                            <p:txEl>
                                              <p:pRg st="7" end="7"/>
                                            </p:txEl>
                                          </p:spTgt>
                                        </p:tgtEl>
                                        <p:attrNameLst>
                                          <p:attrName>style.visibility</p:attrName>
                                        </p:attrNameLst>
                                      </p:cBhvr>
                                      <p:to>
                                        <p:strVal val="visible"/>
                                      </p:to>
                                    </p:set>
                                    <p:animEffect transition="in" filter="wipe(left)">
                                      <p:cBhvr>
                                        <p:cTn id="28" dur="500"/>
                                        <p:tgtEl>
                                          <p:spTgt spid="34611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wipe(left)">
                                      <p:cBhvr>
                                        <p:cTn id="33" dur="500"/>
                                        <p:tgtEl>
                                          <p:spTgt spid="3">
                                            <p:txEl>
                                              <p:pRg st="0" end="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wipe(left)">
                                      <p:cBhvr>
                                        <p:cTn id="36" dur="500"/>
                                        <p:tgtEl>
                                          <p:spTgt spid="3">
                                            <p:txEl>
                                              <p:pRg st="1" end="1"/>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left)">
                                      <p:cBhvr>
                                        <p:cTn id="39" dur="500"/>
                                        <p:tgtEl>
                                          <p:spTgt spid="3">
                                            <p:txEl>
                                              <p:pRg st="2" end="2"/>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500"/>
                                        <p:tgtEl>
                                          <p:spTgt spid="3">
                                            <p:txEl>
                                              <p:pRg st="4" end="4"/>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wipe(left)">
                                      <p:cBhvr>
                                        <p:cTn id="50" dur="500"/>
                                        <p:tgtEl>
                                          <p:spTgt spid="3">
                                            <p:txEl>
                                              <p:pRg st="5" end="5"/>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wipe(left)">
                                      <p:cBhvr>
                                        <p:cTn id="53" dur="500"/>
                                        <p:tgtEl>
                                          <p:spTgt spid="3">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32"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circle(out)">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Contiguous Memory Allocation</a:t>
            </a:r>
            <a:endParaRPr lang="zh-CN" altLang="en-US" dirty="0"/>
          </a:p>
        </p:txBody>
      </p:sp>
      <p:sp>
        <p:nvSpPr>
          <p:cNvPr id="208899" name="Rectangle 3"/>
          <p:cNvSpPr>
            <a:spLocks noGrp="1" noChangeArrowheads="1"/>
          </p:cNvSpPr>
          <p:nvPr>
            <p:ph idx="1"/>
          </p:nvPr>
        </p:nvSpPr>
        <p:spPr/>
        <p:txBody>
          <a:bodyPr>
            <a:normAutofit/>
          </a:bodyPr>
          <a:lstStyle/>
          <a:p>
            <a:pPr>
              <a:spcBef>
                <a:spcPts val="300"/>
              </a:spcBef>
            </a:pPr>
            <a:r>
              <a:rPr lang="en-US" altLang="en-US" dirty="0"/>
              <a:t>must </a:t>
            </a:r>
            <a:r>
              <a:rPr lang="en-US" altLang="zh-CN" dirty="0"/>
              <a:t>accommodate</a:t>
            </a:r>
            <a:r>
              <a:rPr lang="en-US" altLang="zh-CN" b="0" dirty="0"/>
              <a:t> </a:t>
            </a:r>
            <a:r>
              <a:rPr lang="en-US" altLang="en-US" dirty="0"/>
              <a:t>both OS and user processes. </a:t>
            </a:r>
            <a:endParaRPr lang="en-US" altLang="en-US" dirty="0"/>
          </a:p>
          <a:p>
            <a:pPr>
              <a:spcBef>
                <a:spcPts val="300"/>
              </a:spcBef>
            </a:pPr>
            <a:r>
              <a:rPr lang="en-US" altLang="zh-CN" dirty="0"/>
              <a:t>memory is usually divided into two partitions:</a:t>
            </a:r>
            <a:endParaRPr lang="en-US" altLang="zh-CN" dirty="0"/>
          </a:p>
          <a:p>
            <a:pPr lvl="1">
              <a:spcBef>
                <a:spcPts val="300"/>
              </a:spcBef>
            </a:pPr>
            <a:r>
              <a:rPr lang="en-US" altLang="zh-CN" dirty="0"/>
              <a:t>OS,  usually held in low memory with interrupt vector.</a:t>
            </a:r>
            <a:endParaRPr lang="en-US" altLang="zh-CN" dirty="0"/>
          </a:p>
          <a:p>
            <a:pPr lvl="1">
              <a:spcBef>
                <a:spcPts val="300"/>
              </a:spcBef>
            </a:pPr>
            <a:r>
              <a:rPr lang="en-US" altLang="zh-CN" dirty="0"/>
              <a:t>User processes, held in high memory. </a:t>
            </a:r>
            <a:endParaRPr lang="en-US" altLang="zh-CN" dirty="0"/>
          </a:p>
          <a:p>
            <a:pPr>
              <a:spcBef>
                <a:spcPts val="300"/>
              </a:spcBef>
            </a:pPr>
            <a:r>
              <a:rPr lang="en-US" altLang="zh-CN" dirty="0"/>
              <a:t>User space is divided into Multiple partitions.</a:t>
            </a:r>
            <a:endParaRPr lang="en-US" altLang="zh-CN" dirty="0"/>
          </a:p>
          <a:p>
            <a:pPr>
              <a:spcBef>
                <a:spcPts val="300"/>
              </a:spcBef>
            </a:pPr>
            <a:r>
              <a:rPr lang="en-US" altLang="zh-CN" dirty="0"/>
              <a:t>Single-partition allocation for each process.</a:t>
            </a:r>
            <a:endParaRPr lang="en-US" altLang="zh-CN" dirty="0"/>
          </a:p>
          <a:p>
            <a:pPr>
              <a:spcBef>
                <a:spcPts val="300"/>
              </a:spcBef>
            </a:pPr>
            <a:r>
              <a:rPr lang="en-US" altLang="zh-CN" dirty="0">
                <a:solidFill>
                  <a:srgbClr val="0000FF"/>
                </a:solidFill>
              </a:rPr>
              <a:t>Relocation-register scheme</a:t>
            </a:r>
            <a:r>
              <a:rPr lang="en-US" altLang="zh-CN" dirty="0"/>
              <a:t> used to protect user processes from each other, and from changing operating-system code and data.</a:t>
            </a:r>
            <a:endParaRPr lang="en-US" altLang="zh-CN" dirty="0"/>
          </a:p>
          <a:p>
            <a:pPr lvl="1">
              <a:spcBef>
                <a:spcPts val="300"/>
              </a:spcBef>
            </a:pPr>
            <a:r>
              <a:rPr lang="en-US" altLang="zh-CN" dirty="0">
                <a:solidFill>
                  <a:srgbClr val="0000FF"/>
                </a:solidFill>
              </a:rPr>
              <a:t>Relocation/base register</a:t>
            </a:r>
            <a:r>
              <a:rPr lang="en-US" altLang="zh-CN" dirty="0"/>
              <a:t> contains the value of the smallest physical address; </a:t>
            </a:r>
            <a:endParaRPr lang="en-US" altLang="zh-CN" dirty="0"/>
          </a:p>
          <a:p>
            <a:pPr lvl="1">
              <a:spcBef>
                <a:spcPts val="300"/>
              </a:spcBef>
            </a:pPr>
            <a:r>
              <a:rPr lang="en-US" altLang="zh-CN" dirty="0">
                <a:solidFill>
                  <a:srgbClr val="0000FF"/>
                </a:solidFill>
              </a:rPr>
              <a:t>limit register</a:t>
            </a:r>
            <a:r>
              <a:rPr lang="en-US" altLang="zh-CN" dirty="0"/>
              <a:t> contains the range of logical addresses .</a:t>
            </a:r>
            <a:br>
              <a:rPr lang="en-US" altLang="zh-CN" dirty="0"/>
            </a:br>
            <a:r>
              <a:rPr lang="en-US" altLang="zh-CN" dirty="0"/>
              <a:t>Each logical address must be less than the limit register. </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left)">
                                      <p:cBhvr>
                                        <p:cTn id="7" dur="500"/>
                                        <p:tgtEl>
                                          <p:spTgt spid="20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wipe(left)">
                                      <p:cBhvr>
                                        <p:cTn id="12" dur="500"/>
                                        <p:tgtEl>
                                          <p:spTgt spid="2088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animEffect transition="in" filter="wipe(left)">
                                      <p:cBhvr>
                                        <p:cTn id="15" dur="500"/>
                                        <p:tgtEl>
                                          <p:spTgt spid="2088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8899">
                                            <p:txEl>
                                              <p:pRg st="3" end="3"/>
                                            </p:txEl>
                                          </p:spTgt>
                                        </p:tgtEl>
                                        <p:attrNameLst>
                                          <p:attrName>style.visibility</p:attrName>
                                        </p:attrNameLst>
                                      </p:cBhvr>
                                      <p:to>
                                        <p:strVal val="visible"/>
                                      </p:to>
                                    </p:set>
                                    <p:animEffect transition="in" filter="wipe(left)">
                                      <p:cBhvr>
                                        <p:cTn id="18" dur="500"/>
                                        <p:tgtEl>
                                          <p:spTgt spid="2088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8899">
                                            <p:txEl>
                                              <p:pRg st="4" end="4"/>
                                            </p:txEl>
                                          </p:spTgt>
                                        </p:tgtEl>
                                        <p:attrNameLst>
                                          <p:attrName>style.visibility</p:attrName>
                                        </p:attrNameLst>
                                      </p:cBhvr>
                                      <p:to>
                                        <p:strVal val="visible"/>
                                      </p:to>
                                    </p:set>
                                    <p:animEffect transition="in" filter="wipe(left)">
                                      <p:cBhvr>
                                        <p:cTn id="23" dur="500"/>
                                        <p:tgtEl>
                                          <p:spTgt spid="20889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8899">
                                            <p:txEl>
                                              <p:pRg st="5" end="5"/>
                                            </p:txEl>
                                          </p:spTgt>
                                        </p:tgtEl>
                                        <p:attrNameLst>
                                          <p:attrName>style.visibility</p:attrName>
                                        </p:attrNameLst>
                                      </p:cBhvr>
                                      <p:to>
                                        <p:strVal val="visible"/>
                                      </p:to>
                                    </p:set>
                                    <p:animEffect transition="in" filter="wipe(left)">
                                      <p:cBhvr>
                                        <p:cTn id="28" dur="500"/>
                                        <p:tgtEl>
                                          <p:spTgt spid="20889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8899">
                                            <p:txEl>
                                              <p:pRg st="6" end="6"/>
                                            </p:txEl>
                                          </p:spTgt>
                                        </p:tgtEl>
                                        <p:attrNameLst>
                                          <p:attrName>style.visibility</p:attrName>
                                        </p:attrNameLst>
                                      </p:cBhvr>
                                      <p:to>
                                        <p:strVal val="visible"/>
                                      </p:to>
                                    </p:set>
                                    <p:animEffect transition="in" filter="wipe(left)">
                                      <p:cBhvr>
                                        <p:cTn id="33" dur="500"/>
                                        <p:tgtEl>
                                          <p:spTgt spid="208899">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08899">
                                            <p:txEl>
                                              <p:pRg st="7" end="7"/>
                                            </p:txEl>
                                          </p:spTgt>
                                        </p:tgtEl>
                                        <p:attrNameLst>
                                          <p:attrName>style.visibility</p:attrName>
                                        </p:attrNameLst>
                                      </p:cBhvr>
                                      <p:to>
                                        <p:strVal val="visible"/>
                                      </p:to>
                                    </p:set>
                                    <p:animEffect transition="in" filter="wipe(left)">
                                      <p:cBhvr>
                                        <p:cTn id="36" dur="500"/>
                                        <p:tgtEl>
                                          <p:spTgt spid="208899">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08899">
                                            <p:txEl>
                                              <p:pRg st="8" end="8"/>
                                            </p:txEl>
                                          </p:spTgt>
                                        </p:tgtEl>
                                        <p:attrNameLst>
                                          <p:attrName>style.visibility</p:attrName>
                                        </p:attrNameLst>
                                      </p:cBhvr>
                                      <p:to>
                                        <p:strVal val="visible"/>
                                      </p:to>
                                    </p:set>
                                    <p:animEffect transition="in" filter="wipe(left)">
                                      <p:cBhvr>
                                        <p:cTn id="39" dur="500"/>
                                        <p:tgtEl>
                                          <p:spTgt spid="208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 Protection</a:t>
            </a:r>
            <a:endParaRPr lang="zh-CN" altLang="en-US" dirty="0"/>
          </a:p>
        </p:txBody>
      </p:sp>
      <p:sp>
        <p:nvSpPr>
          <p:cNvPr id="210947" name="Rectangle 3"/>
          <p:cNvSpPr>
            <a:spLocks noChangeArrowheads="1"/>
          </p:cNvSpPr>
          <p:nvPr/>
        </p:nvSpPr>
        <p:spPr bwMode="auto">
          <a:xfrm>
            <a:off x="8076517" y="1898830"/>
            <a:ext cx="1439863" cy="252000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memory</a:t>
            </a:r>
            <a:endParaRPr lang="en-US" altLang="zh-CN" b="1" dirty="0"/>
          </a:p>
        </p:txBody>
      </p:sp>
      <p:sp>
        <p:nvSpPr>
          <p:cNvPr id="210948" name="Rectangle 4"/>
          <p:cNvSpPr>
            <a:spLocks noChangeArrowheads="1"/>
          </p:cNvSpPr>
          <p:nvPr/>
        </p:nvSpPr>
        <p:spPr bwMode="auto">
          <a:xfrm>
            <a:off x="1055440" y="2823401"/>
            <a:ext cx="1008062" cy="719138"/>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CPU</a:t>
            </a:r>
            <a:endParaRPr lang="en-US" altLang="zh-CN" b="1" dirty="0"/>
          </a:p>
        </p:txBody>
      </p:sp>
      <p:sp>
        <p:nvSpPr>
          <p:cNvPr id="210949" name="AutoShape 5"/>
          <p:cNvSpPr>
            <a:spLocks noChangeArrowheads="1"/>
          </p:cNvSpPr>
          <p:nvPr/>
        </p:nvSpPr>
        <p:spPr bwMode="auto">
          <a:xfrm>
            <a:off x="3574802" y="2823402"/>
            <a:ext cx="863600" cy="720725"/>
          </a:xfrm>
          <a:prstGeom prst="diamond">
            <a:avLst/>
          </a:prstGeom>
          <a:solidFill>
            <a:srgbClr val="66FFFF"/>
          </a:solidFill>
          <a:ln w="9525">
            <a:solidFill>
              <a:schemeClr val="tx1"/>
            </a:solidFill>
            <a:miter lim="800000"/>
          </a:ln>
          <a:effectLst/>
        </p:spPr>
        <p:txBody>
          <a:bodyPr wrap="none" anchor="ctr"/>
          <a:lstStyle/>
          <a:p>
            <a:pPr algn="ctr"/>
            <a:r>
              <a:rPr lang="en-US" altLang="zh-CN" sz="3200" b="1" dirty="0">
                <a:cs typeface="Times New Roman" panose="02020603050405020304" pitchFamily="18" charset="0"/>
              </a:rPr>
              <a:t>&lt;</a:t>
            </a:r>
            <a:endParaRPr lang="en-US" altLang="zh-CN" sz="3200" b="1" dirty="0">
              <a:cs typeface="Times New Roman" panose="02020603050405020304" pitchFamily="18" charset="0"/>
            </a:endParaRPr>
          </a:p>
        </p:txBody>
      </p:sp>
      <p:sp>
        <p:nvSpPr>
          <p:cNvPr id="210950" name="Oval 6"/>
          <p:cNvSpPr>
            <a:spLocks noChangeArrowheads="1"/>
          </p:cNvSpPr>
          <p:nvPr/>
        </p:nvSpPr>
        <p:spPr bwMode="auto">
          <a:xfrm>
            <a:off x="5844492" y="2894839"/>
            <a:ext cx="576263" cy="576262"/>
          </a:xfrm>
          <a:prstGeom prst="ellipse">
            <a:avLst/>
          </a:prstGeom>
          <a:solidFill>
            <a:srgbClr val="DDDDDD"/>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dirty="0">
                <a:cs typeface="Times New Roman" panose="02020603050405020304" pitchFamily="18" charset="0"/>
              </a:rPr>
              <a:t>+</a:t>
            </a:r>
            <a:endParaRPr lang="en-US" altLang="zh-CN" sz="3600" b="1" dirty="0">
              <a:cs typeface="Times New Roman" panose="02020603050405020304" pitchFamily="18" charset="0"/>
            </a:endParaRPr>
          </a:p>
        </p:txBody>
      </p:sp>
      <p:cxnSp>
        <p:nvCxnSpPr>
          <p:cNvPr id="210951" name="AutoShape 7"/>
          <p:cNvCxnSpPr>
            <a:cxnSpLocks noChangeShapeType="1"/>
            <a:stCxn id="210948" idx="3"/>
            <a:endCxn id="210949" idx="1"/>
          </p:cNvCxnSpPr>
          <p:nvPr/>
        </p:nvCxnSpPr>
        <p:spPr bwMode="auto">
          <a:xfrm>
            <a:off x="2063502" y="3183764"/>
            <a:ext cx="1511300"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52" name="AutoShape 8"/>
          <p:cNvCxnSpPr>
            <a:cxnSpLocks noChangeShapeType="1"/>
            <a:stCxn id="210950" idx="6"/>
          </p:cNvCxnSpPr>
          <p:nvPr/>
        </p:nvCxnSpPr>
        <p:spPr bwMode="auto">
          <a:xfrm>
            <a:off x="6420754" y="3182971"/>
            <a:ext cx="1655762" cy="9249"/>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953" name="Rectangle 9"/>
          <p:cNvSpPr>
            <a:spLocks noChangeArrowheads="1"/>
          </p:cNvSpPr>
          <p:nvPr/>
        </p:nvSpPr>
        <p:spPr bwMode="auto">
          <a:xfrm>
            <a:off x="3358902" y="1318780"/>
            <a:ext cx="1295400" cy="79200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limit</a:t>
            </a:r>
            <a:endParaRPr lang="en-US" altLang="zh-CN" b="1" dirty="0"/>
          </a:p>
          <a:p>
            <a:pPr algn="ctr"/>
            <a:r>
              <a:rPr lang="en-US" altLang="zh-CN" b="1" dirty="0"/>
              <a:t>register</a:t>
            </a:r>
            <a:endParaRPr lang="en-US" altLang="zh-CN" b="1" dirty="0"/>
          </a:p>
        </p:txBody>
      </p:sp>
      <p:sp>
        <p:nvSpPr>
          <p:cNvPr id="210954" name="Rectangle 10"/>
          <p:cNvSpPr>
            <a:spLocks noChangeArrowheads="1"/>
          </p:cNvSpPr>
          <p:nvPr/>
        </p:nvSpPr>
        <p:spPr bwMode="auto">
          <a:xfrm>
            <a:off x="5339667" y="1318780"/>
            <a:ext cx="1584325" cy="792000"/>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relocation</a:t>
            </a:r>
            <a:endParaRPr lang="en-US" altLang="zh-CN" b="1" dirty="0"/>
          </a:p>
          <a:p>
            <a:pPr algn="ctr"/>
            <a:r>
              <a:rPr lang="en-US" altLang="zh-CN" b="1" dirty="0"/>
              <a:t>register</a:t>
            </a:r>
            <a:endParaRPr lang="en-US" altLang="zh-CN" b="1" dirty="0"/>
          </a:p>
        </p:txBody>
      </p:sp>
      <p:cxnSp>
        <p:nvCxnSpPr>
          <p:cNvPr id="210955" name="AutoShape 11"/>
          <p:cNvCxnSpPr>
            <a:cxnSpLocks noChangeShapeType="1"/>
            <a:stCxn id="210953" idx="2"/>
            <a:endCxn id="210949" idx="0"/>
          </p:cNvCxnSpPr>
          <p:nvPr/>
        </p:nvCxnSpPr>
        <p:spPr bwMode="auto">
          <a:xfrm>
            <a:off x="4006602" y="2110780"/>
            <a:ext cx="0" cy="71262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956" name="AutoShape 12"/>
          <p:cNvCxnSpPr>
            <a:cxnSpLocks noChangeShapeType="1"/>
            <a:stCxn id="210954" idx="2"/>
            <a:endCxn id="210950" idx="0"/>
          </p:cNvCxnSpPr>
          <p:nvPr/>
        </p:nvCxnSpPr>
        <p:spPr bwMode="auto">
          <a:xfrm>
            <a:off x="6131830" y="2110780"/>
            <a:ext cx="794" cy="784059"/>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957" name="Text Box 13"/>
          <p:cNvSpPr txBox="1">
            <a:spLocks noChangeArrowheads="1"/>
          </p:cNvSpPr>
          <p:nvPr/>
        </p:nvSpPr>
        <p:spPr bwMode="auto">
          <a:xfrm>
            <a:off x="2223834" y="2356428"/>
            <a:ext cx="11889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logical</a:t>
            </a:r>
            <a:endParaRPr lang="en-US" altLang="zh-CN" b="1" dirty="0"/>
          </a:p>
          <a:p>
            <a:pPr eaLnBrk="1" hangingPunct="1"/>
            <a:r>
              <a:rPr lang="en-US" altLang="zh-CN" b="1" dirty="0"/>
              <a:t>address</a:t>
            </a:r>
            <a:endParaRPr lang="en-US" altLang="zh-CN" b="1" dirty="0"/>
          </a:p>
        </p:txBody>
      </p:sp>
      <p:sp>
        <p:nvSpPr>
          <p:cNvPr id="210958" name="Text Box 14"/>
          <p:cNvSpPr txBox="1">
            <a:spLocks noChangeArrowheads="1"/>
          </p:cNvSpPr>
          <p:nvPr/>
        </p:nvSpPr>
        <p:spPr bwMode="auto">
          <a:xfrm>
            <a:off x="6708086" y="2356428"/>
            <a:ext cx="12618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physical</a:t>
            </a:r>
            <a:endParaRPr lang="en-US" altLang="zh-CN" b="1" dirty="0"/>
          </a:p>
          <a:p>
            <a:pPr eaLnBrk="1" hangingPunct="1"/>
            <a:r>
              <a:rPr lang="en-US" altLang="zh-CN" b="1" dirty="0"/>
              <a:t>address</a:t>
            </a:r>
            <a:endParaRPr lang="en-US" altLang="zh-CN" b="1" dirty="0"/>
          </a:p>
        </p:txBody>
      </p:sp>
      <p:grpSp>
        <p:nvGrpSpPr>
          <p:cNvPr id="210959" name="Group 15"/>
          <p:cNvGrpSpPr/>
          <p:nvPr/>
        </p:nvGrpSpPr>
        <p:grpSpPr bwMode="auto">
          <a:xfrm>
            <a:off x="4438409" y="2726596"/>
            <a:ext cx="1406527" cy="457204"/>
            <a:chOff x="2426" y="2235"/>
            <a:chExt cx="886" cy="288"/>
          </a:xfrm>
        </p:grpSpPr>
        <p:cxnSp>
          <p:nvCxnSpPr>
            <p:cNvPr id="21525" name="AutoShape 16"/>
            <p:cNvCxnSpPr>
              <a:cxnSpLocks noChangeShapeType="1"/>
              <a:stCxn id="210949" idx="3"/>
              <a:endCxn id="210950" idx="2"/>
            </p:cNvCxnSpPr>
            <p:nvPr/>
          </p:nvCxnSpPr>
          <p:spPr bwMode="auto">
            <a:xfrm flipV="1">
              <a:off x="2426" y="2522"/>
              <a:ext cx="886" cy="1"/>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6" name="Text Box 17"/>
            <p:cNvSpPr txBox="1">
              <a:spLocks noChangeArrowheads="1"/>
            </p:cNvSpPr>
            <p:nvPr/>
          </p:nvSpPr>
          <p:spPr bwMode="auto">
            <a:xfrm>
              <a:off x="2426" y="2235"/>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yes</a:t>
              </a:r>
              <a:endParaRPr lang="en-US" altLang="zh-CN" b="1"/>
            </a:p>
          </p:txBody>
        </p:sp>
      </p:grpSp>
      <p:sp>
        <p:nvSpPr>
          <p:cNvPr id="210962" name="Text Box 18"/>
          <p:cNvSpPr txBox="1">
            <a:spLocks noChangeArrowheads="1"/>
          </p:cNvSpPr>
          <p:nvPr/>
        </p:nvSpPr>
        <p:spPr bwMode="auto">
          <a:xfrm>
            <a:off x="2368818" y="4272480"/>
            <a:ext cx="3293895" cy="461665"/>
          </a:xfrm>
          <a:prstGeom prst="rect">
            <a:avLst/>
          </a:prstGeom>
          <a:solidFill>
            <a:srgbClr val="FFFF00"/>
          </a:solidFill>
          <a:ln>
            <a:noFill/>
          </a:ln>
          <a:effec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trap; addressing error </a:t>
            </a:r>
            <a:endParaRPr lang="en-US" altLang="zh-CN" b="1" dirty="0"/>
          </a:p>
        </p:txBody>
      </p:sp>
      <p:grpSp>
        <p:nvGrpSpPr>
          <p:cNvPr id="210963" name="Group 19"/>
          <p:cNvGrpSpPr/>
          <p:nvPr/>
        </p:nvGrpSpPr>
        <p:grpSpPr bwMode="auto">
          <a:xfrm>
            <a:off x="3987563" y="3491750"/>
            <a:ext cx="509589" cy="781052"/>
            <a:chOff x="2142" y="2717"/>
            <a:chExt cx="321" cy="492"/>
          </a:xfrm>
        </p:grpSpPr>
        <p:sp>
          <p:nvSpPr>
            <p:cNvPr id="21523" name="Text Box 20"/>
            <p:cNvSpPr txBox="1">
              <a:spLocks noChangeArrowheads="1"/>
            </p:cNvSpPr>
            <p:nvPr/>
          </p:nvSpPr>
          <p:spPr bwMode="auto">
            <a:xfrm>
              <a:off x="2142" y="2717"/>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no</a:t>
              </a:r>
              <a:endParaRPr lang="en-US" altLang="zh-CN" b="1" dirty="0"/>
            </a:p>
          </p:txBody>
        </p:sp>
        <p:cxnSp>
          <p:nvCxnSpPr>
            <p:cNvPr id="21524" name="AutoShape 21"/>
            <p:cNvCxnSpPr>
              <a:cxnSpLocks noChangeShapeType="1"/>
              <a:stCxn id="210949" idx="2"/>
              <a:endCxn id="210962" idx="0"/>
            </p:cNvCxnSpPr>
            <p:nvPr/>
          </p:nvCxnSpPr>
          <p:spPr bwMode="auto">
            <a:xfrm>
              <a:off x="2154" y="2750"/>
              <a:ext cx="6" cy="459"/>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Rectangle 1027"/>
          <p:cNvSpPr txBox="1">
            <a:spLocks noChangeArrowheads="1"/>
          </p:cNvSpPr>
          <p:nvPr/>
        </p:nvSpPr>
        <p:spPr>
          <a:xfrm>
            <a:off x="406400" y="5347671"/>
            <a:ext cx="11270220" cy="1276686"/>
          </a:xfrm>
          <a:prstGeom prst="rect">
            <a:avLst/>
          </a:prstGeom>
        </p:spPr>
        <p:txBody>
          <a:bodyPr>
            <a:normAutofit/>
          </a:bodyPr>
          <a:lst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800100" indent="-342900" algn="l" rtl="0" eaLnBrk="0" fontAlgn="base" hangingPunct="0">
              <a:spcBef>
                <a:spcPct val="20000"/>
              </a:spcBef>
              <a:spcAft>
                <a:spcPct val="0"/>
              </a:spcAft>
              <a:buClr>
                <a:srgbClr val="0000FF"/>
              </a:buClr>
              <a:buSzPct val="80000"/>
              <a:buFont typeface="Wingdings" panose="05000000000000000000"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marL="457200" lvl="1" indent="-457200">
              <a:spcBef>
                <a:spcPts val="300"/>
              </a:spcBef>
              <a:buFont typeface="Wingdings" panose="05000000000000000000" pitchFamily="2" charset="2"/>
              <a:buChar char="n"/>
            </a:pPr>
            <a:r>
              <a:rPr lang="en-US" altLang="en-US" sz="2800" kern="0" dirty="0">
                <a:latin typeface="Times New Roman" panose="02020603050405020304" pitchFamily="18" charset="0"/>
                <a:cs typeface="Times New Roman" panose="02020603050405020304" pitchFamily="18" charset="0"/>
              </a:rPr>
              <a:t>MMU maps logical address </a:t>
            </a:r>
            <a:r>
              <a:rPr lang="en-US" altLang="en-US" sz="2800" i="1" kern="0" dirty="0">
                <a:solidFill>
                  <a:srgbClr val="0000FF"/>
                </a:solidFill>
                <a:latin typeface="Times New Roman" panose="02020603050405020304" pitchFamily="18" charset="0"/>
                <a:cs typeface="Times New Roman" panose="02020603050405020304" pitchFamily="18" charset="0"/>
              </a:rPr>
              <a:t>dynamically</a:t>
            </a:r>
            <a:r>
              <a:rPr lang="en-US" altLang="en-US" sz="2800" i="1" kern="0" dirty="0">
                <a:latin typeface="Times New Roman" panose="02020603050405020304" pitchFamily="18" charset="0"/>
                <a:cs typeface="Times New Roman" panose="02020603050405020304" pitchFamily="18" charset="0"/>
              </a:rPr>
              <a:t>.</a:t>
            </a:r>
            <a:endParaRPr lang="en-US" altLang="en-US" sz="2800" i="1" kern="0" dirty="0">
              <a:latin typeface="Times New Roman" panose="02020603050405020304" pitchFamily="18" charset="0"/>
              <a:cs typeface="Times New Roman" panose="02020603050405020304" pitchFamily="18" charset="0"/>
            </a:endParaRPr>
          </a:p>
          <a:p>
            <a:pPr marL="457200" lvl="1" indent="-457200">
              <a:spcBef>
                <a:spcPts val="300"/>
              </a:spcBef>
              <a:buFont typeface="Wingdings" panose="05000000000000000000" pitchFamily="2" charset="2"/>
              <a:buChar char="n"/>
            </a:pPr>
            <a:r>
              <a:rPr lang="en-US" altLang="zh-CN" sz="2800" dirty="0">
                <a:latin typeface="Times New Roman" panose="02020603050405020304" pitchFamily="18" charset="0"/>
                <a:cs typeface="Times New Roman" panose="02020603050405020304" pitchFamily="18" charset="0"/>
              </a:rPr>
              <a:t>The </a:t>
            </a:r>
            <a:r>
              <a:rPr lang="en-US" altLang="zh-CN" sz="2800" i="1" kern="0" dirty="0">
                <a:solidFill>
                  <a:srgbClr val="0000FF"/>
                </a:solidFill>
                <a:latin typeface="Times New Roman" panose="02020603050405020304" pitchFamily="18" charset="0"/>
                <a:cs typeface="Times New Roman" panose="02020603050405020304" pitchFamily="18" charset="0"/>
              </a:rPr>
              <a:t>dispatcher</a:t>
            </a:r>
            <a:r>
              <a:rPr lang="en-US" altLang="zh-CN" sz="2800" dirty="0">
                <a:latin typeface="Times New Roman" panose="02020603050405020304" pitchFamily="18" charset="0"/>
                <a:cs typeface="Times New Roman" panose="02020603050405020304" pitchFamily="18" charset="0"/>
              </a:rPr>
              <a:t> loads the </a:t>
            </a:r>
            <a:r>
              <a:rPr lang="en-US" altLang="zh-CN" sz="2800" i="1" kern="0" dirty="0">
                <a:solidFill>
                  <a:srgbClr val="0000FF"/>
                </a:solidFill>
                <a:latin typeface="Times New Roman" panose="02020603050405020304" pitchFamily="18" charset="0"/>
                <a:cs typeface="Times New Roman" panose="02020603050405020304" pitchFamily="18" charset="0"/>
              </a:rPr>
              <a:t>relocation</a:t>
            </a:r>
            <a:r>
              <a:rPr lang="en-US" altLang="zh-CN" sz="2800" dirty="0">
                <a:latin typeface="Times New Roman" panose="02020603050405020304" pitchFamily="18" charset="0"/>
                <a:cs typeface="Times New Roman" panose="02020603050405020304" pitchFamily="18" charset="0"/>
              </a:rPr>
              <a:t> and </a:t>
            </a:r>
            <a:r>
              <a:rPr lang="en-US" altLang="zh-CN" sz="2800" i="1" kern="0" dirty="0">
                <a:solidFill>
                  <a:srgbClr val="0000FF"/>
                </a:solidFill>
                <a:latin typeface="Times New Roman" panose="02020603050405020304" pitchFamily="18" charset="0"/>
                <a:cs typeface="Times New Roman" panose="02020603050405020304" pitchFamily="18" charset="0"/>
              </a:rPr>
              <a:t>limit</a:t>
            </a:r>
            <a:r>
              <a:rPr lang="en-US" altLang="zh-CN" sz="2800" dirty="0">
                <a:latin typeface="Times New Roman" panose="02020603050405020304" pitchFamily="18" charset="0"/>
                <a:cs typeface="Times New Roman" panose="02020603050405020304" pitchFamily="18" charset="0"/>
              </a:rPr>
              <a:t> </a:t>
            </a:r>
            <a:r>
              <a:rPr lang="en-US" altLang="zh-CN" sz="2800" i="1" kern="0" dirty="0">
                <a:solidFill>
                  <a:srgbClr val="0000FF"/>
                </a:solidFill>
                <a:latin typeface="Times New Roman" panose="02020603050405020304" pitchFamily="18" charset="0"/>
                <a:cs typeface="Times New Roman" panose="02020603050405020304" pitchFamily="18" charset="0"/>
              </a:rPr>
              <a:t>registers</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marL="342900" lvl="1">
              <a:spcBef>
                <a:spcPts val="300"/>
              </a:spcBef>
              <a:buSzPct val="70000"/>
              <a:buFont typeface="Monotype Sorts" pitchFamily="2" charset="2"/>
              <a:buChar char="n"/>
            </a:pPr>
            <a:endParaRPr lang="en-US" altLang="en-US" sz="2800" i="1" kern="0" dirty="0">
              <a:latin typeface="Times New Roman" panose="02020603050405020304" pitchFamily="18" charset="0"/>
              <a:cs typeface="Times New Roman" panose="02020603050405020304" pitchFamily="18" charset="0"/>
            </a:endParaRPr>
          </a:p>
        </p:txBody>
      </p:sp>
      <p:sp>
        <p:nvSpPr>
          <p:cNvPr id="4" name="圆角矩形 3"/>
          <p:cNvSpPr/>
          <p:nvPr/>
        </p:nvSpPr>
        <p:spPr bwMode="auto">
          <a:xfrm>
            <a:off x="10503357" y="98630"/>
            <a:ext cx="1460500" cy="1067045"/>
          </a:xfrm>
          <a:prstGeom prst="roundRect">
            <a:avLst>
              <a:gd name="adj" fmla="val 3514"/>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2000" b="1" dirty="0">
                <a:latin typeface="楷体" panose="02010609060101010101" pitchFamily="49" charset="-122"/>
                <a:ea typeface="楷体" panose="02010609060101010101" pitchFamily="49" charset="-122"/>
              </a:rPr>
              <a:t>空间安全</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合法访问</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越界制裁</a:t>
            </a:r>
            <a:endParaRPr lang="zh-CN" altLang="en-US" sz="2000" b="1" dirty="0">
              <a:latin typeface="楷体" panose="02010609060101010101" pitchFamily="49" charset="-122"/>
              <a:ea typeface="楷体" panose="02010609060101010101" pitchFamily="49" charset="-122"/>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0953"/>
                                        </p:tgtEl>
                                        <p:attrNameLst>
                                          <p:attrName>style.visibility</p:attrName>
                                        </p:attrNameLst>
                                      </p:cBhvr>
                                      <p:to>
                                        <p:strVal val="visible"/>
                                      </p:to>
                                    </p:set>
                                    <p:animEffect transition="in" filter="wipe(up)">
                                      <p:cBhvr>
                                        <p:cTn id="7" dur="500"/>
                                        <p:tgtEl>
                                          <p:spTgt spid="21095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0954"/>
                                        </p:tgtEl>
                                        <p:attrNameLst>
                                          <p:attrName>style.visibility</p:attrName>
                                        </p:attrNameLst>
                                      </p:cBhvr>
                                      <p:to>
                                        <p:strVal val="visible"/>
                                      </p:to>
                                    </p:set>
                                    <p:animEffect transition="in" filter="wipe(up)">
                                      <p:cBhvr>
                                        <p:cTn id="10" dur="500"/>
                                        <p:tgtEl>
                                          <p:spTgt spid="21095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0948"/>
                                        </p:tgtEl>
                                        <p:attrNameLst>
                                          <p:attrName>style.visibility</p:attrName>
                                        </p:attrNameLst>
                                      </p:cBhvr>
                                      <p:to>
                                        <p:strVal val="visible"/>
                                      </p:to>
                                    </p:set>
                                    <p:animEffect transition="in" filter="wipe(left)">
                                      <p:cBhvr>
                                        <p:cTn id="15" dur="500"/>
                                        <p:tgtEl>
                                          <p:spTgt spid="21094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0957"/>
                                        </p:tgtEl>
                                        <p:attrNameLst>
                                          <p:attrName>style.visibility</p:attrName>
                                        </p:attrNameLst>
                                      </p:cBhvr>
                                      <p:to>
                                        <p:strVal val="visible"/>
                                      </p:to>
                                    </p:set>
                                    <p:animEffect transition="in" filter="wipe(left)">
                                      <p:cBhvr>
                                        <p:cTn id="18" dur="500"/>
                                        <p:tgtEl>
                                          <p:spTgt spid="21095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0958"/>
                                        </p:tgtEl>
                                        <p:attrNameLst>
                                          <p:attrName>style.visibility</p:attrName>
                                        </p:attrNameLst>
                                      </p:cBhvr>
                                      <p:to>
                                        <p:strVal val="visible"/>
                                      </p:to>
                                    </p:set>
                                    <p:animEffect transition="in" filter="wipe(left)">
                                      <p:cBhvr>
                                        <p:cTn id="23" dur="500"/>
                                        <p:tgtEl>
                                          <p:spTgt spid="21095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0947"/>
                                        </p:tgtEl>
                                        <p:attrNameLst>
                                          <p:attrName>style.visibility</p:attrName>
                                        </p:attrNameLst>
                                      </p:cBhvr>
                                      <p:to>
                                        <p:strVal val="visible"/>
                                      </p:to>
                                    </p:set>
                                    <p:animEffect transition="in" filter="wipe(left)">
                                      <p:cBhvr>
                                        <p:cTn id="26" dur="500"/>
                                        <p:tgtEl>
                                          <p:spTgt spid="21094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0951"/>
                                        </p:tgtEl>
                                        <p:attrNameLst>
                                          <p:attrName>style.visibility</p:attrName>
                                        </p:attrNameLst>
                                      </p:cBhvr>
                                      <p:to>
                                        <p:strVal val="visible"/>
                                      </p:to>
                                    </p:set>
                                    <p:animEffect transition="in" filter="wipe(left)">
                                      <p:cBhvr>
                                        <p:cTn id="31" dur="500"/>
                                        <p:tgtEl>
                                          <p:spTgt spid="210951"/>
                                        </p:tgtEl>
                                      </p:cBhvr>
                                    </p:animEffect>
                                  </p:childTnLst>
                                </p:cTn>
                              </p:par>
                              <p:par>
                                <p:cTn id="32" presetID="22" presetClass="entr" presetSubtype="1" fill="hold" nodeType="withEffect">
                                  <p:stCondLst>
                                    <p:cond delay="0"/>
                                  </p:stCondLst>
                                  <p:childTnLst>
                                    <p:set>
                                      <p:cBhvr>
                                        <p:cTn id="33" dur="1" fill="hold">
                                          <p:stCondLst>
                                            <p:cond delay="0"/>
                                          </p:stCondLst>
                                        </p:cTn>
                                        <p:tgtEl>
                                          <p:spTgt spid="210955"/>
                                        </p:tgtEl>
                                        <p:attrNameLst>
                                          <p:attrName>style.visibility</p:attrName>
                                        </p:attrNameLst>
                                      </p:cBhvr>
                                      <p:to>
                                        <p:strVal val="visible"/>
                                      </p:to>
                                    </p:set>
                                    <p:animEffect transition="in" filter="wipe(up)">
                                      <p:cBhvr>
                                        <p:cTn id="34" dur="500"/>
                                        <p:tgtEl>
                                          <p:spTgt spid="21095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10949"/>
                                        </p:tgtEl>
                                        <p:attrNameLst>
                                          <p:attrName>style.visibility</p:attrName>
                                        </p:attrNameLst>
                                      </p:cBhvr>
                                      <p:to>
                                        <p:strVal val="visible"/>
                                      </p:to>
                                    </p:set>
                                    <p:animEffect transition="in" filter="wipe(left)">
                                      <p:cBhvr>
                                        <p:cTn id="38" dur="1000"/>
                                        <p:tgtEl>
                                          <p:spTgt spid="2109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0963"/>
                                        </p:tgtEl>
                                        <p:attrNameLst>
                                          <p:attrName>style.visibility</p:attrName>
                                        </p:attrNameLst>
                                      </p:cBhvr>
                                      <p:to>
                                        <p:strVal val="visible"/>
                                      </p:to>
                                    </p:set>
                                    <p:animEffect transition="in" filter="wipe(up)">
                                      <p:cBhvr>
                                        <p:cTn id="43" dur="500"/>
                                        <p:tgtEl>
                                          <p:spTgt spid="210963"/>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210962"/>
                                        </p:tgtEl>
                                        <p:attrNameLst>
                                          <p:attrName>style.visibility</p:attrName>
                                        </p:attrNameLst>
                                      </p:cBhvr>
                                      <p:to>
                                        <p:strVal val="visible"/>
                                      </p:to>
                                    </p:set>
                                    <p:animEffect transition="in" filter="wipe(up)">
                                      <p:cBhvr>
                                        <p:cTn id="47" dur="1000"/>
                                        <p:tgtEl>
                                          <p:spTgt spid="2109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0959"/>
                                        </p:tgtEl>
                                        <p:attrNameLst>
                                          <p:attrName>style.visibility</p:attrName>
                                        </p:attrNameLst>
                                      </p:cBhvr>
                                      <p:to>
                                        <p:strVal val="visible"/>
                                      </p:to>
                                    </p:set>
                                    <p:animEffect transition="in" filter="wipe(left)">
                                      <p:cBhvr>
                                        <p:cTn id="52" dur="500"/>
                                        <p:tgtEl>
                                          <p:spTgt spid="210959"/>
                                        </p:tgtEl>
                                      </p:cBhvr>
                                    </p:animEffect>
                                  </p:childTnLst>
                                </p:cTn>
                              </p:par>
                              <p:par>
                                <p:cTn id="53" presetID="22" presetClass="entr" presetSubtype="1" fill="hold" nodeType="withEffect">
                                  <p:stCondLst>
                                    <p:cond delay="0"/>
                                  </p:stCondLst>
                                  <p:childTnLst>
                                    <p:set>
                                      <p:cBhvr>
                                        <p:cTn id="54" dur="1" fill="hold">
                                          <p:stCondLst>
                                            <p:cond delay="0"/>
                                          </p:stCondLst>
                                        </p:cTn>
                                        <p:tgtEl>
                                          <p:spTgt spid="210956"/>
                                        </p:tgtEl>
                                        <p:attrNameLst>
                                          <p:attrName>style.visibility</p:attrName>
                                        </p:attrNameLst>
                                      </p:cBhvr>
                                      <p:to>
                                        <p:strVal val="visible"/>
                                      </p:to>
                                    </p:set>
                                    <p:animEffect transition="in" filter="wipe(up)">
                                      <p:cBhvr>
                                        <p:cTn id="55" dur="500"/>
                                        <p:tgtEl>
                                          <p:spTgt spid="210956"/>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10950"/>
                                        </p:tgtEl>
                                        <p:attrNameLst>
                                          <p:attrName>style.visibility</p:attrName>
                                        </p:attrNameLst>
                                      </p:cBhvr>
                                      <p:to>
                                        <p:strVal val="visible"/>
                                      </p:to>
                                    </p:set>
                                    <p:animEffect transition="in" filter="wipe(left)">
                                      <p:cBhvr>
                                        <p:cTn id="59" dur="1000"/>
                                        <p:tgtEl>
                                          <p:spTgt spid="210950"/>
                                        </p:tgtEl>
                                      </p:cBhvr>
                                    </p:animEffect>
                                  </p:childTnLst>
                                </p:cTn>
                              </p:par>
                            </p:childTnLst>
                          </p:cTn>
                        </p:par>
                        <p:par>
                          <p:cTn id="60" fill="hold">
                            <p:stCondLst>
                              <p:cond delay="1500"/>
                            </p:stCondLst>
                            <p:childTnLst>
                              <p:par>
                                <p:cTn id="61" presetID="22" presetClass="entr" presetSubtype="8" fill="hold" nodeType="afterEffect">
                                  <p:stCondLst>
                                    <p:cond delay="0"/>
                                  </p:stCondLst>
                                  <p:childTnLst>
                                    <p:set>
                                      <p:cBhvr>
                                        <p:cTn id="62" dur="1" fill="hold">
                                          <p:stCondLst>
                                            <p:cond delay="0"/>
                                          </p:stCondLst>
                                        </p:cTn>
                                        <p:tgtEl>
                                          <p:spTgt spid="210952"/>
                                        </p:tgtEl>
                                        <p:attrNameLst>
                                          <p:attrName>style.visibility</p:attrName>
                                        </p:attrNameLst>
                                      </p:cBhvr>
                                      <p:to>
                                        <p:strVal val="visible"/>
                                      </p:to>
                                    </p:set>
                                    <p:animEffect transition="in" filter="wipe(left)">
                                      <p:cBhvr>
                                        <p:cTn id="63" dur="1000"/>
                                        <p:tgtEl>
                                          <p:spTgt spid="21095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left)">
                                      <p:cBhvr>
                                        <p:cTn id="6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p:bldP spid="210948" grpId="0" animBg="1"/>
      <p:bldP spid="210949" grpId="0" animBg="1"/>
      <p:bldP spid="210950" grpId="0" animBg="1"/>
      <p:bldP spid="210953" grpId="0" animBg="1"/>
      <p:bldP spid="210954" grpId="0" animBg="1"/>
      <p:bldP spid="210957" grpId="0"/>
      <p:bldP spid="210958" grpId="0"/>
      <p:bldP spid="210962"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en-US" altLang="zh-CN" dirty="0"/>
              <a:t>About Main Memory Management</a:t>
            </a:r>
            <a:endParaRPr lang="zh-CN" altLang="en-US" dirty="0"/>
          </a:p>
        </p:txBody>
      </p:sp>
      <p:sp>
        <p:nvSpPr>
          <p:cNvPr id="176131" name="Rectangle 3"/>
          <p:cNvSpPr>
            <a:spLocks noGrp="1" noChangeArrowheads="1"/>
          </p:cNvSpPr>
          <p:nvPr>
            <p:ph idx="1"/>
          </p:nvPr>
        </p:nvSpPr>
        <p:spPr/>
        <p:txBody>
          <a:bodyPr/>
          <a:lstStyle/>
          <a:p>
            <a:r>
              <a:rPr lang="en-US" altLang="zh-CN" dirty="0"/>
              <a:t>Goals of Memory Management</a:t>
            </a:r>
            <a:endParaRPr lang="en-US" altLang="zh-CN" dirty="0"/>
          </a:p>
          <a:p>
            <a:pPr lvl="1"/>
            <a:r>
              <a:rPr lang="en-US" altLang="zh-CN" dirty="0"/>
              <a:t>Subdividing memory to accommodate multiple processes.</a:t>
            </a:r>
            <a:endParaRPr lang="en-US" altLang="zh-CN" dirty="0"/>
          </a:p>
          <a:p>
            <a:pPr lvl="1"/>
            <a:r>
              <a:rPr lang="en-US" altLang="zh-CN" dirty="0"/>
              <a:t>Memory needs to be allocated efficiently to pack as many processes into memory as possible.</a:t>
            </a:r>
            <a:endParaRPr lang="en-US" altLang="zh-CN" dirty="0"/>
          </a:p>
          <a:p>
            <a:r>
              <a:rPr lang="en-US" altLang="zh-CN" dirty="0"/>
              <a:t>Memory Management Requirements</a:t>
            </a:r>
            <a:endParaRPr lang="en-US" altLang="zh-CN" dirty="0"/>
          </a:p>
          <a:p>
            <a:pPr lvl="1"/>
            <a:r>
              <a:rPr lang="en-US" altLang="zh-CN" dirty="0">
                <a:solidFill>
                  <a:srgbClr val="0000FF"/>
                </a:solidFill>
              </a:rPr>
              <a:t>Relocation</a:t>
            </a:r>
            <a:endParaRPr lang="en-US" altLang="zh-CN" dirty="0">
              <a:solidFill>
                <a:srgbClr val="0000FF"/>
              </a:solidFill>
            </a:endParaRPr>
          </a:p>
          <a:p>
            <a:pPr lvl="2"/>
            <a:r>
              <a:rPr lang="en-US" altLang="zh-CN" sz="2400" dirty="0"/>
              <a:t>Programmer does not know where the program will be placed in memory when it is executed.</a:t>
            </a:r>
            <a:endParaRPr lang="en-US" altLang="zh-CN" sz="2400" dirty="0"/>
          </a:p>
          <a:p>
            <a:pPr lvl="2"/>
            <a:r>
              <a:rPr lang="en-US" altLang="zh-CN" sz="2400" dirty="0"/>
              <a:t>While the program is executing, it may be swapped to disk and returned to main memory at a different location (relocated).</a:t>
            </a:r>
            <a:endParaRPr lang="en-US" altLang="zh-CN" sz="2400" dirty="0"/>
          </a:p>
          <a:p>
            <a:pPr lvl="2"/>
            <a:r>
              <a:rPr lang="en-US" altLang="zh-CN" sz="2400" dirty="0"/>
              <a:t>Memory references must be translated in the code to actual physical memory address.</a:t>
            </a:r>
            <a:endParaRPr lang="en-US" altLang="zh-CN" sz="2400" dirty="0"/>
          </a:p>
          <a:p>
            <a:endParaRPr lang="en-US" altLang="zh-CN" dirty="0"/>
          </a:p>
        </p:txBody>
      </p:sp>
      <p:sp>
        <p:nvSpPr>
          <p:cNvPr id="2" name="圆角矩形 1"/>
          <p:cNvSpPr/>
          <p:nvPr/>
        </p:nvSpPr>
        <p:spPr bwMode="auto">
          <a:xfrm>
            <a:off x="9032980" y="1106905"/>
            <a:ext cx="2880000" cy="432000"/>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资源共享，提高利用率</a:t>
            </a:r>
            <a:endParaRPr lang="zh-CN" altLang="en-US" sz="2000" b="1" dirty="0">
              <a:latin typeface="楷体" panose="02010609060101010101" pitchFamily="49" charset="-122"/>
              <a:ea typeface="楷体" panose="02010609060101010101" pitchFamily="49" charset="-122"/>
            </a:endParaRPr>
          </a:p>
        </p:txBody>
      </p:sp>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ipe(left)">
                                      <p:cBhvr>
                                        <p:cTn id="10" dur="500"/>
                                        <p:tgtEl>
                                          <p:spTgt spid="1761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ipe(left)">
                                      <p:cBhvr>
                                        <p:cTn id="13" dur="500"/>
                                        <p:tgtEl>
                                          <p:spTgt spid="1761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6131">
                                            <p:txEl>
                                              <p:pRg st="3" end="3"/>
                                            </p:txEl>
                                          </p:spTgt>
                                        </p:tgtEl>
                                        <p:attrNameLst>
                                          <p:attrName>style.visibility</p:attrName>
                                        </p:attrNameLst>
                                      </p:cBhvr>
                                      <p:to>
                                        <p:strVal val="visible"/>
                                      </p:to>
                                    </p:set>
                                    <p:animEffect transition="in" filter="wipe(left)">
                                      <p:cBhvr>
                                        <p:cTn id="23" dur="500"/>
                                        <p:tgtEl>
                                          <p:spTgt spid="176131">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76131">
                                            <p:txEl>
                                              <p:pRg st="4" end="4"/>
                                            </p:txEl>
                                          </p:spTgt>
                                        </p:tgtEl>
                                        <p:attrNameLst>
                                          <p:attrName>style.visibility</p:attrName>
                                        </p:attrNameLst>
                                      </p:cBhvr>
                                      <p:to>
                                        <p:strVal val="visible"/>
                                      </p:to>
                                    </p:set>
                                    <p:animEffect transition="in" filter="wipe(left)">
                                      <p:cBhvr>
                                        <p:cTn id="26" dur="500"/>
                                        <p:tgtEl>
                                          <p:spTgt spid="176131">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6131">
                                            <p:txEl>
                                              <p:pRg st="5" end="5"/>
                                            </p:txEl>
                                          </p:spTgt>
                                        </p:tgtEl>
                                        <p:attrNameLst>
                                          <p:attrName>style.visibility</p:attrName>
                                        </p:attrNameLst>
                                      </p:cBhvr>
                                      <p:to>
                                        <p:strVal val="visible"/>
                                      </p:to>
                                    </p:set>
                                    <p:animEffect transition="in" filter="wipe(left)">
                                      <p:cBhvr>
                                        <p:cTn id="29" dur="500"/>
                                        <p:tgtEl>
                                          <p:spTgt spid="176131">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76131">
                                            <p:txEl>
                                              <p:pRg st="6" end="6"/>
                                            </p:txEl>
                                          </p:spTgt>
                                        </p:tgtEl>
                                        <p:attrNameLst>
                                          <p:attrName>style.visibility</p:attrName>
                                        </p:attrNameLst>
                                      </p:cBhvr>
                                      <p:to>
                                        <p:strVal val="visible"/>
                                      </p:to>
                                    </p:set>
                                    <p:animEffect transition="in" filter="wipe(left)">
                                      <p:cBhvr>
                                        <p:cTn id="32" dur="500"/>
                                        <p:tgtEl>
                                          <p:spTgt spid="176131">
                                            <p:txEl>
                                              <p:pRg st="6" end="6"/>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6131">
                                            <p:txEl>
                                              <p:pRg st="7" end="7"/>
                                            </p:txEl>
                                          </p:spTgt>
                                        </p:tgtEl>
                                        <p:attrNameLst>
                                          <p:attrName>style.visibility</p:attrName>
                                        </p:attrNameLst>
                                      </p:cBhvr>
                                      <p:to>
                                        <p:strVal val="visible"/>
                                      </p:to>
                                    </p:set>
                                    <p:animEffect transition="in" filter="wipe(left)">
                                      <p:cBhvr>
                                        <p:cTn id="35" dur="500"/>
                                        <p:tgtEl>
                                          <p:spTgt spid="1761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Contiguous Memory allocation -- Fixed Partitioning</a:t>
            </a:r>
            <a:endParaRPr lang="zh-CN" altLang="en-US" dirty="0"/>
          </a:p>
        </p:txBody>
      </p:sp>
      <p:sp>
        <p:nvSpPr>
          <p:cNvPr id="212995" name="Rectangle 3"/>
          <p:cNvSpPr>
            <a:spLocks noGrp="1" noChangeArrowheads="1"/>
          </p:cNvSpPr>
          <p:nvPr>
            <p:ph idx="1"/>
          </p:nvPr>
        </p:nvSpPr>
        <p:spPr/>
        <p:txBody>
          <a:bodyPr>
            <a:normAutofit/>
          </a:bodyPr>
          <a:lstStyle/>
          <a:p>
            <a:pPr>
              <a:spcBef>
                <a:spcPts val="600"/>
              </a:spcBef>
            </a:pPr>
            <a:r>
              <a:rPr lang="en-US" altLang="zh-CN" dirty="0"/>
              <a:t>The degree of multiprogramming is bound by the number of partitions.</a:t>
            </a:r>
            <a:endParaRPr lang="en-US" altLang="zh-CN" dirty="0"/>
          </a:p>
          <a:p>
            <a:pPr>
              <a:spcBef>
                <a:spcPts val="600"/>
              </a:spcBef>
            </a:pPr>
            <a:r>
              <a:rPr lang="en-US" altLang="zh-CN" dirty="0"/>
              <a:t>Equal-size partitions</a:t>
            </a:r>
            <a:endParaRPr lang="en-US" altLang="zh-CN" dirty="0"/>
          </a:p>
          <a:p>
            <a:pPr lvl="1">
              <a:spcBef>
                <a:spcPts val="600"/>
              </a:spcBef>
            </a:pPr>
            <a:r>
              <a:rPr lang="en-US" altLang="zh-CN" sz="2600" dirty="0"/>
              <a:t>Any process whose size is less than or equal to the partition size can be loaded into an available partition.</a:t>
            </a:r>
            <a:endParaRPr lang="en-US" altLang="zh-CN" sz="2600" dirty="0"/>
          </a:p>
          <a:p>
            <a:pPr lvl="1">
              <a:spcBef>
                <a:spcPts val="600"/>
              </a:spcBef>
            </a:pPr>
            <a:r>
              <a:rPr lang="en-US" altLang="zh-CN" sz="2600" dirty="0"/>
              <a:t>All partitions are full, OS can swap a process out of a partition.</a:t>
            </a:r>
            <a:endParaRPr lang="en-US" altLang="zh-CN" sz="2600" dirty="0"/>
          </a:p>
          <a:p>
            <a:pPr lvl="1">
              <a:spcBef>
                <a:spcPts val="600"/>
              </a:spcBef>
            </a:pPr>
            <a:r>
              <a:rPr lang="en-US" altLang="zh-CN" sz="2600" dirty="0"/>
              <a:t>A program may not fit in a partition, the programmer must design the program with </a:t>
            </a:r>
            <a:r>
              <a:rPr lang="en-US" altLang="zh-CN" sz="2600" dirty="0">
                <a:solidFill>
                  <a:srgbClr val="0000FF"/>
                </a:solidFill>
              </a:rPr>
              <a:t>overlays.</a:t>
            </a:r>
            <a:endParaRPr lang="en-US" altLang="zh-CN" sz="2600" dirty="0">
              <a:solidFill>
                <a:srgbClr val="0000FF"/>
              </a:solidFill>
            </a:endParaRPr>
          </a:p>
          <a:p>
            <a:pPr>
              <a:spcBef>
                <a:spcPts val="600"/>
              </a:spcBef>
            </a:pPr>
            <a:r>
              <a:rPr lang="en-US" altLang="zh-CN" dirty="0"/>
              <a:t>Unequal-size partitions</a:t>
            </a:r>
            <a:endParaRPr lang="en-US" altLang="zh-CN" dirty="0"/>
          </a:p>
          <a:p>
            <a:pPr>
              <a:spcBef>
                <a:spcPts val="600"/>
              </a:spcBef>
            </a:pPr>
            <a:r>
              <a:rPr lang="en-US" altLang="zh-CN" dirty="0"/>
              <a:t>Memory use is inefficient.  </a:t>
            </a:r>
            <a:endParaRPr lang="en-US" altLang="zh-CN" dirty="0"/>
          </a:p>
          <a:p>
            <a:pPr lvl="1">
              <a:spcBef>
                <a:spcPts val="600"/>
              </a:spcBef>
            </a:pPr>
            <a:r>
              <a:rPr lang="en-US" altLang="zh-CN" sz="2800" dirty="0"/>
              <a:t>Any program, no matter how small, occupies an entire partition.  </a:t>
            </a:r>
            <a:br>
              <a:rPr lang="en-US" altLang="zh-CN" sz="2800" dirty="0"/>
            </a:br>
            <a:r>
              <a:rPr lang="en-US" altLang="zh-CN" sz="2800" dirty="0"/>
              <a:t>This results in  </a:t>
            </a:r>
            <a:r>
              <a:rPr lang="en-US" altLang="zh-CN" sz="2800" dirty="0">
                <a:solidFill>
                  <a:srgbClr val="0000FF"/>
                </a:solidFill>
              </a:rPr>
              <a:t>internal fragmentation.</a:t>
            </a:r>
            <a:endParaRPr lang="en-US" altLang="zh-CN" sz="2800" dirty="0">
              <a:solidFill>
                <a:srgbClr val="0000FF"/>
              </a:solidFill>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wipe(left)">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wipe(left)">
                                      <p:cBhvr>
                                        <p:cTn id="12" dur="500"/>
                                        <p:tgtEl>
                                          <p:spTgt spid="21299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2995">
                                            <p:txEl>
                                              <p:pRg st="2" end="2"/>
                                            </p:txEl>
                                          </p:spTgt>
                                        </p:tgtEl>
                                        <p:attrNameLst>
                                          <p:attrName>style.visibility</p:attrName>
                                        </p:attrNameLst>
                                      </p:cBhvr>
                                      <p:to>
                                        <p:strVal val="visible"/>
                                      </p:to>
                                    </p:set>
                                    <p:animEffect transition="in" filter="wipe(left)">
                                      <p:cBhvr>
                                        <p:cTn id="15" dur="500"/>
                                        <p:tgtEl>
                                          <p:spTgt spid="21299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2995">
                                            <p:txEl>
                                              <p:pRg st="3" end="3"/>
                                            </p:txEl>
                                          </p:spTgt>
                                        </p:tgtEl>
                                        <p:attrNameLst>
                                          <p:attrName>style.visibility</p:attrName>
                                        </p:attrNameLst>
                                      </p:cBhvr>
                                      <p:to>
                                        <p:strVal val="visible"/>
                                      </p:to>
                                    </p:set>
                                    <p:animEffect transition="in" filter="wipe(left)">
                                      <p:cBhvr>
                                        <p:cTn id="18" dur="500"/>
                                        <p:tgtEl>
                                          <p:spTgt spid="21299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2995">
                                            <p:txEl>
                                              <p:pRg st="4" end="4"/>
                                            </p:txEl>
                                          </p:spTgt>
                                        </p:tgtEl>
                                        <p:attrNameLst>
                                          <p:attrName>style.visibility</p:attrName>
                                        </p:attrNameLst>
                                      </p:cBhvr>
                                      <p:to>
                                        <p:strVal val="visible"/>
                                      </p:to>
                                    </p:set>
                                    <p:animEffect transition="in" filter="wipe(left)">
                                      <p:cBhvr>
                                        <p:cTn id="21" dur="500"/>
                                        <p:tgtEl>
                                          <p:spTgt spid="21299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2995">
                                            <p:txEl>
                                              <p:pRg st="5" end="5"/>
                                            </p:txEl>
                                          </p:spTgt>
                                        </p:tgtEl>
                                        <p:attrNameLst>
                                          <p:attrName>style.visibility</p:attrName>
                                        </p:attrNameLst>
                                      </p:cBhvr>
                                      <p:to>
                                        <p:strVal val="visible"/>
                                      </p:to>
                                    </p:set>
                                    <p:animEffect transition="in" filter="wipe(left)">
                                      <p:cBhvr>
                                        <p:cTn id="26" dur="500"/>
                                        <p:tgtEl>
                                          <p:spTgt spid="21299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2995">
                                            <p:txEl>
                                              <p:pRg st="6" end="6"/>
                                            </p:txEl>
                                          </p:spTgt>
                                        </p:tgtEl>
                                        <p:attrNameLst>
                                          <p:attrName>style.visibility</p:attrName>
                                        </p:attrNameLst>
                                      </p:cBhvr>
                                      <p:to>
                                        <p:strVal val="visible"/>
                                      </p:to>
                                    </p:set>
                                    <p:animEffect transition="in" filter="wipe(left)">
                                      <p:cBhvr>
                                        <p:cTn id="31" dur="500"/>
                                        <p:tgtEl>
                                          <p:spTgt spid="21299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2995">
                                            <p:txEl>
                                              <p:pRg st="7" end="7"/>
                                            </p:txEl>
                                          </p:spTgt>
                                        </p:tgtEl>
                                        <p:attrNameLst>
                                          <p:attrName>style.visibility</p:attrName>
                                        </p:attrNameLst>
                                      </p:cBhvr>
                                      <p:to>
                                        <p:strVal val="visible"/>
                                      </p:to>
                                    </p:set>
                                    <p:animEffect transition="in" filter="wipe(left)">
                                      <p:cBhvr>
                                        <p:cTn id="34" dur="500"/>
                                        <p:tgtEl>
                                          <p:spTgt spid="212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Placement Algorithm with Partitions</a:t>
            </a:r>
            <a:endParaRPr lang="zh-CN" altLang="en-US" dirty="0"/>
          </a:p>
        </p:txBody>
      </p:sp>
      <p:sp>
        <p:nvSpPr>
          <p:cNvPr id="215043" name="Rectangle 3"/>
          <p:cNvSpPr>
            <a:spLocks noGrp="1" noChangeArrowheads="1"/>
          </p:cNvSpPr>
          <p:nvPr>
            <p:ph idx="1"/>
          </p:nvPr>
        </p:nvSpPr>
        <p:spPr>
          <a:xfrm>
            <a:off x="396647" y="1089360"/>
            <a:ext cx="8354648" cy="5580000"/>
          </a:xfrm>
        </p:spPr>
        <p:txBody>
          <a:bodyPr>
            <a:normAutofit/>
          </a:bodyPr>
          <a:lstStyle/>
          <a:p>
            <a:pPr eaLnBrk="1" hangingPunct="1"/>
            <a:r>
              <a:rPr lang="en-US" altLang="zh-CN" dirty="0"/>
              <a:t>Equal-size partitions</a:t>
            </a:r>
            <a:endParaRPr lang="en-US" altLang="zh-CN" dirty="0"/>
          </a:p>
          <a:p>
            <a:pPr lvl="1" eaLnBrk="1" hangingPunct="1"/>
            <a:r>
              <a:rPr lang="en-US" altLang="zh-CN" dirty="0"/>
              <a:t>All partitions are of equal size, it does not matter which partition is used.</a:t>
            </a:r>
            <a:endParaRPr lang="en-US" altLang="zh-CN" dirty="0"/>
          </a:p>
          <a:p>
            <a:pPr eaLnBrk="1" hangingPunct="1"/>
            <a:r>
              <a:rPr lang="en-US" altLang="zh-CN" dirty="0"/>
              <a:t>Unequal-size partitions</a:t>
            </a:r>
            <a:endParaRPr lang="en-US" altLang="zh-CN" dirty="0"/>
          </a:p>
          <a:p>
            <a:pPr lvl="1" eaLnBrk="1" hangingPunct="1"/>
            <a:r>
              <a:rPr lang="en-US" altLang="zh-CN" dirty="0"/>
              <a:t>Can assign each process to the smallest partition within which it will fit.</a:t>
            </a:r>
            <a:endParaRPr lang="en-US" altLang="zh-CN" dirty="0"/>
          </a:p>
          <a:p>
            <a:pPr lvl="1" eaLnBrk="1" hangingPunct="1"/>
            <a:r>
              <a:rPr lang="en-US" altLang="zh-CN" dirty="0"/>
              <a:t>Queue for each partition.</a:t>
            </a:r>
            <a:endParaRPr lang="en-US" altLang="zh-CN" dirty="0"/>
          </a:p>
          <a:p>
            <a:pPr lvl="1" eaLnBrk="1" hangingPunct="1"/>
            <a:r>
              <a:rPr lang="en-US" altLang="zh-CN" dirty="0"/>
              <a:t>Processes are assigned in such a way as to minimize wasted memory within a partition.</a:t>
            </a:r>
            <a:endParaRPr lang="en-US" altLang="zh-CN" dirty="0"/>
          </a:p>
          <a:p>
            <a:pPr eaLnBrk="1" hangingPunct="1"/>
            <a:r>
              <a:rPr lang="en-US" altLang="zh-CN" dirty="0">
                <a:solidFill>
                  <a:srgbClr val="0000FF"/>
                </a:solidFill>
              </a:rPr>
              <a:t>Data</a:t>
            </a:r>
            <a:r>
              <a:rPr lang="en-US" altLang="zh-CN" dirty="0"/>
              <a:t> </a:t>
            </a:r>
            <a:r>
              <a:rPr lang="en-US" altLang="zh-CN" dirty="0">
                <a:solidFill>
                  <a:srgbClr val="0000FF"/>
                </a:solidFill>
              </a:rPr>
              <a:t>structure</a:t>
            </a:r>
            <a:r>
              <a:rPr lang="en-US" altLang="zh-CN" dirty="0"/>
              <a:t>?</a:t>
            </a:r>
            <a:endParaRPr lang="en-US" altLang="zh-CN" dirty="0"/>
          </a:p>
          <a:p>
            <a:pPr lvl="1" eaLnBrk="1" hangingPunct="1"/>
            <a:r>
              <a:rPr lang="en-US" altLang="zh-CN" dirty="0" err="1"/>
              <a:t>Partition_id</a:t>
            </a:r>
            <a:r>
              <a:rPr lang="en-US" altLang="zh-CN" dirty="0"/>
              <a:t>, base address, limit, status.</a:t>
            </a:r>
            <a:endParaRPr lang="en-US" altLang="zh-CN" dirty="0"/>
          </a:p>
        </p:txBody>
      </p:sp>
      <p:pic>
        <p:nvPicPr>
          <p:cNvPr id="146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46350" y="1005174"/>
            <a:ext cx="2589781" cy="2886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6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350" y="4020508"/>
            <a:ext cx="2589781" cy="2738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wipe(left)">
                                      <p:cBhvr>
                                        <p:cTn id="7" dur="500"/>
                                        <p:tgtEl>
                                          <p:spTgt spid="21504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5043">
                                            <p:txEl>
                                              <p:pRg st="1" end="1"/>
                                            </p:txEl>
                                          </p:spTgt>
                                        </p:tgtEl>
                                        <p:attrNameLst>
                                          <p:attrName>style.visibility</p:attrName>
                                        </p:attrNameLst>
                                      </p:cBhvr>
                                      <p:to>
                                        <p:strVal val="visible"/>
                                      </p:to>
                                    </p:set>
                                    <p:animEffect transition="in" filter="wipe(left)">
                                      <p:cBhvr>
                                        <p:cTn id="10" dur="500"/>
                                        <p:tgtEl>
                                          <p:spTgt spid="2150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6434"/>
                                        </p:tgtEl>
                                        <p:attrNameLst>
                                          <p:attrName>style.visibility</p:attrName>
                                        </p:attrNameLst>
                                      </p:cBhvr>
                                      <p:to>
                                        <p:strVal val="visible"/>
                                      </p:to>
                                    </p:set>
                                    <p:animEffect transition="in" filter="wipe(left)">
                                      <p:cBhvr>
                                        <p:cTn id="15" dur="500"/>
                                        <p:tgtEl>
                                          <p:spTgt spid="1464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5043">
                                            <p:txEl>
                                              <p:pRg st="2" end="2"/>
                                            </p:txEl>
                                          </p:spTgt>
                                        </p:tgtEl>
                                        <p:attrNameLst>
                                          <p:attrName>style.visibility</p:attrName>
                                        </p:attrNameLst>
                                      </p:cBhvr>
                                      <p:to>
                                        <p:strVal val="visible"/>
                                      </p:to>
                                    </p:set>
                                    <p:animEffect transition="in" filter="wipe(left)">
                                      <p:cBhvr>
                                        <p:cTn id="20" dur="500"/>
                                        <p:tgtEl>
                                          <p:spTgt spid="215043">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animEffect transition="in" filter="wipe(left)">
                                      <p:cBhvr>
                                        <p:cTn id="23" dur="500"/>
                                        <p:tgtEl>
                                          <p:spTgt spid="21504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5043">
                                            <p:txEl>
                                              <p:pRg st="4" end="4"/>
                                            </p:txEl>
                                          </p:spTgt>
                                        </p:tgtEl>
                                        <p:attrNameLst>
                                          <p:attrName>style.visibility</p:attrName>
                                        </p:attrNameLst>
                                      </p:cBhvr>
                                      <p:to>
                                        <p:strVal val="visible"/>
                                      </p:to>
                                    </p:set>
                                    <p:animEffect transition="in" filter="wipe(left)">
                                      <p:cBhvr>
                                        <p:cTn id="26" dur="500"/>
                                        <p:tgtEl>
                                          <p:spTgt spid="215043">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5043">
                                            <p:txEl>
                                              <p:pRg st="5" end="5"/>
                                            </p:txEl>
                                          </p:spTgt>
                                        </p:tgtEl>
                                        <p:attrNameLst>
                                          <p:attrName>style.visibility</p:attrName>
                                        </p:attrNameLst>
                                      </p:cBhvr>
                                      <p:to>
                                        <p:strVal val="visible"/>
                                      </p:to>
                                    </p:set>
                                    <p:animEffect transition="in" filter="wipe(left)">
                                      <p:cBhvr>
                                        <p:cTn id="29" dur="500"/>
                                        <p:tgtEl>
                                          <p:spTgt spid="21504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46435"/>
                                        </p:tgtEl>
                                        <p:attrNameLst>
                                          <p:attrName>style.visibility</p:attrName>
                                        </p:attrNameLst>
                                      </p:cBhvr>
                                      <p:to>
                                        <p:strVal val="visible"/>
                                      </p:to>
                                    </p:set>
                                    <p:animEffect transition="in" filter="wipe(left)">
                                      <p:cBhvr>
                                        <p:cTn id="34" dur="500"/>
                                        <p:tgtEl>
                                          <p:spTgt spid="1464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5043">
                                            <p:txEl>
                                              <p:pRg st="6" end="6"/>
                                            </p:txEl>
                                          </p:spTgt>
                                        </p:tgtEl>
                                        <p:attrNameLst>
                                          <p:attrName>style.visibility</p:attrName>
                                        </p:attrNameLst>
                                      </p:cBhvr>
                                      <p:to>
                                        <p:strVal val="visible"/>
                                      </p:to>
                                    </p:set>
                                    <p:animEffect transition="in" filter="wipe(left)">
                                      <p:cBhvr>
                                        <p:cTn id="39" dur="500"/>
                                        <p:tgtEl>
                                          <p:spTgt spid="215043">
                                            <p:txEl>
                                              <p:pRg st="6" end="6"/>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wipe(left)">
                                      <p:cBhvr>
                                        <p:cTn id="42"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Contiguous Memory allocation --Variable-partition scheme</a:t>
            </a:r>
            <a:endParaRPr lang="zh-CN" altLang="en-US" sz="3200" dirty="0"/>
          </a:p>
        </p:txBody>
      </p:sp>
      <p:sp>
        <p:nvSpPr>
          <p:cNvPr id="219139" name="Rectangle 3"/>
          <p:cNvSpPr>
            <a:spLocks noGrp="1" noChangeArrowheads="1"/>
          </p:cNvSpPr>
          <p:nvPr>
            <p:ph idx="1"/>
          </p:nvPr>
        </p:nvSpPr>
        <p:spPr/>
        <p:txBody>
          <a:bodyPr>
            <a:normAutofit lnSpcReduction="10000"/>
          </a:bodyPr>
          <a:lstStyle/>
          <a:p>
            <a:pPr>
              <a:spcBef>
                <a:spcPts val="600"/>
              </a:spcBef>
            </a:pPr>
            <a:r>
              <a:rPr lang="en-US" altLang="zh-CN" dirty="0"/>
              <a:t>Dynamic Partitioning (called MVT)</a:t>
            </a:r>
            <a:endParaRPr lang="en-US" altLang="zh-CN" dirty="0"/>
          </a:p>
          <a:p>
            <a:pPr lvl="1">
              <a:spcBef>
                <a:spcPts val="600"/>
              </a:spcBef>
            </a:pPr>
            <a:r>
              <a:rPr lang="en-US" altLang="zh-CN" dirty="0"/>
              <a:t>Partitions are of variable length and number.</a:t>
            </a:r>
            <a:endParaRPr lang="en-US" altLang="zh-CN" dirty="0"/>
          </a:p>
          <a:p>
            <a:pPr>
              <a:spcBef>
                <a:spcPts val="600"/>
              </a:spcBef>
            </a:pPr>
            <a:r>
              <a:rPr lang="en-US" altLang="zh-CN" i="1" dirty="0">
                <a:solidFill>
                  <a:srgbClr val="0000FF"/>
                </a:solidFill>
              </a:rPr>
              <a:t>Hole</a:t>
            </a:r>
            <a:r>
              <a:rPr lang="en-US" altLang="zh-CN" dirty="0"/>
              <a:t> – a block of available memory.</a:t>
            </a:r>
            <a:endParaRPr lang="en-US" altLang="ja-JP" dirty="0"/>
          </a:p>
          <a:p>
            <a:pPr lvl="1">
              <a:spcBef>
                <a:spcPts val="600"/>
              </a:spcBef>
            </a:pPr>
            <a:r>
              <a:rPr lang="en-US" altLang="ja-JP" dirty="0"/>
              <a:t>Initially, all memory is available for user processes, a large hole.</a:t>
            </a:r>
            <a:endParaRPr lang="en-US" altLang="ja-JP" dirty="0"/>
          </a:p>
          <a:p>
            <a:pPr lvl="1">
              <a:spcBef>
                <a:spcPts val="600"/>
              </a:spcBef>
            </a:pPr>
            <a:r>
              <a:rPr lang="en-US" altLang="zh-CN" dirty="0"/>
              <a:t>Holes</a:t>
            </a:r>
            <a:r>
              <a:rPr lang="en-US" altLang="ja-JP" dirty="0"/>
              <a:t> </a:t>
            </a:r>
            <a:r>
              <a:rPr lang="en-US" altLang="zh-CN" dirty="0"/>
              <a:t>of various size are scattered throughout memory.</a:t>
            </a:r>
            <a:endParaRPr lang="en-US" altLang="zh-CN" dirty="0"/>
          </a:p>
          <a:p>
            <a:pPr>
              <a:spcBef>
                <a:spcPts val="600"/>
              </a:spcBef>
            </a:pPr>
            <a:r>
              <a:rPr lang="en-US" altLang="ja-JP" dirty="0"/>
              <a:t>The OS</a:t>
            </a:r>
            <a:r>
              <a:rPr lang="en-US" altLang="zh-CN" dirty="0"/>
              <a:t> maintains a </a:t>
            </a:r>
            <a:r>
              <a:rPr lang="en-US" altLang="ja-JP" dirty="0">
                <a:solidFill>
                  <a:srgbClr val="0000FF"/>
                </a:solidFill>
              </a:rPr>
              <a:t>table</a:t>
            </a:r>
            <a:r>
              <a:rPr lang="en-US" altLang="ja-JP" dirty="0"/>
              <a:t> containing </a:t>
            </a:r>
            <a:r>
              <a:rPr lang="en-US" altLang="zh-CN" dirty="0"/>
              <a:t>information:</a:t>
            </a:r>
            <a:endParaRPr lang="en-US" altLang="ja-JP" dirty="0"/>
          </a:p>
          <a:p>
            <a:pPr lvl="1">
              <a:spcBef>
                <a:spcPts val="600"/>
              </a:spcBef>
            </a:pPr>
            <a:r>
              <a:rPr lang="en-US" altLang="ja-JP" dirty="0"/>
              <a:t>Which partitions are </a:t>
            </a:r>
            <a:r>
              <a:rPr lang="en-US" altLang="zh-CN" dirty="0"/>
              <a:t>allocated, and to which process.</a:t>
            </a:r>
            <a:endParaRPr lang="en-US" altLang="ja-JP" dirty="0"/>
          </a:p>
          <a:p>
            <a:pPr lvl="1">
              <a:spcBef>
                <a:spcPts val="600"/>
              </a:spcBef>
            </a:pPr>
            <a:r>
              <a:rPr lang="en-US" altLang="ja-JP" dirty="0"/>
              <a:t>Which </a:t>
            </a:r>
            <a:r>
              <a:rPr lang="en-US" altLang="zh-CN" dirty="0"/>
              <a:t>partitions </a:t>
            </a:r>
            <a:r>
              <a:rPr lang="en-US" altLang="ja-JP" dirty="0"/>
              <a:t>are</a:t>
            </a:r>
            <a:r>
              <a:rPr lang="en-US" altLang="zh-CN" dirty="0"/>
              <a:t> free (hole)</a:t>
            </a:r>
            <a:endParaRPr lang="en-US" altLang="zh-CN" dirty="0"/>
          </a:p>
          <a:p>
            <a:pPr>
              <a:spcBef>
                <a:spcPts val="600"/>
              </a:spcBef>
            </a:pPr>
            <a:r>
              <a:rPr lang="en-US" altLang="zh-CN" dirty="0"/>
              <a:t>Memory allocation and reclaim </a:t>
            </a:r>
            <a:endParaRPr lang="en-US" altLang="zh-CN" dirty="0"/>
          </a:p>
          <a:p>
            <a:pPr lvl="1">
              <a:spcBef>
                <a:spcPts val="600"/>
              </a:spcBef>
            </a:pPr>
            <a:r>
              <a:rPr lang="en-US" altLang="zh-CN" dirty="0"/>
              <a:t>When a process arrives, it is allocated memory from a </a:t>
            </a:r>
            <a:r>
              <a:rPr lang="en-US" altLang="zh-CN" dirty="0">
                <a:solidFill>
                  <a:srgbClr val="0000FF"/>
                </a:solidFill>
              </a:rPr>
              <a:t>hole</a:t>
            </a:r>
            <a:r>
              <a:rPr lang="en-US" altLang="zh-CN" dirty="0"/>
              <a:t> large enough to accommodate it. </a:t>
            </a:r>
            <a:br>
              <a:rPr lang="en-US" altLang="zh-CN" dirty="0"/>
            </a:br>
            <a:r>
              <a:rPr lang="en-US" altLang="zh-CN" dirty="0"/>
              <a:t>Process is allocated exactly as much memory as required.</a:t>
            </a:r>
            <a:endParaRPr lang="en-US" altLang="zh-CN" dirty="0"/>
          </a:p>
          <a:p>
            <a:pPr lvl="1">
              <a:spcBef>
                <a:spcPts val="600"/>
              </a:spcBef>
            </a:pPr>
            <a:r>
              <a:rPr lang="en-US" altLang="en-US" dirty="0"/>
              <a:t>Process exiting frees its partition, </a:t>
            </a:r>
            <a:r>
              <a:rPr lang="en-US" altLang="en-US" dirty="0">
                <a:solidFill>
                  <a:srgbClr val="0000FF"/>
                </a:solidFill>
              </a:rPr>
              <a:t>adjacent </a:t>
            </a:r>
            <a:r>
              <a:rPr lang="en-US" altLang="en-US" dirty="0"/>
              <a:t>free partitions combined.</a:t>
            </a:r>
            <a:endParaRPr lang="en-US" altLang="en-US" dirty="0"/>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wipe(left)">
                                      <p:cBhvr>
                                        <p:cTn id="7" dur="500"/>
                                        <p:tgtEl>
                                          <p:spTgt spid="21913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9139">
                                            <p:txEl>
                                              <p:pRg st="1" end="1"/>
                                            </p:txEl>
                                          </p:spTgt>
                                        </p:tgtEl>
                                        <p:attrNameLst>
                                          <p:attrName>style.visibility</p:attrName>
                                        </p:attrNameLst>
                                      </p:cBhvr>
                                      <p:to>
                                        <p:strVal val="visible"/>
                                      </p:to>
                                    </p:set>
                                    <p:animEffect transition="in" filter="wipe(left)">
                                      <p:cBhvr>
                                        <p:cTn id="10" dur="500"/>
                                        <p:tgtEl>
                                          <p:spTgt spid="2191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animEffect transition="in" filter="wipe(left)">
                                      <p:cBhvr>
                                        <p:cTn id="15" dur="500"/>
                                        <p:tgtEl>
                                          <p:spTgt spid="21913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9139">
                                            <p:txEl>
                                              <p:pRg st="3" end="3"/>
                                            </p:txEl>
                                          </p:spTgt>
                                        </p:tgtEl>
                                        <p:attrNameLst>
                                          <p:attrName>style.visibility</p:attrName>
                                        </p:attrNameLst>
                                      </p:cBhvr>
                                      <p:to>
                                        <p:strVal val="visible"/>
                                      </p:to>
                                    </p:set>
                                    <p:animEffect transition="in" filter="wipe(left)">
                                      <p:cBhvr>
                                        <p:cTn id="18" dur="500"/>
                                        <p:tgtEl>
                                          <p:spTgt spid="21913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9139">
                                            <p:txEl>
                                              <p:pRg st="4" end="4"/>
                                            </p:txEl>
                                          </p:spTgt>
                                        </p:tgtEl>
                                        <p:attrNameLst>
                                          <p:attrName>style.visibility</p:attrName>
                                        </p:attrNameLst>
                                      </p:cBhvr>
                                      <p:to>
                                        <p:strVal val="visible"/>
                                      </p:to>
                                    </p:set>
                                    <p:animEffect transition="in" filter="wipe(left)">
                                      <p:cBhvr>
                                        <p:cTn id="21" dur="500"/>
                                        <p:tgtEl>
                                          <p:spTgt spid="21913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9139">
                                            <p:txEl>
                                              <p:pRg st="5" end="5"/>
                                            </p:txEl>
                                          </p:spTgt>
                                        </p:tgtEl>
                                        <p:attrNameLst>
                                          <p:attrName>style.visibility</p:attrName>
                                        </p:attrNameLst>
                                      </p:cBhvr>
                                      <p:to>
                                        <p:strVal val="visible"/>
                                      </p:to>
                                    </p:set>
                                    <p:animEffect transition="in" filter="wipe(left)">
                                      <p:cBhvr>
                                        <p:cTn id="26" dur="500"/>
                                        <p:tgtEl>
                                          <p:spTgt spid="21913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9139">
                                            <p:txEl>
                                              <p:pRg st="6" end="6"/>
                                            </p:txEl>
                                          </p:spTgt>
                                        </p:tgtEl>
                                        <p:attrNameLst>
                                          <p:attrName>style.visibility</p:attrName>
                                        </p:attrNameLst>
                                      </p:cBhvr>
                                      <p:to>
                                        <p:strVal val="visible"/>
                                      </p:to>
                                    </p:set>
                                    <p:animEffect transition="in" filter="wipe(left)">
                                      <p:cBhvr>
                                        <p:cTn id="29" dur="500"/>
                                        <p:tgtEl>
                                          <p:spTgt spid="21913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19139">
                                            <p:txEl>
                                              <p:pRg st="7" end="7"/>
                                            </p:txEl>
                                          </p:spTgt>
                                        </p:tgtEl>
                                        <p:attrNameLst>
                                          <p:attrName>style.visibility</p:attrName>
                                        </p:attrNameLst>
                                      </p:cBhvr>
                                      <p:to>
                                        <p:strVal val="visible"/>
                                      </p:to>
                                    </p:set>
                                    <p:animEffect transition="in" filter="wipe(left)">
                                      <p:cBhvr>
                                        <p:cTn id="32" dur="500"/>
                                        <p:tgtEl>
                                          <p:spTgt spid="21913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9139">
                                            <p:txEl>
                                              <p:pRg st="8" end="8"/>
                                            </p:txEl>
                                          </p:spTgt>
                                        </p:tgtEl>
                                        <p:attrNameLst>
                                          <p:attrName>style.visibility</p:attrName>
                                        </p:attrNameLst>
                                      </p:cBhvr>
                                      <p:to>
                                        <p:strVal val="visible"/>
                                      </p:to>
                                    </p:set>
                                    <p:animEffect transition="in" filter="wipe(left)">
                                      <p:cBhvr>
                                        <p:cTn id="37" dur="500"/>
                                        <p:tgtEl>
                                          <p:spTgt spid="21913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19139">
                                            <p:txEl>
                                              <p:pRg st="9" end="9"/>
                                            </p:txEl>
                                          </p:spTgt>
                                        </p:tgtEl>
                                        <p:attrNameLst>
                                          <p:attrName>style.visibility</p:attrName>
                                        </p:attrNameLst>
                                      </p:cBhvr>
                                      <p:to>
                                        <p:strVal val="visible"/>
                                      </p:to>
                                    </p:set>
                                    <p:animEffect transition="in" filter="wipe(left)">
                                      <p:cBhvr>
                                        <p:cTn id="40" dur="500"/>
                                        <p:tgtEl>
                                          <p:spTgt spid="21913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19139">
                                            <p:txEl>
                                              <p:pRg st="10" end="10"/>
                                            </p:txEl>
                                          </p:spTgt>
                                        </p:tgtEl>
                                        <p:attrNameLst>
                                          <p:attrName>style.visibility</p:attrName>
                                        </p:attrNameLst>
                                      </p:cBhvr>
                                      <p:to>
                                        <p:strVal val="visible"/>
                                      </p:to>
                                    </p:set>
                                    <p:animEffect transition="in" filter="wipe(left)">
                                      <p:cBhvr>
                                        <p:cTn id="43" dur="500"/>
                                        <p:tgtEl>
                                          <p:spTgt spid="2191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en-US" altLang="zh-CN" dirty="0"/>
              <a:t>Variable-partition scheme</a:t>
            </a:r>
            <a:endParaRPr lang="zh-CN" altLang="en-US" dirty="0"/>
          </a:p>
        </p:txBody>
      </p:sp>
      <p:sp>
        <p:nvSpPr>
          <p:cNvPr id="3" name="内容占位符 2"/>
          <p:cNvSpPr>
            <a:spLocks noGrp="1"/>
          </p:cNvSpPr>
          <p:nvPr>
            <p:ph idx="1"/>
          </p:nvPr>
        </p:nvSpPr>
        <p:spPr>
          <a:xfrm>
            <a:off x="406400" y="3645360"/>
            <a:ext cx="11520000" cy="3024000"/>
          </a:xfrm>
        </p:spPr>
        <p:txBody>
          <a:bodyPr>
            <a:normAutofit fontScale="92500" lnSpcReduction="10000"/>
          </a:bodyPr>
          <a:lstStyle/>
          <a:p>
            <a:pPr eaLnBrk="1" hangingPunct="1"/>
            <a:r>
              <a:rPr lang="en-US" altLang="ja-JP" dirty="0"/>
              <a:t>a list of available block sizes,  and the input queue.</a:t>
            </a:r>
            <a:endParaRPr lang="en-US" altLang="ja-JP" dirty="0"/>
          </a:p>
          <a:p>
            <a:pPr eaLnBrk="1" hangingPunct="1"/>
            <a:r>
              <a:rPr lang="en-US" altLang="ja-JP" dirty="0"/>
              <a:t>A large hole is split into two parts: one is </a:t>
            </a:r>
            <a:r>
              <a:rPr lang="en-US" altLang="zh-CN" dirty="0"/>
              <a:t>allocated</a:t>
            </a:r>
            <a:r>
              <a:rPr lang="en-US" altLang="ja-JP" dirty="0"/>
              <a:t> to the process, the other is returned to the set of holes.</a:t>
            </a:r>
            <a:endParaRPr lang="en-US" altLang="ja-JP" dirty="0"/>
          </a:p>
          <a:p>
            <a:pPr eaLnBrk="1" hangingPunct="1"/>
            <a:r>
              <a:rPr lang="en-US" altLang="zh-CN" dirty="0"/>
              <a:t>Many small holes in the memory, </a:t>
            </a:r>
            <a:r>
              <a:rPr lang="en-US" altLang="zh-CN" dirty="0">
                <a:solidFill>
                  <a:srgbClr val="0000FF"/>
                </a:solidFill>
              </a:rPr>
              <a:t>external fragmentation.</a:t>
            </a:r>
            <a:endParaRPr lang="en-US" altLang="zh-CN" dirty="0">
              <a:solidFill>
                <a:srgbClr val="0000FF"/>
              </a:solidFill>
            </a:endParaRPr>
          </a:p>
          <a:p>
            <a:pPr eaLnBrk="1" hangingPunct="1"/>
            <a:r>
              <a:rPr lang="en-US" altLang="zh-CN" dirty="0"/>
              <a:t>Can use </a:t>
            </a:r>
            <a:r>
              <a:rPr lang="en-US" altLang="zh-CN" dirty="0">
                <a:solidFill>
                  <a:srgbClr val="0000FF"/>
                </a:solidFill>
              </a:rPr>
              <a:t>compaction</a:t>
            </a:r>
            <a:r>
              <a:rPr lang="en-US" altLang="zh-CN" dirty="0"/>
              <a:t> to shift processes so they are contiguous and all free memory is in one block.</a:t>
            </a:r>
            <a:endParaRPr lang="en-US" altLang="zh-CN" dirty="0"/>
          </a:p>
          <a:p>
            <a:pPr eaLnBrk="1" hangingPunct="1"/>
            <a:r>
              <a:rPr lang="en-US" altLang="zh-CN" dirty="0">
                <a:solidFill>
                  <a:srgbClr val="0000FF"/>
                </a:solidFill>
              </a:rPr>
              <a:t>Data structure:  </a:t>
            </a:r>
            <a:r>
              <a:rPr lang="en-US" altLang="zh-CN" dirty="0"/>
              <a:t>Base address, limit</a:t>
            </a:r>
            <a:endParaRPr lang="en-US" altLang="zh-CN" dirty="0"/>
          </a:p>
          <a:p>
            <a:pPr marL="342900" lvl="1">
              <a:buSzPct val="70000"/>
              <a:buFont typeface="Monotype Sorts" pitchFamily="2" charset="2"/>
              <a:buChar char="n"/>
            </a:pPr>
            <a:endParaRPr lang="en-US" altLang="zh-CN" b="0" i="1" dirty="0">
              <a:solidFill>
                <a:srgbClr val="0000FF"/>
              </a:solidFill>
            </a:endParaRPr>
          </a:p>
        </p:txBody>
      </p:sp>
      <p:grpSp>
        <p:nvGrpSpPr>
          <p:cNvPr id="7" name="组合 6"/>
          <p:cNvGrpSpPr/>
          <p:nvPr/>
        </p:nvGrpSpPr>
        <p:grpSpPr>
          <a:xfrm>
            <a:off x="560385" y="998731"/>
            <a:ext cx="1800000" cy="2520279"/>
            <a:chOff x="251520" y="1268760"/>
            <a:chExt cx="1440160" cy="2835315"/>
          </a:xfrm>
        </p:grpSpPr>
        <p:sp>
          <p:nvSpPr>
            <p:cNvPr id="5" name="矩形 4"/>
            <p:cNvSpPr/>
            <p:nvPr/>
          </p:nvSpPr>
          <p:spPr bwMode="auto">
            <a:xfrm>
              <a:off x="251520" y="1268760"/>
              <a:ext cx="1440160" cy="28353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1800">
                <a:cs typeface="Times New Roman" panose="02020603050405020304" pitchFamily="18" charset="0"/>
              </a:endParaRPr>
            </a:p>
          </p:txBody>
        </p:sp>
        <p:sp>
          <p:nvSpPr>
            <p:cNvPr id="6" name="矩形 5"/>
            <p:cNvSpPr/>
            <p:nvPr/>
          </p:nvSpPr>
          <p:spPr bwMode="auto">
            <a:xfrm>
              <a:off x="251520" y="1268760"/>
              <a:ext cx="1440160" cy="540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OS</a:t>
              </a:r>
              <a:endParaRPr lang="zh-CN" altLang="en-US" sz="1800" dirty="0">
                <a:ln w="6350">
                  <a:solidFill>
                    <a:schemeClr val="tx1"/>
                  </a:solidFill>
                </a:ln>
                <a:cs typeface="Times New Roman" panose="02020603050405020304" pitchFamily="18" charset="0"/>
              </a:endParaRPr>
            </a:p>
          </p:txBody>
        </p:sp>
      </p:grpSp>
      <p:grpSp>
        <p:nvGrpSpPr>
          <p:cNvPr id="8" name="组合 7"/>
          <p:cNvGrpSpPr/>
          <p:nvPr/>
        </p:nvGrpSpPr>
        <p:grpSpPr>
          <a:xfrm>
            <a:off x="3395700" y="998731"/>
            <a:ext cx="1800000" cy="2520279"/>
            <a:chOff x="251520" y="1268760"/>
            <a:chExt cx="1440160" cy="2835315"/>
          </a:xfrm>
        </p:grpSpPr>
        <p:sp>
          <p:nvSpPr>
            <p:cNvPr id="9" name="矩形 8"/>
            <p:cNvSpPr/>
            <p:nvPr/>
          </p:nvSpPr>
          <p:spPr bwMode="auto">
            <a:xfrm>
              <a:off x="251520" y="1268760"/>
              <a:ext cx="1440160" cy="28353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1800">
                <a:ln w="6350">
                  <a:solidFill>
                    <a:schemeClr val="tx1"/>
                  </a:solidFill>
                </a:ln>
                <a:cs typeface="Times New Roman" panose="02020603050405020304" pitchFamily="18" charset="0"/>
              </a:endParaRPr>
            </a:p>
          </p:txBody>
        </p:sp>
        <p:sp>
          <p:nvSpPr>
            <p:cNvPr id="10" name="矩形 9"/>
            <p:cNvSpPr/>
            <p:nvPr/>
          </p:nvSpPr>
          <p:spPr bwMode="auto">
            <a:xfrm>
              <a:off x="251520" y="1268760"/>
              <a:ext cx="1440160" cy="540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OS</a:t>
              </a:r>
              <a:endParaRPr lang="zh-CN" altLang="en-US" sz="1800" dirty="0">
                <a:ln w="6350">
                  <a:solidFill>
                    <a:schemeClr val="tx1"/>
                  </a:solidFill>
                </a:ln>
                <a:cs typeface="Times New Roman" panose="02020603050405020304" pitchFamily="18" charset="0"/>
              </a:endParaRPr>
            </a:p>
          </p:txBody>
        </p:sp>
      </p:grpSp>
      <p:sp>
        <p:nvSpPr>
          <p:cNvPr id="11" name="矩形 10"/>
          <p:cNvSpPr/>
          <p:nvPr/>
        </p:nvSpPr>
        <p:spPr bwMode="auto">
          <a:xfrm>
            <a:off x="3395700" y="1484839"/>
            <a:ext cx="1800000" cy="504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P5</a:t>
            </a:r>
            <a:endParaRPr lang="zh-CN" altLang="en-US" sz="1800" dirty="0">
              <a:ln w="6350">
                <a:solidFill>
                  <a:schemeClr val="tx1"/>
                </a:solidFill>
              </a:ln>
              <a:cs typeface="Times New Roman" panose="02020603050405020304" pitchFamily="18" charset="0"/>
            </a:endParaRPr>
          </a:p>
        </p:txBody>
      </p:sp>
      <p:sp>
        <p:nvSpPr>
          <p:cNvPr id="12" name="矩形 11"/>
          <p:cNvSpPr/>
          <p:nvPr/>
        </p:nvSpPr>
        <p:spPr bwMode="auto">
          <a:xfrm>
            <a:off x="3395700" y="1988840"/>
            <a:ext cx="1800000" cy="959999"/>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P8</a:t>
            </a:r>
            <a:endParaRPr lang="zh-CN" altLang="en-US" sz="1800" dirty="0">
              <a:ln w="6350">
                <a:solidFill>
                  <a:schemeClr val="tx1"/>
                </a:solidFill>
              </a:ln>
              <a:cs typeface="Times New Roman" panose="02020603050405020304" pitchFamily="18" charset="0"/>
            </a:endParaRPr>
          </a:p>
        </p:txBody>
      </p:sp>
      <p:sp>
        <p:nvSpPr>
          <p:cNvPr id="13" name="矩形 12"/>
          <p:cNvSpPr/>
          <p:nvPr/>
        </p:nvSpPr>
        <p:spPr bwMode="auto">
          <a:xfrm>
            <a:off x="3395700" y="2911009"/>
            <a:ext cx="1800000" cy="608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P2</a:t>
            </a:r>
            <a:endParaRPr lang="zh-CN" altLang="en-US" sz="1800" dirty="0">
              <a:ln w="6350">
                <a:solidFill>
                  <a:schemeClr val="tx1"/>
                </a:solidFill>
              </a:ln>
              <a:cs typeface="Times New Roman" panose="02020603050405020304" pitchFamily="18" charset="0"/>
            </a:endParaRPr>
          </a:p>
        </p:txBody>
      </p:sp>
      <p:grpSp>
        <p:nvGrpSpPr>
          <p:cNvPr id="20" name="组合 19"/>
          <p:cNvGrpSpPr/>
          <p:nvPr/>
        </p:nvGrpSpPr>
        <p:grpSpPr>
          <a:xfrm>
            <a:off x="6366030" y="998731"/>
            <a:ext cx="1800000" cy="2520279"/>
            <a:chOff x="4526995" y="1268760"/>
            <a:chExt cx="1440160" cy="2835315"/>
          </a:xfrm>
        </p:grpSpPr>
        <p:grpSp>
          <p:nvGrpSpPr>
            <p:cNvPr id="14" name="组合 13"/>
            <p:cNvGrpSpPr/>
            <p:nvPr/>
          </p:nvGrpSpPr>
          <p:grpSpPr>
            <a:xfrm>
              <a:off x="4526995" y="1268760"/>
              <a:ext cx="1440160" cy="2835315"/>
              <a:chOff x="251520" y="1268760"/>
              <a:chExt cx="1440160" cy="2835315"/>
            </a:xfrm>
          </p:grpSpPr>
          <p:sp>
            <p:nvSpPr>
              <p:cNvPr id="15" name="矩形 14"/>
              <p:cNvSpPr/>
              <p:nvPr/>
            </p:nvSpPr>
            <p:spPr bwMode="auto">
              <a:xfrm>
                <a:off x="251520" y="1268760"/>
                <a:ext cx="1440160" cy="28353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1800">
                  <a:ln w="6350">
                    <a:solidFill>
                      <a:schemeClr val="tx1"/>
                    </a:solidFill>
                  </a:ln>
                  <a:cs typeface="Times New Roman" panose="02020603050405020304" pitchFamily="18" charset="0"/>
                </a:endParaRPr>
              </a:p>
            </p:txBody>
          </p:sp>
          <p:sp>
            <p:nvSpPr>
              <p:cNvPr id="16" name="矩形 15"/>
              <p:cNvSpPr/>
              <p:nvPr/>
            </p:nvSpPr>
            <p:spPr bwMode="auto">
              <a:xfrm>
                <a:off x="251520" y="1268760"/>
                <a:ext cx="1440160" cy="540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OS</a:t>
                </a:r>
                <a:endParaRPr lang="zh-CN" altLang="en-US" sz="1800" dirty="0">
                  <a:ln w="6350">
                    <a:solidFill>
                      <a:schemeClr val="tx1"/>
                    </a:solidFill>
                  </a:ln>
                  <a:cs typeface="Times New Roman" panose="02020603050405020304" pitchFamily="18" charset="0"/>
                </a:endParaRPr>
              </a:p>
            </p:txBody>
          </p:sp>
        </p:grpSp>
        <p:sp>
          <p:nvSpPr>
            <p:cNvPr id="17" name="矩形 16"/>
            <p:cNvSpPr/>
            <p:nvPr/>
          </p:nvSpPr>
          <p:spPr bwMode="auto">
            <a:xfrm>
              <a:off x="4526995" y="1808880"/>
              <a:ext cx="1440160" cy="54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P5</a:t>
              </a:r>
              <a:endParaRPr lang="zh-CN" altLang="en-US" sz="1800" dirty="0">
                <a:ln w="6350">
                  <a:solidFill>
                    <a:schemeClr val="tx1"/>
                  </a:solidFill>
                </a:ln>
                <a:cs typeface="Times New Roman" panose="02020603050405020304" pitchFamily="18" charset="0"/>
              </a:endParaRPr>
            </a:p>
          </p:txBody>
        </p:sp>
        <p:sp>
          <p:nvSpPr>
            <p:cNvPr id="19" name="矩形 18"/>
            <p:cNvSpPr/>
            <p:nvPr/>
          </p:nvSpPr>
          <p:spPr bwMode="auto">
            <a:xfrm>
              <a:off x="4526995" y="3420075"/>
              <a:ext cx="1440160" cy="684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P2</a:t>
              </a:r>
              <a:endParaRPr lang="zh-CN" altLang="en-US" sz="1800" dirty="0">
                <a:ln w="6350">
                  <a:solidFill>
                    <a:schemeClr val="tx1"/>
                  </a:solidFill>
                </a:ln>
                <a:cs typeface="Times New Roman" panose="02020603050405020304" pitchFamily="18" charset="0"/>
              </a:endParaRPr>
            </a:p>
          </p:txBody>
        </p:sp>
      </p:grpSp>
      <p:sp>
        <p:nvSpPr>
          <p:cNvPr id="21" name="矩形 20"/>
          <p:cNvSpPr/>
          <p:nvPr/>
        </p:nvSpPr>
        <p:spPr bwMode="auto">
          <a:xfrm>
            <a:off x="6366030" y="1943834"/>
            <a:ext cx="1800000" cy="320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P9</a:t>
            </a:r>
            <a:endParaRPr lang="zh-CN" altLang="en-US" sz="1800" dirty="0">
              <a:ln w="6350">
                <a:solidFill>
                  <a:schemeClr val="tx1"/>
                </a:solidFill>
              </a:ln>
              <a:cs typeface="Times New Roman" panose="02020603050405020304" pitchFamily="18" charset="0"/>
            </a:endParaRPr>
          </a:p>
        </p:txBody>
      </p:sp>
      <p:sp>
        <p:nvSpPr>
          <p:cNvPr id="22" name="矩形 21"/>
          <p:cNvSpPr/>
          <p:nvPr/>
        </p:nvSpPr>
        <p:spPr bwMode="auto">
          <a:xfrm>
            <a:off x="6366030" y="2258869"/>
            <a:ext cx="1800000" cy="32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P10</a:t>
            </a:r>
            <a:endParaRPr lang="zh-CN" altLang="en-US" sz="1800" dirty="0">
              <a:ln w="6350">
                <a:solidFill>
                  <a:schemeClr val="tx1"/>
                </a:solidFill>
              </a:ln>
              <a:cs typeface="Times New Roman" panose="02020603050405020304" pitchFamily="18" charset="0"/>
            </a:endParaRPr>
          </a:p>
        </p:txBody>
      </p:sp>
      <p:grpSp>
        <p:nvGrpSpPr>
          <p:cNvPr id="31" name="组合 30"/>
          <p:cNvGrpSpPr/>
          <p:nvPr/>
        </p:nvGrpSpPr>
        <p:grpSpPr>
          <a:xfrm>
            <a:off x="9336560" y="998731"/>
            <a:ext cx="1800000" cy="2520279"/>
            <a:chOff x="6732240" y="1268760"/>
            <a:chExt cx="1440160" cy="2835315"/>
          </a:xfrm>
        </p:grpSpPr>
        <p:grpSp>
          <p:nvGrpSpPr>
            <p:cNvPr id="23" name="组合 22"/>
            <p:cNvGrpSpPr/>
            <p:nvPr/>
          </p:nvGrpSpPr>
          <p:grpSpPr>
            <a:xfrm>
              <a:off x="6732240" y="1268760"/>
              <a:ext cx="1440160" cy="2835315"/>
              <a:chOff x="4526995" y="1268760"/>
              <a:chExt cx="1440160" cy="2835315"/>
            </a:xfrm>
          </p:grpSpPr>
          <p:grpSp>
            <p:nvGrpSpPr>
              <p:cNvPr id="24" name="组合 23"/>
              <p:cNvGrpSpPr/>
              <p:nvPr/>
            </p:nvGrpSpPr>
            <p:grpSpPr>
              <a:xfrm>
                <a:off x="4526995" y="1268760"/>
                <a:ext cx="1440160" cy="2835315"/>
                <a:chOff x="251520" y="1268760"/>
                <a:chExt cx="1440160" cy="2835315"/>
              </a:xfrm>
            </p:grpSpPr>
            <p:sp>
              <p:nvSpPr>
                <p:cNvPr id="27" name="矩形 26"/>
                <p:cNvSpPr/>
                <p:nvPr/>
              </p:nvSpPr>
              <p:spPr bwMode="auto">
                <a:xfrm>
                  <a:off x="251520" y="1268760"/>
                  <a:ext cx="1440160" cy="28353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1800">
                    <a:ln w="6350">
                      <a:solidFill>
                        <a:schemeClr val="tx1"/>
                      </a:solidFill>
                    </a:ln>
                    <a:cs typeface="Times New Roman" panose="02020603050405020304" pitchFamily="18" charset="0"/>
                  </a:endParaRPr>
                </a:p>
              </p:txBody>
            </p:sp>
            <p:sp>
              <p:nvSpPr>
                <p:cNvPr id="28" name="矩形 27"/>
                <p:cNvSpPr/>
                <p:nvPr/>
              </p:nvSpPr>
              <p:spPr bwMode="auto">
                <a:xfrm>
                  <a:off x="251520" y="1268760"/>
                  <a:ext cx="1440160" cy="540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OS</a:t>
                  </a:r>
                  <a:endParaRPr lang="zh-CN" altLang="en-US" sz="1800" dirty="0">
                    <a:ln w="6350">
                      <a:solidFill>
                        <a:schemeClr val="tx1"/>
                      </a:solidFill>
                    </a:ln>
                    <a:cs typeface="Times New Roman" panose="02020603050405020304" pitchFamily="18" charset="0"/>
                  </a:endParaRPr>
                </a:p>
              </p:txBody>
            </p:sp>
          </p:grpSp>
          <p:sp>
            <p:nvSpPr>
              <p:cNvPr id="25" name="矩形 24"/>
              <p:cNvSpPr/>
              <p:nvPr/>
            </p:nvSpPr>
            <p:spPr bwMode="auto">
              <a:xfrm>
                <a:off x="4526995" y="1808880"/>
                <a:ext cx="1440160" cy="54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P5</a:t>
                </a:r>
                <a:endParaRPr lang="zh-CN" altLang="en-US" sz="1800" dirty="0">
                  <a:ln w="6350">
                    <a:solidFill>
                      <a:schemeClr val="tx1"/>
                    </a:solidFill>
                  </a:ln>
                  <a:cs typeface="Times New Roman" panose="02020603050405020304" pitchFamily="18" charset="0"/>
                </a:endParaRPr>
              </a:p>
            </p:txBody>
          </p:sp>
          <p:sp>
            <p:nvSpPr>
              <p:cNvPr id="26" name="矩形 25"/>
              <p:cNvSpPr/>
              <p:nvPr/>
            </p:nvSpPr>
            <p:spPr bwMode="auto">
              <a:xfrm>
                <a:off x="4526995" y="3420075"/>
                <a:ext cx="1440160" cy="684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P2</a:t>
                </a:r>
                <a:endParaRPr lang="zh-CN" altLang="en-US" sz="1800" dirty="0">
                  <a:ln w="6350">
                    <a:solidFill>
                      <a:schemeClr val="tx1"/>
                    </a:solidFill>
                  </a:ln>
                  <a:cs typeface="Times New Roman" panose="02020603050405020304" pitchFamily="18" charset="0"/>
                </a:endParaRPr>
              </a:p>
            </p:txBody>
          </p:sp>
        </p:grpSp>
        <p:sp>
          <p:nvSpPr>
            <p:cNvPr id="30" name="矩形 29"/>
            <p:cNvSpPr/>
            <p:nvPr/>
          </p:nvSpPr>
          <p:spPr bwMode="auto">
            <a:xfrm>
              <a:off x="6732240" y="2708920"/>
              <a:ext cx="1440160" cy="36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P10</a:t>
              </a:r>
              <a:endParaRPr lang="zh-CN" altLang="en-US" sz="1800" dirty="0">
                <a:ln w="6350">
                  <a:solidFill>
                    <a:schemeClr val="tx1"/>
                  </a:solidFill>
                </a:ln>
                <a:cs typeface="Times New Roman" panose="02020603050405020304" pitchFamily="18" charset="0"/>
              </a:endParaRPr>
            </a:p>
          </p:txBody>
        </p:sp>
      </p:grpSp>
      <p:sp>
        <p:nvSpPr>
          <p:cNvPr id="32" name="矩形 31"/>
          <p:cNvSpPr/>
          <p:nvPr/>
        </p:nvSpPr>
        <p:spPr bwMode="auto">
          <a:xfrm>
            <a:off x="9336560" y="1943834"/>
            <a:ext cx="1800000" cy="256000"/>
          </a:xfrm>
          <a:prstGeom prst="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P6</a:t>
            </a:r>
            <a:endParaRPr lang="zh-CN" altLang="en-US" sz="1800" dirty="0">
              <a:ln w="6350">
                <a:solidFill>
                  <a:schemeClr val="tx1"/>
                </a:solidFill>
              </a:ln>
              <a:cs typeface="Times New Roman" panose="02020603050405020304" pitchFamily="18" charset="0"/>
            </a:endParaRPr>
          </a:p>
        </p:txBody>
      </p:sp>
      <p:sp>
        <p:nvSpPr>
          <p:cNvPr id="33" name="矩形 32"/>
          <p:cNvSpPr/>
          <p:nvPr/>
        </p:nvSpPr>
        <p:spPr bwMode="auto">
          <a:xfrm>
            <a:off x="9336560" y="2573904"/>
            <a:ext cx="1800000" cy="256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sz="1800" dirty="0">
                <a:ln w="6350">
                  <a:solidFill>
                    <a:schemeClr val="tx1"/>
                  </a:solidFill>
                </a:ln>
                <a:cs typeface="Times New Roman" panose="02020603050405020304" pitchFamily="18" charset="0"/>
              </a:rPr>
              <a:t>P4</a:t>
            </a:r>
            <a:endParaRPr lang="zh-CN" altLang="en-US" sz="1800" dirty="0">
              <a:ln w="6350">
                <a:solidFill>
                  <a:schemeClr val="tx1"/>
                </a:solidFill>
              </a:ln>
              <a:cs typeface="Times New Roman" panose="02020603050405020304" pitchFamily="18" charset="0"/>
            </a:endParaRPr>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2" grpId="0" animBg="1"/>
      <p:bldP spid="13" grpId="0" animBg="1"/>
      <p:bldP spid="21" grpId="0" animBg="1"/>
      <p:bldP spid="22" grpId="0" animBg="1"/>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Dynamic Storage-Allocation Problem</a:t>
            </a:r>
            <a:endParaRPr lang="zh-CN" altLang="en-US" dirty="0"/>
          </a:p>
        </p:txBody>
      </p:sp>
      <p:sp>
        <p:nvSpPr>
          <p:cNvPr id="223235" name="Rectangle 3"/>
          <p:cNvSpPr>
            <a:spLocks noGrp="1" noChangeArrowheads="1"/>
          </p:cNvSpPr>
          <p:nvPr>
            <p:ph idx="1"/>
          </p:nvPr>
        </p:nvSpPr>
        <p:spPr/>
        <p:txBody>
          <a:bodyPr/>
          <a:lstStyle/>
          <a:p>
            <a:pPr eaLnBrk="1" hangingPunct="1"/>
            <a:r>
              <a:rPr lang="en-US" altLang="zh-CN" dirty="0"/>
              <a:t>How to satisfy a request of size </a:t>
            </a:r>
            <a:r>
              <a:rPr lang="en-US" altLang="zh-CN" i="1" dirty="0"/>
              <a:t>n</a:t>
            </a:r>
            <a:r>
              <a:rPr lang="en-US" altLang="zh-CN" dirty="0"/>
              <a:t> from a list of </a:t>
            </a:r>
            <a:r>
              <a:rPr lang="en-US" altLang="ja-JP" dirty="0"/>
              <a:t>free </a:t>
            </a:r>
            <a:r>
              <a:rPr lang="en-US" altLang="zh-CN" dirty="0"/>
              <a:t>holes</a:t>
            </a:r>
            <a:r>
              <a:rPr lang="en-US" altLang="ja-JP" dirty="0"/>
              <a:t>?</a:t>
            </a:r>
            <a:endParaRPr lang="en-US" altLang="zh-CN" i="1" dirty="0">
              <a:solidFill>
                <a:srgbClr val="0000FF"/>
              </a:solidFill>
            </a:endParaRPr>
          </a:p>
          <a:p>
            <a:pPr lvl="1" eaLnBrk="1" hangingPunct="1"/>
            <a:r>
              <a:rPr lang="en-US" altLang="zh-CN" i="1" dirty="0">
                <a:solidFill>
                  <a:srgbClr val="0000FF"/>
                </a:solidFill>
              </a:rPr>
              <a:t>First-fit:</a:t>
            </a:r>
            <a:r>
              <a:rPr lang="en-US" altLang="zh-CN" dirty="0"/>
              <a:t>  Allocate the </a:t>
            </a:r>
            <a:r>
              <a:rPr lang="en-US" altLang="zh-CN" i="1" dirty="0">
                <a:solidFill>
                  <a:srgbClr val="0000FF"/>
                </a:solidFill>
              </a:rPr>
              <a:t>first</a:t>
            </a:r>
            <a:r>
              <a:rPr lang="en-US" altLang="zh-CN" dirty="0">
                <a:solidFill>
                  <a:srgbClr val="0000FF"/>
                </a:solidFill>
              </a:rPr>
              <a:t> </a:t>
            </a:r>
            <a:r>
              <a:rPr lang="en-US" altLang="zh-CN" dirty="0"/>
              <a:t>hole that is big enough.</a:t>
            </a:r>
            <a:endParaRPr lang="en-US" altLang="zh-CN" dirty="0"/>
          </a:p>
          <a:p>
            <a:pPr lvl="1" eaLnBrk="1" hangingPunct="1"/>
            <a:r>
              <a:rPr lang="en-US" altLang="zh-CN" i="1" dirty="0">
                <a:solidFill>
                  <a:srgbClr val="0000FF"/>
                </a:solidFill>
              </a:rPr>
              <a:t>Best-fit</a:t>
            </a:r>
            <a:r>
              <a:rPr lang="en-US" altLang="zh-CN" dirty="0"/>
              <a:t>:</a:t>
            </a:r>
            <a:r>
              <a:rPr lang="en-US" altLang="zh-CN" sz="2000" dirty="0"/>
              <a:t>  </a:t>
            </a:r>
            <a:r>
              <a:rPr lang="en-US" altLang="zh-CN" dirty="0"/>
              <a:t>Allocate the </a:t>
            </a:r>
            <a:r>
              <a:rPr lang="en-US" altLang="zh-CN" i="1" dirty="0">
                <a:solidFill>
                  <a:srgbClr val="0000FF"/>
                </a:solidFill>
              </a:rPr>
              <a:t>smallest</a:t>
            </a:r>
            <a:r>
              <a:rPr lang="en-US" altLang="zh-CN" dirty="0"/>
              <a:t> hole that is big enough.</a:t>
            </a:r>
            <a:endParaRPr lang="en-US" altLang="zh-CN" dirty="0"/>
          </a:p>
          <a:p>
            <a:pPr lvl="2" eaLnBrk="1" hangingPunct="1"/>
            <a:r>
              <a:rPr lang="en-US" altLang="zh-CN" sz="2200" dirty="0"/>
              <a:t>must search the entire list, unless ordered by size.  </a:t>
            </a:r>
            <a:endParaRPr lang="en-US" altLang="zh-CN" sz="2200" dirty="0"/>
          </a:p>
          <a:p>
            <a:pPr lvl="2" eaLnBrk="1" hangingPunct="1"/>
            <a:r>
              <a:rPr lang="en-US" altLang="zh-CN" sz="2200" dirty="0"/>
              <a:t>Produces the smallest leftover hole.</a:t>
            </a:r>
            <a:endParaRPr lang="en-US" altLang="zh-CN" sz="2200" dirty="0"/>
          </a:p>
          <a:p>
            <a:pPr lvl="1" eaLnBrk="1" hangingPunct="1"/>
            <a:r>
              <a:rPr lang="en-US" altLang="zh-CN" i="1" dirty="0">
                <a:solidFill>
                  <a:srgbClr val="0000FF"/>
                </a:solidFill>
              </a:rPr>
              <a:t>Worst-fit</a:t>
            </a:r>
            <a:r>
              <a:rPr lang="en-US" altLang="zh-CN" dirty="0"/>
              <a:t>:</a:t>
            </a:r>
            <a:r>
              <a:rPr lang="en-US" altLang="zh-CN" sz="2000" dirty="0"/>
              <a:t>  </a:t>
            </a:r>
            <a:r>
              <a:rPr lang="en-US" altLang="zh-CN" dirty="0"/>
              <a:t>Allocate the </a:t>
            </a:r>
            <a:r>
              <a:rPr lang="en-US" altLang="zh-CN" i="1" dirty="0">
                <a:solidFill>
                  <a:srgbClr val="0000FF"/>
                </a:solidFill>
              </a:rPr>
              <a:t>largest</a:t>
            </a:r>
            <a:r>
              <a:rPr lang="en-US" altLang="zh-CN" dirty="0"/>
              <a:t> hole.</a:t>
            </a:r>
            <a:endParaRPr lang="en-US" altLang="zh-CN" dirty="0"/>
          </a:p>
          <a:p>
            <a:pPr lvl="2" eaLnBrk="1" hangingPunct="1"/>
            <a:r>
              <a:rPr lang="en-US" altLang="zh-CN" sz="2200" dirty="0"/>
              <a:t>must also search the entire list.  </a:t>
            </a:r>
            <a:endParaRPr lang="en-US" altLang="zh-CN" sz="2200" dirty="0"/>
          </a:p>
          <a:p>
            <a:pPr lvl="2" eaLnBrk="1" hangingPunct="1"/>
            <a:r>
              <a:rPr lang="en-US" altLang="zh-CN" sz="2200" dirty="0"/>
              <a:t>Produces the largest leftover hole.</a:t>
            </a:r>
            <a:endParaRPr lang="en-US" altLang="zh-CN" sz="2200" dirty="0"/>
          </a:p>
          <a:p>
            <a:pPr eaLnBrk="1" hangingPunct="1"/>
            <a:r>
              <a:rPr lang="en-US" altLang="zh-CN" dirty="0"/>
              <a:t>First-fit and best-fit are better than worst-fit in terms of speed and storage utilization.</a:t>
            </a:r>
            <a:endParaRPr lang="en-US" altLang="zh-CN" dirty="0"/>
          </a:p>
          <a:p>
            <a:pPr eaLnBrk="1" hangingPunct="1"/>
            <a:r>
              <a:rPr lang="en-US" altLang="zh-CN" dirty="0"/>
              <a:t>These algorithms suffer from </a:t>
            </a:r>
            <a:r>
              <a:rPr lang="en-US" altLang="zh-CN" dirty="0">
                <a:solidFill>
                  <a:srgbClr val="0000FF"/>
                </a:solidFill>
              </a:rPr>
              <a:t>external</a:t>
            </a:r>
            <a:r>
              <a:rPr lang="en-US" altLang="zh-CN" dirty="0"/>
              <a:t> </a:t>
            </a:r>
            <a:r>
              <a:rPr lang="en-US" altLang="zh-CN" dirty="0">
                <a:solidFill>
                  <a:srgbClr val="0000FF"/>
                </a:solidFill>
              </a:rPr>
              <a:t>fragmentation</a:t>
            </a:r>
            <a:r>
              <a:rPr lang="en-US" altLang="zh-CN" dirty="0"/>
              <a:t>.</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left)">
                                      <p:cBhvr>
                                        <p:cTn id="7" dur="500"/>
                                        <p:tgtEl>
                                          <p:spTgt spid="2232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wipe(left)">
                                      <p:cBhvr>
                                        <p:cTn id="10" dur="500"/>
                                        <p:tgtEl>
                                          <p:spTgt spid="2232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Effect transition="in" filter="wipe(left)">
                                      <p:cBhvr>
                                        <p:cTn id="13" dur="500"/>
                                        <p:tgtEl>
                                          <p:spTgt spid="2232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wipe(left)">
                                      <p:cBhvr>
                                        <p:cTn id="16" dur="500"/>
                                        <p:tgtEl>
                                          <p:spTgt spid="2232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3235">
                                            <p:txEl>
                                              <p:pRg st="4" end="4"/>
                                            </p:txEl>
                                          </p:spTgt>
                                        </p:tgtEl>
                                        <p:attrNameLst>
                                          <p:attrName>style.visibility</p:attrName>
                                        </p:attrNameLst>
                                      </p:cBhvr>
                                      <p:to>
                                        <p:strVal val="visible"/>
                                      </p:to>
                                    </p:set>
                                    <p:animEffect transition="in" filter="wipe(left)">
                                      <p:cBhvr>
                                        <p:cTn id="19" dur="500"/>
                                        <p:tgtEl>
                                          <p:spTgt spid="22323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23235">
                                            <p:txEl>
                                              <p:pRg st="5" end="5"/>
                                            </p:txEl>
                                          </p:spTgt>
                                        </p:tgtEl>
                                        <p:attrNameLst>
                                          <p:attrName>style.visibility</p:attrName>
                                        </p:attrNameLst>
                                      </p:cBhvr>
                                      <p:to>
                                        <p:strVal val="visible"/>
                                      </p:to>
                                    </p:set>
                                    <p:animEffect transition="in" filter="wipe(left)">
                                      <p:cBhvr>
                                        <p:cTn id="22" dur="500"/>
                                        <p:tgtEl>
                                          <p:spTgt spid="22323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3235">
                                            <p:txEl>
                                              <p:pRg st="6" end="6"/>
                                            </p:txEl>
                                          </p:spTgt>
                                        </p:tgtEl>
                                        <p:attrNameLst>
                                          <p:attrName>style.visibility</p:attrName>
                                        </p:attrNameLst>
                                      </p:cBhvr>
                                      <p:to>
                                        <p:strVal val="visible"/>
                                      </p:to>
                                    </p:set>
                                    <p:animEffect transition="in" filter="wipe(left)">
                                      <p:cBhvr>
                                        <p:cTn id="25" dur="500"/>
                                        <p:tgtEl>
                                          <p:spTgt spid="22323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3235">
                                            <p:txEl>
                                              <p:pRg st="7" end="7"/>
                                            </p:txEl>
                                          </p:spTgt>
                                        </p:tgtEl>
                                        <p:attrNameLst>
                                          <p:attrName>style.visibility</p:attrName>
                                        </p:attrNameLst>
                                      </p:cBhvr>
                                      <p:to>
                                        <p:strVal val="visible"/>
                                      </p:to>
                                    </p:set>
                                    <p:animEffect transition="in" filter="wipe(left)">
                                      <p:cBhvr>
                                        <p:cTn id="28" dur="500"/>
                                        <p:tgtEl>
                                          <p:spTgt spid="22323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3235">
                                            <p:txEl>
                                              <p:pRg st="8" end="8"/>
                                            </p:txEl>
                                          </p:spTgt>
                                        </p:tgtEl>
                                        <p:attrNameLst>
                                          <p:attrName>style.visibility</p:attrName>
                                        </p:attrNameLst>
                                      </p:cBhvr>
                                      <p:to>
                                        <p:strVal val="visible"/>
                                      </p:to>
                                    </p:set>
                                    <p:animEffect transition="in" filter="wipe(left)">
                                      <p:cBhvr>
                                        <p:cTn id="33" dur="500"/>
                                        <p:tgtEl>
                                          <p:spTgt spid="22323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3235">
                                            <p:txEl>
                                              <p:pRg st="9" end="9"/>
                                            </p:txEl>
                                          </p:spTgt>
                                        </p:tgtEl>
                                        <p:attrNameLst>
                                          <p:attrName>style.visibility</p:attrName>
                                        </p:attrNameLst>
                                      </p:cBhvr>
                                      <p:to>
                                        <p:strVal val="visible"/>
                                      </p:to>
                                    </p:set>
                                    <p:animEffect transition="in" filter="wipe(left)">
                                      <p:cBhvr>
                                        <p:cTn id="38" dur="500"/>
                                        <p:tgtEl>
                                          <p:spTgt spid="223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225283" name="Rectangle 3"/>
          <p:cNvSpPr>
            <a:spLocks noGrp="1" noChangeArrowheads="1"/>
          </p:cNvSpPr>
          <p:nvPr>
            <p:ph idx="1"/>
          </p:nvPr>
        </p:nvSpPr>
        <p:spPr/>
        <p:txBody>
          <a:bodyPr/>
          <a:lstStyle/>
          <a:p>
            <a:pPr>
              <a:spcBef>
                <a:spcPts val="600"/>
              </a:spcBef>
            </a:pPr>
            <a:r>
              <a:rPr lang="en-US" altLang="zh-CN" i="1" dirty="0">
                <a:solidFill>
                  <a:srgbClr val="0000FF"/>
                </a:solidFill>
              </a:rPr>
              <a:t>External Fragmentation</a:t>
            </a:r>
            <a:r>
              <a:rPr lang="en-US" altLang="zh-CN" dirty="0"/>
              <a:t> – total memory space exists to satisfy a request, but it is not contiguous.</a:t>
            </a:r>
            <a:endParaRPr lang="en-US" altLang="zh-CN" dirty="0"/>
          </a:p>
          <a:p>
            <a:pPr>
              <a:spcBef>
                <a:spcPts val="600"/>
              </a:spcBef>
            </a:pPr>
            <a:r>
              <a:rPr lang="en-US" altLang="zh-CN" i="1" dirty="0">
                <a:solidFill>
                  <a:srgbClr val="0000FF"/>
                </a:solidFill>
              </a:rPr>
              <a:t>Internal Fragmentation</a:t>
            </a:r>
            <a:r>
              <a:rPr lang="en-US" altLang="zh-CN" dirty="0"/>
              <a:t> – allocated memory may be slightly larger than requested memory; this </a:t>
            </a:r>
            <a:r>
              <a:rPr lang="en-US" altLang="zh-CN" dirty="0">
                <a:solidFill>
                  <a:srgbClr val="0000FF"/>
                </a:solidFill>
              </a:rPr>
              <a:t>size difference</a:t>
            </a:r>
            <a:r>
              <a:rPr lang="en-US" altLang="zh-CN" dirty="0"/>
              <a:t> is memory internal to a partition, but not being used.</a:t>
            </a:r>
            <a:endParaRPr lang="en-US" altLang="zh-CN" dirty="0"/>
          </a:p>
          <a:p>
            <a:pPr>
              <a:spcBef>
                <a:spcPts val="600"/>
              </a:spcBef>
            </a:pPr>
            <a:r>
              <a:rPr lang="en-US" altLang="en-US" dirty="0"/>
              <a:t>Statistical analysis of </a:t>
            </a:r>
            <a:r>
              <a:rPr lang="en-US" altLang="en-US" dirty="0">
                <a:solidFill>
                  <a:srgbClr val="0000FF"/>
                </a:solidFill>
              </a:rPr>
              <a:t>first</a:t>
            </a:r>
            <a:r>
              <a:rPr lang="en-US" altLang="en-US" dirty="0"/>
              <a:t> </a:t>
            </a:r>
            <a:r>
              <a:rPr lang="en-US" altLang="en-US" dirty="0">
                <a:solidFill>
                  <a:srgbClr val="0000FF"/>
                </a:solidFill>
              </a:rPr>
              <a:t>fit</a:t>
            </a:r>
            <a:r>
              <a:rPr lang="en-US" altLang="en-US" dirty="0"/>
              <a:t> reveals that given </a:t>
            </a:r>
            <a:r>
              <a:rPr lang="en-US" altLang="en-US" i="1" dirty="0"/>
              <a:t>N</a:t>
            </a:r>
            <a:r>
              <a:rPr lang="en-US" altLang="en-US" dirty="0"/>
              <a:t> blocks allocated, another 0.5 </a:t>
            </a:r>
            <a:r>
              <a:rPr lang="en-US" altLang="en-US" i="1" dirty="0"/>
              <a:t>N</a:t>
            </a:r>
            <a:r>
              <a:rPr lang="en-US" altLang="en-US" dirty="0"/>
              <a:t> blocks will be lost to fragmentation.</a:t>
            </a:r>
            <a:endParaRPr lang="en-US" altLang="en-US" dirty="0"/>
          </a:p>
          <a:p>
            <a:pPr lvl="1">
              <a:spcBef>
                <a:spcPts val="600"/>
              </a:spcBef>
            </a:pPr>
            <a:r>
              <a:rPr lang="en-US" altLang="en-US" dirty="0"/>
              <a:t>1/3 of memory may be unusable -&gt; </a:t>
            </a:r>
            <a:r>
              <a:rPr lang="en-US" altLang="en-US" dirty="0">
                <a:solidFill>
                  <a:srgbClr val="0000FF"/>
                </a:solidFill>
              </a:rPr>
              <a:t>50-percent rule.</a:t>
            </a:r>
            <a:endParaRPr lang="en-US" altLang="en-US" dirty="0">
              <a:solidFill>
                <a:srgbClr val="0000FF"/>
              </a:solidFill>
            </a:endParaRPr>
          </a:p>
          <a:p>
            <a:pPr marL="0" indent="0">
              <a:spcBef>
                <a:spcPts val="600"/>
              </a:spcBef>
              <a:buNone/>
            </a:pP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left)">
                                      <p:cBhvr>
                                        <p:cTn id="7" dur="500"/>
                                        <p:tgtEl>
                                          <p:spTgt spid="225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wipe(left)">
                                      <p:cBhvr>
                                        <p:cTn id="12" dur="500"/>
                                        <p:tgtEl>
                                          <p:spTgt spid="225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wipe(left)">
                                      <p:cBhvr>
                                        <p:cTn id="17" dur="500"/>
                                        <p:tgtEl>
                                          <p:spTgt spid="22528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5283">
                                            <p:txEl>
                                              <p:pRg st="3" end="3"/>
                                            </p:txEl>
                                          </p:spTgt>
                                        </p:tgtEl>
                                        <p:attrNameLst>
                                          <p:attrName>style.visibility</p:attrName>
                                        </p:attrNameLst>
                                      </p:cBhvr>
                                      <p:to>
                                        <p:strVal val="visible"/>
                                      </p:to>
                                    </p:set>
                                    <p:animEffect transition="in" filter="wipe(left)">
                                      <p:cBhvr>
                                        <p:cTn id="20" dur="500"/>
                                        <p:tgtEl>
                                          <p:spTgt spid="225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dirty="0"/>
              <a:t>Reduce external fragmentation by </a:t>
            </a:r>
            <a:r>
              <a:rPr lang="en-US" altLang="zh-CN" i="1" dirty="0">
                <a:solidFill>
                  <a:srgbClr val="0000FF"/>
                </a:solidFill>
              </a:rPr>
              <a:t>compaction.</a:t>
            </a:r>
            <a:endParaRPr lang="en-US" altLang="zh-CN" i="1" dirty="0">
              <a:solidFill>
                <a:srgbClr val="0000FF"/>
              </a:solidFill>
            </a:endParaRPr>
          </a:p>
          <a:p>
            <a:pPr lvl="1" eaLnBrk="1" hangingPunct="1">
              <a:lnSpc>
                <a:spcPct val="90000"/>
              </a:lnSpc>
            </a:pPr>
            <a:r>
              <a:rPr lang="en-US" altLang="zh-CN" dirty="0"/>
              <a:t>Shuffle memory contents to place all free memory together in one large block.</a:t>
            </a:r>
            <a:endParaRPr lang="en-US" altLang="zh-CN" dirty="0"/>
          </a:p>
          <a:p>
            <a:pPr lvl="1" eaLnBrk="1" hangingPunct="1">
              <a:lnSpc>
                <a:spcPct val="90000"/>
              </a:lnSpc>
            </a:pPr>
            <a:r>
              <a:rPr lang="en-US" altLang="zh-CN" dirty="0"/>
              <a:t>Compaction is possible only if relocation is dynamic, and is done at execution time.</a:t>
            </a:r>
            <a:endParaRPr lang="en-US" altLang="zh-CN" dirty="0"/>
          </a:p>
          <a:p>
            <a:pPr lvl="1" eaLnBrk="1" hangingPunct="1">
              <a:lnSpc>
                <a:spcPct val="90000"/>
              </a:lnSpc>
            </a:pPr>
            <a:r>
              <a:rPr lang="en-US" altLang="zh-CN" dirty="0"/>
              <a:t>I/O problem</a:t>
            </a:r>
            <a:endParaRPr lang="en-US" altLang="zh-CN" dirty="0"/>
          </a:p>
          <a:p>
            <a:pPr lvl="2" eaLnBrk="1" hangingPunct="1">
              <a:lnSpc>
                <a:spcPct val="90000"/>
              </a:lnSpc>
            </a:pPr>
            <a:r>
              <a:rPr lang="en-US" altLang="zh-CN" sz="2200" dirty="0"/>
              <a:t>Latch job in memory while it is involved in I/O.</a:t>
            </a:r>
            <a:endParaRPr lang="en-US" altLang="zh-CN" sz="2200" dirty="0"/>
          </a:p>
          <a:p>
            <a:pPr lvl="2" eaLnBrk="1" hangingPunct="1">
              <a:lnSpc>
                <a:spcPct val="90000"/>
              </a:lnSpc>
            </a:pPr>
            <a:r>
              <a:rPr lang="en-US" altLang="zh-CN" sz="2200" dirty="0"/>
              <a:t>Do I/O only into OS buffers.</a:t>
            </a:r>
            <a:endParaRPr lang="en-US" altLang="zh-CN" sz="2200" dirty="0"/>
          </a:p>
          <a:p>
            <a:pPr marL="514350" lvl="1" indent="-457200">
              <a:buFont typeface="Wingdings" panose="05000000000000000000" pitchFamily="2" charset="2"/>
              <a:buChar char="n"/>
            </a:pPr>
            <a:r>
              <a:rPr lang="en-US" altLang="en-US" sz="2800" dirty="0">
                <a:cs typeface="+mn-cs"/>
              </a:rPr>
              <a:t>Backing store has same fragmentation problems.</a:t>
            </a:r>
            <a:endParaRPr lang="en-US" altLang="zh-CN" sz="2800" dirty="0">
              <a:cs typeface="+mn-cs"/>
            </a:endParaRPr>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zh-CN" altLang="en-US" dirty="0"/>
              <a:t>分配流程</a:t>
            </a:r>
            <a:endParaRPr lang="zh-CN" altLang="en-US" dirty="0"/>
          </a:p>
        </p:txBody>
      </p:sp>
      <p:sp>
        <p:nvSpPr>
          <p:cNvPr id="7" name="内容占位符 6"/>
          <p:cNvSpPr>
            <a:spLocks noGrp="1"/>
          </p:cNvSpPr>
          <p:nvPr>
            <p:ph idx="1"/>
          </p:nvPr>
        </p:nvSpPr>
        <p:spPr/>
        <p:txBody>
          <a:bodyPr/>
          <a:lstStyle/>
          <a:p>
            <a:r>
              <a:rPr lang="en-US" altLang="zh-CN" dirty="0" err="1"/>
              <a:t>m.size</a:t>
            </a:r>
            <a:r>
              <a:rPr lang="en-US" altLang="zh-CN" dirty="0"/>
              <a:t>: hole size</a:t>
            </a:r>
            <a:endParaRPr lang="en-US" altLang="zh-CN" dirty="0"/>
          </a:p>
          <a:p>
            <a:r>
              <a:rPr lang="en-US" altLang="zh-CN" dirty="0" err="1"/>
              <a:t>u.size</a:t>
            </a:r>
            <a:r>
              <a:rPr lang="en-US" altLang="zh-CN" dirty="0"/>
              <a:t>: process size</a:t>
            </a:r>
            <a:endParaRPr lang="en-US" altLang="zh-CN" dirty="0"/>
          </a:p>
          <a:p>
            <a:r>
              <a:rPr lang="en-US" altLang="zh-CN" dirty="0"/>
              <a:t>size: threshold</a:t>
            </a:r>
            <a:endParaRPr lang="zh-CN" altLang="en-US" dirty="0"/>
          </a:p>
        </p:txBody>
      </p:sp>
      <p:pic>
        <p:nvPicPr>
          <p:cNvPr id="146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88087" y="98630"/>
            <a:ext cx="5603568" cy="64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 5"/>
          <p:cNvSpPr/>
          <p:nvPr/>
        </p:nvSpPr>
        <p:spPr bwMode="auto">
          <a:xfrm>
            <a:off x="726323" y="2933945"/>
            <a:ext cx="2520000" cy="765085"/>
          </a:xfrm>
          <a:prstGeom prst="roundRect">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en-US" sz="2000" b="1" dirty="0">
                <a:latin typeface="楷体" panose="02010609060101010101" pitchFamily="49" charset="-122"/>
                <a:ea typeface="楷体" panose="02010609060101010101" pitchFamily="49" charset="-122"/>
              </a:rPr>
              <a:t>理论上：按需分配</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实际上：考虑成本</a:t>
            </a:r>
            <a:endParaRPr lang="zh-CN" altLang="en-US" sz="2000" b="1" dirty="0">
              <a:latin typeface="楷体" panose="02010609060101010101" pitchFamily="49" charset="-122"/>
              <a:ea typeface="楷体" panose="02010609060101010101" pitchFamily="49" charset="-122"/>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zh-CN" altLang="en-US" dirty="0"/>
              <a:t>动态分区的回收</a:t>
            </a:r>
            <a:endParaRPr lang="zh-CN" altLang="en-US" dirty="0"/>
          </a:p>
        </p:txBody>
      </p:sp>
      <p:sp>
        <p:nvSpPr>
          <p:cNvPr id="351235" name="Rectangle 3"/>
          <p:cNvSpPr>
            <a:spLocks noGrp="1" noChangeArrowheads="1"/>
          </p:cNvSpPr>
          <p:nvPr>
            <p:ph idx="1"/>
          </p:nvPr>
        </p:nvSpPr>
        <p:spPr/>
        <p:txBody>
          <a:bodyPr>
            <a:normAutofit/>
          </a:bodyPr>
          <a:lstStyle/>
          <a:p>
            <a:pPr>
              <a:spcBef>
                <a:spcPts val="600"/>
              </a:spcBef>
            </a:pPr>
            <a:r>
              <a:rPr lang="zh-CN" altLang="en-US" dirty="0"/>
              <a:t>进程终止，</a:t>
            </a:r>
            <a:r>
              <a:rPr lang="en-US" altLang="zh-CN" dirty="0"/>
              <a:t>OS </a:t>
            </a:r>
            <a:r>
              <a:rPr lang="zh-CN" altLang="en-US" dirty="0"/>
              <a:t>收回其内存空间，并插入空闲分区表</a:t>
            </a:r>
            <a:r>
              <a:rPr lang="en-US" altLang="zh-CN" dirty="0"/>
              <a:t>/</a:t>
            </a:r>
            <a:r>
              <a:rPr lang="zh-CN" altLang="en-US" dirty="0"/>
              <a:t>链中。</a:t>
            </a:r>
            <a:endParaRPr lang="zh-CN" altLang="en-US" dirty="0"/>
          </a:p>
          <a:p>
            <a:pPr>
              <a:spcBef>
                <a:spcPts val="600"/>
              </a:spcBef>
            </a:pPr>
            <a:r>
              <a:rPr lang="zh-CN" altLang="en-US" dirty="0"/>
              <a:t>考虑内存中与其上下相邻的存储空间的状态，如有空闲分区，则进行合并。</a:t>
            </a:r>
            <a:endParaRPr lang="zh-CN" altLang="en-US" dirty="0"/>
          </a:p>
          <a:p>
            <a:pPr>
              <a:spcBef>
                <a:spcPts val="600"/>
              </a:spcBef>
            </a:pPr>
            <a:r>
              <a:rPr lang="zh-CN" altLang="en-US" dirty="0"/>
              <a:t>上下相邻分区的状态</a:t>
            </a:r>
            <a:endParaRPr lang="zh-CN" altLang="en-US" dirty="0"/>
          </a:p>
          <a:p>
            <a:pPr lvl="1">
              <a:spcBef>
                <a:spcPts val="600"/>
              </a:spcBef>
            </a:pPr>
            <a:r>
              <a:rPr lang="zh-CN" altLang="en-US" dirty="0"/>
              <a:t>上下邻分区均空闲</a:t>
            </a:r>
            <a:endParaRPr lang="zh-CN" altLang="en-US" dirty="0"/>
          </a:p>
          <a:p>
            <a:pPr lvl="2">
              <a:spcBef>
                <a:spcPts val="600"/>
              </a:spcBef>
            </a:pPr>
            <a:r>
              <a:rPr lang="zh-CN" altLang="en-US" sz="2400" dirty="0"/>
              <a:t>更新上邻区记录的长度</a:t>
            </a:r>
            <a:r>
              <a:rPr lang="en-US" altLang="zh-CN" sz="2400" dirty="0"/>
              <a:t>=</a:t>
            </a:r>
            <a:r>
              <a:rPr lang="zh-CN" altLang="en-US" sz="2400" dirty="0"/>
              <a:t>上邻区长度 </a:t>
            </a:r>
            <a:r>
              <a:rPr lang="en-US" altLang="zh-CN" sz="2400" dirty="0"/>
              <a:t>+ </a:t>
            </a:r>
            <a:r>
              <a:rPr lang="zh-CN" altLang="en-US" sz="2400" dirty="0"/>
              <a:t>释放区长度</a:t>
            </a:r>
            <a:r>
              <a:rPr lang="en-US" altLang="zh-CN" sz="2400" dirty="0"/>
              <a:t>+</a:t>
            </a:r>
            <a:r>
              <a:rPr lang="zh-CN" altLang="en-US" sz="2400" dirty="0"/>
              <a:t>下邻区长度</a:t>
            </a:r>
            <a:endParaRPr lang="zh-CN" altLang="en-US" sz="2400" dirty="0"/>
          </a:p>
          <a:p>
            <a:pPr lvl="2">
              <a:spcBef>
                <a:spcPts val="600"/>
              </a:spcBef>
            </a:pPr>
            <a:r>
              <a:rPr lang="zh-CN" altLang="en-US" sz="2400" dirty="0"/>
              <a:t>从表</a:t>
            </a:r>
            <a:r>
              <a:rPr lang="en-US" altLang="zh-CN" sz="2400" dirty="0"/>
              <a:t>/</a:t>
            </a:r>
            <a:r>
              <a:rPr lang="zh-CN" altLang="en-US" sz="2400" dirty="0"/>
              <a:t>链中删除下邻区的记录</a:t>
            </a:r>
            <a:endParaRPr lang="zh-CN" altLang="en-US" sz="2400" dirty="0"/>
          </a:p>
          <a:p>
            <a:pPr lvl="1">
              <a:spcBef>
                <a:spcPts val="600"/>
              </a:spcBef>
            </a:pPr>
            <a:r>
              <a:rPr lang="zh-CN" altLang="en-US" dirty="0"/>
              <a:t>上邻分区空闲：更新上邻区记录的长度</a:t>
            </a:r>
            <a:r>
              <a:rPr lang="en-US" altLang="zh-CN" dirty="0"/>
              <a:t>=</a:t>
            </a:r>
            <a:r>
              <a:rPr lang="zh-CN" altLang="en-US" dirty="0"/>
              <a:t>上邻区长度</a:t>
            </a:r>
            <a:r>
              <a:rPr lang="en-US" altLang="zh-CN" dirty="0"/>
              <a:t>+</a:t>
            </a:r>
            <a:r>
              <a:rPr lang="zh-CN" altLang="en-US" dirty="0"/>
              <a:t>释放区长度</a:t>
            </a:r>
            <a:endParaRPr lang="zh-CN" altLang="en-US" dirty="0"/>
          </a:p>
          <a:p>
            <a:pPr lvl="1">
              <a:spcBef>
                <a:spcPts val="600"/>
              </a:spcBef>
            </a:pPr>
            <a:r>
              <a:rPr lang="zh-CN" altLang="en-US" dirty="0"/>
              <a:t>下邻分区空闲</a:t>
            </a:r>
            <a:endParaRPr lang="zh-CN" altLang="en-US" dirty="0"/>
          </a:p>
          <a:p>
            <a:pPr lvl="2">
              <a:spcBef>
                <a:spcPts val="600"/>
              </a:spcBef>
            </a:pPr>
            <a:r>
              <a:rPr lang="zh-CN" altLang="en-US" sz="2400" dirty="0"/>
              <a:t>更新下邻区记录的长度</a:t>
            </a:r>
            <a:r>
              <a:rPr lang="en-US" altLang="zh-CN" sz="2400" dirty="0"/>
              <a:t>=</a:t>
            </a:r>
            <a:r>
              <a:rPr lang="zh-CN" altLang="en-US" sz="2400" dirty="0"/>
              <a:t>释放区长度</a:t>
            </a:r>
            <a:r>
              <a:rPr lang="en-US" altLang="zh-CN" sz="2400" dirty="0"/>
              <a:t>+</a:t>
            </a:r>
            <a:r>
              <a:rPr lang="zh-CN" altLang="en-US" sz="2400" dirty="0"/>
              <a:t>下邻区长度</a:t>
            </a:r>
            <a:endParaRPr lang="zh-CN" altLang="en-US" sz="2400" dirty="0"/>
          </a:p>
          <a:p>
            <a:pPr lvl="2">
              <a:spcBef>
                <a:spcPts val="600"/>
              </a:spcBef>
            </a:pPr>
            <a:r>
              <a:rPr lang="zh-CN" altLang="en-US" sz="2400" dirty="0"/>
              <a:t>更新下邻区记录的起始地址</a:t>
            </a:r>
            <a:r>
              <a:rPr lang="en-US" altLang="zh-CN" sz="2400" dirty="0"/>
              <a:t>=</a:t>
            </a:r>
            <a:r>
              <a:rPr lang="zh-CN" altLang="en-US" sz="2400" dirty="0"/>
              <a:t>释放区的起始地址</a:t>
            </a:r>
            <a:endParaRPr lang="zh-CN" altLang="en-US" sz="2400" dirty="0"/>
          </a:p>
          <a:p>
            <a:pPr lvl="1">
              <a:spcBef>
                <a:spcPts val="600"/>
              </a:spcBef>
            </a:pPr>
            <a:r>
              <a:rPr lang="zh-CN" altLang="en-US" dirty="0"/>
              <a:t>上下邻分区均非空闲：为释放区在表</a:t>
            </a:r>
            <a:r>
              <a:rPr lang="en-US" altLang="zh-CN" dirty="0"/>
              <a:t>/</a:t>
            </a:r>
            <a:r>
              <a:rPr lang="zh-CN" altLang="en-US" dirty="0"/>
              <a:t>链中适当的位置建立记录</a:t>
            </a:r>
            <a:endParaRPr lang="zh-CN" altLang="en-US" dirty="0"/>
          </a:p>
        </p:txBody>
      </p:sp>
      <p:pic>
        <p:nvPicPr>
          <p:cNvPr id="145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61485" y="2078856"/>
            <a:ext cx="1395155" cy="2340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485" y="4539593"/>
            <a:ext cx="1395156"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wipe(left)">
                                      <p:cBhvr>
                                        <p:cTn id="7" dur="500"/>
                                        <p:tgtEl>
                                          <p:spTgt spid="351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wipe(left)">
                                      <p:cBhvr>
                                        <p:cTn id="12" dur="500"/>
                                        <p:tgtEl>
                                          <p:spTgt spid="351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1235">
                                            <p:txEl>
                                              <p:pRg st="2" end="2"/>
                                            </p:txEl>
                                          </p:spTgt>
                                        </p:tgtEl>
                                        <p:attrNameLst>
                                          <p:attrName>style.visibility</p:attrName>
                                        </p:attrNameLst>
                                      </p:cBhvr>
                                      <p:to>
                                        <p:strVal val="visible"/>
                                      </p:to>
                                    </p:set>
                                    <p:animEffect transition="in" filter="wipe(left)">
                                      <p:cBhvr>
                                        <p:cTn id="17" dur="500"/>
                                        <p:tgtEl>
                                          <p:spTgt spid="35123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51235">
                                            <p:txEl>
                                              <p:pRg st="3" end="3"/>
                                            </p:txEl>
                                          </p:spTgt>
                                        </p:tgtEl>
                                        <p:attrNameLst>
                                          <p:attrName>style.visibility</p:attrName>
                                        </p:attrNameLst>
                                      </p:cBhvr>
                                      <p:to>
                                        <p:strVal val="visible"/>
                                      </p:to>
                                    </p:set>
                                    <p:animEffect transition="in" filter="wipe(left)">
                                      <p:cBhvr>
                                        <p:cTn id="20" dur="500"/>
                                        <p:tgtEl>
                                          <p:spTgt spid="3512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5410"/>
                                        </p:tgtEl>
                                        <p:attrNameLst>
                                          <p:attrName>style.visibility</p:attrName>
                                        </p:attrNameLst>
                                      </p:cBhvr>
                                      <p:to>
                                        <p:strVal val="visible"/>
                                      </p:to>
                                    </p:set>
                                    <p:animEffect transition="in" filter="wipe(left)">
                                      <p:cBhvr>
                                        <p:cTn id="25" dur="500"/>
                                        <p:tgtEl>
                                          <p:spTgt spid="1454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51235">
                                            <p:txEl>
                                              <p:pRg st="4" end="4"/>
                                            </p:txEl>
                                          </p:spTgt>
                                        </p:tgtEl>
                                        <p:attrNameLst>
                                          <p:attrName>style.visibility</p:attrName>
                                        </p:attrNameLst>
                                      </p:cBhvr>
                                      <p:to>
                                        <p:strVal val="visible"/>
                                      </p:to>
                                    </p:set>
                                    <p:animEffect transition="in" filter="wipe(left)">
                                      <p:cBhvr>
                                        <p:cTn id="28" dur="500"/>
                                        <p:tgtEl>
                                          <p:spTgt spid="351235">
                                            <p:txEl>
                                              <p:pRg st="4" end="4"/>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51235">
                                            <p:txEl>
                                              <p:pRg st="5" end="5"/>
                                            </p:txEl>
                                          </p:spTgt>
                                        </p:tgtEl>
                                        <p:attrNameLst>
                                          <p:attrName>style.visibility</p:attrName>
                                        </p:attrNameLst>
                                      </p:cBhvr>
                                      <p:to>
                                        <p:strVal val="visible"/>
                                      </p:to>
                                    </p:set>
                                    <p:animEffect transition="in" filter="wipe(left)">
                                      <p:cBhvr>
                                        <p:cTn id="31" dur="500"/>
                                        <p:tgtEl>
                                          <p:spTgt spid="35123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51235">
                                            <p:txEl>
                                              <p:pRg st="6" end="6"/>
                                            </p:txEl>
                                          </p:spTgt>
                                        </p:tgtEl>
                                        <p:attrNameLst>
                                          <p:attrName>style.visibility</p:attrName>
                                        </p:attrNameLst>
                                      </p:cBhvr>
                                      <p:to>
                                        <p:strVal val="visible"/>
                                      </p:to>
                                    </p:set>
                                    <p:animEffect transition="in" filter="wipe(left)">
                                      <p:cBhvr>
                                        <p:cTn id="36" dur="500"/>
                                        <p:tgtEl>
                                          <p:spTgt spid="35123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1235">
                                            <p:txEl>
                                              <p:pRg st="7" end="7"/>
                                            </p:txEl>
                                          </p:spTgt>
                                        </p:tgtEl>
                                        <p:attrNameLst>
                                          <p:attrName>style.visibility</p:attrName>
                                        </p:attrNameLst>
                                      </p:cBhvr>
                                      <p:to>
                                        <p:strVal val="visible"/>
                                      </p:to>
                                    </p:set>
                                    <p:animEffect transition="in" filter="wipe(left)">
                                      <p:cBhvr>
                                        <p:cTn id="41" dur="500"/>
                                        <p:tgtEl>
                                          <p:spTgt spid="35123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5412"/>
                                        </p:tgtEl>
                                        <p:attrNameLst>
                                          <p:attrName>style.visibility</p:attrName>
                                        </p:attrNameLst>
                                      </p:cBhvr>
                                      <p:to>
                                        <p:strVal val="visible"/>
                                      </p:to>
                                    </p:set>
                                    <p:animEffect transition="in" filter="wipe(left)">
                                      <p:cBhvr>
                                        <p:cTn id="46" dur="500"/>
                                        <p:tgtEl>
                                          <p:spTgt spid="14541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1235">
                                            <p:txEl>
                                              <p:pRg st="8" end="8"/>
                                            </p:txEl>
                                          </p:spTgt>
                                        </p:tgtEl>
                                        <p:attrNameLst>
                                          <p:attrName>style.visibility</p:attrName>
                                        </p:attrNameLst>
                                      </p:cBhvr>
                                      <p:to>
                                        <p:strVal val="visible"/>
                                      </p:to>
                                    </p:set>
                                    <p:animEffect transition="in" filter="wipe(left)">
                                      <p:cBhvr>
                                        <p:cTn id="49" dur="500"/>
                                        <p:tgtEl>
                                          <p:spTgt spid="351235">
                                            <p:txEl>
                                              <p:pRg st="8" end="8"/>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51235">
                                            <p:txEl>
                                              <p:pRg st="9" end="9"/>
                                            </p:txEl>
                                          </p:spTgt>
                                        </p:tgtEl>
                                        <p:attrNameLst>
                                          <p:attrName>style.visibility</p:attrName>
                                        </p:attrNameLst>
                                      </p:cBhvr>
                                      <p:to>
                                        <p:strVal val="visible"/>
                                      </p:to>
                                    </p:set>
                                    <p:animEffect transition="in" filter="wipe(left)">
                                      <p:cBhvr>
                                        <p:cTn id="52" dur="500"/>
                                        <p:tgtEl>
                                          <p:spTgt spid="3512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51235">
                                            <p:txEl>
                                              <p:pRg st="10" end="10"/>
                                            </p:txEl>
                                          </p:spTgt>
                                        </p:tgtEl>
                                        <p:attrNameLst>
                                          <p:attrName>style.visibility</p:attrName>
                                        </p:attrNameLst>
                                      </p:cBhvr>
                                      <p:to>
                                        <p:strVal val="visible"/>
                                      </p:to>
                                    </p:set>
                                    <p:animEffect transition="in" filter="wipe(left)">
                                      <p:cBhvr>
                                        <p:cTn id="57" dur="500"/>
                                        <p:tgtEl>
                                          <p:spTgt spid="3512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First fit </a:t>
            </a:r>
            <a:r>
              <a:rPr lang="zh-CN" altLang="en-US" dirty="0"/>
              <a:t>首次适应法</a:t>
            </a:r>
            <a:endParaRPr lang="zh-CN" altLang="en-US" dirty="0"/>
          </a:p>
        </p:txBody>
      </p:sp>
      <p:sp>
        <p:nvSpPr>
          <p:cNvPr id="352259" name="Rectangle 3"/>
          <p:cNvSpPr>
            <a:spLocks noGrp="1" noChangeArrowheads="1"/>
          </p:cNvSpPr>
          <p:nvPr>
            <p:ph idx="1"/>
          </p:nvPr>
        </p:nvSpPr>
        <p:spPr/>
        <p:txBody>
          <a:bodyPr>
            <a:normAutofit/>
          </a:bodyPr>
          <a:lstStyle/>
          <a:p>
            <a:pPr>
              <a:spcBef>
                <a:spcPts val="600"/>
              </a:spcBef>
            </a:pPr>
            <a:r>
              <a:rPr lang="zh-CN" altLang="en-US" dirty="0">
                <a:latin typeface="+mn-ea"/>
              </a:rPr>
              <a:t>按空闲区</a:t>
            </a:r>
            <a:r>
              <a:rPr lang="zh-CN" altLang="en-US" dirty="0">
                <a:solidFill>
                  <a:srgbClr val="0000FF"/>
                </a:solidFill>
                <a:latin typeface="+mn-ea"/>
              </a:rPr>
              <a:t>首地址递增</a:t>
            </a:r>
            <a:r>
              <a:rPr lang="zh-CN" altLang="en-US" dirty="0">
                <a:latin typeface="+mn-ea"/>
              </a:rPr>
              <a:t>的次序组织空闲区表</a:t>
            </a:r>
            <a:r>
              <a:rPr lang="en-US" altLang="zh-CN" dirty="0">
                <a:latin typeface="+mn-ea"/>
              </a:rPr>
              <a:t>(</a:t>
            </a:r>
            <a:r>
              <a:rPr lang="zh-CN" altLang="en-US" dirty="0">
                <a:latin typeface="+mn-ea"/>
              </a:rPr>
              <a:t>队列</a:t>
            </a:r>
            <a:r>
              <a:rPr lang="en-US" altLang="zh-CN" dirty="0">
                <a:latin typeface="+mn-ea"/>
              </a:rPr>
              <a:t>)</a:t>
            </a:r>
            <a:r>
              <a:rPr lang="zh-CN" altLang="en-US" dirty="0">
                <a:latin typeface="+mn-ea"/>
              </a:rPr>
              <a:t>。</a:t>
            </a:r>
            <a:endParaRPr lang="en-US" altLang="zh-CN" dirty="0">
              <a:latin typeface="+mn-ea"/>
            </a:endParaRPr>
          </a:p>
          <a:p>
            <a:pPr>
              <a:spcBef>
                <a:spcPts val="600"/>
              </a:spcBef>
            </a:pPr>
            <a:r>
              <a:rPr lang="zh-CN" altLang="en-US" dirty="0">
                <a:latin typeface="+mn-ea"/>
              </a:rPr>
              <a:t>分配：</a:t>
            </a:r>
            <a:endParaRPr lang="en-US" altLang="zh-CN" dirty="0">
              <a:latin typeface="+mn-ea"/>
            </a:endParaRPr>
          </a:p>
          <a:p>
            <a:pPr lvl="1">
              <a:spcBef>
                <a:spcPts val="600"/>
              </a:spcBef>
            </a:pPr>
            <a:r>
              <a:rPr lang="zh-CN" altLang="en-US" dirty="0">
                <a:latin typeface="+mn-ea"/>
              </a:rPr>
              <a:t>从空闲区表的第一个表项</a:t>
            </a:r>
            <a:r>
              <a:rPr lang="en-US" altLang="zh-CN" dirty="0">
                <a:latin typeface="+mn-ea"/>
              </a:rPr>
              <a:t>/</a:t>
            </a:r>
            <a:r>
              <a:rPr lang="zh-CN" altLang="en-US" dirty="0">
                <a:latin typeface="+mn-ea"/>
              </a:rPr>
              <a:t>或上次分配结束时的位置开始查询，遇到满足要求的空闲区，从中分配。</a:t>
            </a:r>
            <a:endParaRPr lang="en-US" altLang="zh-CN" dirty="0">
              <a:latin typeface="+mn-ea"/>
            </a:endParaRPr>
          </a:p>
          <a:p>
            <a:pPr algn="just">
              <a:spcBef>
                <a:spcPts val="600"/>
              </a:spcBef>
            </a:pPr>
            <a:r>
              <a:rPr lang="zh-CN" altLang="en-US" dirty="0">
                <a:latin typeface="+mn-ea"/>
              </a:rPr>
              <a:t>回收：</a:t>
            </a:r>
            <a:endParaRPr lang="en-US" altLang="zh-CN" dirty="0">
              <a:latin typeface="+mn-ea"/>
            </a:endParaRPr>
          </a:p>
          <a:p>
            <a:pPr lvl="1" algn="just">
              <a:spcBef>
                <a:spcPts val="600"/>
              </a:spcBef>
            </a:pPr>
            <a:r>
              <a:rPr lang="zh-CN" altLang="en-US" dirty="0">
                <a:latin typeface="+mn-ea"/>
              </a:rPr>
              <a:t>按释放区的首地址查询空闲区表，</a:t>
            </a:r>
            <a:endParaRPr lang="en-US" altLang="zh-CN" dirty="0">
              <a:latin typeface="+mn-ea"/>
            </a:endParaRPr>
          </a:p>
          <a:p>
            <a:pPr lvl="2" algn="just">
              <a:spcBef>
                <a:spcPts val="600"/>
              </a:spcBef>
            </a:pPr>
            <a:r>
              <a:rPr lang="zh-CN" altLang="en-US" sz="2400" dirty="0">
                <a:latin typeface="+mn-ea"/>
              </a:rPr>
              <a:t>若有与释放区相邻的空闲区，则合并到相邻的空闲区中，并修改该区的大小和首地址。</a:t>
            </a:r>
            <a:endParaRPr lang="en-US" altLang="zh-CN" sz="2400" dirty="0">
              <a:latin typeface="+mn-ea"/>
            </a:endParaRPr>
          </a:p>
          <a:p>
            <a:pPr lvl="2" algn="just">
              <a:spcBef>
                <a:spcPts val="600"/>
              </a:spcBef>
            </a:pPr>
            <a:r>
              <a:rPr lang="zh-CN" altLang="en-US" sz="2400" dirty="0">
                <a:latin typeface="+mn-ea"/>
              </a:rPr>
              <a:t>否则，把释放区作为一个空闲区，将其大小和首地址</a:t>
            </a:r>
            <a:r>
              <a:rPr lang="zh-CN" altLang="en-US" sz="2400" dirty="0">
                <a:solidFill>
                  <a:srgbClr val="0000FF"/>
                </a:solidFill>
                <a:latin typeface="+mn-ea"/>
                <a:cs typeface="+mn-cs"/>
              </a:rPr>
              <a:t>按照首地址大小递增</a:t>
            </a:r>
            <a:r>
              <a:rPr lang="zh-CN" altLang="en-US" sz="2400" dirty="0">
                <a:latin typeface="+mn-ea"/>
              </a:rPr>
              <a:t>的顺序插入到空闲区表的适当位置。</a:t>
            </a:r>
            <a:endParaRPr lang="zh-CN" altLang="en-US" sz="2400" dirty="0">
              <a:latin typeface="+mn-ea"/>
            </a:endParaRPr>
          </a:p>
        </p:txBody>
      </p:sp>
      <p:sp>
        <p:nvSpPr>
          <p:cNvPr id="3" name="矩形: 圆角 2"/>
          <p:cNvSpPr/>
          <p:nvPr/>
        </p:nvSpPr>
        <p:spPr bwMode="auto">
          <a:xfrm>
            <a:off x="380378" y="998730"/>
            <a:ext cx="11546022" cy="584446"/>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wipe(left)">
                                      <p:cBhvr>
                                        <p:cTn id="7" dur="500"/>
                                        <p:tgtEl>
                                          <p:spTgt spid="352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wipe(left)">
                                      <p:cBhvr>
                                        <p:cTn id="12" dur="500"/>
                                        <p:tgtEl>
                                          <p:spTgt spid="35225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animEffect transition="in" filter="wipe(left)">
                                      <p:cBhvr>
                                        <p:cTn id="15" dur="500"/>
                                        <p:tgtEl>
                                          <p:spTgt spid="3522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2259">
                                            <p:txEl>
                                              <p:pRg st="3" end="3"/>
                                            </p:txEl>
                                          </p:spTgt>
                                        </p:tgtEl>
                                        <p:attrNameLst>
                                          <p:attrName>style.visibility</p:attrName>
                                        </p:attrNameLst>
                                      </p:cBhvr>
                                      <p:to>
                                        <p:strVal val="visible"/>
                                      </p:to>
                                    </p:set>
                                    <p:animEffect transition="in" filter="wipe(left)">
                                      <p:cBhvr>
                                        <p:cTn id="20" dur="500"/>
                                        <p:tgtEl>
                                          <p:spTgt spid="35225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2259">
                                            <p:txEl>
                                              <p:pRg st="4" end="4"/>
                                            </p:txEl>
                                          </p:spTgt>
                                        </p:tgtEl>
                                        <p:attrNameLst>
                                          <p:attrName>style.visibility</p:attrName>
                                        </p:attrNameLst>
                                      </p:cBhvr>
                                      <p:to>
                                        <p:strVal val="visible"/>
                                      </p:to>
                                    </p:set>
                                    <p:animEffect transition="in" filter="wipe(left)">
                                      <p:cBhvr>
                                        <p:cTn id="23" dur="500"/>
                                        <p:tgtEl>
                                          <p:spTgt spid="35225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52259">
                                            <p:txEl>
                                              <p:pRg st="5" end="5"/>
                                            </p:txEl>
                                          </p:spTgt>
                                        </p:tgtEl>
                                        <p:attrNameLst>
                                          <p:attrName>style.visibility</p:attrName>
                                        </p:attrNameLst>
                                      </p:cBhvr>
                                      <p:to>
                                        <p:strVal val="visible"/>
                                      </p:to>
                                    </p:set>
                                    <p:animEffect transition="in" filter="wipe(left)">
                                      <p:cBhvr>
                                        <p:cTn id="26" dur="500"/>
                                        <p:tgtEl>
                                          <p:spTgt spid="35225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52259">
                                            <p:txEl>
                                              <p:pRg st="6" end="6"/>
                                            </p:txEl>
                                          </p:spTgt>
                                        </p:tgtEl>
                                        <p:attrNameLst>
                                          <p:attrName>style.visibility</p:attrName>
                                        </p:attrNameLst>
                                      </p:cBhvr>
                                      <p:to>
                                        <p:strVal val="visible"/>
                                      </p:to>
                                    </p:set>
                                    <p:animEffect transition="in" filter="wipe(left)">
                                      <p:cBhvr>
                                        <p:cTn id="29" dur="500"/>
                                        <p:tgtEl>
                                          <p:spTgt spid="35225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About Main Memory Management</a:t>
            </a:r>
            <a:endParaRPr lang="zh-CN" altLang="en-US" dirty="0"/>
          </a:p>
        </p:txBody>
      </p:sp>
      <p:sp>
        <p:nvSpPr>
          <p:cNvPr id="351235" name="Rectangle 3"/>
          <p:cNvSpPr>
            <a:spLocks noGrp="1" noChangeArrowheads="1"/>
          </p:cNvSpPr>
          <p:nvPr>
            <p:ph idx="1"/>
          </p:nvPr>
        </p:nvSpPr>
        <p:spPr/>
        <p:txBody>
          <a:bodyPr>
            <a:normAutofit lnSpcReduction="10000"/>
          </a:bodyPr>
          <a:lstStyle/>
          <a:p>
            <a:r>
              <a:rPr lang="en-US" altLang="zh-CN" dirty="0"/>
              <a:t>Memory Management Requirements(Cont.)</a:t>
            </a:r>
            <a:endParaRPr lang="en-US" altLang="zh-CN" dirty="0"/>
          </a:p>
          <a:p>
            <a:pPr lvl="1"/>
            <a:r>
              <a:rPr lang="en-US" altLang="zh-CN" dirty="0">
                <a:solidFill>
                  <a:srgbClr val="0000FF"/>
                </a:solidFill>
              </a:rPr>
              <a:t>Protection</a:t>
            </a:r>
            <a:endParaRPr lang="en-US" altLang="zh-CN" dirty="0">
              <a:solidFill>
                <a:srgbClr val="0000FF"/>
              </a:solidFill>
            </a:endParaRPr>
          </a:p>
          <a:p>
            <a:pPr lvl="2"/>
            <a:r>
              <a:rPr lang="en-US" altLang="zh-CN" sz="2400" dirty="0"/>
              <a:t>Processes should not be able to reference memory locations in another process without permission.</a:t>
            </a:r>
            <a:endParaRPr lang="en-US" altLang="zh-CN" sz="2400" dirty="0"/>
          </a:p>
          <a:p>
            <a:pPr lvl="2"/>
            <a:r>
              <a:rPr lang="en-US" altLang="zh-CN" sz="2400" dirty="0"/>
              <a:t>Must be checked during execution</a:t>
            </a:r>
            <a:endParaRPr lang="en-US" altLang="zh-CN" sz="2400" dirty="0"/>
          </a:p>
          <a:p>
            <a:pPr lvl="3">
              <a:buClr>
                <a:srgbClr val="0000FF"/>
              </a:buClr>
              <a:buFont typeface="Wingdings" panose="05000000000000000000" pitchFamily="2" charset="2"/>
              <a:buChar char="ü"/>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Impossible to check absolute addresses in programs since the program could be relocated.</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lvl="3">
              <a:buClr>
                <a:srgbClr val="0000FF"/>
              </a:buClr>
              <a:buFont typeface="Wingdings" panose="05000000000000000000" pitchFamily="2" charset="2"/>
              <a:buChar char="ü"/>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Operating system cannot anticipate(</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预测</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all of the memory references a program will make.</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10000"/>
              </a:lnSpc>
            </a:pPr>
            <a:r>
              <a:rPr lang="en-US" altLang="zh-CN" dirty="0">
                <a:solidFill>
                  <a:srgbClr val="0000FF"/>
                </a:solidFill>
              </a:rPr>
              <a:t>Sharing</a:t>
            </a:r>
            <a:endParaRPr lang="en-US" altLang="zh-CN" dirty="0">
              <a:solidFill>
                <a:srgbClr val="0000FF"/>
              </a:solidFill>
            </a:endParaRPr>
          </a:p>
          <a:p>
            <a:pPr lvl="2">
              <a:lnSpc>
                <a:spcPct val="110000"/>
              </a:lnSpc>
            </a:pPr>
            <a:r>
              <a:rPr lang="en-US" altLang="zh-CN" sz="2400" dirty="0"/>
              <a:t>Allow several processes to access the same portion of memory.</a:t>
            </a:r>
            <a:endParaRPr lang="en-US" altLang="zh-CN" sz="2400" dirty="0"/>
          </a:p>
          <a:p>
            <a:pPr lvl="2">
              <a:lnSpc>
                <a:spcPct val="110000"/>
              </a:lnSpc>
            </a:pPr>
            <a:r>
              <a:rPr lang="en-US" altLang="zh-CN" sz="2400" dirty="0"/>
              <a:t>Better to allow each process (person) access to the same copy of the program rather than have their own separate copy.</a:t>
            </a:r>
            <a:endParaRPr lang="en-US" altLang="zh-CN" sz="2400" dirty="0"/>
          </a:p>
          <a:p>
            <a:pPr lvl="4"/>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wipe(left)">
                                      <p:cBhvr>
                                        <p:cTn id="7" dur="500"/>
                                        <p:tgtEl>
                                          <p:spTgt spid="351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wipe(left)">
                                      <p:cBhvr>
                                        <p:cTn id="12" dur="500"/>
                                        <p:tgtEl>
                                          <p:spTgt spid="35123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51235">
                                            <p:txEl>
                                              <p:pRg st="2" end="2"/>
                                            </p:txEl>
                                          </p:spTgt>
                                        </p:tgtEl>
                                        <p:attrNameLst>
                                          <p:attrName>style.visibility</p:attrName>
                                        </p:attrNameLst>
                                      </p:cBhvr>
                                      <p:to>
                                        <p:strVal val="visible"/>
                                      </p:to>
                                    </p:set>
                                    <p:animEffect transition="in" filter="wipe(left)">
                                      <p:cBhvr>
                                        <p:cTn id="15" dur="500"/>
                                        <p:tgtEl>
                                          <p:spTgt spid="35123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51235">
                                            <p:txEl>
                                              <p:pRg st="3" end="3"/>
                                            </p:txEl>
                                          </p:spTgt>
                                        </p:tgtEl>
                                        <p:attrNameLst>
                                          <p:attrName>style.visibility</p:attrName>
                                        </p:attrNameLst>
                                      </p:cBhvr>
                                      <p:to>
                                        <p:strVal val="visible"/>
                                      </p:to>
                                    </p:set>
                                    <p:animEffect transition="in" filter="wipe(left)">
                                      <p:cBhvr>
                                        <p:cTn id="18" dur="500"/>
                                        <p:tgtEl>
                                          <p:spTgt spid="35123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51235">
                                            <p:txEl>
                                              <p:pRg st="4" end="4"/>
                                            </p:txEl>
                                          </p:spTgt>
                                        </p:tgtEl>
                                        <p:attrNameLst>
                                          <p:attrName>style.visibility</p:attrName>
                                        </p:attrNameLst>
                                      </p:cBhvr>
                                      <p:to>
                                        <p:strVal val="visible"/>
                                      </p:to>
                                    </p:set>
                                    <p:animEffect transition="in" filter="wipe(left)">
                                      <p:cBhvr>
                                        <p:cTn id="21" dur="500"/>
                                        <p:tgtEl>
                                          <p:spTgt spid="35123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51235">
                                            <p:txEl>
                                              <p:pRg st="5" end="5"/>
                                            </p:txEl>
                                          </p:spTgt>
                                        </p:tgtEl>
                                        <p:attrNameLst>
                                          <p:attrName>style.visibility</p:attrName>
                                        </p:attrNameLst>
                                      </p:cBhvr>
                                      <p:to>
                                        <p:strVal val="visible"/>
                                      </p:to>
                                    </p:set>
                                    <p:animEffect transition="in" filter="wipe(left)">
                                      <p:cBhvr>
                                        <p:cTn id="24" dur="500"/>
                                        <p:tgtEl>
                                          <p:spTgt spid="35123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51235">
                                            <p:txEl>
                                              <p:pRg st="6" end="6"/>
                                            </p:txEl>
                                          </p:spTgt>
                                        </p:tgtEl>
                                        <p:attrNameLst>
                                          <p:attrName>style.visibility</p:attrName>
                                        </p:attrNameLst>
                                      </p:cBhvr>
                                      <p:to>
                                        <p:strVal val="visible"/>
                                      </p:to>
                                    </p:set>
                                    <p:animEffect transition="in" filter="wipe(left)">
                                      <p:cBhvr>
                                        <p:cTn id="29" dur="500"/>
                                        <p:tgtEl>
                                          <p:spTgt spid="35123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51235">
                                            <p:txEl>
                                              <p:pRg st="7" end="7"/>
                                            </p:txEl>
                                          </p:spTgt>
                                        </p:tgtEl>
                                        <p:attrNameLst>
                                          <p:attrName>style.visibility</p:attrName>
                                        </p:attrNameLst>
                                      </p:cBhvr>
                                      <p:to>
                                        <p:strVal val="visible"/>
                                      </p:to>
                                    </p:set>
                                    <p:animEffect transition="in" filter="wipe(left)">
                                      <p:cBhvr>
                                        <p:cTn id="32" dur="500"/>
                                        <p:tgtEl>
                                          <p:spTgt spid="35123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51235">
                                            <p:txEl>
                                              <p:pRg st="8" end="8"/>
                                            </p:txEl>
                                          </p:spTgt>
                                        </p:tgtEl>
                                        <p:attrNameLst>
                                          <p:attrName>style.visibility</p:attrName>
                                        </p:attrNameLst>
                                      </p:cBhvr>
                                      <p:to>
                                        <p:strVal val="visible"/>
                                      </p:to>
                                    </p:set>
                                    <p:animEffect transition="in" filter="wipe(left)">
                                      <p:cBhvr>
                                        <p:cTn id="35" dur="500"/>
                                        <p:tgtEl>
                                          <p:spTgt spid="351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Best fit </a:t>
            </a:r>
            <a:r>
              <a:rPr lang="zh-CN" altLang="en-US" dirty="0"/>
              <a:t>最佳适应法</a:t>
            </a:r>
            <a:endParaRPr lang="zh-CN" altLang="en-US" dirty="0"/>
          </a:p>
        </p:txBody>
      </p:sp>
      <p:sp>
        <p:nvSpPr>
          <p:cNvPr id="354307" name="Rectangle 3"/>
          <p:cNvSpPr>
            <a:spLocks noGrp="1" noChangeArrowheads="1"/>
          </p:cNvSpPr>
          <p:nvPr>
            <p:ph idx="1"/>
          </p:nvPr>
        </p:nvSpPr>
        <p:spPr/>
        <p:txBody>
          <a:bodyPr>
            <a:normAutofit/>
          </a:bodyPr>
          <a:lstStyle/>
          <a:p>
            <a:pPr>
              <a:lnSpc>
                <a:spcPct val="110000"/>
              </a:lnSpc>
              <a:spcBef>
                <a:spcPts val="600"/>
              </a:spcBef>
            </a:pPr>
            <a:r>
              <a:rPr lang="zh-CN" altLang="en-US" dirty="0">
                <a:latin typeface="+mn-ea"/>
              </a:rPr>
              <a:t>按</a:t>
            </a:r>
            <a:r>
              <a:rPr lang="zh-CN" altLang="en-US" dirty="0">
                <a:solidFill>
                  <a:srgbClr val="0000FF"/>
                </a:solidFill>
                <a:latin typeface="+mn-ea"/>
              </a:rPr>
              <a:t>空闲区大小递增</a:t>
            </a:r>
            <a:r>
              <a:rPr lang="zh-CN" altLang="en-US" dirty="0">
                <a:latin typeface="+mn-ea"/>
              </a:rPr>
              <a:t>的次序组成空闲区表</a:t>
            </a:r>
            <a:r>
              <a:rPr lang="en-US" altLang="zh-CN" dirty="0">
                <a:latin typeface="+mn-ea"/>
              </a:rPr>
              <a:t>/</a:t>
            </a:r>
            <a:r>
              <a:rPr lang="zh-CN" altLang="en-US" dirty="0">
                <a:latin typeface="+mn-ea"/>
              </a:rPr>
              <a:t>队列。</a:t>
            </a:r>
            <a:endParaRPr lang="zh-CN" altLang="en-US" dirty="0">
              <a:latin typeface="+mn-ea"/>
            </a:endParaRPr>
          </a:p>
          <a:p>
            <a:pPr>
              <a:lnSpc>
                <a:spcPct val="110000"/>
              </a:lnSpc>
              <a:spcBef>
                <a:spcPts val="600"/>
              </a:spcBef>
            </a:pPr>
            <a:r>
              <a:rPr lang="zh-CN" altLang="en-US" dirty="0">
                <a:latin typeface="+mn-ea"/>
              </a:rPr>
              <a:t>选中的空闲区是满足要求的最小空闲区。</a:t>
            </a:r>
            <a:endParaRPr lang="zh-CN" altLang="en-US" dirty="0">
              <a:latin typeface="+mn-ea"/>
            </a:endParaRPr>
          </a:p>
          <a:p>
            <a:pPr>
              <a:lnSpc>
                <a:spcPct val="110000"/>
              </a:lnSpc>
              <a:spcBef>
                <a:spcPts val="600"/>
              </a:spcBef>
            </a:pPr>
            <a:r>
              <a:rPr lang="zh-CN" altLang="en-US" dirty="0">
                <a:latin typeface="+mn-ea"/>
              </a:rPr>
              <a:t>分配：</a:t>
            </a:r>
            <a:endParaRPr lang="en-US" altLang="zh-CN" dirty="0">
              <a:latin typeface="+mn-ea"/>
            </a:endParaRPr>
          </a:p>
          <a:p>
            <a:pPr lvl="1">
              <a:lnSpc>
                <a:spcPct val="110000"/>
              </a:lnSpc>
              <a:spcBef>
                <a:spcPts val="600"/>
              </a:spcBef>
            </a:pPr>
            <a:r>
              <a:rPr lang="zh-CN" altLang="en-US" dirty="0">
                <a:latin typeface="+mn-ea"/>
              </a:rPr>
              <a:t>从表头开始查找，找到第一个满足要求的空闲区，从中分配。</a:t>
            </a:r>
            <a:endParaRPr lang="zh-CN" altLang="en-US" dirty="0">
              <a:latin typeface="+mn-ea"/>
            </a:endParaRPr>
          </a:p>
          <a:p>
            <a:pPr algn="just">
              <a:lnSpc>
                <a:spcPct val="110000"/>
              </a:lnSpc>
              <a:spcBef>
                <a:spcPts val="600"/>
              </a:spcBef>
            </a:pPr>
            <a:r>
              <a:rPr lang="zh-CN" altLang="en-US" dirty="0">
                <a:latin typeface="+mn-ea"/>
              </a:rPr>
              <a:t>回收：</a:t>
            </a:r>
            <a:endParaRPr lang="en-US" altLang="zh-CN" dirty="0">
              <a:latin typeface="+mn-ea"/>
            </a:endParaRPr>
          </a:p>
          <a:p>
            <a:pPr lvl="1" algn="just">
              <a:lnSpc>
                <a:spcPct val="110000"/>
              </a:lnSpc>
              <a:spcBef>
                <a:spcPts val="600"/>
              </a:spcBef>
            </a:pPr>
            <a:r>
              <a:rPr lang="zh-CN" altLang="en-US" dirty="0">
                <a:latin typeface="+mn-ea"/>
              </a:rPr>
              <a:t>按释放区的首地址查询空闲区表</a:t>
            </a:r>
            <a:r>
              <a:rPr lang="en-US" altLang="zh-CN" dirty="0">
                <a:latin typeface="+mn-ea"/>
              </a:rPr>
              <a:t>/</a:t>
            </a:r>
            <a:r>
              <a:rPr lang="zh-CN" altLang="en-US" dirty="0">
                <a:latin typeface="+mn-ea"/>
              </a:rPr>
              <a:t>队列，</a:t>
            </a:r>
            <a:endParaRPr lang="en-US" altLang="zh-CN" dirty="0">
              <a:latin typeface="+mn-ea"/>
            </a:endParaRPr>
          </a:p>
          <a:p>
            <a:pPr lvl="2" algn="just">
              <a:lnSpc>
                <a:spcPct val="110000"/>
              </a:lnSpc>
              <a:spcBef>
                <a:spcPts val="600"/>
              </a:spcBef>
            </a:pPr>
            <a:r>
              <a:rPr lang="zh-CN" altLang="en-US" sz="2400" dirty="0">
                <a:latin typeface="+mn-ea"/>
              </a:rPr>
              <a:t>若有与释放区相邻的空闲区，则合并到相邻的空闲区中，并修改该区的大小和首址。</a:t>
            </a:r>
            <a:endParaRPr lang="en-US" altLang="zh-CN" sz="2400" dirty="0">
              <a:latin typeface="+mn-ea"/>
            </a:endParaRPr>
          </a:p>
          <a:p>
            <a:pPr lvl="2" algn="just">
              <a:lnSpc>
                <a:spcPct val="110000"/>
              </a:lnSpc>
              <a:spcBef>
                <a:spcPts val="600"/>
              </a:spcBef>
            </a:pPr>
            <a:r>
              <a:rPr lang="zh-CN" altLang="en-US" sz="2400" dirty="0">
                <a:latin typeface="+mn-ea"/>
              </a:rPr>
              <a:t>否则，把释放区作为一个空闲区插入空闲区表</a:t>
            </a:r>
            <a:r>
              <a:rPr lang="en-US" altLang="zh-CN" sz="2400" dirty="0">
                <a:latin typeface="+mn-ea"/>
              </a:rPr>
              <a:t>/</a:t>
            </a:r>
            <a:r>
              <a:rPr lang="zh-CN" altLang="en-US" sz="2400" dirty="0">
                <a:latin typeface="+mn-ea"/>
              </a:rPr>
              <a:t>队列。</a:t>
            </a:r>
            <a:endParaRPr lang="zh-CN" altLang="en-US" sz="2400" dirty="0">
              <a:latin typeface="+mn-ea"/>
            </a:endParaRPr>
          </a:p>
          <a:p>
            <a:pPr algn="just">
              <a:lnSpc>
                <a:spcPct val="110000"/>
              </a:lnSpc>
              <a:spcBef>
                <a:spcPts val="600"/>
              </a:spcBef>
            </a:pPr>
            <a:r>
              <a:rPr lang="zh-CN" altLang="en-US" dirty="0">
                <a:latin typeface="+mn-ea"/>
              </a:rPr>
              <a:t>分配和回收后要对空闲区表</a:t>
            </a:r>
            <a:r>
              <a:rPr lang="en-US" altLang="zh-CN" dirty="0">
                <a:latin typeface="+mn-ea"/>
              </a:rPr>
              <a:t>/</a:t>
            </a:r>
            <a:r>
              <a:rPr lang="zh-CN" altLang="en-US" dirty="0">
                <a:latin typeface="+mn-ea"/>
              </a:rPr>
              <a:t>队列重新排序。</a:t>
            </a:r>
            <a:endParaRPr lang="zh-CN" altLang="en-US" dirty="0">
              <a:latin typeface="+mn-ea"/>
            </a:endParaRPr>
          </a:p>
        </p:txBody>
      </p:sp>
      <p:sp>
        <p:nvSpPr>
          <p:cNvPr id="5" name="矩形: 圆角 4"/>
          <p:cNvSpPr/>
          <p:nvPr/>
        </p:nvSpPr>
        <p:spPr bwMode="auto">
          <a:xfrm>
            <a:off x="272732" y="1043735"/>
            <a:ext cx="11653667" cy="54006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wipe(left)">
                                      <p:cBhvr>
                                        <p:cTn id="7" dur="500"/>
                                        <p:tgtEl>
                                          <p:spTgt spid="354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wipe(left)">
                                      <p:cBhvr>
                                        <p:cTn id="12" dur="500"/>
                                        <p:tgtEl>
                                          <p:spTgt spid="354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07">
                                            <p:txEl>
                                              <p:pRg st="2" end="2"/>
                                            </p:txEl>
                                          </p:spTgt>
                                        </p:tgtEl>
                                        <p:attrNameLst>
                                          <p:attrName>style.visibility</p:attrName>
                                        </p:attrNameLst>
                                      </p:cBhvr>
                                      <p:to>
                                        <p:strVal val="visible"/>
                                      </p:to>
                                    </p:set>
                                    <p:animEffect transition="in" filter="wipe(left)">
                                      <p:cBhvr>
                                        <p:cTn id="17" dur="500"/>
                                        <p:tgtEl>
                                          <p:spTgt spid="35430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54307">
                                            <p:txEl>
                                              <p:pRg st="3" end="3"/>
                                            </p:txEl>
                                          </p:spTgt>
                                        </p:tgtEl>
                                        <p:attrNameLst>
                                          <p:attrName>style.visibility</p:attrName>
                                        </p:attrNameLst>
                                      </p:cBhvr>
                                      <p:to>
                                        <p:strVal val="visible"/>
                                      </p:to>
                                    </p:set>
                                    <p:animEffect transition="in" filter="wipe(left)">
                                      <p:cBhvr>
                                        <p:cTn id="20" dur="500"/>
                                        <p:tgtEl>
                                          <p:spTgt spid="3543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4307">
                                            <p:txEl>
                                              <p:pRg st="4" end="4"/>
                                            </p:txEl>
                                          </p:spTgt>
                                        </p:tgtEl>
                                        <p:attrNameLst>
                                          <p:attrName>style.visibility</p:attrName>
                                        </p:attrNameLst>
                                      </p:cBhvr>
                                      <p:to>
                                        <p:strVal val="visible"/>
                                      </p:to>
                                    </p:set>
                                    <p:animEffect transition="in" filter="wipe(left)">
                                      <p:cBhvr>
                                        <p:cTn id="25" dur="500"/>
                                        <p:tgtEl>
                                          <p:spTgt spid="354307">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54307">
                                            <p:txEl>
                                              <p:pRg st="5" end="5"/>
                                            </p:txEl>
                                          </p:spTgt>
                                        </p:tgtEl>
                                        <p:attrNameLst>
                                          <p:attrName>style.visibility</p:attrName>
                                        </p:attrNameLst>
                                      </p:cBhvr>
                                      <p:to>
                                        <p:strVal val="visible"/>
                                      </p:to>
                                    </p:set>
                                    <p:animEffect transition="in" filter="wipe(left)">
                                      <p:cBhvr>
                                        <p:cTn id="28" dur="500"/>
                                        <p:tgtEl>
                                          <p:spTgt spid="35430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54307">
                                            <p:txEl>
                                              <p:pRg st="6" end="6"/>
                                            </p:txEl>
                                          </p:spTgt>
                                        </p:tgtEl>
                                        <p:attrNameLst>
                                          <p:attrName>style.visibility</p:attrName>
                                        </p:attrNameLst>
                                      </p:cBhvr>
                                      <p:to>
                                        <p:strVal val="visible"/>
                                      </p:to>
                                    </p:set>
                                    <p:animEffect transition="in" filter="wipe(left)">
                                      <p:cBhvr>
                                        <p:cTn id="31" dur="500"/>
                                        <p:tgtEl>
                                          <p:spTgt spid="35430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54307">
                                            <p:txEl>
                                              <p:pRg st="7" end="7"/>
                                            </p:txEl>
                                          </p:spTgt>
                                        </p:tgtEl>
                                        <p:attrNameLst>
                                          <p:attrName>style.visibility</p:attrName>
                                        </p:attrNameLst>
                                      </p:cBhvr>
                                      <p:to>
                                        <p:strVal val="visible"/>
                                      </p:to>
                                    </p:set>
                                    <p:animEffect transition="in" filter="wipe(left)">
                                      <p:cBhvr>
                                        <p:cTn id="34" dur="500"/>
                                        <p:tgtEl>
                                          <p:spTgt spid="35430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54307">
                                            <p:txEl>
                                              <p:pRg st="8" end="8"/>
                                            </p:txEl>
                                          </p:spTgt>
                                        </p:tgtEl>
                                        <p:attrNameLst>
                                          <p:attrName>style.visibility</p:attrName>
                                        </p:attrNameLst>
                                      </p:cBhvr>
                                      <p:to>
                                        <p:strVal val="visible"/>
                                      </p:to>
                                    </p:set>
                                    <p:animEffect transition="in" filter="wipe(left)">
                                      <p:cBhvr>
                                        <p:cTn id="39" dur="500"/>
                                        <p:tgtEl>
                                          <p:spTgt spid="35430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Worst fit </a:t>
            </a:r>
            <a:r>
              <a:rPr lang="zh-CN" altLang="en-US" dirty="0"/>
              <a:t>最坏适应法</a:t>
            </a:r>
            <a:endParaRPr lang="zh-CN" altLang="en-US" dirty="0"/>
          </a:p>
        </p:txBody>
      </p:sp>
      <p:sp>
        <p:nvSpPr>
          <p:cNvPr id="356355" name="Rectangle 3"/>
          <p:cNvSpPr>
            <a:spLocks noGrp="1" noChangeArrowheads="1"/>
          </p:cNvSpPr>
          <p:nvPr>
            <p:ph idx="1"/>
          </p:nvPr>
        </p:nvSpPr>
        <p:spPr/>
        <p:txBody>
          <a:bodyPr>
            <a:normAutofit/>
          </a:bodyPr>
          <a:lstStyle/>
          <a:p>
            <a:r>
              <a:rPr lang="zh-CN" altLang="en-US" dirty="0">
                <a:latin typeface="+mn-ea"/>
              </a:rPr>
              <a:t>按空闲区</a:t>
            </a:r>
            <a:r>
              <a:rPr lang="zh-CN" altLang="en-US" dirty="0">
                <a:solidFill>
                  <a:srgbClr val="0000FF"/>
                </a:solidFill>
                <a:latin typeface="+mn-ea"/>
              </a:rPr>
              <a:t>大小递减</a:t>
            </a:r>
            <a:r>
              <a:rPr lang="zh-CN" altLang="en-US" dirty="0">
                <a:latin typeface="+mn-ea"/>
              </a:rPr>
              <a:t>的顺序组织空闲区表</a:t>
            </a:r>
            <a:r>
              <a:rPr lang="en-US" altLang="zh-CN" dirty="0">
                <a:latin typeface="+mn-ea"/>
              </a:rPr>
              <a:t>/</a:t>
            </a:r>
            <a:r>
              <a:rPr lang="zh-CN" altLang="en-US" dirty="0">
                <a:latin typeface="+mn-ea"/>
              </a:rPr>
              <a:t>队列。</a:t>
            </a:r>
            <a:endParaRPr lang="zh-CN" altLang="en-US" dirty="0">
              <a:latin typeface="+mn-ea"/>
            </a:endParaRPr>
          </a:p>
          <a:p>
            <a:r>
              <a:rPr lang="zh-CN" altLang="en-US" dirty="0">
                <a:latin typeface="+mn-ea"/>
              </a:rPr>
              <a:t>分配：</a:t>
            </a:r>
            <a:endParaRPr lang="en-US" altLang="zh-CN" dirty="0">
              <a:latin typeface="+mn-ea"/>
            </a:endParaRPr>
          </a:p>
          <a:p>
            <a:pPr lvl="1"/>
            <a:r>
              <a:rPr lang="zh-CN" altLang="en-US" dirty="0">
                <a:latin typeface="+mn-ea"/>
              </a:rPr>
              <a:t>检查空闲区表的第一个空闲区的大小是否满足要求。</a:t>
            </a:r>
            <a:br>
              <a:rPr lang="en-US" altLang="zh-CN" dirty="0">
                <a:latin typeface="+mn-ea"/>
              </a:rPr>
            </a:br>
            <a:r>
              <a:rPr lang="zh-CN" altLang="en-US" dirty="0">
                <a:latin typeface="+mn-ea"/>
              </a:rPr>
              <a:t>若不满足，则分配失败；满足的话，则从中分配。</a:t>
            </a:r>
            <a:endParaRPr lang="zh-CN" altLang="en-US" dirty="0">
              <a:latin typeface="+mn-ea"/>
            </a:endParaRPr>
          </a:p>
          <a:p>
            <a:pPr algn="just"/>
            <a:r>
              <a:rPr lang="zh-CN" altLang="en-US" dirty="0">
                <a:latin typeface="+mn-ea"/>
              </a:rPr>
              <a:t>回收：</a:t>
            </a:r>
            <a:endParaRPr lang="en-US" altLang="zh-CN" dirty="0">
              <a:latin typeface="+mn-ea"/>
            </a:endParaRPr>
          </a:p>
          <a:p>
            <a:pPr lvl="1" algn="just"/>
            <a:r>
              <a:rPr lang="zh-CN" altLang="en-US" dirty="0">
                <a:latin typeface="+mn-ea"/>
              </a:rPr>
              <a:t>按释放区的首地址查询空闲区表</a:t>
            </a:r>
            <a:r>
              <a:rPr lang="en-US" altLang="zh-CN" dirty="0">
                <a:latin typeface="+mn-ea"/>
              </a:rPr>
              <a:t>/</a:t>
            </a:r>
            <a:r>
              <a:rPr lang="zh-CN" altLang="en-US" dirty="0">
                <a:latin typeface="+mn-ea"/>
              </a:rPr>
              <a:t>队列</a:t>
            </a:r>
            <a:endParaRPr lang="en-US" altLang="zh-CN" dirty="0">
              <a:latin typeface="+mn-ea"/>
            </a:endParaRPr>
          </a:p>
          <a:p>
            <a:pPr lvl="2" algn="just"/>
            <a:r>
              <a:rPr lang="zh-CN" altLang="en-US" sz="2400" dirty="0">
                <a:latin typeface="+mn-ea"/>
              </a:rPr>
              <a:t>若有与释放区相邻的空闲区，则合并到相邻的空闲区中，并修改该区的大小和首址。</a:t>
            </a:r>
            <a:endParaRPr lang="en-US" altLang="zh-CN" sz="2400" dirty="0">
              <a:latin typeface="+mn-ea"/>
            </a:endParaRPr>
          </a:p>
          <a:p>
            <a:pPr lvl="2" algn="just"/>
            <a:r>
              <a:rPr lang="zh-CN" altLang="en-US" sz="2400" dirty="0">
                <a:latin typeface="+mn-ea"/>
              </a:rPr>
              <a:t>否则，把释放区作为一个空闲区插入空闲区表</a:t>
            </a:r>
            <a:r>
              <a:rPr lang="en-US" altLang="zh-CN" sz="2400" dirty="0">
                <a:latin typeface="+mn-ea"/>
              </a:rPr>
              <a:t>/</a:t>
            </a:r>
            <a:r>
              <a:rPr lang="zh-CN" altLang="en-US" sz="2400" dirty="0">
                <a:latin typeface="+mn-ea"/>
              </a:rPr>
              <a:t>队列。</a:t>
            </a:r>
            <a:endParaRPr lang="zh-CN" altLang="en-US" sz="2400" dirty="0">
              <a:latin typeface="+mn-ea"/>
            </a:endParaRPr>
          </a:p>
          <a:p>
            <a:pPr algn="just"/>
            <a:r>
              <a:rPr lang="zh-CN" altLang="en-US" dirty="0">
                <a:latin typeface="+mn-ea"/>
              </a:rPr>
              <a:t>分配和回收后要对空闲区表</a:t>
            </a:r>
            <a:r>
              <a:rPr lang="en-US" altLang="zh-CN" dirty="0">
                <a:latin typeface="+mn-ea"/>
              </a:rPr>
              <a:t>/</a:t>
            </a:r>
            <a:r>
              <a:rPr lang="zh-CN" altLang="en-US" dirty="0">
                <a:latin typeface="+mn-ea"/>
              </a:rPr>
              <a:t>队列重新排序。</a:t>
            </a:r>
            <a:endParaRPr lang="zh-CN" altLang="en-US" dirty="0">
              <a:latin typeface="+mn-ea"/>
            </a:endParaRPr>
          </a:p>
        </p:txBody>
      </p:sp>
      <p:sp>
        <p:nvSpPr>
          <p:cNvPr id="5" name="矩形: 圆角 4"/>
          <p:cNvSpPr/>
          <p:nvPr/>
        </p:nvSpPr>
        <p:spPr bwMode="auto">
          <a:xfrm>
            <a:off x="380512" y="1043735"/>
            <a:ext cx="11545887" cy="56965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Effect transition="in" filter="wipe(left)">
                                      <p:cBhvr>
                                        <p:cTn id="7" dur="500"/>
                                        <p:tgtEl>
                                          <p:spTgt spid="356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6355">
                                            <p:txEl>
                                              <p:pRg st="1" end="1"/>
                                            </p:txEl>
                                          </p:spTgt>
                                        </p:tgtEl>
                                        <p:attrNameLst>
                                          <p:attrName>style.visibility</p:attrName>
                                        </p:attrNameLst>
                                      </p:cBhvr>
                                      <p:to>
                                        <p:strVal val="visible"/>
                                      </p:to>
                                    </p:set>
                                    <p:animEffect transition="in" filter="wipe(left)">
                                      <p:cBhvr>
                                        <p:cTn id="12" dur="500"/>
                                        <p:tgtEl>
                                          <p:spTgt spid="35635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56355">
                                            <p:txEl>
                                              <p:pRg st="2" end="2"/>
                                            </p:txEl>
                                          </p:spTgt>
                                        </p:tgtEl>
                                        <p:attrNameLst>
                                          <p:attrName>style.visibility</p:attrName>
                                        </p:attrNameLst>
                                      </p:cBhvr>
                                      <p:to>
                                        <p:strVal val="visible"/>
                                      </p:to>
                                    </p:set>
                                    <p:animEffect transition="in" filter="wipe(left)">
                                      <p:cBhvr>
                                        <p:cTn id="15" dur="500"/>
                                        <p:tgtEl>
                                          <p:spTgt spid="35635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6355">
                                            <p:txEl>
                                              <p:pRg st="3" end="3"/>
                                            </p:txEl>
                                          </p:spTgt>
                                        </p:tgtEl>
                                        <p:attrNameLst>
                                          <p:attrName>style.visibility</p:attrName>
                                        </p:attrNameLst>
                                      </p:cBhvr>
                                      <p:to>
                                        <p:strVal val="visible"/>
                                      </p:to>
                                    </p:set>
                                    <p:animEffect transition="in" filter="wipe(left)">
                                      <p:cBhvr>
                                        <p:cTn id="20" dur="500"/>
                                        <p:tgtEl>
                                          <p:spTgt spid="35635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6355">
                                            <p:txEl>
                                              <p:pRg st="4" end="4"/>
                                            </p:txEl>
                                          </p:spTgt>
                                        </p:tgtEl>
                                        <p:attrNameLst>
                                          <p:attrName>style.visibility</p:attrName>
                                        </p:attrNameLst>
                                      </p:cBhvr>
                                      <p:to>
                                        <p:strVal val="visible"/>
                                      </p:to>
                                    </p:set>
                                    <p:animEffect transition="in" filter="wipe(left)">
                                      <p:cBhvr>
                                        <p:cTn id="23" dur="500"/>
                                        <p:tgtEl>
                                          <p:spTgt spid="35635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56355">
                                            <p:txEl>
                                              <p:pRg st="5" end="5"/>
                                            </p:txEl>
                                          </p:spTgt>
                                        </p:tgtEl>
                                        <p:attrNameLst>
                                          <p:attrName>style.visibility</p:attrName>
                                        </p:attrNameLst>
                                      </p:cBhvr>
                                      <p:to>
                                        <p:strVal val="visible"/>
                                      </p:to>
                                    </p:set>
                                    <p:animEffect transition="in" filter="wipe(left)">
                                      <p:cBhvr>
                                        <p:cTn id="26" dur="500"/>
                                        <p:tgtEl>
                                          <p:spTgt spid="35635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56355">
                                            <p:txEl>
                                              <p:pRg st="6" end="6"/>
                                            </p:txEl>
                                          </p:spTgt>
                                        </p:tgtEl>
                                        <p:attrNameLst>
                                          <p:attrName>style.visibility</p:attrName>
                                        </p:attrNameLst>
                                      </p:cBhvr>
                                      <p:to>
                                        <p:strVal val="visible"/>
                                      </p:to>
                                    </p:set>
                                    <p:animEffect transition="in" filter="wipe(left)">
                                      <p:cBhvr>
                                        <p:cTn id="29" dur="500"/>
                                        <p:tgtEl>
                                          <p:spTgt spid="35635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56355">
                                            <p:txEl>
                                              <p:pRg st="7" end="7"/>
                                            </p:txEl>
                                          </p:spTgt>
                                        </p:tgtEl>
                                        <p:attrNameLst>
                                          <p:attrName>style.visibility</p:attrName>
                                        </p:attrNameLst>
                                      </p:cBhvr>
                                      <p:to>
                                        <p:strVal val="visible"/>
                                      </p:to>
                                    </p:set>
                                    <p:animEffect transition="in" filter="wipe(left)">
                                      <p:cBhvr>
                                        <p:cTn id="34" dur="500"/>
                                        <p:tgtEl>
                                          <p:spTgt spid="35635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build="p"/>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1</a:t>
            </a:r>
            <a:endParaRPr lang="zh-CN" altLang="en-US" dirty="0"/>
          </a:p>
        </p:txBody>
      </p:sp>
      <p:sp>
        <p:nvSpPr>
          <p:cNvPr id="359427" name="Rectangle 3"/>
          <p:cNvSpPr>
            <a:spLocks noGrp="1" noChangeArrowheads="1"/>
          </p:cNvSpPr>
          <p:nvPr>
            <p:ph idx="1"/>
          </p:nvPr>
        </p:nvSpPr>
        <p:spPr>
          <a:xfrm>
            <a:off x="348652" y="1060412"/>
            <a:ext cx="7952593" cy="1575175"/>
          </a:xfrm>
        </p:spPr>
        <p:txBody>
          <a:bodyPr>
            <a:noAutofit/>
          </a:bodyPr>
          <a:lstStyle/>
          <a:p>
            <a:pPr marL="0" indent="0">
              <a:buNone/>
            </a:pPr>
            <a:r>
              <a:rPr lang="zh-CN" altLang="en-US" sz="2400" dirty="0"/>
              <a:t>某系统，内存状态如右所示。有如下作业序列：</a:t>
            </a:r>
            <a:endParaRPr lang="en-US" altLang="zh-CN" sz="2400" dirty="0"/>
          </a:p>
          <a:p>
            <a:pPr lvl="1"/>
            <a:r>
              <a:rPr lang="en-US" altLang="zh-CN" dirty="0"/>
              <a:t>A</a:t>
            </a:r>
            <a:r>
              <a:rPr lang="zh-CN" altLang="en-US" dirty="0"/>
              <a:t>需要内存</a:t>
            </a:r>
            <a:r>
              <a:rPr lang="en-US" altLang="zh-CN" dirty="0"/>
              <a:t>18M</a:t>
            </a:r>
            <a:r>
              <a:rPr lang="zh-CN" altLang="en-US" dirty="0"/>
              <a:t>，</a:t>
            </a:r>
            <a:r>
              <a:rPr lang="en-US" altLang="zh-CN" dirty="0"/>
              <a:t>B</a:t>
            </a:r>
            <a:r>
              <a:rPr lang="zh-CN" altLang="en-US" dirty="0"/>
              <a:t>需要</a:t>
            </a:r>
            <a:r>
              <a:rPr lang="en-US" altLang="zh-CN" dirty="0"/>
              <a:t>25M</a:t>
            </a:r>
            <a:r>
              <a:rPr lang="zh-CN" altLang="en-US" dirty="0"/>
              <a:t>，</a:t>
            </a:r>
            <a:r>
              <a:rPr lang="en-US" altLang="zh-CN" dirty="0"/>
              <a:t>C</a:t>
            </a:r>
            <a:r>
              <a:rPr lang="zh-CN" altLang="en-US" dirty="0"/>
              <a:t>需要</a:t>
            </a:r>
            <a:r>
              <a:rPr lang="en-US" altLang="zh-CN" dirty="0"/>
              <a:t>30M</a:t>
            </a:r>
            <a:r>
              <a:rPr lang="zh-CN" altLang="en-US" dirty="0"/>
              <a:t>。</a:t>
            </a:r>
            <a:endParaRPr lang="zh-CN" altLang="en-US" dirty="0"/>
          </a:p>
          <a:p>
            <a:pPr lvl="1"/>
            <a:r>
              <a:rPr lang="zh-CN" altLang="en-US" dirty="0"/>
              <a:t>根据分析结果回答：哪种分配算法对此作业序列是合适的？</a:t>
            </a:r>
            <a:endParaRPr lang="en-US" altLang="zh-CN" dirty="0"/>
          </a:p>
        </p:txBody>
      </p:sp>
      <p:pic>
        <p:nvPicPr>
          <p:cNvPr id="7" name="Picture 2"/>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9381365" y="1060412"/>
            <a:ext cx="2251075"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2225570" y="2867999"/>
            <a:ext cx="5085565" cy="3769925"/>
          </a:xfrm>
          <a:prstGeom prst="rect">
            <a:avLst/>
          </a:prstGeom>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wipe(left)">
                                      <p:cBhvr>
                                        <p:cTn id="7" dur="500"/>
                                        <p:tgtEl>
                                          <p:spTgt spid="3594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9427">
                                            <p:txEl>
                                              <p:pRg st="1" end="1"/>
                                            </p:txEl>
                                          </p:spTgt>
                                        </p:tgtEl>
                                        <p:attrNameLst>
                                          <p:attrName>style.visibility</p:attrName>
                                        </p:attrNameLst>
                                      </p:cBhvr>
                                      <p:to>
                                        <p:strVal val="visible"/>
                                      </p:to>
                                    </p:set>
                                    <p:animEffect transition="in" filter="wipe(left)">
                                      <p:cBhvr>
                                        <p:cTn id="10" dur="500"/>
                                        <p:tgtEl>
                                          <p:spTgt spid="3594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59427">
                                            <p:txEl>
                                              <p:pRg st="2" end="2"/>
                                            </p:txEl>
                                          </p:spTgt>
                                        </p:tgtEl>
                                        <p:attrNameLst>
                                          <p:attrName>style.visibility</p:attrName>
                                        </p:attrNameLst>
                                      </p:cBhvr>
                                      <p:to>
                                        <p:strVal val="visible"/>
                                      </p:to>
                                    </p:set>
                                    <p:animEffect transition="in" filter="wipe(left)">
                                      <p:cBhvr>
                                        <p:cTn id="13" dur="500"/>
                                        <p:tgtEl>
                                          <p:spTgt spid="3594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2</a:t>
            </a:r>
            <a:endParaRPr lang="zh-CN" altLang="en-US" dirty="0"/>
          </a:p>
        </p:txBody>
      </p:sp>
      <p:sp>
        <p:nvSpPr>
          <p:cNvPr id="359427" name="Rectangle 3"/>
          <p:cNvSpPr>
            <a:spLocks noGrp="1" noChangeArrowheads="1"/>
          </p:cNvSpPr>
          <p:nvPr>
            <p:ph idx="1"/>
          </p:nvPr>
        </p:nvSpPr>
        <p:spPr>
          <a:xfrm>
            <a:off x="360000" y="1043735"/>
            <a:ext cx="8481305" cy="1530170"/>
          </a:xfrm>
        </p:spPr>
        <p:txBody>
          <a:bodyPr>
            <a:noAutofit/>
          </a:bodyPr>
          <a:lstStyle/>
          <a:p>
            <a:pPr marL="0" indent="0">
              <a:buNone/>
            </a:pPr>
            <a:r>
              <a:rPr lang="zh-CN" altLang="en-US" sz="2400" dirty="0"/>
              <a:t>某系统，内存状态如右所示。有如下作业序列：</a:t>
            </a:r>
            <a:endParaRPr lang="en-US" altLang="zh-CN" sz="2400" dirty="0"/>
          </a:p>
          <a:p>
            <a:pPr lvl="1"/>
            <a:r>
              <a:rPr lang="en-US" altLang="zh-CN" dirty="0"/>
              <a:t>A</a:t>
            </a:r>
            <a:r>
              <a:rPr lang="zh-CN" altLang="en-US" dirty="0"/>
              <a:t>需要内存</a:t>
            </a:r>
            <a:r>
              <a:rPr lang="en-US" altLang="zh-CN" dirty="0"/>
              <a:t>21M</a:t>
            </a:r>
            <a:r>
              <a:rPr lang="zh-CN" altLang="en-US" dirty="0"/>
              <a:t>，</a:t>
            </a:r>
            <a:r>
              <a:rPr lang="en-US" altLang="zh-CN" dirty="0"/>
              <a:t>B</a:t>
            </a:r>
            <a:r>
              <a:rPr lang="zh-CN" altLang="en-US" dirty="0"/>
              <a:t>需要</a:t>
            </a:r>
            <a:r>
              <a:rPr lang="en-US" altLang="zh-CN" dirty="0"/>
              <a:t>30M</a:t>
            </a:r>
            <a:r>
              <a:rPr lang="zh-CN" altLang="en-US" dirty="0"/>
              <a:t>，</a:t>
            </a:r>
            <a:r>
              <a:rPr lang="en-US" altLang="zh-CN" dirty="0"/>
              <a:t>C</a:t>
            </a:r>
            <a:r>
              <a:rPr lang="zh-CN" altLang="en-US" dirty="0"/>
              <a:t>需要</a:t>
            </a:r>
            <a:r>
              <a:rPr lang="en-US" altLang="zh-CN" dirty="0"/>
              <a:t>25M</a:t>
            </a:r>
            <a:r>
              <a:rPr lang="zh-CN" altLang="en-US" dirty="0"/>
              <a:t>。</a:t>
            </a:r>
            <a:endParaRPr lang="zh-CN" altLang="en-US" dirty="0"/>
          </a:p>
          <a:p>
            <a:pPr lvl="1"/>
            <a:r>
              <a:rPr lang="zh-CN" altLang="en-US" dirty="0"/>
              <a:t>根据分析结果回答：哪种分配算法对此作业序列是合适的？</a:t>
            </a:r>
            <a:endParaRPr lang="en-US" altLang="zh-CN" dirty="0"/>
          </a:p>
        </p:txBody>
      </p:sp>
      <p:pic>
        <p:nvPicPr>
          <p:cNvPr id="7" name="Picture 2"/>
          <p:cNvPicPr>
            <a:picLocks noGrp="1" noChangeAspect="1" noChangeArrowheads="1"/>
          </p:cNvPicPr>
          <p:nvPr>
            <p:ph sz="half" idx="4294967295"/>
          </p:nvPr>
        </p:nvPicPr>
        <p:blipFill>
          <a:blip r:embed="rId1">
            <a:extLst>
              <a:ext uri="{28A0092B-C50C-407E-A947-70E740481C1C}">
                <a14:useLocalDpi xmlns:a14="http://schemas.microsoft.com/office/drawing/2010/main" val="0"/>
              </a:ext>
            </a:extLst>
          </a:blip>
          <a:srcRect/>
          <a:stretch>
            <a:fillRect/>
          </a:stretch>
        </p:blipFill>
        <p:spPr bwMode="auto">
          <a:xfrm>
            <a:off x="9485681" y="1178750"/>
            <a:ext cx="2249487"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2450595" y="2554471"/>
            <a:ext cx="5264448" cy="4071261"/>
          </a:xfrm>
          <a:prstGeom prst="rect">
            <a:avLst/>
          </a:prstGeom>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wipe(left)">
                                      <p:cBhvr>
                                        <p:cTn id="7" dur="500"/>
                                        <p:tgtEl>
                                          <p:spTgt spid="3594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9427">
                                            <p:txEl>
                                              <p:pRg st="1" end="1"/>
                                            </p:txEl>
                                          </p:spTgt>
                                        </p:tgtEl>
                                        <p:attrNameLst>
                                          <p:attrName>style.visibility</p:attrName>
                                        </p:attrNameLst>
                                      </p:cBhvr>
                                      <p:to>
                                        <p:strVal val="visible"/>
                                      </p:to>
                                    </p:set>
                                    <p:animEffect transition="in" filter="wipe(left)">
                                      <p:cBhvr>
                                        <p:cTn id="10" dur="500"/>
                                        <p:tgtEl>
                                          <p:spTgt spid="3594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59427">
                                            <p:txEl>
                                              <p:pRg st="2" end="2"/>
                                            </p:txEl>
                                          </p:spTgt>
                                        </p:tgtEl>
                                        <p:attrNameLst>
                                          <p:attrName>style.visibility</p:attrName>
                                        </p:attrNameLst>
                                      </p:cBhvr>
                                      <p:to>
                                        <p:strVal val="visible"/>
                                      </p:to>
                                    </p:set>
                                    <p:animEffect transition="in" filter="wipe(left)">
                                      <p:cBhvr>
                                        <p:cTn id="13" dur="500"/>
                                        <p:tgtEl>
                                          <p:spTgt spid="3594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3</a:t>
            </a:r>
            <a:endParaRPr lang="zh-CN" altLang="en-US" dirty="0"/>
          </a:p>
        </p:txBody>
      </p:sp>
      <p:sp>
        <p:nvSpPr>
          <p:cNvPr id="361475" name="Rectangle 3"/>
          <p:cNvSpPr>
            <a:spLocks noGrp="1" noChangeArrowheads="1"/>
          </p:cNvSpPr>
          <p:nvPr>
            <p:ph idx="1"/>
          </p:nvPr>
        </p:nvSpPr>
        <p:spPr/>
        <p:txBody>
          <a:bodyPr/>
          <a:lstStyle/>
          <a:p>
            <a:pPr>
              <a:lnSpc>
                <a:spcPct val="120000"/>
              </a:lnSpc>
              <a:spcBef>
                <a:spcPts val="0"/>
              </a:spcBef>
            </a:pPr>
            <a:r>
              <a:rPr lang="zh-CN" altLang="en-US" dirty="0"/>
              <a:t>用可变分区</a:t>
            </a:r>
            <a:r>
              <a:rPr lang="en-US" altLang="zh-CN" dirty="0"/>
              <a:t>(</a:t>
            </a:r>
            <a:r>
              <a:rPr lang="zh-CN" altLang="en-US" dirty="0"/>
              <a:t>动态重定位</a:t>
            </a:r>
            <a:r>
              <a:rPr lang="en-US" altLang="zh-CN" dirty="0"/>
              <a:t>)</a:t>
            </a:r>
            <a:r>
              <a:rPr lang="zh-CN" altLang="en-US" dirty="0"/>
              <a:t>方式管理内存时，假定内存中按地址顺序依次有</a:t>
            </a:r>
            <a:r>
              <a:rPr lang="en-US" altLang="zh-CN" dirty="0"/>
              <a:t>5</a:t>
            </a:r>
            <a:r>
              <a:rPr lang="zh-CN" altLang="en-US" dirty="0"/>
              <a:t>个空闲区，空闲区的大小依次为：</a:t>
            </a:r>
            <a:r>
              <a:rPr lang="en-US" altLang="zh-CN" dirty="0"/>
              <a:t>32M</a:t>
            </a:r>
            <a:r>
              <a:rPr lang="zh-CN" altLang="en-US" dirty="0"/>
              <a:t>、</a:t>
            </a:r>
            <a:r>
              <a:rPr lang="en-US" altLang="zh-CN" dirty="0"/>
              <a:t>10M</a:t>
            </a:r>
            <a:r>
              <a:rPr lang="zh-CN" altLang="en-US" dirty="0"/>
              <a:t>、</a:t>
            </a:r>
            <a:r>
              <a:rPr lang="en-US" altLang="zh-CN" dirty="0"/>
              <a:t>5M</a:t>
            </a:r>
            <a:r>
              <a:rPr lang="zh-CN" altLang="en-US" dirty="0"/>
              <a:t>、</a:t>
            </a:r>
            <a:r>
              <a:rPr lang="en-US" altLang="zh-CN" dirty="0"/>
              <a:t>228M</a:t>
            </a:r>
            <a:r>
              <a:rPr lang="zh-CN" altLang="en-US" dirty="0"/>
              <a:t>和</a:t>
            </a:r>
            <a:r>
              <a:rPr lang="en-US" altLang="zh-CN" dirty="0"/>
              <a:t>100M</a:t>
            </a:r>
            <a:r>
              <a:rPr lang="zh-CN" altLang="en-US" dirty="0"/>
              <a:t>。</a:t>
            </a:r>
            <a:br>
              <a:rPr lang="en-US" altLang="zh-CN" dirty="0"/>
            </a:br>
            <a:r>
              <a:rPr lang="zh-CN" altLang="en-US" dirty="0"/>
              <a:t>现在有</a:t>
            </a:r>
            <a:r>
              <a:rPr lang="en-US" altLang="zh-CN" dirty="0"/>
              <a:t>5</a:t>
            </a:r>
            <a:r>
              <a:rPr lang="zh-CN" altLang="en-US" dirty="0"/>
              <a:t>个作业</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。它们各需主存大小为：</a:t>
            </a:r>
            <a:r>
              <a:rPr lang="en-US" altLang="zh-CN" dirty="0"/>
              <a:t>1M</a:t>
            </a:r>
            <a:r>
              <a:rPr lang="zh-CN" altLang="en-US" dirty="0"/>
              <a:t>、</a:t>
            </a:r>
            <a:r>
              <a:rPr lang="en-US" altLang="zh-CN" dirty="0"/>
              <a:t>10M</a:t>
            </a:r>
            <a:r>
              <a:rPr lang="zh-CN" altLang="en-US" dirty="0"/>
              <a:t>、</a:t>
            </a:r>
            <a:r>
              <a:rPr lang="en-US" altLang="zh-CN" dirty="0"/>
              <a:t>108M</a:t>
            </a:r>
            <a:r>
              <a:rPr lang="zh-CN" altLang="en-US" dirty="0"/>
              <a:t>、</a:t>
            </a:r>
            <a:r>
              <a:rPr lang="en-US" altLang="zh-CN" dirty="0"/>
              <a:t>28M</a:t>
            </a:r>
            <a:r>
              <a:rPr lang="zh-CN" altLang="en-US" dirty="0"/>
              <a:t>和</a:t>
            </a:r>
            <a:r>
              <a:rPr lang="en-US" altLang="zh-CN" dirty="0"/>
              <a:t>115M</a:t>
            </a:r>
            <a:r>
              <a:rPr lang="zh-CN" altLang="en-US" dirty="0"/>
              <a:t>。</a:t>
            </a:r>
            <a:br>
              <a:rPr lang="zh-CN" altLang="en-US" dirty="0"/>
            </a:br>
            <a:r>
              <a:rPr lang="zh-CN" altLang="en-US" dirty="0"/>
              <a:t>问：</a:t>
            </a:r>
            <a:br>
              <a:rPr lang="en-US" altLang="zh-CN" dirty="0"/>
            </a:br>
            <a:r>
              <a:rPr lang="zh-CN" altLang="en-US" dirty="0"/>
              <a:t>采用哪种算法能把这</a:t>
            </a:r>
            <a:r>
              <a:rPr lang="en-US" altLang="zh-CN" dirty="0"/>
              <a:t>5</a:t>
            </a:r>
            <a:r>
              <a:rPr lang="zh-CN" altLang="en-US" dirty="0"/>
              <a:t>个作业按顺序全部装入内存</a:t>
            </a:r>
            <a:r>
              <a:rPr lang="en-US" altLang="zh-CN" dirty="0"/>
              <a:t>?</a:t>
            </a:r>
            <a:endParaRPr lang="zh-CN" altLang="en-US"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solidFill>
            <a:srgbClr val="002060"/>
          </a:solidFill>
        </p:spPr>
        <p:txBody>
          <a:bodyPr/>
          <a:lstStyle/>
          <a:p>
            <a:r>
              <a:rPr lang="en-US" altLang="zh-CN" dirty="0"/>
              <a:t>Answer to  Exercise 3</a:t>
            </a:r>
            <a:endParaRPr lang="zh-CN" altLang="en-US" dirty="0"/>
          </a:p>
        </p:txBody>
      </p:sp>
      <p:sp>
        <p:nvSpPr>
          <p:cNvPr id="4" name="灯片编号占位符 3"/>
          <p:cNvSpPr>
            <a:spLocks noGrp="1"/>
          </p:cNvSpPr>
          <p:nvPr>
            <p:ph type="sldNum" sz="quarter" idx="10"/>
          </p:nvPr>
        </p:nvSpPr>
        <p:spPr/>
        <p:txBody>
          <a:bodyPr/>
          <a:lstStyle/>
          <a:p>
            <a:pPr>
              <a:defRPr/>
            </a:pPr>
            <a:fld id="{9BE65B54-F68E-47BE-BA8F-D655C30DA4CE}" type="slidenum">
              <a:rPr lang="en-US" altLang="zh-CN" smtClean="0"/>
            </a:fld>
            <a:endParaRPr lang="en-US" altLang="zh-CN"/>
          </a:p>
        </p:txBody>
      </p:sp>
      <p:sp>
        <p:nvSpPr>
          <p:cNvPr id="3" name="内容占位符 2"/>
          <p:cNvSpPr>
            <a:spLocks noGrp="1"/>
          </p:cNvSpPr>
          <p:nvPr>
            <p:ph sz="half" idx="4294967295"/>
          </p:nvPr>
        </p:nvSpPr>
        <p:spPr>
          <a:xfrm>
            <a:off x="335360" y="3563938"/>
            <a:ext cx="5724525" cy="3060700"/>
          </a:xfrm>
          <a:solidFill>
            <a:schemeClr val="bg1"/>
          </a:solidFill>
          <a:ln>
            <a:solidFill>
              <a:schemeClr val="tx1"/>
            </a:solidFill>
          </a:ln>
        </p:spPr>
        <p:txBody>
          <a:bodyPr>
            <a:normAutofit/>
          </a:bodyPr>
          <a:lstStyle/>
          <a:p>
            <a:r>
              <a:rPr lang="en-US" altLang="zh-CN" sz="2400" dirty="0"/>
              <a:t>First fit:</a:t>
            </a:r>
            <a:endParaRPr lang="en-US" altLang="zh-CN" sz="2400" dirty="0"/>
          </a:p>
          <a:p>
            <a:pPr lvl="1"/>
            <a:endParaRPr lang="en-US" altLang="zh-CN" sz="2000" dirty="0"/>
          </a:p>
        </p:txBody>
      </p:sp>
      <p:sp>
        <p:nvSpPr>
          <p:cNvPr id="2" name="内容占位符 1"/>
          <p:cNvSpPr>
            <a:spLocks noGrp="1"/>
          </p:cNvSpPr>
          <p:nvPr>
            <p:ph sz="half" idx="4294967295"/>
          </p:nvPr>
        </p:nvSpPr>
        <p:spPr>
          <a:xfrm>
            <a:off x="6048000" y="1042988"/>
            <a:ext cx="5824537" cy="2520950"/>
          </a:xfrm>
          <a:solidFill>
            <a:schemeClr val="bg1"/>
          </a:solidFill>
          <a:ln>
            <a:solidFill>
              <a:schemeClr val="tx1"/>
            </a:solidFill>
          </a:ln>
        </p:spPr>
        <p:txBody>
          <a:bodyPr>
            <a:normAutofit/>
          </a:bodyPr>
          <a:lstStyle/>
          <a:p>
            <a:r>
              <a:rPr lang="en-US" altLang="zh-CN" sz="2400" dirty="0"/>
              <a:t>Best fit:</a:t>
            </a:r>
            <a:endParaRPr lang="en-US" altLang="zh-CN" sz="2400" dirty="0"/>
          </a:p>
        </p:txBody>
      </p:sp>
      <p:sp>
        <p:nvSpPr>
          <p:cNvPr id="5" name="矩形 4"/>
          <p:cNvSpPr/>
          <p:nvPr/>
        </p:nvSpPr>
        <p:spPr bwMode="auto">
          <a:xfrm>
            <a:off x="470375" y="1043735"/>
            <a:ext cx="5220580" cy="234797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cs typeface="Times New Roman" panose="02020603050405020304" pitchFamily="18" charset="0"/>
              </a:rPr>
              <a:t>32M</a:t>
            </a:r>
            <a:r>
              <a:rPr lang="zh-CN" altLang="en-US" b="1" dirty="0">
                <a:cs typeface="Times New Roman" panose="02020603050405020304" pitchFamily="18" charset="0"/>
              </a:rPr>
              <a:t>、</a:t>
            </a:r>
            <a:r>
              <a:rPr lang="en-US" altLang="zh-CN" b="1" dirty="0">
                <a:cs typeface="Times New Roman" panose="02020603050405020304" pitchFamily="18" charset="0"/>
              </a:rPr>
              <a:t>10M</a:t>
            </a:r>
            <a:r>
              <a:rPr lang="zh-CN" altLang="en-US" b="1" dirty="0">
                <a:cs typeface="Times New Roman" panose="02020603050405020304" pitchFamily="18" charset="0"/>
              </a:rPr>
              <a:t>、</a:t>
            </a:r>
            <a:r>
              <a:rPr lang="en-US" altLang="zh-CN" b="1" dirty="0">
                <a:cs typeface="Times New Roman" panose="02020603050405020304" pitchFamily="18" charset="0"/>
              </a:rPr>
              <a:t>5M</a:t>
            </a:r>
            <a:r>
              <a:rPr lang="zh-CN" altLang="en-US" b="1" dirty="0">
                <a:cs typeface="Times New Roman" panose="02020603050405020304" pitchFamily="18" charset="0"/>
              </a:rPr>
              <a:t>、</a:t>
            </a:r>
            <a:r>
              <a:rPr lang="en-US" altLang="zh-CN" b="1" dirty="0">
                <a:cs typeface="Times New Roman" panose="02020603050405020304" pitchFamily="18" charset="0"/>
              </a:rPr>
              <a:t>228M</a:t>
            </a:r>
            <a:r>
              <a:rPr lang="zh-CN" altLang="en-US" b="1" dirty="0">
                <a:cs typeface="Times New Roman" panose="02020603050405020304" pitchFamily="18" charset="0"/>
              </a:rPr>
              <a:t>、</a:t>
            </a:r>
            <a:r>
              <a:rPr lang="en-US" altLang="zh-CN" b="1" dirty="0">
                <a:cs typeface="Times New Roman" panose="02020603050405020304" pitchFamily="18" charset="0"/>
              </a:rPr>
              <a:t>100M</a:t>
            </a:r>
            <a:endParaRPr lang="en-US" altLang="zh-CN" b="1" dirty="0">
              <a:cs typeface="Times New Roman" panose="02020603050405020304" pitchFamily="18" charset="0"/>
            </a:endParaRPr>
          </a:p>
          <a:p>
            <a:r>
              <a:rPr lang="en-US" altLang="zh-CN" b="1" dirty="0">
                <a:cs typeface="Times New Roman" panose="02020603050405020304" pitchFamily="18" charset="0"/>
              </a:rPr>
              <a:t>A:  1M</a:t>
            </a:r>
            <a:endParaRPr lang="en-US" altLang="zh-CN" b="1" dirty="0">
              <a:cs typeface="Times New Roman" panose="02020603050405020304" pitchFamily="18" charset="0"/>
            </a:endParaRPr>
          </a:p>
          <a:p>
            <a:r>
              <a:rPr lang="en-US" altLang="zh-CN" b="1" dirty="0">
                <a:cs typeface="Times New Roman" panose="02020603050405020304" pitchFamily="18" charset="0"/>
              </a:rPr>
              <a:t>B:  10M</a:t>
            </a:r>
            <a:endParaRPr lang="en-US" altLang="zh-CN" b="1" dirty="0">
              <a:cs typeface="Times New Roman" panose="02020603050405020304" pitchFamily="18" charset="0"/>
            </a:endParaRPr>
          </a:p>
          <a:p>
            <a:r>
              <a:rPr lang="en-US" altLang="zh-CN" b="1" dirty="0">
                <a:cs typeface="Times New Roman" panose="02020603050405020304" pitchFamily="18" charset="0"/>
              </a:rPr>
              <a:t>C:  108M</a:t>
            </a:r>
            <a:endParaRPr lang="en-US" altLang="zh-CN" b="1" dirty="0">
              <a:cs typeface="Times New Roman" panose="02020603050405020304" pitchFamily="18" charset="0"/>
            </a:endParaRPr>
          </a:p>
          <a:p>
            <a:r>
              <a:rPr lang="en-US" altLang="zh-CN" b="1" dirty="0">
                <a:cs typeface="Times New Roman" panose="02020603050405020304" pitchFamily="18" charset="0"/>
              </a:rPr>
              <a:t>D:  28M</a:t>
            </a:r>
            <a:endParaRPr lang="en-US" altLang="zh-CN" b="1" dirty="0">
              <a:cs typeface="Times New Roman" panose="02020603050405020304" pitchFamily="18" charset="0"/>
            </a:endParaRPr>
          </a:p>
          <a:p>
            <a:r>
              <a:rPr lang="en-US" altLang="zh-CN" b="1" dirty="0">
                <a:cs typeface="Times New Roman" panose="02020603050405020304" pitchFamily="18" charset="0"/>
              </a:rPr>
              <a:t>E:  115M</a:t>
            </a:r>
            <a:endParaRPr lang="zh-CN" altLang="en-US" b="1" dirty="0">
              <a:cs typeface="Times New Roman" panose="02020603050405020304" pitchFamily="18" charset="0"/>
            </a:endParaRPr>
          </a:p>
        </p:txBody>
      </p:sp>
      <p:sp>
        <p:nvSpPr>
          <p:cNvPr id="8" name="动作按钮: 结束 6">
            <a:hlinkClick r:id="" action="ppaction://noaction" highlightClick="1"/>
          </p:cNvPr>
          <p:cNvSpPr/>
          <p:nvPr/>
        </p:nvSpPr>
        <p:spPr bwMode="auto">
          <a:xfrm>
            <a:off x="1172162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7" name="内容占位符 1"/>
          <p:cNvSpPr txBox="1"/>
          <p:nvPr/>
        </p:nvSpPr>
        <p:spPr bwMode="auto">
          <a:xfrm>
            <a:off x="6048000" y="3564355"/>
            <a:ext cx="5824615" cy="3060000"/>
          </a:xfrm>
          <a:prstGeom prst="rect">
            <a:avLst/>
          </a:prstGeom>
          <a:solidFill>
            <a:schemeClr val="bg1"/>
          </a:solidFill>
          <a:ln>
            <a:solidFill>
              <a:schemeClr val="tx1"/>
            </a:solidFill>
          </a:ln>
        </p:spPr>
        <p:txBody>
          <a:bodyPr vert="horz" wrap="square" lIns="91440" tIns="45720" rIns="91440" bIns="45720" numCol="1" anchor="t" anchorCtr="0" compatLnSpc="1">
            <a:normAutofit/>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sz="1800">
                <a:solidFill>
                  <a:schemeClr val="tx1"/>
                </a:solidFill>
                <a:latin typeface="+mn-lt"/>
                <a:ea typeface="+mn-ea"/>
              </a:defRPr>
            </a:lvl4pPr>
            <a:lvl5pPr marL="2057400" indent="-228600" algn="l" rtl="0" fontAlgn="base">
              <a:spcBef>
                <a:spcPct val="20000"/>
              </a:spcBef>
              <a:spcAft>
                <a:spcPct val="0"/>
              </a:spcAft>
              <a:buChar char="»"/>
              <a:defRPr kumimoji="1" sz="1800">
                <a:solidFill>
                  <a:schemeClr val="tx1"/>
                </a:solidFill>
                <a:latin typeface="+mn-lt"/>
                <a:ea typeface="+mn-ea"/>
              </a:defRPr>
            </a:lvl5pPr>
            <a:lvl6pPr marL="2514600" indent="-228600" algn="l" rtl="0" fontAlgn="base">
              <a:spcBef>
                <a:spcPct val="20000"/>
              </a:spcBef>
              <a:spcAft>
                <a:spcPct val="0"/>
              </a:spcAft>
              <a:buChar char="»"/>
              <a:defRPr kumimoji="1" sz="1800">
                <a:solidFill>
                  <a:schemeClr val="tx1"/>
                </a:solidFill>
                <a:latin typeface="+mn-lt"/>
                <a:ea typeface="+mn-ea"/>
              </a:defRPr>
            </a:lvl6pPr>
            <a:lvl7pPr marL="2971800" indent="-228600" algn="l" rtl="0" fontAlgn="base">
              <a:spcBef>
                <a:spcPct val="20000"/>
              </a:spcBef>
              <a:spcAft>
                <a:spcPct val="0"/>
              </a:spcAft>
              <a:buChar char="»"/>
              <a:defRPr kumimoji="1" sz="1800">
                <a:solidFill>
                  <a:schemeClr val="tx1"/>
                </a:solidFill>
                <a:latin typeface="+mn-lt"/>
                <a:ea typeface="+mn-ea"/>
              </a:defRPr>
            </a:lvl7pPr>
            <a:lvl8pPr marL="3429000" indent="-228600" algn="l" rtl="0" fontAlgn="base">
              <a:spcBef>
                <a:spcPct val="20000"/>
              </a:spcBef>
              <a:spcAft>
                <a:spcPct val="0"/>
              </a:spcAft>
              <a:buChar char="»"/>
              <a:defRPr kumimoji="1" sz="1800">
                <a:solidFill>
                  <a:schemeClr val="tx1"/>
                </a:solidFill>
                <a:latin typeface="+mn-lt"/>
                <a:ea typeface="+mn-ea"/>
              </a:defRPr>
            </a:lvl8pPr>
            <a:lvl9pPr marL="3886200" indent="-228600" algn="l" rtl="0" fontAlgn="base">
              <a:spcBef>
                <a:spcPct val="20000"/>
              </a:spcBef>
              <a:spcAft>
                <a:spcPct val="0"/>
              </a:spcAft>
              <a:buChar char="»"/>
              <a:defRPr kumimoji="1" sz="1800">
                <a:solidFill>
                  <a:schemeClr val="tx1"/>
                </a:solidFill>
                <a:latin typeface="+mn-lt"/>
                <a:ea typeface="+mn-ea"/>
              </a:defRPr>
            </a:lvl9pPr>
          </a:lstStyle>
          <a:p>
            <a:r>
              <a:rPr lang="en-US" altLang="zh-CN" sz="2400" kern="0" dirty="0"/>
              <a:t>Worst fit:</a:t>
            </a:r>
            <a:endParaRPr lang="en-US" altLang="zh-CN" sz="2400" kern="0" dirty="0"/>
          </a:p>
          <a:p>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bg/>
                                          </p:spTgt>
                                        </p:tgtEl>
                                        <p:attrNameLst>
                                          <p:attrName>style.visibility</p:attrName>
                                        </p:attrNameLst>
                                      </p:cBhvr>
                                      <p:to>
                                        <p:strVal val="visible"/>
                                      </p:to>
                                    </p:set>
                                    <p:animEffect transition="in" filter="wipe(left)">
                                      <p:cBhvr>
                                        <p:cTn id="15" dur="500"/>
                                        <p:tgtEl>
                                          <p:spTgt spid="2">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ipe(left)">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left)">
                                      <p:cBhvr>
                                        <p:cTn id="23" dur="500"/>
                                        <p:tgtEl>
                                          <p:spTgt spid="7">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3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ou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uiExpand="1" build="p"/>
      <p:bldP spid="2" grpId="0" animBg="1" uiExpand="1" build="p"/>
      <p:bldP spid="8" grpId="0" animBg="1"/>
      <p:bldP spid="7" grpId="0" animBg="1"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Paging</a:t>
            </a:r>
            <a:endParaRPr lang="zh-CN" altLang="en-US" dirty="0"/>
          </a:p>
        </p:txBody>
      </p:sp>
      <p:sp>
        <p:nvSpPr>
          <p:cNvPr id="231427" name="Rectangle 3"/>
          <p:cNvSpPr>
            <a:spLocks noGrp="1" noChangeArrowheads="1"/>
          </p:cNvSpPr>
          <p:nvPr>
            <p:ph idx="1"/>
          </p:nvPr>
        </p:nvSpPr>
        <p:spPr/>
        <p:txBody>
          <a:bodyPr>
            <a:normAutofit/>
          </a:bodyPr>
          <a:lstStyle/>
          <a:p>
            <a:pPr>
              <a:spcBef>
                <a:spcPts val="600"/>
              </a:spcBef>
            </a:pPr>
            <a:r>
              <a:rPr lang="en-US" altLang="zh-CN" dirty="0"/>
              <a:t>Process's p</a:t>
            </a:r>
            <a:r>
              <a:rPr lang="en-US" altLang="en-US" dirty="0"/>
              <a:t>hysical </a:t>
            </a:r>
            <a:r>
              <a:rPr lang="en-US" altLang="zh-CN" dirty="0"/>
              <a:t>address space can be noncontiguous.</a:t>
            </a:r>
            <a:endParaRPr lang="en-US" altLang="zh-CN" dirty="0"/>
          </a:p>
          <a:p>
            <a:pPr>
              <a:spcBef>
                <a:spcPts val="600"/>
              </a:spcBef>
            </a:pPr>
            <a:r>
              <a:rPr lang="en-US" altLang="zh-CN" kern="1200" dirty="0">
                <a:latin typeface="Times New Roman" panose="02020603050405020304" pitchFamily="18" charset="0"/>
                <a:ea typeface="宋体" panose="02010600030101010101" pitchFamily="2" charset="-122"/>
              </a:rPr>
              <a:t>The basic method for implementing paging:</a:t>
            </a:r>
            <a:endParaRPr lang="en-US" altLang="zh-CN" kern="1200" dirty="0">
              <a:latin typeface="Times New Roman" panose="02020603050405020304" pitchFamily="18" charset="0"/>
              <a:ea typeface="宋体" panose="02010600030101010101" pitchFamily="2" charset="-122"/>
            </a:endParaRPr>
          </a:p>
          <a:p>
            <a:pPr lvl="1">
              <a:spcBef>
                <a:spcPts val="600"/>
              </a:spcBef>
            </a:pPr>
            <a:r>
              <a:rPr lang="en-US" altLang="zh-CN" dirty="0"/>
              <a:t>Physical memory is divided into fixed-sized blocks,  </a:t>
            </a:r>
            <a:r>
              <a:rPr lang="en-US" altLang="zh-CN" dirty="0">
                <a:solidFill>
                  <a:srgbClr val="0000FF"/>
                </a:solidFill>
              </a:rPr>
              <a:t>frames</a:t>
            </a:r>
            <a:r>
              <a:rPr lang="en-US" altLang="zh-CN" dirty="0"/>
              <a:t>.</a:t>
            </a:r>
            <a:endParaRPr lang="en-US" altLang="zh-CN" dirty="0"/>
          </a:p>
          <a:p>
            <a:pPr lvl="1">
              <a:spcBef>
                <a:spcPts val="600"/>
              </a:spcBef>
            </a:pPr>
            <a:r>
              <a:rPr lang="en-US" altLang="zh-CN" dirty="0"/>
              <a:t>Logical memory is divided into blocks of same size, </a:t>
            </a:r>
            <a:r>
              <a:rPr lang="en-US" altLang="zh-CN" dirty="0">
                <a:solidFill>
                  <a:srgbClr val="0000FF"/>
                </a:solidFill>
              </a:rPr>
              <a:t>pages</a:t>
            </a:r>
            <a:r>
              <a:rPr lang="en-US" altLang="zh-CN" dirty="0"/>
              <a:t>.</a:t>
            </a:r>
            <a:endParaRPr lang="en-US" altLang="zh-CN" dirty="0"/>
          </a:p>
          <a:p>
            <a:pPr lvl="1">
              <a:spcBef>
                <a:spcPts val="600"/>
              </a:spcBef>
            </a:pPr>
            <a:r>
              <a:rPr lang="en-US" altLang="zh-CN" dirty="0"/>
              <a:t>Backing store is divided into fixed-sized </a:t>
            </a:r>
            <a:r>
              <a:rPr lang="en-US" altLang="zh-CN" dirty="0">
                <a:solidFill>
                  <a:srgbClr val="0000FF"/>
                </a:solidFill>
              </a:rPr>
              <a:t>blocks</a:t>
            </a:r>
            <a:r>
              <a:rPr lang="en-US" altLang="zh-CN" dirty="0"/>
              <a:t> that are of the same size as the memory frames.</a:t>
            </a:r>
            <a:endParaRPr lang="en-US" altLang="zh-CN" dirty="0"/>
          </a:p>
          <a:p>
            <a:pPr lvl="1">
              <a:spcBef>
                <a:spcPts val="600"/>
              </a:spcBef>
            </a:pPr>
            <a:r>
              <a:rPr lang="en-US" altLang="zh-CN" dirty="0"/>
              <a:t>size is power of 2, between 512B and 16MB.</a:t>
            </a:r>
            <a:endParaRPr lang="en-US" altLang="zh-CN" dirty="0"/>
          </a:p>
          <a:p>
            <a:pPr>
              <a:spcBef>
                <a:spcPts val="600"/>
              </a:spcBef>
            </a:pPr>
            <a:r>
              <a:rPr lang="en-US" altLang="zh-CN" dirty="0"/>
              <a:t>When a process is to be executed, its </a:t>
            </a:r>
            <a:r>
              <a:rPr lang="en-US" altLang="zh-CN" dirty="0">
                <a:solidFill>
                  <a:srgbClr val="0000FF"/>
                </a:solidFill>
              </a:rPr>
              <a:t>pages</a:t>
            </a:r>
            <a:r>
              <a:rPr lang="en-US" altLang="zh-CN" dirty="0"/>
              <a:t> are loaded into any available </a:t>
            </a:r>
            <a:r>
              <a:rPr lang="en-US" altLang="zh-CN" dirty="0">
                <a:solidFill>
                  <a:srgbClr val="0000FF"/>
                </a:solidFill>
              </a:rPr>
              <a:t>frames</a:t>
            </a:r>
            <a:r>
              <a:rPr lang="en-US" altLang="zh-CN" dirty="0"/>
              <a:t> from the </a:t>
            </a:r>
            <a:r>
              <a:rPr lang="en-US" altLang="zh-CN" dirty="0">
                <a:solidFill>
                  <a:srgbClr val="0000FF"/>
                </a:solidFill>
              </a:rPr>
              <a:t>blocks</a:t>
            </a:r>
            <a:r>
              <a:rPr lang="en-US" altLang="zh-CN" dirty="0"/>
              <a:t>.</a:t>
            </a:r>
            <a:endParaRPr lang="en-US" altLang="zh-CN" dirty="0"/>
          </a:p>
          <a:p>
            <a:pPr>
              <a:spcBef>
                <a:spcPts val="600"/>
              </a:spcBef>
            </a:pPr>
            <a:r>
              <a:rPr lang="en-US" altLang="zh-CN" dirty="0"/>
              <a:t>Process is allocated memory </a:t>
            </a:r>
            <a:r>
              <a:rPr lang="en-US" altLang="zh-CN" dirty="0">
                <a:solidFill>
                  <a:srgbClr val="0000FF"/>
                </a:solidFill>
              </a:rPr>
              <a:t>frames</a:t>
            </a:r>
            <a:r>
              <a:rPr lang="en-US" altLang="zh-CN" dirty="0"/>
              <a:t> whenever the latter is available.</a:t>
            </a:r>
            <a:endParaRPr lang="en-US" altLang="zh-CN" dirty="0"/>
          </a:p>
          <a:p>
            <a:pPr lvl="1">
              <a:spcBef>
                <a:spcPts val="600"/>
              </a:spcBef>
            </a:pPr>
            <a:r>
              <a:rPr lang="en-US" altLang="en-US" dirty="0"/>
              <a:t>Avoids external fragmentation.</a:t>
            </a:r>
            <a:endParaRPr lang="en-US" altLang="en-US" dirty="0"/>
          </a:p>
          <a:p>
            <a:pPr lvl="1">
              <a:spcBef>
                <a:spcPts val="600"/>
              </a:spcBef>
            </a:pPr>
            <a:r>
              <a:rPr lang="en-US" altLang="en-US" dirty="0"/>
              <a:t>Avoids problem of varying sized memory chunks.</a:t>
            </a:r>
            <a:endParaRPr lang="en-US" altLang="zh-CN" dirty="0"/>
          </a:p>
        </p:txBody>
      </p:sp>
      <p:sp>
        <p:nvSpPr>
          <p:cNvPr id="2969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478A268-48DA-472E-9EC9-59BD3EA54AE9}" type="slidenum">
              <a:rPr lang="en-US" altLang="zh-CN" sz="140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wipe(left)">
                                      <p:cBhvr>
                                        <p:cTn id="7" dur="500"/>
                                        <p:tgtEl>
                                          <p:spTgt spid="231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xEl>
                                              <p:pRg st="1" end="1"/>
                                            </p:txEl>
                                          </p:spTgt>
                                        </p:tgtEl>
                                        <p:attrNameLst>
                                          <p:attrName>style.visibility</p:attrName>
                                        </p:attrNameLst>
                                      </p:cBhvr>
                                      <p:to>
                                        <p:strVal val="visible"/>
                                      </p:to>
                                    </p:set>
                                    <p:animEffect transition="in" filter="wipe(left)">
                                      <p:cBhvr>
                                        <p:cTn id="12" dur="500"/>
                                        <p:tgtEl>
                                          <p:spTgt spid="23142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1427">
                                            <p:txEl>
                                              <p:pRg st="2" end="2"/>
                                            </p:txEl>
                                          </p:spTgt>
                                        </p:tgtEl>
                                        <p:attrNameLst>
                                          <p:attrName>style.visibility</p:attrName>
                                        </p:attrNameLst>
                                      </p:cBhvr>
                                      <p:to>
                                        <p:strVal val="visible"/>
                                      </p:to>
                                    </p:set>
                                    <p:animEffect transition="in" filter="wipe(left)">
                                      <p:cBhvr>
                                        <p:cTn id="15" dur="500"/>
                                        <p:tgtEl>
                                          <p:spTgt spid="2314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1427">
                                            <p:txEl>
                                              <p:pRg st="3" end="3"/>
                                            </p:txEl>
                                          </p:spTgt>
                                        </p:tgtEl>
                                        <p:attrNameLst>
                                          <p:attrName>style.visibility</p:attrName>
                                        </p:attrNameLst>
                                      </p:cBhvr>
                                      <p:to>
                                        <p:strVal val="visible"/>
                                      </p:to>
                                    </p:set>
                                    <p:animEffect transition="in" filter="wipe(left)">
                                      <p:cBhvr>
                                        <p:cTn id="18" dur="500"/>
                                        <p:tgtEl>
                                          <p:spTgt spid="23142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1427">
                                            <p:txEl>
                                              <p:pRg st="4" end="4"/>
                                            </p:txEl>
                                          </p:spTgt>
                                        </p:tgtEl>
                                        <p:attrNameLst>
                                          <p:attrName>style.visibility</p:attrName>
                                        </p:attrNameLst>
                                      </p:cBhvr>
                                      <p:to>
                                        <p:strVal val="visible"/>
                                      </p:to>
                                    </p:set>
                                    <p:animEffect transition="in" filter="wipe(left)">
                                      <p:cBhvr>
                                        <p:cTn id="21" dur="500"/>
                                        <p:tgtEl>
                                          <p:spTgt spid="23142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1427">
                                            <p:txEl>
                                              <p:pRg st="5" end="5"/>
                                            </p:txEl>
                                          </p:spTgt>
                                        </p:tgtEl>
                                        <p:attrNameLst>
                                          <p:attrName>style.visibility</p:attrName>
                                        </p:attrNameLst>
                                      </p:cBhvr>
                                      <p:to>
                                        <p:strVal val="visible"/>
                                      </p:to>
                                    </p:set>
                                    <p:animEffect transition="in" filter="wipe(left)">
                                      <p:cBhvr>
                                        <p:cTn id="24" dur="500"/>
                                        <p:tgtEl>
                                          <p:spTgt spid="23142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1427">
                                            <p:txEl>
                                              <p:pRg st="6" end="6"/>
                                            </p:txEl>
                                          </p:spTgt>
                                        </p:tgtEl>
                                        <p:attrNameLst>
                                          <p:attrName>style.visibility</p:attrName>
                                        </p:attrNameLst>
                                      </p:cBhvr>
                                      <p:to>
                                        <p:strVal val="visible"/>
                                      </p:to>
                                    </p:set>
                                    <p:animEffect transition="in" filter="wipe(left)">
                                      <p:cBhvr>
                                        <p:cTn id="29" dur="500"/>
                                        <p:tgtEl>
                                          <p:spTgt spid="2314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1427">
                                            <p:txEl>
                                              <p:pRg st="7" end="7"/>
                                            </p:txEl>
                                          </p:spTgt>
                                        </p:tgtEl>
                                        <p:attrNameLst>
                                          <p:attrName>style.visibility</p:attrName>
                                        </p:attrNameLst>
                                      </p:cBhvr>
                                      <p:to>
                                        <p:strVal val="visible"/>
                                      </p:to>
                                    </p:set>
                                    <p:animEffect transition="in" filter="wipe(left)">
                                      <p:cBhvr>
                                        <p:cTn id="34" dur="500"/>
                                        <p:tgtEl>
                                          <p:spTgt spid="231427">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1427">
                                            <p:txEl>
                                              <p:pRg st="8" end="8"/>
                                            </p:txEl>
                                          </p:spTgt>
                                        </p:tgtEl>
                                        <p:attrNameLst>
                                          <p:attrName>style.visibility</p:attrName>
                                        </p:attrNameLst>
                                      </p:cBhvr>
                                      <p:to>
                                        <p:strVal val="visible"/>
                                      </p:to>
                                    </p:set>
                                    <p:animEffect transition="in" filter="wipe(left)">
                                      <p:cBhvr>
                                        <p:cTn id="37" dur="500"/>
                                        <p:tgtEl>
                                          <p:spTgt spid="231427">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1427">
                                            <p:txEl>
                                              <p:pRg st="9" end="9"/>
                                            </p:txEl>
                                          </p:spTgt>
                                        </p:tgtEl>
                                        <p:attrNameLst>
                                          <p:attrName>style.visibility</p:attrName>
                                        </p:attrNameLst>
                                      </p:cBhvr>
                                      <p:to>
                                        <p:strVal val="visible"/>
                                      </p:to>
                                    </p:set>
                                    <p:animEffect transition="in" filter="wipe(left)">
                                      <p:cBhvr>
                                        <p:cTn id="40" dur="500"/>
                                        <p:tgtEl>
                                          <p:spTgt spid="2314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Paging</a:t>
            </a:r>
            <a:endParaRPr lang="zh-CN" altLang="en-US" dirty="0"/>
          </a:p>
        </p:txBody>
      </p:sp>
      <p:sp>
        <p:nvSpPr>
          <p:cNvPr id="233475" name="Rectangle 3"/>
          <p:cNvSpPr>
            <a:spLocks noGrp="1" noChangeArrowheads="1"/>
          </p:cNvSpPr>
          <p:nvPr>
            <p:ph idx="1"/>
          </p:nvPr>
        </p:nvSpPr>
        <p:spPr/>
        <p:txBody>
          <a:bodyPr/>
          <a:lstStyle/>
          <a:p>
            <a:pPr>
              <a:spcBef>
                <a:spcPts val="600"/>
              </a:spcBef>
            </a:pPr>
            <a:r>
              <a:rPr lang="en-US" altLang="zh-CN" dirty="0"/>
              <a:t>Keep track of all free frames.</a:t>
            </a:r>
            <a:endParaRPr lang="en-US" altLang="zh-CN" dirty="0"/>
          </a:p>
          <a:p>
            <a:pPr>
              <a:spcBef>
                <a:spcPts val="600"/>
              </a:spcBef>
            </a:pPr>
            <a:r>
              <a:rPr lang="en-US" altLang="zh-CN" dirty="0"/>
              <a:t>To run a program of size </a:t>
            </a:r>
            <a:r>
              <a:rPr lang="en-US" altLang="zh-CN" i="1" dirty="0">
                <a:solidFill>
                  <a:srgbClr val="0000FF"/>
                </a:solidFill>
              </a:rPr>
              <a:t>n</a:t>
            </a:r>
            <a:r>
              <a:rPr lang="en-US" altLang="zh-CN" dirty="0"/>
              <a:t> pages, need to find </a:t>
            </a:r>
            <a:r>
              <a:rPr lang="en-US" altLang="zh-CN" i="1" dirty="0">
                <a:solidFill>
                  <a:srgbClr val="0000FF"/>
                </a:solidFill>
              </a:rPr>
              <a:t>n</a:t>
            </a:r>
            <a:r>
              <a:rPr lang="en-US" altLang="zh-CN" dirty="0"/>
              <a:t> free frames and load program.</a:t>
            </a:r>
            <a:endParaRPr lang="en-US" altLang="zh-CN" dirty="0"/>
          </a:p>
          <a:p>
            <a:pPr>
              <a:spcBef>
                <a:spcPts val="600"/>
              </a:spcBef>
            </a:pPr>
            <a:r>
              <a:rPr lang="en-US" altLang="zh-CN" dirty="0"/>
              <a:t>OS maintains a </a:t>
            </a:r>
            <a:r>
              <a:rPr lang="en-US" altLang="zh-CN" dirty="0">
                <a:solidFill>
                  <a:srgbClr val="0000FF"/>
                </a:solidFill>
              </a:rPr>
              <a:t>page table</a:t>
            </a:r>
            <a:r>
              <a:rPr lang="en-US" altLang="zh-CN" dirty="0"/>
              <a:t> for each process.</a:t>
            </a:r>
            <a:endParaRPr lang="en-US" altLang="zh-CN" sz="3200" dirty="0"/>
          </a:p>
          <a:p>
            <a:pPr lvl="1">
              <a:spcBef>
                <a:spcPts val="600"/>
              </a:spcBef>
            </a:pPr>
            <a:r>
              <a:rPr lang="en-US" altLang="zh-CN" dirty="0"/>
              <a:t>contains the frame location for each page in the process.</a:t>
            </a:r>
            <a:endParaRPr lang="en-US" altLang="zh-CN" dirty="0"/>
          </a:p>
          <a:p>
            <a:pPr lvl="1">
              <a:spcBef>
                <a:spcPts val="600"/>
              </a:spcBef>
            </a:pPr>
            <a:r>
              <a:rPr lang="en-US" altLang="zh-CN" dirty="0"/>
              <a:t>used to translate logical to physical addresses. </a:t>
            </a:r>
            <a:endParaRPr lang="en-US" altLang="zh-CN" dirty="0"/>
          </a:p>
          <a:p>
            <a:pPr>
              <a:spcBef>
                <a:spcPts val="600"/>
              </a:spcBef>
            </a:pPr>
            <a:r>
              <a:rPr lang="en-US" altLang="zh-CN" dirty="0">
                <a:solidFill>
                  <a:srgbClr val="0000FF"/>
                </a:solidFill>
              </a:rPr>
              <a:t>Internal</a:t>
            </a:r>
            <a:r>
              <a:rPr lang="en-US" altLang="zh-CN" dirty="0"/>
              <a:t> fragmentation. (-- the last page)</a:t>
            </a:r>
            <a:endParaRPr lang="en-US" altLang="zh-CN" dirty="0"/>
          </a:p>
          <a:p>
            <a:pPr>
              <a:spcBef>
                <a:spcPts val="600"/>
              </a:spcBef>
            </a:pPr>
            <a:r>
              <a:rPr lang="en-US" altLang="zh-CN" dirty="0"/>
              <a:t>Every logical address is divided into:</a:t>
            </a:r>
            <a:endParaRPr lang="en-US" altLang="zh-CN" dirty="0"/>
          </a:p>
          <a:p>
            <a:pPr lvl="1">
              <a:spcBef>
                <a:spcPts val="600"/>
              </a:spcBef>
            </a:pPr>
            <a:r>
              <a:rPr lang="en-US" altLang="zh-CN" i="1" dirty="0">
                <a:solidFill>
                  <a:srgbClr val="0000FF"/>
                </a:solidFill>
              </a:rPr>
              <a:t>Page number</a:t>
            </a:r>
            <a:r>
              <a:rPr lang="en-US" altLang="zh-CN" dirty="0">
                <a:solidFill>
                  <a:srgbClr val="0000FF"/>
                </a:solidFill>
              </a:rPr>
              <a:t> </a:t>
            </a:r>
            <a:r>
              <a:rPr lang="en-US" altLang="zh-CN" i="1" dirty="0">
                <a:solidFill>
                  <a:srgbClr val="0000FF"/>
                </a:solidFill>
              </a:rPr>
              <a:t>(p)</a:t>
            </a:r>
            <a:r>
              <a:rPr lang="en-US" altLang="zh-CN" dirty="0"/>
              <a:t> – used as an index into a </a:t>
            </a:r>
            <a:r>
              <a:rPr lang="en-US" altLang="zh-CN" i="1" dirty="0">
                <a:solidFill>
                  <a:srgbClr val="0000FF"/>
                </a:solidFill>
              </a:rPr>
              <a:t>page</a:t>
            </a:r>
            <a:r>
              <a:rPr lang="en-US" altLang="zh-CN" dirty="0"/>
              <a:t> </a:t>
            </a:r>
            <a:r>
              <a:rPr lang="en-US" altLang="zh-CN" i="1" dirty="0">
                <a:solidFill>
                  <a:srgbClr val="0000FF"/>
                </a:solidFill>
              </a:rPr>
              <a:t>table </a:t>
            </a:r>
            <a:r>
              <a:rPr lang="en-US" altLang="zh-CN" dirty="0"/>
              <a:t> which contains the base address of each page in physical memory.</a:t>
            </a:r>
            <a:endParaRPr lang="en-US" altLang="zh-CN" dirty="0"/>
          </a:p>
          <a:p>
            <a:pPr lvl="1">
              <a:spcBef>
                <a:spcPts val="600"/>
              </a:spcBef>
            </a:pPr>
            <a:r>
              <a:rPr lang="en-US" altLang="zh-CN" i="1" dirty="0">
                <a:solidFill>
                  <a:srgbClr val="0000FF"/>
                </a:solidFill>
              </a:rPr>
              <a:t>Page offset</a:t>
            </a:r>
            <a:r>
              <a:rPr lang="en-US" altLang="zh-CN" dirty="0">
                <a:solidFill>
                  <a:srgbClr val="0000FF"/>
                </a:solidFill>
              </a:rPr>
              <a:t> </a:t>
            </a:r>
            <a:r>
              <a:rPr lang="en-US" altLang="zh-CN" i="1" dirty="0">
                <a:solidFill>
                  <a:srgbClr val="0000FF"/>
                </a:solidFill>
              </a:rPr>
              <a:t>(d)</a:t>
            </a:r>
            <a:r>
              <a:rPr lang="en-US" altLang="zh-CN" dirty="0"/>
              <a:t> – combined with base address to define the physical memory address that is sent to the memory unit.</a:t>
            </a:r>
            <a:endParaRPr lang="en-US" altLang="zh-CN" dirty="0"/>
          </a:p>
        </p:txBody>
      </p:sp>
      <p:sp>
        <p:nvSpPr>
          <p:cNvPr id="2" name="云形标注 1"/>
          <p:cNvSpPr/>
          <p:nvPr/>
        </p:nvSpPr>
        <p:spPr bwMode="auto">
          <a:xfrm>
            <a:off x="6681065" y="1043735"/>
            <a:ext cx="3330370" cy="562040"/>
          </a:xfrm>
          <a:prstGeom prst="cloudCallout">
            <a:avLst>
              <a:gd name="adj1" fmla="val -86269"/>
              <a:gd name="adj2" fmla="val 964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b="1" dirty="0"/>
              <a:t>data structure?</a:t>
            </a:r>
            <a:endParaRPr lang="zh-CN" altLang="en-US" b="1" dirty="0"/>
          </a:p>
        </p:txBody>
      </p:sp>
      <p:sp>
        <p:nvSpPr>
          <p:cNvPr id="5" name="Rectangle 29"/>
          <p:cNvSpPr txBox="1">
            <a:spLocks noChangeArrowheads="1"/>
          </p:cNvSpPr>
          <p:nvPr/>
        </p:nvSpPr>
        <p:spPr bwMode="auto">
          <a:xfrm>
            <a:off x="1113656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defPPr>
              <a:defRPr lang="zh-CN"/>
            </a:defPPr>
            <a:lvl1pPr algn="r" rtl="0" fontAlgn="base">
              <a:spcBef>
                <a:spcPct val="50000"/>
              </a:spcBef>
              <a:spcAft>
                <a:spcPct val="0"/>
              </a:spcAft>
              <a:defRPr kumimoji="1" sz="1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94B65F5E-76AF-4616-8AB7-5F4F37EF1F71}" type="slidenum">
              <a:rPr lang="en-US" altLang="zh-CN" smtClean="0"/>
            </a:fld>
            <a:endParaRPr lang="en-US" altLang="zh-CN"/>
          </a:p>
        </p:txBody>
      </p:sp>
      <p:pic>
        <p:nvPicPr>
          <p:cNvPr id="7" name="图片 6"/>
          <p:cNvPicPr>
            <a:picLocks noChangeAspect="1"/>
          </p:cNvPicPr>
          <p:nvPr/>
        </p:nvPicPr>
        <p:blipFill>
          <a:blip r:embed="rId1"/>
          <a:stretch>
            <a:fillRect/>
          </a:stretch>
        </p:blipFill>
        <p:spPr>
          <a:xfrm>
            <a:off x="9220125" y="2528900"/>
            <a:ext cx="2601024" cy="1800200"/>
          </a:xfrm>
          <a:prstGeom prst="rect">
            <a:avLst/>
          </a:prstGeom>
        </p:spPr>
      </p:pic>
      <p:pic>
        <p:nvPicPr>
          <p:cNvPr id="9" name="图片 8"/>
          <p:cNvPicPr>
            <a:picLocks noChangeAspect="1"/>
          </p:cNvPicPr>
          <p:nvPr/>
        </p:nvPicPr>
        <p:blipFill>
          <a:blip r:embed="rId2"/>
          <a:stretch>
            <a:fillRect/>
          </a:stretch>
        </p:blipFill>
        <p:spPr>
          <a:xfrm>
            <a:off x="7491155" y="6200758"/>
            <a:ext cx="4063588" cy="4215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left)">
                                      <p:cBhvr>
                                        <p:cTn id="7" dur="500"/>
                                        <p:tgtEl>
                                          <p:spTgt spid="233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5">
                                            <p:txEl>
                                              <p:pRg st="1" end="1"/>
                                            </p:txEl>
                                          </p:spTgt>
                                        </p:tgtEl>
                                        <p:attrNameLst>
                                          <p:attrName>style.visibility</p:attrName>
                                        </p:attrNameLst>
                                      </p:cBhvr>
                                      <p:to>
                                        <p:strVal val="visible"/>
                                      </p:to>
                                    </p:set>
                                    <p:animEffect transition="in" filter="wipe(left)">
                                      <p:cBhvr>
                                        <p:cTn id="17" dur="500"/>
                                        <p:tgtEl>
                                          <p:spTgt spid="2334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3475">
                                            <p:txEl>
                                              <p:pRg st="2" end="2"/>
                                            </p:txEl>
                                          </p:spTgt>
                                        </p:tgtEl>
                                        <p:attrNameLst>
                                          <p:attrName>style.visibility</p:attrName>
                                        </p:attrNameLst>
                                      </p:cBhvr>
                                      <p:to>
                                        <p:strVal val="visible"/>
                                      </p:to>
                                    </p:set>
                                    <p:animEffect transition="in" filter="wipe(left)">
                                      <p:cBhvr>
                                        <p:cTn id="22" dur="500"/>
                                        <p:tgtEl>
                                          <p:spTgt spid="233475">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33475">
                                            <p:txEl>
                                              <p:pRg st="3" end="3"/>
                                            </p:txEl>
                                          </p:spTgt>
                                        </p:tgtEl>
                                        <p:attrNameLst>
                                          <p:attrName>style.visibility</p:attrName>
                                        </p:attrNameLst>
                                      </p:cBhvr>
                                      <p:to>
                                        <p:strVal val="visible"/>
                                      </p:to>
                                    </p:set>
                                    <p:animEffect transition="in" filter="wipe(left)">
                                      <p:cBhvr>
                                        <p:cTn id="25" dur="500"/>
                                        <p:tgtEl>
                                          <p:spTgt spid="233475">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3475">
                                            <p:txEl>
                                              <p:pRg st="4" end="4"/>
                                            </p:txEl>
                                          </p:spTgt>
                                        </p:tgtEl>
                                        <p:attrNameLst>
                                          <p:attrName>style.visibility</p:attrName>
                                        </p:attrNameLst>
                                      </p:cBhvr>
                                      <p:to>
                                        <p:strVal val="visible"/>
                                      </p:to>
                                    </p:set>
                                    <p:animEffect transition="in" filter="wipe(left)">
                                      <p:cBhvr>
                                        <p:cTn id="28" dur="500"/>
                                        <p:tgtEl>
                                          <p:spTgt spid="23347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3475">
                                            <p:txEl>
                                              <p:pRg st="5" end="5"/>
                                            </p:txEl>
                                          </p:spTgt>
                                        </p:tgtEl>
                                        <p:attrNameLst>
                                          <p:attrName>style.visibility</p:attrName>
                                        </p:attrNameLst>
                                      </p:cBhvr>
                                      <p:to>
                                        <p:strVal val="visible"/>
                                      </p:to>
                                    </p:set>
                                    <p:animEffect transition="in" filter="wipe(left)">
                                      <p:cBhvr>
                                        <p:cTn id="40" dur="500"/>
                                        <p:tgtEl>
                                          <p:spTgt spid="23347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3475">
                                            <p:txEl>
                                              <p:pRg st="6" end="6"/>
                                            </p:txEl>
                                          </p:spTgt>
                                        </p:tgtEl>
                                        <p:attrNameLst>
                                          <p:attrName>style.visibility</p:attrName>
                                        </p:attrNameLst>
                                      </p:cBhvr>
                                      <p:to>
                                        <p:strVal val="visible"/>
                                      </p:to>
                                    </p:set>
                                    <p:animEffect transition="in" filter="wipe(left)">
                                      <p:cBhvr>
                                        <p:cTn id="45" dur="500"/>
                                        <p:tgtEl>
                                          <p:spTgt spid="233475">
                                            <p:txEl>
                                              <p:pRg st="6" end="6"/>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3475">
                                            <p:txEl>
                                              <p:pRg st="7" end="7"/>
                                            </p:txEl>
                                          </p:spTgt>
                                        </p:tgtEl>
                                        <p:attrNameLst>
                                          <p:attrName>style.visibility</p:attrName>
                                        </p:attrNameLst>
                                      </p:cBhvr>
                                      <p:to>
                                        <p:strVal val="visible"/>
                                      </p:to>
                                    </p:set>
                                    <p:animEffect transition="in" filter="wipe(left)">
                                      <p:cBhvr>
                                        <p:cTn id="48" dur="500"/>
                                        <p:tgtEl>
                                          <p:spTgt spid="233475">
                                            <p:txEl>
                                              <p:pRg st="7" end="7"/>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3475">
                                            <p:txEl>
                                              <p:pRg st="8" end="8"/>
                                            </p:txEl>
                                          </p:spTgt>
                                        </p:tgtEl>
                                        <p:attrNameLst>
                                          <p:attrName>style.visibility</p:attrName>
                                        </p:attrNameLst>
                                      </p:cBhvr>
                                      <p:to>
                                        <p:strVal val="visible"/>
                                      </p:to>
                                    </p:set>
                                    <p:animEffect transition="in" filter="wipe(left)">
                                      <p:cBhvr>
                                        <p:cTn id="51" dur="500"/>
                                        <p:tgtEl>
                                          <p:spTgt spid="233475">
                                            <p:txEl>
                                              <p:pRg st="8" end="8"/>
                                            </p:txEl>
                                          </p:spTgt>
                                        </p:tgtEl>
                                      </p:cBhvr>
                                    </p:animEffect>
                                  </p:childTnLst>
                                </p:cTn>
                              </p:par>
                              <p:par>
                                <p:cTn id="52" presetID="22" presetClass="entr" presetSubtype="8"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uiExpand="1" build="p"/>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60000" y="5229200"/>
            <a:ext cx="4320000" cy="1271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a:ea typeface="黑体" panose="02010609060101010101" pitchFamily="2" charset="-122"/>
              </a:rPr>
              <a:t>Address structure</a:t>
            </a:r>
            <a:endParaRPr lang="zh-CN" altLang="en-US" dirty="0"/>
          </a:p>
        </p:txBody>
      </p:sp>
      <p:sp>
        <p:nvSpPr>
          <p:cNvPr id="349187" name="Rectangle 3"/>
          <p:cNvSpPr>
            <a:spLocks noGrp="1" noChangeArrowheads="1"/>
          </p:cNvSpPr>
          <p:nvPr>
            <p:ph idx="1"/>
          </p:nvPr>
        </p:nvSpPr>
        <p:spPr/>
        <p:txBody>
          <a:bodyPr/>
          <a:lstStyle/>
          <a:p>
            <a:pPr eaLnBrk="1" hangingPunct="1"/>
            <a:r>
              <a:rPr lang="en-US" altLang="zh-CN" dirty="0">
                <a:ea typeface="黑体" panose="02010609060101010101" pitchFamily="2" charset="-122"/>
              </a:rPr>
              <a:t>Logical address</a:t>
            </a:r>
            <a:endParaRPr lang="en-US" altLang="zh-CN" dirty="0">
              <a:ea typeface="黑体" panose="02010609060101010101" pitchFamily="2" charset="-122"/>
            </a:endParaRPr>
          </a:p>
          <a:p>
            <a:pPr lvl="1" eaLnBrk="1" hangingPunct="1"/>
            <a:r>
              <a:rPr lang="en-US" altLang="zh-CN" dirty="0">
                <a:ea typeface="黑体" panose="02010609060101010101" pitchFamily="2" charset="-122"/>
              </a:rPr>
              <a:t>two part</a:t>
            </a:r>
            <a:r>
              <a:rPr lang="zh-CN" altLang="en-US" dirty="0">
                <a:ea typeface="黑体" panose="02010609060101010101" pitchFamily="2" charset="-122"/>
              </a:rPr>
              <a:t>：</a:t>
            </a:r>
            <a:r>
              <a:rPr lang="en-US" altLang="zh-CN" i="1" dirty="0">
                <a:solidFill>
                  <a:srgbClr val="0000FF"/>
                </a:solidFill>
                <a:ea typeface="黑体" panose="02010609060101010101" pitchFamily="2" charset="-122"/>
              </a:rPr>
              <a:t>p </a:t>
            </a:r>
            <a:r>
              <a:rPr lang="en-US" altLang="zh-CN" dirty="0">
                <a:ea typeface="黑体" panose="02010609060101010101" pitchFamily="2" charset="-122"/>
              </a:rPr>
              <a:t>-- page number,  </a:t>
            </a:r>
            <a:r>
              <a:rPr lang="en-US" altLang="zh-CN" i="1" dirty="0">
                <a:solidFill>
                  <a:srgbClr val="0000FF"/>
                </a:solidFill>
                <a:ea typeface="黑体" panose="02010609060101010101" pitchFamily="2" charset="-122"/>
              </a:rPr>
              <a:t>d </a:t>
            </a:r>
            <a:r>
              <a:rPr lang="en-US" altLang="zh-CN" dirty="0">
                <a:ea typeface="黑体" panose="02010609060101010101" pitchFamily="2" charset="-122"/>
              </a:rPr>
              <a:t>-- offset</a:t>
            </a:r>
            <a:endParaRPr lang="en-US" altLang="zh-CN" dirty="0">
              <a:ea typeface="黑体" panose="02010609060101010101" pitchFamily="2" charset="-122"/>
            </a:endParaRPr>
          </a:p>
          <a:p>
            <a:pPr lvl="1" eaLnBrk="1" hangingPunct="1"/>
            <a:r>
              <a:rPr lang="en-US" altLang="zh-CN" dirty="0">
                <a:ea typeface="黑体" panose="02010609060101010101" pitchFamily="2" charset="-122"/>
              </a:rPr>
              <a:t>bits of </a:t>
            </a:r>
            <a:r>
              <a:rPr lang="en-US" altLang="zh-CN" i="1" dirty="0">
                <a:solidFill>
                  <a:srgbClr val="0000FF"/>
                </a:solidFill>
                <a:ea typeface="黑体" panose="02010609060101010101" pitchFamily="2" charset="-122"/>
              </a:rPr>
              <a:t>p</a:t>
            </a:r>
            <a:r>
              <a:rPr lang="zh-CN" altLang="en-US" dirty="0">
                <a:ea typeface="黑体" panose="02010609060101010101" pitchFamily="2" charset="-122"/>
              </a:rPr>
              <a:t>：</a:t>
            </a:r>
            <a:r>
              <a:rPr lang="en-US" altLang="zh-CN" dirty="0">
                <a:ea typeface="黑体" panose="02010609060101010101" pitchFamily="2" charset="-122"/>
              </a:rPr>
              <a:t>decided by the number of pages</a:t>
            </a:r>
            <a:endParaRPr lang="en-US" altLang="zh-CN" dirty="0">
              <a:ea typeface="黑体" panose="02010609060101010101" pitchFamily="2" charset="-122"/>
            </a:endParaRPr>
          </a:p>
          <a:p>
            <a:pPr lvl="1" eaLnBrk="1" hangingPunct="1"/>
            <a:r>
              <a:rPr lang="en-US" altLang="zh-CN" dirty="0">
                <a:ea typeface="黑体" panose="02010609060101010101" pitchFamily="2" charset="-122"/>
              </a:rPr>
              <a:t>bits of </a:t>
            </a:r>
            <a:r>
              <a:rPr lang="en-US" altLang="zh-CN" i="1" dirty="0">
                <a:solidFill>
                  <a:srgbClr val="0000FF"/>
                </a:solidFill>
                <a:ea typeface="黑体" panose="02010609060101010101" pitchFamily="2" charset="-122"/>
              </a:rPr>
              <a:t>d</a:t>
            </a:r>
            <a:r>
              <a:rPr lang="zh-CN" altLang="en-US" dirty="0">
                <a:ea typeface="黑体" panose="02010609060101010101" pitchFamily="2" charset="-122"/>
              </a:rPr>
              <a:t>：</a:t>
            </a:r>
            <a:r>
              <a:rPr lang="en-US" altLang="zh-CN" dirty="0">
                <a:ea typeface="黑体" panose="02010609060101010101" pitchFamily="2" charset="-122"/>
              </a:rPr>
              <a:t>decided by the size of page</a:t>
            </a:r>
            <a:endParaRPr lang="en-US" altLang="zh-CN" dirty="0">
              <a:ea typeface="黑体" panose="02010609060101010101" pitchFamily="2" charset="-122"/>
            </a:endParaRPr>
          </a:p>
          <a:p>
            <a:pPr lvl="1" eaLnBrk="1" hangingPunct="1"/>
            <a:r>
              <a:rPr lang="en-US" altLang="zh-CN" dirty="0">
                <a:ea typeface="黑体" panose="02010609060101010101" pitchFamily="2" charset="-122"/>
              </a:rPr>
              <a:t>bits of logical address</a:t>
            </a:r>
            <a:r>
              <a:rPr lang="zh-CN" altLang="en-US" dirty="0">
                <a:ea typeface="黑体" panose="02010609060101010101" pitchFamily="2" charset="-122"/>
              </a:rPr>
              <a:t>：</a:t>
            </a:r>
            <a:r>
              <a:rPr lang="en-US" altLang="zh-CN" i="1" kern="1200" dirty="0" err="1">
                <a:solidFill>
                  <a:srgbClr val="0000FF"/>
                </a:solidFill>
                <a:ea typeface="黑体" panose="02010609060101010101" pitchFamily="2" charset="-122"/>
                <a:cs typeface="+mn-cs"/>
              </a:rPr>
              <a:t>n+m</a:t>
            </a:r>
            <a:endParaRPr lang="en-US" altLang="zh-CN" i="1" kern="1200" dirty="0">
              <a:solidFill>
                <a:srgbClr val="0000FF"/>
              </a:solidFill>
              <a:ea typeface="黑体" panose="02010609060101010101" pitchFamily="2" charset="-122"/>
              <a:cs typeface="+mn-cs"/>
            </a:endParaRPr>
          </a:p>
          <a:p>
            <a:pPr lvl="1" eaLnBrk="1" hangingPunct="1"/>
            <a:endParaRPr lang="en-US" altLang="zh-CN" dirty="0">
              <a:ea typeface="黑体" panose="02010609060101010101" pitchFamily="2" charset="-122"/>
            </a:endParaRPr>
          </a:p>
          <a:p>
            <a:pPr eaLnBrk="1" hangingPunct="1"/>
            <a:r>
              <a:rPr lang="en-US" altLang="zh-CN" dirty="0">
                <a:ea typeface="黑体" panose="02010609060101010101" pitchFamily="2" charset="-122"/>
              </a:rPr>
              <a:t>Physical  address</a:t>
            </a:r>
            <a:endParaRPr lang="en-US" altLang="zh-CN" dirty="0">
              <a:ea typeface="黑体" panose="02010609060101010101" pitchFamily="2" charset="-122"/>
            </a:endParaRPr>
          </a:p>
          <a:p>
            <a:pPr lvl="1" eaLnBrk="1" hangingPunct="1"/>
            <a:r>
              <a:rPr lang="en-US" altLang="zh-CN" dirty="0">
                <a:ea typeface="黑体" panose="02010609060101010101" pitchFamily="2" charset="-122"/>
              </a:rPr>
              <a:t>two part</a:t>
            </a:r>
            <a:r>
              <a:rPr lang="zh-CN" altLang="en-US" dirty="0">
                <a:ea typeface="黑体" panose="02010609060101010101" pitchFamily="2" charset="-122"/>
              </a:rPr>
              <a:t>：</a:t>
            </a:r>
            <a:r>
              <a:rPr lang="en-US" altLang="zh-CN" sz="2000" i="1" kern="1200" dirty="0">
                <a:solidFill>
                  <a:srgbClr val="0000FF"/>
                </a:solidFill>
                <a:ea typeface="黑体" panose="02010609060101010101" pitchFamily="2" charset="-122"/>
              </a:rPr>
              <a:t>f</a:t>
            </a:r>
            <a:r>
              <a:rPr lang="en-US" altLang="zh-CN" dirty="0">
                <a:ea typeface="黑体" panose="02010609060101010101" pitchFamily="2" charset="-122"/>
              </a:rPr>
              <a:t> -- frame number,  </a:t>
            </a:r>
            <a:r>
              <a:rPr lang="en-US" altLang="zh-CN" sz="2000" i="1" kern="1200" dirty="0">
                <a:solidFill>
                  <a:srgbClr val="0000FF"/>
                </a:solidFill>
                <a:ea typeface="黑体" panose="02010609060101010101" pitchFamily="2" charset="-122"/>
              </a:rPr>
              <a:t>d</a:t>
            </a:r>
            <a:r>
              <a:rPr lang="en-US" altLang="zh-CN" dirty="0">
                <a:ea typeface="黑体" panose="02010609060101010101" pitchFamily="2" charset="-122"/>
              </a:rPr>
              <a:t> -- offset</a:t>
            </a:r>
            <a:endParaRPr lang="en-US" altLang="zh-CN" dirty="0">
              <a:ea typeface="黑体" panose="02010609060101010101" pitchFamily="2" charset="-122"/>
            </a:endParaRPr>
          </a:p>
          <a:p>
            <a:pPr lvl="1" eaLnBrk="1" hangingPunct="1"/>
            <a:r>
              <a:rPr lang="en-US" altLang="zh-CN" dirty="0">
                <a:ea typeface="黑体" panose="02010609060101010101" pitchFamily="2" charset="-122"/>
              </a:rPr>
              <a:t>bits of </a:t>
            </a:r>
            <a:r>
              <a:rPr lang="en-US" altLang="zh-CN" i="1" kern="1200" dirty="0">
                <a:solidFill>
                  <a:srgbClr val="0000FF"/>
                </a:solidFill>
                <a:ea typeface="黑体" panose="02010609060101010101" pitchFamily="2" charset="-122"/>
                <a:cs typeface="+mn-cs"/>
              </a:rPr>
              <a:t>f</a:t>
            </a:r>
            <a:r>
              <a:rPr lang="zh-CN" altLang="en-US" dirty="0">
                <a:ea typeface="黑体" panose="02010609060101010101" pitchFamily="2" charset="-122"/>
              </a:rPr>
              <a:t>：</a:t>
            </a:r>
            <a:r>
              <a:rPr lang="en-US" altLang="zh-CN" dirty="0">
                <a:ea typeface="黑体" panose="02010609060101010101" pitchFamily="2" charset="-122"/>
              </a:rPr>
              <a:t>decided by the number of memory frames</a:t>
            </a:r>
            <a:endParaRPr lang="en-US" altLang="zh-CN" dirty="0">
              <a:ea typeface="黑体" panose="02010609060101010101" pitchFamily="2" charset="-122"/>
            </a:endParaRPr>
          </a:p>
          <a:p>
            <a:pPr lvl="1" eaLnBrk="1" hangingPunct="1"/>
            <a:r>
              <a:rPr lang="en-US" altLang="zh-CN" dirty="0">
                <a:ea typeface="黑体" panose="02010609060101010101" pitchFamily="2" charset="-122"/>
              </a:rPr>
              <a:t>bits of </a:t>
            </a:r>
            <a:r>
              <a:rPr lang="en-US" altLang="zh-CN" i="1" kern="1200" dirty="0">
                <a:solidFill>
                  <a:srgbClr val="0000FF"/>
                </a:solidFill>
                <a:ea typeface="黑体" panose="02010609060101010101" pitchFamily="2" charset="-122"/>
                <a:cs typeface="+mn-cs"/>
              </a:rPr>
              <a:t>d</a:t>
            </a:r>
            <a:r>
              <a:rPr lang="zh-CN" altLang="en-US" dirty="0">
                <a:ea typeface="黑体" panose="02010609060101010101" pitchFamily="2" charset="-122"/>
              </a:rPr>
              <a:t>：</a:t>
            </a:r>
            <a:r>
              <a:rPr lang="en-US" altLang="zh-CN" dirty="0">
                <a:ea typeface="黑体" panose="02010609060101010101" pitchFamily="2" charset="-122"/>
              </a:rPr>
              <a:t>decided by the size of frame/page</a:t>
            </a:r>
            <a:endParaRPr lang="en-US" altLang="zh-CN" dirty="0">
              <a:ea typeface="黑体" panose="02010609060101010101" pitchFamily="2" charset="-122"/>
            </a:endParaRPr>
          </a:p>
          <a:p>
            <a:pPr lvl="1" eaLnBrk="1" hangingPunct="1"/>
            <a:r>
              <a:rPr lang="en-US" altLang="zh-CN" dirty="0">
                <a:ea typeface="黑体" panose="02010609060101010101" pitchFamily="2" charset="-122"/>
              </a:rPr>
              <a:t>bits of physical address</a:t>
            </a:r>
            <a:r>
              <a:rPr lang="zh-CN" altLang="en-US" dirty="0">
                <a:ea typeface="黑体" panose="02010609060101010101" pitchFamily="2" charset="-122"/>
              </a:rPr>
              <a:t>：</a:t>
            </a:r>
            <a:r>
              <a:rPr lang="en-US" altLang="zh-CN" i="1" kern="1200" dirty="0" err="1">
                <a:solidFill>
                  <a:srgbClr val="0000FF"/>
                </a:solidFill>
                <a:ea typeface="黑体" panose="02010609060101010101" pitchFamily="2" charset="-122"/>
                <a:cs typeface="+mn-cs"/>
              </a:rPr>
              <a:t>k+m</a:t>
            </a:r>
            <a:endParaRPr lang="en-US" altLang="zh-CN" i="1" kern="1200" dirty="0">
              <a:solidFill>
                <a:srgbClr val="0000FF"/>
              </a:solidFill>
              <a:ea typeface="黑体" panose="02010609060101010101" pitchFamily="2" charset="-122"/>
              <a:cs typeface="+mn-cs"/>
            </a:endParaRPr>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000" y="109621"/>
            <a:ext cx="4320000" cy="1271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7565904" y="1421549"/>
            <a:ext cx="4314095" cy="3184369"/>
          </a:xfrm>
          <a:prstGeom prst="rect">
            <a:avLst/>
          </a:prstGeom>
        </p:spPr>
      </p:pic>
      <p:sp>
        <p:nvSpPr>
          <p:cNvPr id="9" name="矩形 8"/>
          <p:cNvSpPr/>
          <p:nvPr/>
        </p:nvSpPr>
        <p:spPr bwMode="auto">
          <a:xfrm>
            <a:off x="8640000" y="1451282"/>
            <a:ext cx="1710190" cy="1572673"/>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0" name="矩形 9"/>
          <p:cNvSpPr/>
          <p:nvPr/>
        </p:nvSpPr>
        <p:spPr bwMode="auto">
          <a:xfrm>
            <a:off x="8640000" y="3047398"/>
            <a:ext cx="1710190" cy="1224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1" name="矩形 10"/>
          <p:cNvSpPr/>
          <p:nvPr/>
        </p:nvSpPr>
        <p:spPr bwMode="auto">
          <a:xfrm>
            <a:off x="7536160" y="1448780"/>
            <a:ext cx="1080000" cy="1572673"/>
          </a:xfrm>
          <a:prstGeom prst="rect">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2" name="矩形 11"/>
          <p:cNvSpPr/>
          <p:nvPr/>
        </p:nvSpPr>
        <p:spPr bwMode="auto">
          <a:xfrm>
            <a:off x="7536160" y="3044896"/>
            <a:ext cx="1080000" cy="1224000"/>
          </a:xfrm>
          <a:prstGeom prst="rect">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wipe(left)">
                                      <p:cBhvr>
                                        <p:cTn id="7" dur="500"/>
                                        <p:tgtEl>
                                          <p:spTgt spid="3491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9187">
                                            <p:txEl>
                                              <p:pRg st="1" end="1"/>
                                            </p:txEl>
                                          </p:spTgt>
                                        </p:tgtEl>
                                        <p:attrNameLst>
                                          <p:attrName>style.visibility</p:attrName>
                                        </p:attrNameLst>
                                      </p:cBhvr>
                                      <p:to>
                                        <p:strVal val="visible"/>
                                      </p:to>
                                    </p:set>
                                    <p:animEffect transition="in" filter="wipe(left)">
                                      <p:cBhvr>
                                        <p:cTn id="10" dur="500"/>
                                        <p:tgtEl>
                                          <p:spTgt spid="3491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9187">
                                            <p:txEl>
                                              <p:pRg st="2" end="2"/>
                                            </p:txEl>
                                          </p:spTgt>
                                        </p:tgtEl>
                                        <p:attrNameLst>
                                          <p:attrName>style.visibility</p:attrName>
                                        </p:attrNameLst>
                                      </p:cBhvr>
                                      <p:to>
                                        <p:strVal val="visible"/>
                                      </p:to>
                                    </p:set>
                                    <p:animEffect transition="in" filter="wipe(left)">
                                      <p:cBhvr>
                                        <p:cTn id="13" dur="500"/>
                                        <p:tgtEl>
                                          <p:spTgt spid="34918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9187">
                                            <p:txEl>
                                              <p:pRg st="3" end="3"/>
                                            </p:txEl>
                                          </p:spTgt>
                                        </p:tgtEl>
                                        <p:attrNameLst>
                                          <p:attrName>style.visibility</p:attrName>
                                        </p:attrNameLst>
                                      </p:cBhvr>
                                      <p:to>
                                        <p:strVal val="visible"/>
                                      </p:to>
                                    </p:set>
                                    <p:animEffect transition="in" filter="wipe(left)">
                                      <p:cBhvr>
                                        <p:cTn id="16" dur="500"/>
                                        <p:tgtEl>
                                          <p:spTgt spid="34918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9187">
                                            <p:txEl>
                                              <p:pRg st="4" end="4"/>
                                            </p:txEl>
                                          </p:spTgt>
                                        </p:tgtEl>
                                        <p:attrNameLst>
                                          <p:attrName>style.visibility</p:attrName>
                                        </p:attrNameLst>
                                      </p:cBhvr>
                                      <p:to>
                                        <p:strVal val="visible"/>
                                      </p:to>
                                    </p:set>
                                    <p:animEffect transition="in" filter="wipe(left)">
                                      <p:cBhvr>
                                        <p:cTn id="19" dur="500"/>
                                        <p:tgtEl>
                                          <p:spTgt spid="349187">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147458"/>
                                        </p:tgtEl>
                                        <p:attrNameLst>
                                          <p:attrName>style.visibility</p:attrName>
                                        </p:attrNameLst>
                                      </p:cBhvr>
                                      <p:to>
                                        <p:strVal val="visible"/>
                                      </p:to>
                                    </p:set>
                                    <p:animEffect transition="in" filter="wipe(left)">
                                      <p:cBhvr>
                                        <p:cTn id="22" dur="500"/>
                                        <p:tgtEl>
                                          <p:spTgt spid="14745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49187">
                                            <p:txEl>
                                              <p:pRg st="6" end="6"/>
                                            </p:txEl>
                                          </p:spTgt>
                                        </p:tgtEl>
                                        <p:attrNameLst>
                                          <p:attrName>style.visibility</p:attrName>
                                        </p:attrNameLst>
                                      </p:cBhvr>
                                      <p:to>
                                        <p:strVal val="visible"/>
                                      </p:to>
                                    </p:set>
                                    <p:animEffect transition="in" filter="wipe(left)">
                                      <p:cBhvr>
                                        <p:cTn id="58" dur="500"/>
                                        <p:tgtEl>
                                          <p:spTgt spid="349187">
                                            <p:txEl>
                                              <p:pRg st="6" end="6"/>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49187">
                                            <p:txEl>
                                              <p:pRg st="7" end="7"/>
                                            </p:txEl>
                                          </p:spTgt>
                                        </p:tgtEl>
                                        <p:attrNameLst>
                                          <p:attrName>style.visibility</p:attrName>
                                        </p:attrNameLst>
                                      </p:cBhvr>
                                      <p:to>
                                        <p:strVal val="visible"/>
                                      </p:to>
                                    </p:set>
                                    <p:animEffect transition="in" filter="wipe(left)">
                                      <p:cBhvr>
                                        <p:cTn id="61" dur="500"/>
                                        <p:tgtEl>
                                          <p:spTgt spid="349187">
                                            <p:txEl>
                                              <p:pRg st="7" end="7"/>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49187">
                                            <p:txEl>
                                              <p:pRg st="8" end="8"/>
                                            </p:txEl>
                                          </p:spTgt>
                                        </p:tgtEl>
                                        <p:attrNameLst>
                                          <p:attrName>style.visibility</p:attrName>
                                        </p:attrNameLst>
                                      </p:cBhvr>
                                      <p:to>
                                        <p:strVal val="visible"/>
                                      </p:to>
                                    </p:set>
                                    <p:animEffect transition="in" filter="wipe(left)">
                                      <p:cBhvr>
                                        <p:cTn id="64" dur="500"/>
                                        <p:tgtEl>
                                          <p:spTgt spid="349187">
                                            <p:txEl>
                                              <p:pRg st="8" end="8"/>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49187">
                                            <p:txEl>
                                              <p:pRg st="9" end="9"/>
                                            </p:txEl>
                                          </p:spTgt>
                                        </p:tgtEl>
                                        <p:attrNameLst>
                                          <p:attrName>style.visibility</p:attrName>
                                        </p:attrNameLst>
                                      </p:cBhvr>
                                      <p:to>
                                        <p:strVal val="visible"/>
                                      </p:to>
                                    </p:set>
                                    <p:animEffect transition="in" filter="wipe(left)">
                                      <p:cBhvr>
                                        <p:cTn id="67" dur="500"/>
                                        <p:tgtEl>
                                          <p:spTgt spid="349187">
                                            <p:txEl>
                                              <p:pRg st="9" end="9"/>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49187">
                                            <p:txEl>
                                              <p:pRg st="10" end="10"/>
                                            </p:txEl>
                                          </p:spTgt>
                                        </p:tgtEl>
                                        <p:attrNameLst>
                                          <p:attrName>style.visibility</p:attrName>
                                        </p:attrNameLst>
                                      </p:cBhvr>
                                      <p:to>
                                        <p:strVal val="visible"/>
                                      </p:to>
                                    </p:set>
                                    <p:animEffect transition="in" filter="wipe(left)">
                                      <p:cBhvr>
                                        <p:cTn id="70" dur="500"/>
                                        <p:tgtEl>
                                          <p:spTgt spid="349187">
                                            <p:txEl>
                                              <p:pRg st="10" end="10"/>
                                            </p:txEl>
                                          </p:spTgt>
                                        </p:tgtEl>
                                      </p:cBhvr>
                                    </p:animEffect>
                                  </p:childTnLst>
                                </p:cTn>
                              </p:par>
                              <p:par>
                                <p:cTn id="71" presetID="22" presetClass="entr" presetSubtype="8" fill="hold" nodeType="withEffect">
                                  <p:stCondLst>
                                    <p:cond delay="0"/>
                                  </p:stCondLst>
                                  <p:childTnLst>
                                    <p:set>
                                      <p:cBhvr>
                                        <p:cTn id="72" dur="1" fill="hold">
                                          <p:stCondLst>
                                            <p:cond delay="0"/>
                                          </p:stCondLst>
                                        </p:cTn>
                                        <p:tgtEl>
                                          <p:spTgt spid="147459"/>
                                        </p:tgtEl>
                                        <p:attrNameLst>
                                          <p:attrName>style.visibility</p:attrName>
                                        </p:attrNameLst>
                                      </p:cBhvr>
                                      <p:to>
                                        <p:strVal val="visible"/>
                                      </p:to>
                                    </p:set>
                                    <p:animEffect transition="in" filter="wipe(left)">
                                      <p:cBhvr>
                                        <p:cTn id="73"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uiExpand="1" build="p"/>
      <p:bldP spid="9" grpId="0" animBg="1"/>
      <p:bldP spid="10" grpId="0" animBg="1"/>
      <p:bldP spid="11"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4</a:t>
            </a:r>
            <a:endParaRPr lang="zh-CN" altLang="en-US" dirty="0"/>
          </a:p>
        </p:txBody>
      </p:sp>
      <p:sp>
        <p:nvSpPr>
          <p:cNvPr id="10" name="内容占位符 9"/>
          <p:cNvSpPr>
            <a:spLocks noGrp="1"/>
          </p:cNvSpPr>
          <p:nvPr>
            <p:ph idx="1"/>
          </p:nvPr>
        </p:nvSpPr>
        <p:spPr/>
        <p:txBody>
          <a:bodyPr/>
          <a:lstStyle/>
          <a:p>
            <a:pPr>
              <a:lnSpc>
                <a:spcPct val="150000"/>
              </a:lnSpc>
              <a:spcBef>
                <a:spcPts val="1200"/>
              </a:spcBef>
              <a:buClr>
                <a:srgbClr val="0000FF"/>
              </a:buClr>
              <a:buSzPct val="8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Consider a system with physical memory of 2048 frames, the logical address space of a process is up to 32 pages, the page size is 2048 bytes.</a:t>
            </a:r>
            <a:endParaRPr lang="zh-CN" altLang="zh-CN" dirty="0">
              <a:latin typeface="Times New Roman" panose="02020603050405020304" pitchFamily="18" charset="0"/>
              <a:cs typeface="Times New Roman" panose="02020603050405020304" pitchFamily="18" charset="0"/>
            </a:endParaRPr>
          </a:p>
          <a:p>
            <a:pPr marL="457200" lvl="1" indent="0">
              <a:lnSpc>
                <a:spcPct val="150000"/>
              </a:lnSpc>
              <a:spcBef>
                <a:spcPts val="1200"/>
              </a:spcBef>
              <a:buClr>
                <a:srgbClr val="0000FF"/>
              </a:buClr>
              <a:buSzPct val="80000"/>
              <a:buNone/>
            </a:pPr>
            <a:r>
              <a:rPr lang="en-US" altLang="zh-CN" dirty="0">
                <a:latin typeface="Times New Roman" panose="02020603050405020304" pitchFamily="18" charset="0"/>
                <a:cs typeface="Times New Roman" panose="02020603050405020304" pitchFamily="18" charset="0"/>
              </a:rPr>
              <a:t>(1) How many bits are there in the logical address?</a:t>
            </a:r>
            <a:endParaRPr lang="en-US" altLang="zh-CN" dirty="0">
              <a:latin typeface="Times New Roman" panose="02020603050405020304" pitchFamily="18" charset="0"/>
              <a:cs typeface="Times New Roman" panose="02020603050405020304" pitchFamily="18" charset="0"/>
            </a:endParaRPr>
          </a:p>
          <a:p>
            <a:pPr marL="457200" lvl="1" indent="0">
              <a:lnSpc>
                <a:spcPct val="150000"/>
              </a:lnSpc>
              <a:spcBef>
                <a:spcPts val="1200"/>
              </a:spcBef>
              <a:buClr>
                <a:srgbClr val="0000FF"/>
              </a:buClr>
              <a:buSzPct val="80000"/>
              <a:buNone/>
            </a:pPr>
            <a:r>
              <a:rPr lang="en-US" altLang="zh-CN" dirty="0">
                <a:latin typeface="Times New Roman" panose="02020603050405020304" pitchFamily="18" charset="0"/>
                <a:cs typeface="Times New Roman" panose="02020603050405020304" pitchFamily="18" charset="0"/>
              </a:rPr>
              <a:t>(2) How many bits in the logical address refer to virtual page number?</a:t>
            </a:r>
            <a:endParaRPr lang="en-US" altLang="zh-CN" dirty="0">
              <a:latin typeface="Times New Roman" panose="02020603050405020304" pitchFamily="18" charset="0"/>
              <a:cs typeface="Times New Roman" panose="02020603050405020304" pitchFamily="18" charset="0"/>
            </a:endParaRPr>
          </a:p>
          <a:p>
            <a:pPr marL="457200" lvl="1" indent="0">
              <a:lnSpc>
                <a:spcPct val="150000"/>
              </a:lnSpc>
              <a:spcBef>
                <a:spcPts val="1200"/>
              </a:spcBef>
              <a:buClr>
                <a:srgbClr val="0000FF"/>
              </a:buClr>
              <a:buSzPct val="80000"/>
              <a:buNone/>
            </a:pPr>
            <a:r>
              <a:rPr lang="en-US" altLang="zh-CN" dirty="0">
                <a:latin typeface="Times New Roman" panose="02020603050405020304" pitchFamily="18" charset="0"/>
                <a:cs typeface="Times New Roman" panose="02020603050405020304" pitchFamily="18" charset="0"/>
              </a:rPr>
              <a:t>(3) How many bits are there in the physical address?</a:t>
            </a:r>
            <a:endParaRPr lang="en-US" altLang="zh-CN" dirty="0">
              <a:latin typeface="Times New Roman" panose="02020603050405020304" pitchFamily="18" charset="0"/>
              <a:cs typeface="Times New Roman" panose="02020603050405020304" pitchFamily="18" charset="0"/>
            </a:endParaRPr>
          </a:p>
          <a:p>
            <a:pPr marL="457200" lvl="1" indent="0">
              <a:lnSpc>
                <a:spcPct val="150000"/>
              </a:lnSpc>
              <a:spcBef>
                <a:spcPts val="1200"/>
              </a:spcBef>
              <a:buClr>
                <a:srgbClr val="0000FF"/>
              </a:buClr>
              <a:buSzPct val="80000"/>
              <a:buNone/>
            </a:pPr>
            <a:r>
              <a:rPr lang="en-US" altLang="zh-CN" dirty="0">
                <a:latin typeface="Times New Roman" panose="02020603050405020304" pitchFamily="18" charset="0"/>
                <a:cs typeface="Times New Roman" panose="02020603050405020304" pitchFamily="18" charset="0"/>
              </a:rPr>
              <a:t>(4) How many bits in the physical address refer to frame number?</a:t>
            </a:r>
            <a:endParaRPr lang="en-US" altLang="zh-CN" dirty="0">
              <a:latin typeface="Times New Roman" panose="02020603050405020304" pitchFamily="18" charset="0"/>
              <a:cs typeface="Times New Roman" panose="02020603050405020304" pitchFamily="18" charset="0"/>
            </a:endParaRPr>
          </a:p>
          <a:p>
            <a:pPr marL="457200" lvl="1" indent="0">
              <a:lnSpc>
                <a:spcPct val="150000"/>
              </a:lnSpc>
              <a:spcBef>
                <a:spcPts val="1200"/>
              </a:spcBef>
              <a:buClr>
                <a:srgbClr val="0000FF"/>
              </a:buClr>
              <a:buSzPct val="80000"/>
              <a:buNone/>
            </a:pPr>
            <a:r>
              <a:rPr lang="en-US" altLang="zh-CN" dirty="0">
                <a:latin typeface="Times New Roman" panose="02020603050405020304" pitchFamily="18" charset="0"/>
                <a:cs typeface="Times New Roman" panose="02020603050405020304" pitchFamily="18" charset="0"/>
              </a:rPr>
              <a:t>(5) How many bits in the physical address refer to offset in a frame?</a:t>
            </a:r>
            <a:endParaRPr lang="en-US" altLang="zh-CN" kern="0" dirty="0">
              <a:latin typeface="Times New Roman" panose="02020603050405020304" pitchFamily="18" charset="0"/>
              <a:cs typeface="Times New Roman" panose="02020603050405020304" pitchFamily="18" charset="0"/>
            </a:endParaRPr>
          </a:p>
          <a:p>
            <a:pPr>
              <a:lnSpc>
                <a:spcPct val="150000"/>
              </a:lnSpc>
            </a:pPr>
            <a:endParaRPr lang="zh-CN" altLang="en-US" dirty="0"/>
          </a:p>
        </p:txBody>
      </p:sp>
      <p:sp>
        <p:nvSpPr>
          <p:cNvPr id="11"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0186035" y="2712085"/>
            <a:ext cx="4064000" cy="1938020"/>
          </a:xfrm>
          <a:prstGeom prst="rect">
            <a:avLst/>
          </a:prstGeom>
          <a:noFill/>
        </p:spPr>
        <p:txBody>
          <a:bodyPr wrap="square" rtlCol="0">
            <a:spAutoFit/>
          </a:bodyPr>
          <a:p>
            <a:r>
              <a:rPr lang="en-US" altLang="zh-CN">
                <a:solidFill>
                  <a:srgbClr val="FF0000"/>
                </a:solidFill>
              </a:rPr>
              <a:t>16</a:t>
            </a:r>
            <a:endParaRPr lang="en-US" altLang="zh-CN">
              <a:solidFill>
                <a:srgbClr val="FF0000"/>
              </a:solidFill>
            </a:endParaRPr>
          </a:p>
          <a:p>
            <a:r>
              <a:rPr lang="en-US" altLang="zh-CN">
                <a:solidFill>
                  <a:srgbClr val="FF0000"/>
                </a:solidFill>
              </a:rPr>
              <a:t>5</a:t>
            </a:r>
            <a:endParaRPr lang="en-US" altLang="zh-CN">
              <a:solidFill>
                <a:srgbClr val="FF0000"/>
              </a:solidFill>
            </a:endParaRPr>
          </a:p>
          <a:p>
            <a:r>
              <a:rPr lang="en-US" altLang="zh-CN">
                <a:solidFill>
                  <a:srgbClr val="FF0000"/>
                </a:solidFill>
              </a:rPr>
              <a:t>22</a:t>
            </a:r>
            <a:endParaRPr lang="en-US" altLang="zh-CN">
              <a:solidFill>
                <a:srgbClr val="FF0000"/>
              </a:solidFill>
            </a:endParaRPr>
          </a:p>
          <a:p>
            <a:r>
              <a:rPr lang="en-US" altLang="zh-CN">
                <a:solidFill>
                  <a:srgbClr val="FF0000"/>
                </a:solidFill>
              </a:rPr>
              <a:t>11</a:t>
            </a:r>
            <a:endParaRPr lang="en-US" altLang="zh-CN">
              <a:solidFill>
                <a:srgbClr val="FF0000"/>
              </a:solidFill>
            </a:endParaRPr>
          </a:p>
          <a:p>
            <a:r>
              <a:rPr lang="en-US" altLang="zh-CN">
                <a:solidFill>
                  <a:srgbClr val="FF0000"/>
                </a:solidFill>
              </a:rPr>
              <a:t>11</a:t>
            </a:r>
            <a:endParaRPr lang="en-US" altLang="zh-CN">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About Main Memory Management</a:t>
            </a:r>
            <a:endParaRPr lang="zh-CN" altLang="en-US" dirty="0"/>
          </a:p>
        </p:txBody>
      </p:sp>
      <p:sp>
        <p:nvSpPr>
          <p:cNvPr id="349187" name="Rectangle 3"/>
          <p:cNvSpPr>
            <a:spLocks noGrp="1" noChangeArrowheads="1"/>
          </p:cNvSpPr>
          <p:nvPr>
            <p:ph idx="1"/>
          </p:nvPr>
        </p:nvSpPr>
        <p:spPr/>
        <p:txBody>
          <a:bodyPr>
            <a:normAutofit/>
          </a:bodyPr>
          <a:lstStyle/>
          <a:p>
            <a:pPr>
              <a:lnSpc>
                <a:spcPct val="110000"/>
              </a:lnSpc>
            </a:pPr>
            <a:r>
              <a:rPr lang="en-US" altLang="zh-CN" dirty="0"/>
              <a:t>Memory Management Requirements(Cont.)</a:t>
            </a:r>
            <a:endParaRPr lang="en-US" altLang="zh-CN" dirty="0"/>
          </a:p>
          <a:p>
            <a:pPr lvl="1">
              <a:lnSpc>
                <a:spcPct val="110000"/>
              </a:lnSpc>
            </a:pPr>
            <a:r>
              <a:rPr lang="en-US" altLang="zh-CN" dirty="0">
                <a:solidFill>
                  <a:srgbClr val="0000FF"/>
                </a:solidFill>
              </a:rPr>
              <a:t>Logical Organization</a:t>
            </a:r>
            <a:endParaRPr lang="en-US" altLang="zh-CN" dirty="0">
              <a:solidFill>
                <a:srgbClr val="0000FF"/>
              </a:solidFill>
            </a:endParaRPr>
          </a:p>
          <a:p>
            <a:pPr lvl="2">
              <a:lnSpc>
                <a:spcPct val="110000"/>
              </a:lnSpc>
            </a:pPr>
            <a:r>
              <a:rPr lang="en-US" altLang="zh-CN" sz="2400" dirty="0"/>
              <a:t>Programs are written in modules.</a:t>
            </a:r>
            <a:endParaRPr lang="en-US" altLang="zh-CN" sz="2400" dirty="0"/>
          </a:p>
          <a:p>
            <a:pPr lvl="2">
              <a:lnSpc>
                <a:spcPct val="110000"/>
              </a:lnSpc>
            </a:pPr>
            <a:r>
              <a:rPr lang="en-US" altLang="zh-CN" sz="2400" dirty="0"/>
              <a:t>Modules can be written and compiled independently.</a:t>
            </a:r>
            <a:endParaRPr lang="en-US" altLang="zh-CN" sz="2400" dirty="0"/>
          </a:p>
          <a:p>
            <a:pPr lvl="2">
              <a:lnSpc>
                <a:spcPct val="110000"/>
              </a:lnSpc>
            </a:pPr>
            <a:r>
              <a:rPr lang="en-US" altLang="zh-CN" sz="2400" dirty="0"/>
              <a:t>Different degrees of protection given to modules (read-only, execute-only).</a:t>
            </a:r>
            <a:endParaRPr lang="en-US" altLang="zh-CN" sz="2400" dirty="0"/>
          </a:p>
          <a:p>
            <a:pPr lvl="2">
              <a:lnSpc>
                <a:spcPct val="110000"/>
              </a:lnSpc>
            </a:pPr>
            <a:r>
              <a:rPr lang="en-US" altLang="zh-CN" sz="2400" dirty="0"/>
              <a:t>Share modules</a:t>
            </a:r>
            <a:endParaRPr lang="en-US" altLang="zh-CN" sz="2400" dirty="0"/>
          </a:p>
          <a:p>
            <a:pPr lvl="1">
              <a:lnSpc>
                <a:spcPct val="110000"/>
              </a:lnSpc>
            </a:pPr>
            <a:r>
              <a:rPr lang="en-US" altLang="zh-CN" dirty="0">
                <a:solidFill>
                  <a:srgbClr val="0000FF"/>
                </a:solidFill>
              </a:rPr>
              <a:t>Physical Organization</a:t>
            </a:r>
            <a:endParaRPr lang="en-US" altLang="zh-CN" dirty="0">
              <a:solidFill>
                <a:srgbClr val="0000FF"/>
              </a:solidFill>
            </a:endParaRPr>
          </a:p>
          <a:p>
            <a:pPr lvl="2">
              <a:lnSpc>
                <a:spcPct val="110000"/>
              </a:lnSpc>
            </a:pPr>
            <a:r>
              <a:rPr lang="en-US" altLang="zh-CN" sz="2400" dirty="0"/>
              <a:t>Memory available for a program plus its data may be insufficient.</a:t>
            </a:r>
            <a:endParaRPr lang="en-US" altLang="zh-CN" sz="2400" dirty="0"/>
          </a:p>
          <a:p>
            <a:pPr lvl="3">
              <a:lnSpc>
                <a:spcPct val="110000"/>
              </a:lnSpc>
              <a:buClr>
                <a:srgbClr val="0000FF"/>
              </a:buClr>
              <a:buFont typeface="Wingdings" panose="05000000000000000000" pitchFamily="2" charset="2"/>
              <a:buChar char="ü"/>
            </a:pPr>
            <a:r>
              <a:rPr lang="en-US" altLang="zh-CN" sz="2400" b="1" dirty="0">
                <a:latin typeface="Times New Roman" panose="02020603050405020304" pitchFamily="18" charset="0"/>
                <a:cs typeface="Times New Roman" panose="02020603050405020304" pitchFamily="18" charset="0"/>
              </a:rPr>
              <a:t>Overlaying allows various modules to be assigned the same region of memory</a:t>
            </a:r>
            <a:endParaRPr lang="en-US" altLang="zh-CN" sz="2400" b="1" dirty="0">
              <a:latin typeface="Times New Roman" panose="02020603050405020304" pitchFamily="18" charset="0"/>
              <a:cs typeface="Times New Roman" panose="02020603050405020304" pitchFamily="18" charset="0"/>
            </a:endParaRPr>
          </a:p>
          <a:p>
            <a:pPr lvl="2">
              <a:lnSpc>
                <a:spcPct val="110000"/>
              </a:lnSpc>
            </a:pPr>
            <a:r>
              <a:rPr lang="en-US" altLang="zh-CN" sz="2400" dirty="0"/>
              <a:t>Programmer does not know how much space will be available.</a:t>
            </a:r>
            <a:endParaRPr lang="en-US" altLang="zh-CN" sz="2400"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wipe(left)">
                                      <p:cBhvr>
                                        <p:cTn id="7" dur="500"/>
                                        <p:tgtEl>
                                          <p:spTgt spid="349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Effect transition="in" filter="wipe(left)">
                                      <p:cBhvr>
                                        <p:cTn id="12" dur="500"/>
                                        <p:tgtEl>
                                          <p:spTgt spid="34918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49187">
                                            <p:txEl>
                                              <p:pRg st="2" end="2"/>
                                            </p:txEl>
                                          </p:spTgt>
                                        </p:tgtEl>
                                        <p:attrNameLst>
                                          <p:attrName>style.visibility</p:attrName>
                                        </p:attrNameLst>
                                      </p:cBhvr>
                                      <p:to>
                                        <p:strVal val="visible"/>
                                      </p:to>
                                    </p:set>
                                    <p:animEffect transition="in" filter="wipe(left)">
                                      <p:cBhvr>
                                        <p:cTn id="15" dur="500"/>
                                        <p:tgtEl>
                                          <p:spTgt spid="34918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49187">
                                            <p:txEl>
                                              <p:pRg st="3" end="3"/>
                                            </p:txEl>
                                          </p:spTgt>
                                        </p:tgtEl>
                                        <p:attrNameLst>
                                          <p:attrName>style.visibility</p:attrName>
                                        </p:attrNameLst>
                                      </p:cBhvr>
                                      <p:to>
                                        <p:strVal val="visible"/>
                                      </p:to>
                                    </p:set>
                                    <p:animEffect transition="in" filter="wipe(left)">
                                      <p:cBhvr>
                                        <p:cTn id="18" dur="500"/>
                                        <p:tgtEl>
                                          <p:spTgt spid="34918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49187">
                                            <p:txEl>
                                              <p:pRg st="4" end="4"/>
                                            </p:txEl>
                                          </p:spTgt>
                                        </p:tgtEl>
                                        <p:attrNameLst>
                                          <p:attrName>style.visibility</p:attrName>
                                        </p:attrNameLst>
                                      </p:cBhvr>
                                      <p:to>
                                        <p:strVal val="visible"/>
                                      </p:to>
                                    </p:set>
                                    <p:animEffect transition="in" filter="wipe(left)">
                                      <p:cBhvr>
                                        <p:cTn id="21" dur="500"/>
                                        <p:tgtEl>
                                          <p:spTgt spid="34918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49187">
                                            <p:txEl>
                                              <p:pRg st="5" end="5"/>
                                            </p:txEl>
                                          </p:spTgt>
                                        </p:tgtEl>
                                        <p:attrNameLst>
                                          <p:attrName>style.visibility</p:attrName>
                                        </p:attrNameLst>
                                      </p:cBhvr>
                                      <p:to>
                                        <p:strVal val="visible"/>
                                      </p:to>
                                    </p:set>
                                    <p:animEffect transition="in" filter="wipe(left)">
                                      <p:cBhvr>
                                        <p:cTn id="24" dur="500"/>
                                        <p:tgtEl>
                                          <p:spTgt spid="34918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49187">
                                            <p:txEl>
                                              <p:pRg st="6" end="6"/>
                                            </p:txEl>
                                          </p:spTgt>
                                        </p:tgtEl>
                                        <p:attrNameLst>
                                          <p:attrName>style.visibility</p:attrName>
                                        </p:attrNameLst>
                                      </p:cBhvr>
                                      <p:to>
                                        <p:strVal val="visible"/>
                                      </p:to>
                                    </p:set>
                                    <p:animEffect transition="in" filter="wipe(left)">
                                      <p:cBhvr>
                                        <p:cTn id="29" dur="500"/>
                                        <p:tgtEl>
                                          <p:spTgt spid="34918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49187">
                                            <p:txEl>
                                              <p:pRg st="7" end="7"/>
                                            </p:txEl>
                                          </p:spTgt>
                                        </p:tgtEl>
                                        <p:attrNameLst>
                                          <p:attrName>style.visibility</p:attrName>
                                        </p:attrNameLst>
                                      </p:cBhvr>
                                      <p:to>
                                        <p:strVal val="visible"/>
                                      </p:to>
                                    </p:set>
                                    <p:animEffect transition="in" filter="wipe(left)">
                                      <p:cBhvr>
                                        <p:cTn id="32" dur="500"/>
                                        <p:tgtEl>
                                          <p:spTgt spid="34918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49187">
                                            <p:txEl>
                                              <p:pRg st="8" end="8"/>
                                            </p:txEl>
                                          </p:spTgt>
                                        </p:tgtEl>
                                        <p:attrNameLst>
                                          <p:attrName>style.visibility</p:attrName>
                                        </p:attrNameLst>
                                      </p:cBhvr>
                                      <p:to>
                                        <p:strVal val="visible"/>
                                      </p:to>
                                    </p:set>
                                    <p:animEffect transition="in" filter="wipe(left)">
                                      <p:cBhvr>
                                        <p:cTn id="35" dur="500"/>
                                        <p:tgtEl>
                                          <p:spTgt spid="34918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49187">
                                            <p:txEl>
                                              <p:pRg st="9" end="9"/>
                                            </p:txEl>
                                          </p:spTgt>
                                        </p:tgtEl>
                                        <p:attrNameLst>
                                          <p:attrName>style.visibility</p:attrName>
                                        </p:attrNameLst>
                                      </p:cBhvr>
                                      <p:to>
                                        <p:strVal val="visible"/>
                                      </p:to>
                                    </p:set>
                                    <p:animEffect transition="in" filter="wipe(left)">
                                      <p:cBhvr>
                                        <p:cTn id="38" dur="500"/>
                                        <p:tgtEl>
                                          <p:spTgt spid="3491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61184" y="908721"/>
            <a:ext cx="2790309"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a:t>Paging model </a:t>
            </a:r>
            <a:endParaRPr lang="zh-CN" altLang="en-US" dirty="0"/>
          </a:p>
        </p:txBody>
      </p:sp>
      <p:sp>
        <p:nvSpPr>
          <p:cNvPr id="237600" name="Text Box 32"/>
          <p:cNvSpPr txBox="1">
            <a:spLocks noChangeArrowheads="1"/>
          </p:cNvSpPr>
          <p:nvPr/>
        </p:nvSpPr>
        <p:spPr bwMode="auto">
          <a:xfrm>
            <a:off x="705947" y="4059071"/>
            <a:ext cx="6380163" cy="8309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The size of a page is typically a power of 2, varying between 512 bytes and 16MB per page</a:t>
            </a:r>
            <a:endParaRPr lang="en-US" altLang="zh-CN" b="1" dirty="0"/>
          </a:p>
        </p:txBody>
      </p:sp>
      <p:grpSp>
        <p:nvGrpSpPr>
          <p:cNvPr id="237601" name="Group 33"/>
          <p:cNvGrpSpPr/>
          <p:nvPr/>
        </p:nvGrpSpPr>
        <p:grpSpPr bwMode="auto">
          <a:xfrm>
            <a:off x="1280465" y="5030620"/>
            <a:ext cx="5111750" cy="1589088"/>
            <a:chOff x="567" y="3246"/>
            <a:chExt cx="3220" cy="1001"/>
          </a:xfrm>
        </p:grpSpPr>
        <p:sp>
          <p:nvSpPr>
            <p:cNvPr id="33799" name="Rectangle 34"/>
            <p:cNvSpPr>
              <a:spLocks noChangeArrowheads="1"/>
            </p:cNvSpPr>
            <p:nvPr/>
          </p:nvSpPr>
          <p:spPr bwMode="auto">
            <a:xfrm>
              <a:off x="567" y="3596"/>
              <a:ext cx="3220" cy="363"/>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dirty="0"/>
                <a:t>            </a:t>
              </a:r>
              <a:r>
                <a:rPr lang="en-US" altLang="zh-CN" b="1" i="1" dirty="0">
                  <a:solidFill>
                    <a:srgbClr val="0000FF"/>
                  </a:solidFill>
                </a:rPr>
                <a:t>p</a:t>
              </a:r>
              <a:r>
                <a:rPr lang="en-US" altLang="zh-CN" b="1" dirty="0"/>
                <a:t>                              </a:t>
              </a:r>
              <a:r>
                <a:rPr lang="en-US" altLang="zh-CN" b="1" i="1" dirty="0">
                  <a:solidFill>
                    <a:srgbClr val="0000FF"/>
                  </a:solidFill>
                </a:rPr>
                <a:t>d</a:t>
              </a:r>
              <a:endParaRPr lang="en-US" altLang="zh-CN" b="1" i="1" dirty="0">
                <a:solidFill>
                  <a:srgbClr val="0000FF"/>
                </a:solidFill>
              </a:endParaRPr>
            </a:p>
          </p:txBody>
        </p:sp>
        <p:sp>
          <p:nvSpPr>
            <p:cNvPr id="33800" name="Line 35"/>
            <p:cNvSpPr>
              <a:spLocks noChangeShapeType="1"/>
            </p:cNvSpPr>
            <p:nvPr/>
          </p:nvSpPr>
          <p:spPr bwMode="auto">
            <a:xfrm>
              <a:off x="1882" y="3596"/>
              <a:ext cx="0"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1" name="Text Box 36"/>
            <p:cNvSpPr txBox="1">
              <a:spLocks noChangeArrowheads="1"/>
            </p:cNvSpPr>
            <p:nvPr/>
          </p:nvSpPr>
          <p:spPr bwMode="auto">
            <a:xfrm>
              <a:off x="867" y="3959"/>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dirty="0">
                  <a:solidFill>
                    <a:srgbClr val="0000FF"/>
                  </a:solidFill>
                </a:rPr>
                <a:t>m-n</a:t>
              </a:r>
              <a:r>
                <a:rPr lang="en-US" altLang="zh-CN" b="1" dirty="0"/>
                <a:t> bits                      </a:t>
              </a:r>
              <a:r>
                <a:rPr lang="en-US" altLang="zh-CN" b="1" i="1" dirty="0">
                  <a:solidFill>
                    <a:srgbClr val="0000FF"/>
                  </a:solidFill>
                </a:rPr>
                <a:t>n</a:t>
              </a:r>
              <a:r>
                <a:rPr lang="en-US" altLang="zh-CN" b="1" dirty="0"/>
                <a:t> bits</a:t>
              </a:r>
              <a:endParaRPr lang="en-US" altLang="zh-CN" b="1" dirty="0"/>
            </a:p>
          </p:txBody>
        </p:sp>
        <p:sp>
          <p:nvSpPr>
            <p:cNvPr id="33802" name="Text Box 37"/>
            <p:cNvSpPr txBox="1">
              <a:spLocks noChangeArrowheads="1"/>
            </p:cNvSpPr>
            <p:nvPr/>
          </p:nvSpPr>
          <p:spPr bwMode="auto">
            <a:xfrm>
              <a:off x="703" y="3246"/>
              <a:ext cx="27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page number              page offset</a:t>
              </a:r>
              <a:endParaRPr lang="en-US" altLang="zh-CN" b="1"/>
            </a:p>
          </p:txBody>
        </p:sp>
      </p:grpSp>
      <p:pic>
        <p:nvPicPr>
          <p:cNvPr id="148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302" y="953726"/>
            <a:ext cx="4543425"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 1"/>
          <p:cNvSpPr/>
          <p:nvPr/>
        </p:nvSpPr>
        <p:spPr bwMode="auto">
          <a:xfrm>
            <a:off x="8436260" y="2348880"/>
            <a:ext cx="576000" cy="489558"/>
          </a:xfrm>
          <a:prstGeom prst="roundRect">
            <a:avLst>
              <a:gd name="adj" fmla="val 25252"/>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43" name="圆角矩形 42"/>
          <p:cNvSpPr/>
          <p:nvPr/>
        </p:nvSpPr>
        <p:spPr bwMode="auto">
          <a:xfrm>
            <a:off x="8436260" y="3524507"/>
            <a:ext cx="576000" cy="489558"/>
          </a:xfrm>
          <a:prstGeom prst="roundRect">
            <a:avLst>
              <a:gd name="adj" fmla="val 25252"/>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44" name="圆角矩形 43"/>
          <p:cNvSpPr/>
          <p:nvPr/>
        </p:nvSpPr>
        <p:spPr bwMode="auto">
          <a:xfrm>
            <a:off x="8436260" y="4109572"/>
            <a:ext cx="576000" cy="489558"/>
          </a:xfrm>
          <a:prstGeom prst="roundRect">
            <a:avLst>
              <a:gd name="adj" fmla="val 25252"/>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45" name="圆角矩形 44"/>
          <p:cNvSpPr/>
          <p:nvPr/>
        </p:nvSpPr>
        <p:spPr bwMode="auto">
          <a:xfrm>
            <a:off x="8436260" y="5819762"/>
            <a:ext cx="576000" cy="489558"/>
          </a:xfrm>
          <a:prstGeom prst="roundRect">
            <a:avLst>
              <a:gd name="adj" fmla="val 25252"/>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7600"/>
                                        </p:tgtEl>
                                        <p:attrNameLst>
                                          <p:attrName>style.visibility</p:attrName>
                                        </p:attrNameLst>
                                      </p:cBhvr>
                                      <p:to>
                                        <p:strVal val="visible"/>
                                      </p:to>
                                    </p:set>
                                    <p:animEffect transition="in" filter="wipe(left)">
                                      <p:cBhvr>
                                        <p:cTn id="29" dur="500"/>
                                        <p:tgtEl>
                                          <p:spTgt spid="23760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37601"/>
                                        </p:tgtEl>
                                        <p:attrNameLst>
                                          <p:attrName>style.visibility</p:attrName>
                                        </p:attrNameLst>
                                      </p:cBhvr>
                                      <p:to>
                                        <p:strVal val="visible"/>
                                      </p:to>
                                    </p:set>
                                    <p:animEffect transition="in" filter="wipe(left)">
                                      <p:cBhvr>
                                        <p:cTn id="34" dur="500"/>
                                        <p:tgtEl>
                                          <p:spTgt spid="237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00" grpId="0" animBg="1"/>
      <p:bldP spid="2" grpId="0" animBg="1"/>
      <p:bldP spid="43" grpId="0" animBg="1"/>
      <p:bldP spid="44" grpId="0" animBg="1"/>
      <p:bldP spid="4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Address Translation Architecture </a:t>
            </a:r>
            <a:endParaRPr lang="zh-CN" altLang="en-US" dirty="0"/>
          </a:p>
        </p:txBody>
      </p:sp>
      <p:sp>
        <p:nvSpPr>
          <p:cNvPr id="235523" name="Rectangle 3"/>
          <p:cNvSpPr>
            <a:spLocks noChangeArrowheads="1"/>
          </p:cNvSpPr>
          <p:nvPr/>
        </p:nvSpPr>
        <p:spPr bwMode="auto">
          <a:xfrm>
            <a:off x="965430" y="2475105"/>
            <a:ext cx="790575" cy="1008062"/>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CPU</a:t>
            </a:r>
            <a:endParaRPr lang="en-US" altLang="zh-CN"/>
          </a:p>
        </p:txBody>
      </p:sp>
      <p:grpSp>
        <p:nvGrpSpPr>
          <p:cNvPr id="235524" name="Group 4"/>
          <p:cNvGrpSpPr/>
          <p:nvPr/>
        </p:nvGrpSpPr>
        <p:grpSpPr bwMode="auto">
          <a:xfrm>
            <a:off x="2450595" y="1268604"/>
            <a:ext cx="1576218" cy="1998661"/>
            <a:chOff x="1070" y="901"/>
            <a:chExt cx="749" cy="1259"/>
          </a:xfrm>
        </p:grpSpPr>
        <p:grpSp>
          <p:nvGrpSpPr>
            <p:cNvPr id="32821" name="Group 5"/>
            <p:cNvGrpSpPr/>
            <p:nvPr/>
          </p:nvGrpSpPr>
          <p:grpSpPr bwMode="auto">
            <a:xfrm>
              <a:off x="1112" y="1797"/>
              <a:ext cx="634" cy="363"/>
              <a:chOff x="1112" y="1797"/>
              <a:chExt cx="634" cy="363"/>
            </a:xfrm>
          </p:grpSpPr>
          <p:sp>
            <p:nvSpPr>
              <p:cNvPr id="32823" name="Rectangle 6"/>
              <p:cNvSpPr>
                <a:spLocks noChangeArrowheads="1"/>
              </p:cNvSpPr>
              <p:nvPr/>
            </p:nvSpPr>
            <p:spPr bwMode="auto">
              <a:xfrm>
                <a:off x="1112" y="1797"/>
                <a:ext cx="634" cy="363"/>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      d</a:t>
                </a:r>
                <a:endParaRPr lang="en-US" altLang="zh-CN" b="1" dirty="0"/>
              </a:p>
            </p:txBody>
          </p:sp>
          <p:cxnSp>
            <p:nvCxnSpPr>
              <p:cNvPr id="32824" name="AutoShape 7"/>
              <p:cNvCxnSpPr>
                <a:cxnSpLocks noChangeShapeType="1"/>
                <a:stCxn id="32823" idx="0"/>
                <a:endCxn id="32823" idx="2"/>
              </p:cNvCxnSpPr>
              <p:nvPr/>
            </p:nvCxnSpPr>
            <p:spPr bwMode="auto">
              <a:xfrm>
                <a:off x="1429" y="1797"/>
                <a:ext cx="0" cy="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822" name="Text Box 8"/>
            <p:cNvSpPr txBox="1">
              <a:spLocks noChangeArrowheads="1"/>
            </p:cNvSpPr>
            <p:nvPr/>
          </p:nvSpPr>
          <p:spPr bwMode="auto">
            <a:xfrm>
              <a:off x="1070" y="901"/>
              <a:ext cx="74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logical</a:t>
              </a:r>
              <a:endParaRPr lang="en-US" altLang="zh-CN" b="1" dirty="0"/>
            </a:p>
            <a:p>
              <a:pPr algn="ctr" eaLnBrk="1" hangingPunct="1"/>
              <a:r>
                <a:rPr lang="en-US" altLang="zh-CN" b="1" dirty="0"/>
                <a:t>address</a:t>
              </a:r>
              <a:endParaRPr lang="en-US" altLang="zh-CN" b="1" dirty="0"/>
            </a:p>
          </p:txBody>
        </p:sp>
      </p:grpSp>
      <p:grpSp>
        <p:nvGrpSpPr>
          <p:cNvPr id="235529" name="Group 9"/>
          <p:cNvGrpSpPr/>
          <p:nvPr/>
        </p:nvGrpSpPr>
        <p:grpSpPr bwMode="auto">
          <a:xfrm>
            <a:off x="4610100" y="3367281"/>
            <a:ext cx="1512888" cy="3068637"/>
            <a:chOff x="2080" y="2251"/>
            <a:chExt cx="953" cy="1933"/>
          </a:xfrm>
        </p:grpSpPr>
        <p:sp>
          <p:nvSpPr>
            <p:cNvPr id="32812" name="Text Box 10"/>
            <p:cNvSpPr txBox="1">
              <a:spLocks noChangeArrowheads="1"/>
            </p:cNvSpPr>
            <p:nvPr/>
          </p:nvSpPr>
          <p:spPr bwMode="auto">
            <a:xfrm>
              <a:off x="2080" y="3896"/>
              <a:ext cx="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page table</a:t>
              </a:r>
              <a:endParaRPr lang="en-US" altLang="zh-CN" b="1"/>
            </a:p>
          </p:txBody>
        </p:sp>
        <p:grpSp>
          <p:nvGrpSpPr>
            <p:cNvPr id="32813" name="Group 11"/>
            <p:cNvGrpSpPr/>
            <p:nvPr/>
          </p:nvGrpSpPr>
          <p:grpSpPr bwMode="auto">
            <a:xfrm>
              <a:off x="2109" y="2251"/>
              <a:ext cx="907" cy="1633"/>
              <a:chOff x="2109" y="2341"/>
              <a:chExt cx="907" cy="1543"/>
            </a:xfrm>
          </p:grpSpPr>
          <p:sp>
            <p:nvSpPr>
              <p:cNvPr id="32818" name="Rectangle 12"/>
              <p:cNvSpPr>
                <a:spLocks noChangeArrowheads="1"/>
              </p:cNvSpPr>
              <p:nvPr/>
            </p:nvSpPr>
            <p:spPr bwMode="auto">
              <a:xfrm>
                <a:off x="2109" y="2341"/>
                <a:ext cx="907" cy="1543"/>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9" name="Line 13"/>
              <p:cNvSpPr>
                <a:spLocks noChangeShapeType="1"/>
              </p:cNvSpPr>
              <p:nvPr/>
            </p:nvSpPr>
            <p:spPr bwMode="auto">
              <a:xfrm>
                <a:off x="2109" y="2931"/>
                <a:ext cx="90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0" name="Line 14"/>
              <p:cNvSpPr>
                <a:spLocks noChangeShapeType="1"/>
              </p:cNvSpPr>
              <p:nvPr/>
            </p:nvSpPr>
            <p:spPr bwMode="auto">
              <a:xfrm>
                <a:off x="2109" y="3203"/>
                <a:ext cx="90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814" name="Line 15"/>
            <p:cNvSpPr>
              <a:spLocks noChangeShapeType="1"/>
            </p:cNvSpPr>
            <p:nvPr/>
          </p:nvSpPr>
          <p:spPr bwMode="auto">
            <a:xfrm>
              <a:off x="2245" y="3430"/>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5" name="Line 16"/>
            <p:cNvSpPr>
              <a:spLocks noChangeShapeType="1"/>
            </p:cNvSpPr>
            <p:nvPr/>
          </p:nvSpPr>
          <p:spPr bwMode="auto">
            <a:xfrm>
              <a:off x="2245" y="3657"/>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6" name="Line 17"/>
            <p:cNvSpPr>
              <a:spLocks noChangeShapeType="1"/>
            </p:cNvSpPr>
            <p:nvPr/>
          </p:nvSpPr>
          <p:spPr bwMode="auto">
            <a:xfrm>
              <a:off x="2245" y="2704"/>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7" name="Line 18"/>
            <p:cNvSpPr>
              <a:spLocks noChangeShapeType="1"/>
            </p:cNvSpPr>
            <p:nvPr/>
          </p:nvSpPr>
          <p:spPr bwMode="auto">
            <a:xfrm>
              <a:off x="2245" y="2478"/>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39" name="Text Box 19"/>
          <p:cNvSpPr txBox="1">
            <a:spLocks noChangeArrowheads="1"/>
          </p:cNvSpPr>
          <p:nvPr/>
        </p:nvSpPr>
        <p:spPr bwMode="auto">
          <a:xfrm>
            <a:off x="4682995" y="4374106"/>
            <a:ext cx="1368000" cy="461665"/>
          </a:xfrm>
          <a:prstGeom prst="rect">
            <a:avLst/>
          </a:prstGeom>
          <a:solidFill>
            <a:srgbClr val="FFFF00"/>
          </a:solidFill>
          <a:ln>
            <a:noFill/>
          </a:ln>
          <a:effec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f</a:t>
            </a:r>
            <a:endParaRPr lang="en-US" altLang="zh-CN" b="1" dirty="0"/>
          </a:p>
        </p:txBody>
      </p:sp>
      <p:grpSp>
        <p:nvGrpSpPr>
          <p:cNvPr id="235540" name="Group 20"/>
          <p:cNvGrpSpPr/>
          <p:nvPr/>
        </p:nvGrpSpPr>
        <p:grpSpPr bwMode="auto">
          <a:xfrm>
            <a:off x="4031953" y="3383995"/>
            <a:ext cx="623887" cy="1008062"/>
            <a:chOff x="1625" y="2251"/>
            <a:chExt cx="393" cy="635"/>
          </a:xfrm>
        </p:grpSpPr>
        <p:sp>
          <p:nvSpPr>
            <p:cNvPr id="32810" name="Text Box 21"/>
            <p:cNvSpPr txBox="1">
              <a:spLocks noChangeArrowheads="1"/>
            </p:cNvSpPr>
            <p:nvPr/>
          </p:nvSpPr>
          <p:spPr bwMode="auto">
            <a:xfrm>
              <a:off x="1625" y="23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p</a:t>
              </a:r>
              <a:endParaRPr lang="en-US" altLang="zh-CN"/>
            </a:p>
          </p:txBody>
        </p:sp>
        <p:sp>
          <p:nvSpPr>
            <p:cNvPr id="32811" name="AutoShape 22"/>
            <p:cNvSpPr/>
            <p:nvPr/>
          </p:nvSpPr>
          <p:spPr bwMode="auto">
            <a:xfrm>
              <a:off x="1837" y="2251"/>
              <a:ext cx="181" cy="635"/>
            </a:xfrm>
            <a:prstGeom prst="leftBrace">
              <a:avLst>
                <a:gd name="adj1" fmla="val 2923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43" name="Line 23"/>
          <p:cNvSpPr>
            <a:spLocks noChangeShapeType="1"/>
          </p:cNvSpPr>
          <p:nvPr/>
        </p:nvSpPr>
        <p:spPr bwMode="auto">
          <a:xfrm>
            <a:off x="1775519" y="2979930"/>
            <a:ext cx="756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544" name="Group 24"/>
          <p:cNvGrpSpPr/>
          <p:nvPr/>
        </p:nvGrpSpPr>
        <p:grpSpPr bwMode="auto">
          <a:xfrm>
            <a:off x="6619001" y="1268604"/>
            <a:ext cx="1808158" cy="1998661"/>
            <a:chOff x="3238" y="901"/>
            <a:chExt cx="795" cy="1259"/>
          </a:xfrm>
        </p:grpSpPr>
        <p:grpSp>
          <p:nvGrpSpPr>
            <p:cNvPr id="32806" name="Group 25"/>
            <p:cNvGrpSpPr/>
            <p:nvPr/>
          </p:nvGrpSpPr>
          <p:grpSpPr bwMode="auto">
            <a:xfrm>
              <a:off x="3302" y="1797"/>
              <a:ext cx="634" cy="363"/>
              <a:chOff x="3302" y="1797"/>
              <a:chExt cx="634" cy="363"/>
            </a:xfrm>
          </p:grpSpPr>
          <p:sp>
            <p:nvSpPr>
              <p:cNvPr id="32808" name="Rectangle 26"/>
              <p:cNvSpPr>
                <a:spLocks noChangeArrowheads="1"/>
              </p:cNvSpPr>
              <p:nvPr/>
            </p:nvSpPr>
            <p:spPr bwMode="auto">
              <a:xfrm>
                <a:off x="3302" y="1797"/>
                <a:ext cx="634" cy="363"/>
              </a:xfrm>
              <a:prstGeom prst="rect">
                <a:avLst/>
              </a:prstGeom>
              <a:solidFill>
                <a:schemeClr val="bg1">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f       d</a:t>
                </a:r>
                <a:endParaRPr lang="en-US" altLang="zh-CN" b="1" dirty="0"/>
              </a:p>
            </p:txBody>
          </p:sp>
          <p:cxnSp>
            <p:nvCxnSpPr>
              <p:cNvPr id="32809" name="AutoShape 27"/>
              <p:cNvCxnSpPr>
                <a:cxnSpLocks noChangeShapeType="1"/>
                <a:stCxn id="32808" idx="0"/>
                <a:endCxn id="32808" idx="2"/>
              </p:cNvCxnSpPr>
              <p:nvPr/>
            </p:nvCxnSpPr>
            <p:spPr bwMode="auto">
              <a:xfrm>
                <a:off x="3619" y="1797"/>
                <a:ext cx="0" cy="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807" name="Text Box 28"/>
            <p:cNvSpPr txBox="1">
              <a:spLocks noChangeArrowheads="1"/>
            </p:cNvSpPr>
            <p:nvPr/>
          </p:nvSpPr>
          <p:spPr bwMode="auto">
            <a:xfrm>
              <a:off x="3238" y="901"/>
              <a:ext cx="79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physical</a:t>
              </a:r>
              <a:endParaRPr lang="en-US" altLang="zh-CN" b="1" dirty="0"/>
            </a:p>
            <a:p>
              <a:pPr algn="ctr" eaLnBrk="1" hangingPunct="1"/>
              <a:r>
                <a:rPr lang="en-US" altLang="zh-CN" b="1" dirty="0"/>
                <a:t>address</a:t>
              </a:r>
              <a:endParaRPr lang="en-US" altLang="zh-CN" b="1" dirty="0"/>
            </a:p>
          </p:txBody>
        </p:sp>
      </p:grpSp>
      <p:grpSp>
        <p:nvGrpSpPr>
          <p:cNvPr id="235549" name="Group 29"/>
          <p:cNvGrpSpPr/>
          <p:nvPr/>
        </p:nvGrpSpPr>
        <p:grpSpPr bwMode="auto">
          <a:xfrm>
            <a:off x="6096000" y="3267268"/>
            <a:ext cx="1044000" cy="1368425"/>
            <a:chOff x="3016" y="2160"/>
            <a:chExt cx="408" cy="862"/>
          </a:xfrm>
        </p:grpSpPr>
        <p:sp>
          <p:nvSpPr>
            <p:cNvPr id="32804" name="Line 30"/>
            <p:cNvSpPr>
              <a:spLocks noChangeShapeType="1"/>
            </p:cNvSpPr>
            <p:nvPr/>
          </p:nvSpPr>
          <p:spPr bwMode="auto">
            <a:xfrm>
              <a:off x="3016" y="3022"/>
              <a:ext cx="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5" name="Line 31"/>
            <p:cNvSpPr>
              <a:spLocks noChangeShapeType="1"/>
            </p:cNvSpPr>
            <p:nvPr/>
          </p:nvSpPr>
          <p:spPr bwMode="auto">
            <a:xfrm flipV="1">
              <a:off x="3424" y="2160"/>
              <a:ext cx="0" cy="8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552" name="Group 32"/>
          <p:cNvGrpSpPr/>
          <p:nvPr/>
        </p:nvGrpSpPr>
        <p:grpSpPr bwMode="auto">
          <a:xfrm>
            <a:off x="3527752" y="2258870"/>
            <a:ext cx="4320000" cy="443339"/>
            <a:chOff x="1610" y="1570"/>
            <a:chExt cx="2177" cy="227"/>
          </a:xfrm>
        </p:grpSpPr>
        <p:sp>
          <p:nvSpPr>
            <p:cNvPr id="32801" name="Line 33"/>
            <p:cNvSpPr>
              <a:spLocks noChangeShapeType="1"/>
            </p:cNvSpPr>
            <p:nvPr/>
          </p:nvSpPr>
          <p:spPr bwMode="auto">
            <a:xfrm flipV="1">
              <a:off x="1610" y="1570"/>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2" name="Line 34"/>
            <p:cNvSpPr>
              <a:spLocks noChangeShapeType="1"/>
            </p:cNvSpPr>
            <p:nvPr/>
          </p:nvSpPr>
          <p:spPr bwMode="auto">
            <a:xfrm>
              <a:off x="1610" y="1570"/>
              <a:ext cx="217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3" name="Line 35"/>
            <p:cNvSpPr>
              <a:spLocks noChangeShapeType="1"/>
            </p:cNvSpPr>
            <p:nvPr/>
          </p:nvSpPr>
          <p:spPr bwMode="auto">
            <a:xfrm>
              <a:off x="3787" y="1570"/>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56" name="Line 36"/>
          <p:cNvSpPr>
            <a:spLocks noChangeShapeType="1"/>
          </p:cNvSpPr>
          <p:nvPr/>
        </p:nvSpPr>
        <p:spPr bwMode="auto">
          <a:xfrm>
            <a:off x="8211234" y="3023955"/>
            <a:ext cx="756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557" name="Group 37"/>
          <p:cNvGrpSpPr/>
          <p:nvPr/>
        </p:nvGrpSpPr>
        <p:grpSpPr bwMode="auto">
          <a:xfrm>
            <a:off x="8767611" y="1195674"/>
            <a:ext cx="2409825" cy="4573587"/>
            <a:chOff x="3876" y="754"/>
            <a:chExt cx="1464" cy="3528"/>
          </a:xfrm>
        </p:grpSpPr>
        <p:sp>
          <p:nvSpPr>
            <p:cNvPr id="32799" name="Rectangle 38"/>
            <p:cNvSpPr>
              <a:spLocks noChangeArrowheads="1"/>
            </p:cNvSpPr>
            <p:nvPr/>
          </p:nvSpPr>
          <p:spPr bwMode="auto">
            <a:xfrm>
              <a:off x="4014" y="754"/>
              <a:ext cx="1134" cy="3175"/>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0" name="Text Box 39"/>
            <p:cNvSpPr txBox="1">
              <a:spLocks noChangeArrowheads="1"/>
            </p:cNvSpPr>
            <p:nvPr/>
          </p:nvSpPr>
          <p:spPr bwMode="auto">
            <a:xfrm>
              <a:off x="3876" y="3929"/>
              <a:ext cx="146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physical memory</a:t>
              </a:r>
              <a:endParaRPr lang="en-US" altLang="zh-CN" b="1" dirty="0"/>
            </a:p>
          </p:txBody>
        </p:sp>
      </p:grpSp>
      <p:grpSp>
        <p:nvGrpSpPr>
          <p:cNvPr id="235560" name="Group 40"/>
          <p:cNvGrpSpPr/>
          <p:nvPr/>
        </p:nvGrpSpPr>
        <p:grpSpPr bwMode="auto">
          <a:xfrm>
            <a:off x="10923435" y="1232186"/>
            <a:ext cx="438150" cy="1008063"/>
            <a:chOff x="5193" y="754"/>
            <a:chExt cx="224" cy="635"/>
          </a:xfrm>
        </p:grpSpPr>
        <p:sp>
          <p:nvSpPr>
            <p:cNvPr id="32797" name="AutoShape 41"/>
            <p:cNvSpPr/>
            <p:nvPr/>
          </p:nvSpPr>
          <p:spPr bwMode="auto">
            <a:xfrm>
              <a:off x="5193" y="754"/>
              <a:ext cx="91" cy="635"/>
            </a:xfrm>
            <a:prstGeom prst="rightBrace">
              <a:avLst>
                <a:gd name="adj1" fmla="val 5815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8" name="Text Box 42"/>
            <p:cNvSpPr txBox="1">
              <a:spLocks noChangeArrowheads="1"/>
            </p:cNvSpPr>
            <p:nvPr/>
          </p:nvSpPr>
          <p:spPr bwMode="auto">
            <a:xfrm>
              <a:off x="5271" y="935"/>
              <a:ext cx="1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f</a:t>
              </a:r>
              <a:endParaRPr lang="en-US" altLang="zh-CN" b="1"/>
            </a:p>
          </p:txBody>
        </p:sp>
      </p:grpSp>
      <p:grpSp>
        <p:nvGrpSpPr>
          <p:cNvPr id="235563" name="Group 43"/>
          <p:cNvGrpSpPr/>
          <p:nvPr/>
        </p:nvGrpSpPr>
        <p:grpSpPr bwMode="auto">
          <a:xfrm>
            <a:off x="8985098" y="2240247"/>
            <a:ext cx="1922463" cy="1876424"/>
            <a:chOff x="4014" y="1389"/>
            <a:chExt cx="1211" cy="1182"/>
          </a:xfrm>
        </p:grpSpPr>
        <p:grpSp>
          <p:nvGrpSpPr>
            <p:cNvPr id="32790" name="Group 44"/>
            <p:cNvGrpSpPr/>
            <p:nvPr/>
          </p:nvGrpSpPr>
          <p:grpSpPr bwMode="auto">
            <a:xfrm>
              <a:off x="4014" y="1389"/>
              <a:ext cx="1179" cy="1179"/>
              <a:chOff x="4014" y="1389"/>
              <a:chExt cx="1179" cy="1179"/>
            </a:xfrm>
          </p:grpSpPr>
          <p:sp>
            <p:nvSpPr>
              <p:cNvPr id="32793" name="Line 45"/>
              <p:cNvSpPr>
                <a:spLocks noChangeShapeType="1"/>
              </p:cNvSpPr>
              <p:nvPr/>
            </p:nvSpPr>
            <p:spPr bwMode="auto">
              <a:xfrm flipH="1">
                <a:off x="4014" y="1389"/>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4" name="Line 46"/>
              <p:cNvSpPr>
                <a:spLocks noChangeShapeType="1"/>
              </p:cNvSpPr>
              <p:nvPr/>
            </p:nvSpPr>
            <p:spPr bwMode="auto">
              <a:xfrm flipH="1">
                <a:off x="4014" y="1661"/>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5" name="Line 47"/>
              <p:cNvSpPr>
                <a:spLocks noChangeShapeType="1"/>
              </p:cNvSpPr>
              <p:nvPr/>
            </p:nvSpPr>
            <p:spPr bwMode="auto">
              <a:xfrm flipH="1">
                <a:off x="4014" y="2296"/>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6" name="Line 48"/>
              <p:cNvSpPr>
                <a:spLocks noChangeShapeType="1"/>
              </p:cNvSpPr>
              <p:nvPr/>
            </p:nvSpPr>
            <p:spPr bwMode="auto">
              <a:xfrm flipH="1">
                <a:off x="4014" y="2568"/>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791" name="Text Box 49"/>
            <p:cNvSpPr txBox="1">
              <a:spLocks noChangeArrowheads="1"/>
            </p:cNvSpPr>
            <p:nvPr/>
          </p:nvSpPr>
          <p:spPr bwMode="auto">
            <a:xfrm>
              <a:off x="4026" y="1389"/>
              <a:ext cx="11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f 0000…0000</a:t>
              </a:r>
              <a:endParaRPr lang="en-US" altLang="zh-CN" b="1" dirty="0"/>
            </a:p>
          </p:txBody>
        </p:sp>
        <p:sp>
          <p:nvSpPr>
            <p:cNvPr id="32792" name="Text Box 50"/>
            <p:cNvSpPr txBox="1">
              <a:spLocks noChangeArrowheads="1"/>
            </p:cNvSpPr>
            <p:nvPr/>
          </p:nvSpPr>
          <p:spPr bwMode="auto">
            <a:xfrm>
              <a:off x="4042" y="2280"/>
              <a:ext cx="11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f 1111…1111</a:t>
              </a:r>
              <a:endParaRPr lang="en-US" altLang="zh-CN" b="1" dirty="0"/>
            </a:p>
          </p:txBody>
        </p:sp>
      </p:grpSp>
      <p:sp>
        <p:nvSpPr>
          <p:cNvPr id="235571" name="Rectangle 51"/>
          <p:cNvSpPr>
            <a:spLocks noChangeArrowheads="1"/>
          </p:cNvSpPr>
          <p:nvPr/>
        </p:nvSpPr>
        <p:spPr bwMode="auto">
          <a:xfrm>
            <a:off x="2405590" y="5715193"/>
            <a:ext cx="923925" cy="379413"/>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PTBR</a:t>
            </a:r>
            <a:endParaRPr lang="en-US" altLang="zh-CN" b="1"/>
          </a:p>
        </p:txBody>
      </p:sp>
      <p:sp>
        <p:nvSpPr>
          <p:cNvPr id="235572" name="Oval 52"/>
          <p:cNvSpPr>
            <a:spLocks noChangeArrowheads="1"/>
          </p:cNvSpPr>
          <p:nvPr/>
        </p:nvSpPr>
        <p:spPr bwMode="auto">
          <a:xfrm>
            <a:off x="2656415" y="4357880"/>
            <a:ext cx="396875" cy="457200"/>
          </a:xfrm>
          <a:prstGeom prst="ellipse">
            <a:avLst/>
          </a:prstGeom>
          <a:solidFill>
            <a:srgbClr val="FF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Verdana" panose="020B0604030504040204" pitchFamily="34" charset="0"/>
              </a:rPr>
              <a:t>+</a:t>
            </a:r>
            <a:endParaRPr lang="en-US" altLang="zh-CN" b="1" dirty="0">
              <a:latin typeface="Verdana" panose="020B0604030504040204" pitchFamily="34" charset="0"/>
            </a:endParaRPr>
          </a:p>
        </p:txBody>
      </p:sp>
      <p:sp>
        <p:nvSpPr>
          <p:cNvPr id="235573" name="Line 53"/>
          <p:cNvSpPr>
            <a:spLocks noChangeShapeType="1"/>
          </p:cNvSpPr>
          <p:nvPr/>
        </p:nvSpPr>
        <p:spPr bwMode="auto">
          <a:xfrm>
            <a:off x="2872314" y="3267268"/>
            <a:ext cx="1588" cy="109061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4" name="Line 54"/>
          <p:cNvSpPr>
            <a:spLocks noChangeShapeType="1"/>
          </p:cNvSpPr>
          <p:nvPr/>
        </p:nvSpPr>
        <p:spPr bwMode="auto">
          <a:xfrm flipV="1">
            <a:off x="2899057" y="4815080"/>
            <a:ext cx="1588" cy="90011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75" name="Line 55"/>
          <p:cNvSpPr>
            <a:spLocks noChangeShapeType="1"/>
          </p:cNvSpPr>
          <p:nvPr/>
        </p:nvSpPr>
        <p:spPr bwMode="auto">
          <a:xfrm>
            <a:off x="3080665" y="4635692"/>
            <a:ext cx="1548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gtEl>
                                        <p:attrNameLst>
                                          <p:attrName>style.visibility</p:attrName>
                                        </p:attrNameLst>
                                      </p:cBhvr>
                                      <p:to>
                                        <p:strVal val="visible"/>
                                      </p:to>
                                    </p:set>
                                    <p:animEffect transition="in" filter="wipe(left)">
                                      <p:cBhvr>
                                        <p:cTn id="7" dur="1000"/>
                                        <p:tgtEl>
                                          <p:spTgt spid="23552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35543"/>
                                        </p:tgtEl>
                                        <p:attrNameLst>
                                          <p:attrName>style.visibility</p:attrName>
                                        </p:attrNameLst>
                                      </p:cBhvr>
                                      <p:to>
                                        <p:strVal val="visible"/>
                                      </p:to>
                                    </p:set>
                                    <p:animEffect transition="in" filter="wipe(left)">
                                      <p:cBhvr>
                                        <p:cTn id="11" dur="1000"/>
                                        <p:tgtEl>
                                          <p:spTgt spid="235543"/>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235524"/>
                                        </p:tgtEl>
                                        <p:attrNameLst>
                                          <p:attrName>style.visibility</p:attrName>
                                        </p:attrNameLst>
                                      </p:cBhvr>
                                      <p:to>
                                        <p:strVal val="visible"/>
                                      </p:to>
                                    </p:set>
                                    <p:animEffect transition="in" filter="wipe(left)">
                                      <p:cBhvr>
                                        <p:cTn id="15" dur="1000"/>
                                        <p:tgtEl>
                                          <p:spTgt spid="2355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5571"/>
                                        </p:tgtEl>
                                        <p:attrNameLst>
                                          <p:attrName>style.visibility</p:attrName>
                                        </p:attrNameLst>
                                      </p:cBhvr>
                                      <p:to>
                                        <p:strVal val="visible"/>
                                      </p:to>
                                    </p:set>
                                    <p:animEffect transition="in" filter="wipe(left)">
                                      <p:cBhvr>
                                        <p:cTn id="20" dur="500"/>
                                        <p:tgtEl>
                                          <p:spTgt spid="235571"/>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35529"/>
                                        </p:tgtEl>
                                        <p:attrNameLst>
                                          <p:attrName>style.visibility</p:attrName>
                                        </p:attrNameLst>
                                      </p:cBhvr>
                                      <p:to>
                                        <p:strVal val="visible"/>
                                      </p:to>
                                    </p:set>
                                    <p:animEffect transition="in" filter="wipe(up)">
                                      <p:cBhvr>
                                        <p:cTn id="24" dur="1000"/>
                                        <p:tgtEl>
                                          <p:spTgt spid="2355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35574"/>
                                        </p:tgtEl>
                                        <p:attrNameLst>
                                          <p:attrName>style.visibility</p:attrName>
                                        </p:attrNameLst>
                                      </p:cBhvr>
                                      <p:to>
                                        <p:strVal val="visible"/>
                                      </p:to>
                                    </p:set>
                                    <p:animEffect transition="in" filter="wipe(down)">
                                      <p:cBhvr>
                                        <p:cTn id="29" dur="500"/>
                                        <p:tgtEl>
                                          <p:spTgt spid="235574"/>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35573"/>
                                        </p:tgtEl>
                                        <p:attrNameLst>
                                          <p:attrName>style.visibility</p:attrName>
                                        </p:attrNameLst>
                                      </p:cBhvr>
                                      <p:to>
                                        <p:strVal val="visible"/>
                                      </p:to>
                                    </p:set>
                                    <p:animEffect transition="in" filter="wipe(up)">
                                      <p:cBhvr>
                                        <p:cTn id="32" dur="500"/>
                                        <p:tgtEl>
                                          <p:spTgt spid="23557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235572"/>
                                        </p:tgtEl>
                                        <p:attrNameLst>
                                          <p:attrName>style.visibility</p:attrName>
                                        </p:attrNameLst>
                                      </p:cBhvr>
                                      <p:to>
                                        <p:strVal val="visible"/>
                                      </p:to>
                                    </p:se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35575"/>
                                        </p:tgtEl>
                                        <p:attrNameLst>
                                          <p:attrName>style.visibility</p:attrName>
                                        </p:attrNameLst>
                                      </p:cBhvr>
                                      <p:to>
                                        <p:strVal val="visible"/>
                                      </p:to>
                                    </p:set>
                                    <p:animEffect transition="in" filter="wipe(left)">
                                      <p:cBhvr>
                                        <p:cTn id="39" dur="500"/>
                                        <p:tgtEl>
                                          <p:spTgt spid="235575"/>
                                        </p:tgtEl>
                                      </p:cBhvr>
                                    </p:animEffect>
                                  </p:childTnLst>
                                </p:cTn>
                              </p:par>
                              <p:par>
                                <p:cTn id="40" presetID="22" presetClass="entr" presetSubtype="1" fill="hold" nodeType="withEffect">
                                  <p:stCondLst>
                                    <p:cond delay="0"/>
                                  </p:stCondLst>
                                  <p:childTnLst>
                                    <p:set>
                                      <p:cBhvr>
                                        <p:cTn id="41" dur="1" fill="hold">
                                          <p:stCondLst>
                                            <p:cond delay="0"/>
                                          </p:stCondLst>
                                        </p:cTn>
                                        <p:tgtEl>
                                          <p:spTgt spid="235540"/>
                                        </p:tgtEl>
                                        <p:attrNameLst>
                                          <p:attrName>style.visibility</p:attrName>
                                        </p:attrNameLst>
                                      </p:cBhvr>
                                      <p:to>
                                        <p:strVal val="visible"/>
                                      </p:to>
                                    </p:set>
                                    <p:animEffect transition="in" filter="wipe(up)">
                                      <p:cBhvr>
                                        <p:cTn id="42" dur="1000"/>
                                        <p:tgtEl>
                                          <p:spTgt spid="235540"/>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35539"/>
                                        </p:tgtEl>
                                        <p:attrNameLst>
                                          <p:attrName>style.visibility</p:attrName>
                                        </p:attrNameLst>
                                      </p:cBhvr>
                                      <p:to>
                                        <p:strVal val="visible"/>
                                      </p:to>
                                    </p:set>
                                    <p:animEffect transition="in" filter="wipe(left)">
                                      <p:cBhvr>
                                        <p:cTn id="46" dur="1000"/>
                                        <p:tgtEl>
                                          <p:spTgt spid="235539"/>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3" fill="hold" nodeType="clickEffect">
                                  <p:stCondLst>
                                    <p:cond delay="0"/>
                                  </p:stCondLst>
                                  <p:childTnLst>
                                    <p:set>
                                      <p:cBhvr>
                                        <p:cTn id="50" dur="1" fill="hold">
                                          <p:stCondLst>
                                            <p:cond delay="0"/>
                                          </p:stCondLst>
                                        </p:cTn>
                                        <p:tgtEl>
                                          <p:spTgt spid="235549"/>
                                        </p:tgtEl>
                                        <p:attrNameLst>
                                          <p:attrName>style.visibility</p:attrName>
                                        </p:attrNameLst>
                                      </p:cBhvr>
                                      <p:to>
                                        <p:strVal val="visible"/>
                                      </p:to>
                                    </p:set>
                                    <p:animEffect transition="in" filter="strips(upRight)">
                                      <p:cBhvr>
                                        <p:cTn id="51" dur="500"/>
                                        <p:tgtEl>
                                          <p:spTgt spid="235549"/>
                                        </p:tgtEl>
                                      </p:cBhvr>
                                    </p:animEffect>
                                  </p:childTnLst>
                                </p:cTn>
                              </p:par>
                              <p:par>
                                <p:cTn id="52" presetID="22" presetClass="entr" presetSubtype="8" fill="hold" nodeType="withEffect">
                                  <p:stCondLst>
                                    <p:cond delay="0"/>
                                  </p:stCondLst>
                                  <p:childTnLst>
                                    <p:set>
                                      <p:cBhvr>
                                        <p:cTn id="53" dur="1" fill="hold">
                                          <p:stCondLst>
                                            <p:cond delay="0"/>
                                          </p:stCondLst>
                                        </p:cTn>
                                        <p:tgtEl>
                                          <p:spTgt spid="235552"/>
                                        </p:tgtEl>
                                        <p:attrNameLst>
                                          <p:attrName>style.visibility</p:attrName>
                                        </p:attrNameLst>
                                      </p:cBhvr>
                                      <p:to>
                                        <p:strVal val="visible"/>
                                      </p:to>
                                    </p:set>
                                    <p:animEffect transition="in" filter="wipe(left)">
                                      <p:cBhvr>
                                        <p:cTn id="54" dur="1000"/>
                                        <p:tgtEl>
                                          <p:spTgt spid="235552"/>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35544"/>
                                        </p:tgtEl>
                                        <p:attrNameLst>
                                          <p:attrName>style.visibility</p:attrName>
                                        </p:attrNameLst>
                                      </p:cBhvr>
                                      <p:to>
                                        <p:strVal val="visible"/>
                                      </p:to>
                                    </p:set>
                                    <p:animEffect transition="in" filter="wipe(left)">
                                      <p:cBhvr>
                                        <p:cTn id="58" dur="1000"/>
                                        <p:tgtEl>
                                          <p:spTgt spid="23554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35557"/>
                                        </p:tgtEl>
                                        <p:attrNameLst>
                                          <p:attrName>style.visibility</p:attrName>
                                        </p:attrNameLst>
                                      </p:cBhvr>
                                      <p:to>
                                        <p:strVal val="visible"/>
                                      </p:to>
                                    </p:set>
                                    <p:animEffect transition="in" filter="wipe(up)">
                                      <p:cBhvr>
                                        <p:cTn id="63" dur="1000"/>
                                        <p:tgtEl>
                                          <p:spTgt spid="235557"/>
                                        </p:tgtEl>
                                      </p:cBhvr>
                                    </p:animEffect>
                                  </p:childTnLst>
                                </p:cTn>
                              </p:par>
                            </p:childTnLst>
                          </p:cTn>
                        </p:par>
                        <p:par>
                          <p:cTn id="64" fill="hold">
                            <p:stCondLst>
                              <p:cond delay="1000"/>
                            </p:stCondLst>
                            <p:childTnLst>
                              <p:par>
                                <p:cTn id="65" presetID="22" presetClass="entr" presetSubtype="1" fill="hold" nodeType="afterEffect">
                                  <p:stCondLst>
                                    <p:cond delay="0"/>
                                  </p:stCondLst>
                                  <p:childTnLst>
                                    <p:set>
                                      <p:cBhvr>
                                        <p:cTn id="66" dur="1" fill="hold">
                                          <p:stCondLst>
                                            <p:cond delay="0"/>
                                          </p:stCondLst>
                                        </p:cTn>
                                        <p:tgtEl>
                                          <p:spTgt spid="235560"/>
                                        </p:tgtEl>
                                        <p:attrNameLst>
                                          <p:attrName>style.visibility</p:attrName>
                                        </p:attrNameLst>
                                      </p:cBhvr>
                                      <p:to>
                                        <p:strVal val="visible"/>
                                      </p:to>
                                    </p:set>
                                    <p:animEffect transition="in" filter="wipe(up)">
                                      <p:cBhvr>
                                        <p:cTn id="67" dur="1000"/>
                                        <p:tgtEl>
                                          <p:spTgt spid="235560"/>
                                        </p:tgtEl>
                                      </p:cBhvr>
                                    </p:animEffect>
                                  </p:childTnLst>
                                </p:cTn>
                              </p:par>
                              <p:par>
                                <p:cTn id="68" presetID="22" presetClass="entr" presetSubtype="8" fill="hold" nodeType="withEffect">
                                  <p:stCondLst>
                                    <p:cond delay="0"/>
                                  </p:stCondLst>
                                  <p:childTnLst>
                                    <p:set>
                                      <p:cBhvr>
                                        <p:cTn id="69" dur="1" fill="hold">
                                          <p:stCondLst>
                                            <p:cond delay="0"/>
                                          </p:stCondLst>
                                        </p:cTn>
                                        <p:tgtEl>
                                          <p:spTgt spid="235563"/>
                                        </p:tgtEl>
                                        <p:attrNameLst>
                                          <p:attrName>style.visibility</p:attrName>
                                        </p:attrNameLst>
                                      </p:cBhvr>
                                      <p:to>
                                        <p:strVal val="visible"/>
                                      </p:to>
                                    </p:set>
                                    <p:animEffect transition="in" filter="wipe(left)">
                                      <p:cBhvr>
                                        <p:cTn id="70" dur="1000"/>
                                        <p:tgtEl>
                                          <p:spTgt spid="235563"/>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235556"/>
                                        </p:tgtEl>
                                        <p:attrNameLst>
                                          <p:attrName>style.visibility</p:attrName>
                                        </p:attrNameLst>
                                      </p:cBhvr>
                                      <p:to>
                                        <p:strVal val="visible"/>
                                      </p:to>
                                    </p:set>
                                    <p:animEffect transition="in" filter="wipe(left)">
                                      <p:cBhvr>
                                        <p:cTn id="74" dur="1000"/>
                                        <p:tgtEl>
                                          <p:spTgt spid="235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animBg="1"/>
      <p:bldP spid="235539" grpId="0" animBg="1"/>
      <p:bldP spid="235543" grpId="0" animBg="1"/>
      <p:bldP spid="235556" grpId="0" animBg="1"/>
      <p:bldP spid="235571" grpId="0" animBg="1"/>
      <p:bldP spid="235572" grpId="0" animBg="1"/>
      <p:bldP spid="235573" grpId="0" animBg="1"/>
      <p:bldP spid="235574" grpId="0" animBg="1"/>
      <p:bldP spid="2355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17" name="Rectangle 29"/>
          <p:cNvSpPr>
            <a:spLocks noChangeArrowheads="1"/>
          </p:cNvSpPr>
          <p:nvPr/>
        </p:nvSpPr>
        <p:spPr bwMode="auto">
          <a:xfrm>
            <a:off x="406400" y="1089360"/>
            <a:ext cx="11520000" cy="55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FF"/>
              </a:buClr>
              <a:buSzPct val="80000"/>
              <a:buFont typeface="Wingdings" panose="05000000000000000000" pitchFamily="2" charset="2"/>
              <a:buChar char="n"/>
            </a:pPr>
            <a:r>
              <a:rPr lang="en-US" altLang="zh-CN" b="1" dirty="0">
                <a:cs typeface="Times New Roman" panose="02020603050405020304" pitchFamily="18" charset="0"/>
              </a:rPr>
              <a:t>Page size: 1KB,  a process can have 8 pages, there are 64  frames.</a:t>
            </a:r>
            <a:endParaRPr lang="en-US" altLang="zh-CN" b="1" dirty="0">
              <a:cs typeface="Times New Roman" panose="02020603050405020304" pitchFamily="18" charset="0"/>
            </a:endParaRPr>
          </a:p>
          <a:p>
            <a:pPr marL="342900" indent="-342900">
              <a:lnSpc>
                <a:spcPct val="90000"/>
              </a:lnSpc>
              <a:spcBef>
                <a:spcPct val="20000"/>
              </a:spcBef>
              <a:buClr>
                <a:srgbClr val="0000FF"/>
              </a:buClr>
              <a:buSzPct val="80000"/>
              <a:buFont typeface="Wingdings" panose="05000000000000000000" pitchFamily="2" charset="2"/>
              <a:buChar char="n"/>
            </a:pPr>
            <a:r>
              <a:rPr lang="en-US" altLang="zh-CN" b="1" dirty="0">
                <a:cs typeface="Times New Roman" panose="02020603050405020304" pitchFamily="18" charset="0"/>
              </a:rPr>
              <a:t>Length of logical address (LA) is 13bits</a:t>
            </a:r>
            <a:r>
              <a:rPr lang="zh-CN" altLang="en-US" b="1" dirty="0">
                <a:cs typeface="Times New Roman" panose="02020603050405020304" pitchFamily="18" charset="0"/>
              </a:rPr>
              <a:t>（</a:t>
            </a:r>
            <a:r>
              <a:rPr lang="en-US" altLang="zh-CN" b="1" dirty="0">
                <a:cs typeface="Times New Roman" panose="02020603050405020304" pitchFamily="18" charset="0"/>
              </a:rPr>
              <a:t>3+10</a:t>
            </a:r>
            <a:r>
              <a:rPr lang="zh-CN" altLang="en-US" b="1" dirty="0">
                <a:cs typeface="Times New Roman" panose="02020603050405020304" pitchFamily="18" charset="0"/>
              </a:rPr>
              <a:t>）</a:t>
            </a:r>
            <a:endParaRPr lang="zh-CN" altLang="en-US" b="1" dirty="0">
              <a:cs typeface="Times New Roman" panose="02020603050405020304" pitchFamily="18" charset="0"/>
            </a:endParaRPr>
          </a:p>
          <a:p>
            <a:pPr marL="342900" indent="-342900">
              <a:lnSpc>
                <a:spcPct val="90000"/>
              </a:lnSpc>
              <a:spcBef>
                <a:spcPct val="20000"/>
              </a:spcBef>
              <a:buClr>
                <a:srgbClr val="0000FF"/>
              </a:buClr>
              <a:buSzPct val="80000"/>
              <a:buFont typeface="Wingdings" panose="05000000000000000000" pitchFamily="2" charset="2"/>
              <a:buChar char="n"/>
            </a:pPr>
            <a:r>
              <a:rPr lang="en-US" altLang="zh-CN" b="1" dirty="0">
                <a:cs typeface="Times New Roman" panose="02020603050405020304" pitchFamily="18" charset="0"/>
              </a:rPr>
              <a:t>Length of physical address (PA) is 16bits</a:t>
            </a:r>
            <a:r>
              <a:rPr lang="zh-CN" altLang="en-US" b="1" dirty="0">
                <a:cs typeface="Times New Roman" panose="02020603050405020304" pitchFamily="18" charset="0"/>
              </a:rPr>
              <a:t>（</a:t>
            </a:r>
            <a:r>
              <a:rPr lang="en-US" altLang="zh-CN" b="1" dirty="0">
                <a:cs typeface="Times New Roman" panose="02020603050405020304" pitchFamily="18" charset="0"/>
              </a:rPr>
              <a:t>6+10</a:t>
            </a:r>
            <a:r>
              <a:rPr lang="zh-CN" altLang="en-US" b="1" dirty="0">
                <a:cs typeface="Times New Roman" panose="02020603050405020304" pitchFamily="18" charset="0"/>
              </a:rPr>
              <a:t>）</a:t>
            </a:r>
            <a:endParaRPr lang="zh-CN" altLang="en-US" b="1" dirty="0">
              <a:cs typeface="Times New Roman" panose="02020603050405020304" pitchFamily="18" charset="0"/>
            </a:endParaRPr>
          </a:p>
          <a:p>
            <a:pPr marL="342900" indent="-342900">
              <a:lnSpc>
                <a:spcPct val="90000"/>
              </a:lnSpc>
              <a:spcBef>
                <a:spcPct val="20000"/>
              </a:spcBef>
              <a:buClr>
                <a:srgbClr val="0000FF"/>
              </a:buClr>
              <a:buSzPct val="80000"/>
              <a:buFont typeface="Wingdings" panose="05000000000000000000" pitchFamily="2" charset="2"/>
              <a:buChar char="n"/>
            </a:pPr>
            <a:r>
              <a:rPr lang="en-US" altLang="zh-CN" b="1" dirty="0">
                <a:cs typeface="Times New Roman" panose="02020603050405020304" pitchFamily="18" charset="0"/>
              </a:rPr>
              <a:t>LA: 2500 = 2*1024+452  </a:t>
            </a:r>
            <a:r>
              <a:rPr lang="en-US" altLang="zh-CN" b="1" dirty="0">
                <a:cs typeface="Times New Roman" panose="02020603050405020304" pitchFamily="18" charset="0"/>
                <a:sym typeface="Wingdings" panose="05000000000000000000" pitchFamily="2" charset="2"/>
              </a:rPr>
              <a:t> </a:t>
            </a:r>
            <a:r>
              <a:rPr lang="en-US" altLang="zh-CN" b="1" dirty="0">
                <a:cs typeface="Times New Roman" panose="02020603050405020304" pitchFamily="18" charset="0"/>
              </a:rPr>
              <a:t>010 0111000100</a:t>
            </a:r>
            <a:endParaRPr lang="en-US" altLang="zh-CN"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70000"/>
              <a:buFont typeface="Monotype Sorts" pitchFamily="2" charset="2"/>
              <a:buChar char="n"/>
            </a:pPr>
            <a:endParaRPr lang="en-US" altLang="zh-CN" sz="2000" b="1" dirty="0">
              <a:cs typeface="Times New Roman" panose="02020603050405020304" pitchFamily="18" charset="0"/>
            </a:endParaRPr>
          </a:p>
          <a:p>
            <a:pPr marL="342900" indent="-342900">
              <a:lnSpc>
                <a:spcPct val="90000"/>
              </a:lnSpc>
              <a:spcBef>
                <a:spcPct val="20000"/>
              </a:spcBef>
              <a:buClr>
                <a:srgbClr val="0000FF"/>
              </a:buClr>
              <a:buSzPct val="80000"/>
              <a:buFont typeface="Wingdings" panose="05000000000000000000" pitchFamily="2" charset="2"/>
              <a:buChar char="n"/>
            </a:pPr>
            <a:r>
              <a:rPr lang="en-US" altLang="zh-CN" b="1" dirty="0">
                <a:cs typeface="Times New Roman" panose="02020603050405020304" pitchFamily="18" charset="0"/>
              </a:rPr>
              <a:t>PA: 001000 0111000100 </a:t>
            </a:r>
            <a:r>
              <a:rPr lang="en-US" altLang="zh-CN" b="1" dirty="0">
                <a:cs typeface="Times New Roman" panose="02020603050405020304" pitchFamily="18" charset="0"/>
                <a:sym typeface="Wingdings" panose="05000000000000000000" pitchFamily="2" charset="2"/>
              </a:rPr>
              <a:t> </a:t>
            </a:r>
            <a:r>
              <a:rPr lang="en-US" altLang="zh-CN" b="1" dirty="0">
                <a:cs typeface="Times New Roman" panose="02020603050405020304" pitchFamily="18" charset="0"/>
              </a:rPr>
              <a:t>8*1024+452=8644</a:t>
            </a:r>
            <a:endParaRPr lang="en-US" altLang="zh-CN" b="1" dirty="0">
              <a:cs typeface="Times New Roman" panose="02020603050405020304" pitchFamily="18" charset="0"/>
            </a:endParaRPr>
          </a:p>
        </p:txBody>
      </p:sp>
      <p:sp>
        <p:nvSpPr>
          <p:cNvPr id="34819" name="Rectangle 2"/>
          <p:cNvSpPr>
            <a:spLocks noGrp="1" noChangeArrowheads="1"/>
          </p:cNvSpPr>
          <p:nvPr>
            <p:ph type="title"/>
          </p:nvPr>
        </p:nvSpPr>
        <p:spPr>
          <a:solidFill>
            <a:srgbClr val="002060"/>
          </a:solidFill>
        </p:spPr>
        <p:txBody>
          <a:bodyPr/>
          <a:lstStyle/>
          <a:p>
            <a:pPr eaLnBrk="1" hangingPunct="1"/>
            <a:r>
              <a:rPr lang="en-US" altLang="zh-CN" dirty="0"/>
              <a:t>Example of Address Mapping</a:t>
            </a:r>
            <a:endParaRPr lang="en-US" altLang="zh-CN" dirty="0"/>
          </a:p>
        </p:txBody>
      </p:sp>
      <p:grpSp>
        <p:nvGrpSpPr>
          <p:cNvPr id="345091" name="Group 3"/>
          <p:cNvGrpSpPr/>
          <p:nvPr/>
        </p:nvGrpSpPr>
        <p:grpSpPr bwMode="auto">
          <a:xfrm>
            <a:off x="2681191" y="4103453"/>
            <a:ext cx="1574800" cy="1187448"/>
            <a:chOff x="1264" y="1450"/>
            <a:chExt cx="992" cy="748"/>
          </a:xfrm>
        </p:grpSpPr>
        <p:sp>
          <p:nvSpPr>
            <p:cNvPr id="34844" name="Rectangle 4"/>
            <p:cNvSpPr>
              <a:spLocks noChangeArrowheads="1"/>
            </p:cNvSpPr>
            <p:nvPr/>
          </p:nvSpPr>
          <p:spPr bwMode="auto">
            <a:xfrm>
              <a:off x="1575" y="1450"/>
              <a:ext cx="681" cy="74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dirty="0">
                  <a:cs typeface="Times New Roman" panose="02020603050405020304" pitchFamily="18" charset="0"/>
                </a:rPr>
                <a:t>000010</a:t>
              </a:r>
              <a:endParaRPr kumimoji="0" lang="en-US" altLang="zh-CN" dirty="0">
                <a:cs typeface="Times New Roman" panose="02020603050405020304" pitchFamily="18" charset="0"/>
              </a:endParaRPr>
            </a:p>
            <a:p>
              <a:pPr algn="ctr"/>
              <a:r>
                <a:rPr kumimoji="0" lang="en-US" altLang="zh-CN" dirty="0">
                  <a:cs typeface="Times New Roman" panose="02020603050405020304" pitchFamily="18" charset="0"/>
                </a:rPr>
                <a:t>000011</a:t>
              </a:r>
              <a:endParaRPr kumimoji="0" lang="en-US" altLang="zh-CN" dirty="0">
                <a:cs typeface="Times New Roman" panose="02020603050405020304" pitchFamily="18" charset="0"/>
              </a:endParaRPr>
            </a:p>
            <a:p>
              <a:pPr algn="ctr"/>
              <a:r>
                <a:rPr kumimoji="0" lang="en-US" altLang="zh-CN" dirty="0">
                  <a:cs typeface="Times New Roman" panose="02020603050405020304" pitchFamily="18" charset="0"/>
                </a:rPr>
                <a:t>001000</a:t>
              </a:r>
              <a:endParaRPr kumimoji="0" lang="en-US" altLang="zh-CN" dirty="0">
                <a:cs typeface="Times New Roman" panose="02020603050405020304" pitchFamily="18" charset="0"/>
              </a:endParaRPr>
            </a:p>
          </p:txBody>
        </p:sp>
        <p:sp>
          <p:nvSpPr>
            <p:cNvPr id="34845" name="Rectangle 5"/>
            <p:cNvSpPr>
              <a:spLocks noChangeArrowheads="1"/>
            </p:cNvSpPr>
            <p:nvPr/>
          </p:nvSpPr>
          <p:spPr bwMode="auto">
            <a:xfrm>
              <a:off x="1264" y="1479"/>
              <a:ext cx="283" cy="68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dirty="0">
                  <a:cs typeface="Times New Roman" panose="02020603050405020304" pitchFamily="18" charset="0"/>
                </a:rPr>
                <a:t>000</a:t>
              </a:r>
              <a:endParaRPr kumimoji="0" lang="en-US" altLang="zh-CN" dirty="0">
                <a:cs typeface="Times New Roman" panose="02020603050405020304" pitchFamily="18" charset="0"/>
              </a:endParaRPr>
            </a:p>
            <a:p>
              <a:pPr algn="ctr"/>
              <a:r>
                <a:rPr kumimoji="0" lang="en-US" altLang="zh-CN" dirty="0">
                  <a:cs typeface="Times New Roman" panose="02020603050405020304" pitchFamily="18" charset="0"/>
                </a:rPr>
                <a:t>001</a:t>
              </a:r>
              <a:endParaRPr kumimoji="0" lang="en-US" altLang="zh-CN" dirty="0">
                <a:cs typeface="Times New Roman" panose="02020603050405020304" pitchFamily="18" charset="0"/>
              </a:endParaRPr>
            </a:p>
            <a:p>
              <a:pPr algn="ctr"/>
              <a:r>
                <a:rPr kumimoji="0" lang="en-US" altLang="zh-CN" dirty="0">
                  <a:cs typeface="Times New Roman" panose="02020603050405020304" pitchFamily="18" charset="0"/>
                </a:rPr>
                <a:t>010</a:t>
              </a:r>
              <a:endParaRPr kumimoji="0" lang="en-US" altLang="zh-CN" dirty="0">
                <a:cs typeface="Times New Roman" panose="02020603050405020304" pitchFamily="18" charset="0"/>
              </a:endParaRPr>
            </a:p>
          </p:txBody>
        </p:sp>
      </p:grpSp>
      <p:grpSp>
        <p:nvGrpSpPr>
          <p:cNvPr id="345094" name="Group 6"/>
          <p:cNvGrpSpPr/>
          <p:nvPr/>
        </p:nvGrpSpPr>
        <p:grpSpPr bwMode="auto">
          <a:xfrm>
            <a:off x="1871567" y="3204930"/>
            <a:ext cx="2386013" cy="493712"/>
            <a:chOff x="272" y="771"/>
            <a:chExt cx="1503" cy="311"/>
          </a:xfrm>
        </p:grpSpPr>
        <p:sp>
          <p:nvSpPr>
            <p:cNvPr id="34842" name="Rectangle 7"/>
            <p:cNvSpPr>
              <a:spLocks noChangeArrowheads="1"/>
            </p:cNvSpPr>
            <p:nvPr/>
          </p:nvSpPr>
          <p:spPr bwMode="auto">
            <a:xfrm>
              <a:off x="272" y="771"/>
              <a:ext cx="1503" cy="311"/>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dirty="0">
                  <a:cs typeface="Times New Roman" panose="02020603050405020304" pitchFamily="18" charset="0"/>
                </a:rPr>
                <a:t>PTLR       PTBR</a:t>
              </a:r>
              <a:endParaRPr kumimoji="0" lang="en-US" altLang="zh-CN" b="1" dirty="0">
                <a:cs typeface="Times New Roman" panose="02020603050405020304" pitchFamily="18" charset="0"/>
              </a:endParaRPr>
            </a:p>
          </p:txBody>
        </p:sp>
        <p:cxnSp>
          <p:nvCxnSpPr>
            <p:cNvPr id="34843" name="AutoShape 8"/>
            <p:cNvCxnSpPr>
              <a:cxnSpLocks noChangeShapeType="1"/>
              <a:stCxn id="34842" idx="0"/>
              <a:endCxn id="34842" idx="2"/>
            </p:cNvCxnSpPr>
            <p:nvPr/>
          </p:nvCxnSpPr>
          <p:spPr bwMode="auto">
            <a:xfrm>
              <a:off x="1024" y="771"/>
              <a:ext cx="0" cy="31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5097" name="Group 9"/>
          <p:cNvGrpSpPr/>
          <p:nvPr/>
        </p:nvGrpSpPr>
        <p:grpSpPr bwMode="auto">
          <a:xfrm>
            <a:off x="5741891" y="3158895"/>
            <a:ext cx="4643438" cy="461963"/>
            <a:chOff x="1944" y="968"/>
            <a:chExt cx="2925" cy="291"/>
          </a:xfrm>
        </p:grpSpPr>
        <p:sp>
          <p:nvSpPr>
            <p:cNvPr id="34840" name="Rectangle 10"/>
            <p:cNvSpPr>
              <a:spLocks noChangeArrowheads="1"/>
            </p:cNvSpPr>
            <p:nvPr/>
          </p:nvSpPr>
          <p:spPr bwMode="auto">
            <a:xfrm>
              <a:off x="1944" y="969"/>
              <a:ext cx="1417" cy="284"/>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dirty="0">
                  <a:cs typeface="Times New Roman" panose="02020603050405020304" pitchFamily="18" charset="0"/>
                </a:rPr>
                <a:t>010 0111000100</a:t>
              </a:r>
              <a:endParaRPr kumimoji="0" lang="en-US" altLang="zh-CN" dirty="0">
                <a:cs typeface="Times New Roman" panose="02020603050405020304" pitchFamily="18" charset="0"/>
              </a:endParaRPr>
            </a:p>
          </p:txBody>
        </p:sp>
        <p:sp>
          <p:nvSpPr>
            <p:cNvPr id="34841" name="Text Box 11"/>
            <p:cNvSpPr txBox="1">
              <a:spLocks noChangeArrowheads="1"/>
            </p:cNvSpPr>
            <p:nvPr/>
          </p:nvSpPr>
          <p:spPr bwMode="auto">
            <a:xfrm>
              <a:off x="3362" y="968"/>
              <a:ext cx="15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dirty="0">
                  <a:cs typeface="Times New Roman" panose="02020603050405020304" pitchFamily="18" charset="0"/>
                </a:rPr>
                <a:t>  Logical address</a:t>
              </a:r>
              <a:endParaRPr kumimoji="0" lang="en-US" altLang="zh-CN" b="1" dirty="0">
                <a:cs typeface="Times New Roman" panose="02020603050405020304" pitchFamily="18" charset="0"/>
              </a:endParaRPr>
            </a:p>
          </p:txBody>
        </p:sp>
      </p:grpSp>
      <p:grpSp>
        <p:nvGrpSpPr>
          <p:cNvPr id="345100" name="Group 12"/>
          <p:cNvGrpSpPr/>
          <p:nvPr/>
        </p:nvGrpSpPr>
        <p:grpSpPr bwMode="auto">
          <a:xfrm>
            <a:off x="5337080" y="5273446"/>
            <a:ext cx="5169410" cy="461963"/>
            <a:chOff x="2880" y="1847"/>
            <a:chExt cx="3196" cy="291"/>
          </a:xfrm>
        </p:grpSpPr>
        <p:sp>
          <p:nvSpPr>
            <p:cNvPr id="34838" name="Rectangle 13"/>
            <p:cNvSpPr>
              <a:spLocks noChangeArrowheads="1"/>
            </p:cNvSpPr>
            <p:nvPr/>
          </p:nvSpPr>
          <p:spPr bwMode="auto">
            <a:xfrm>
              <a:off x="2880" y="1848"/>
              <a:ext cx="1644" cy="284"/>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zh-CN" dirty="0">
                  <a:cs typeface="Times New Roman" panose="02020603050405020304" pitchFamily="18" charset="0"/>
                </a:rPr>
                <a:t>001000 0111000100 </a:t>
              </a:r>
              <a:endParaRPr kumimoji="0" lang="en-US" altLang="zh-CN" dirty="0">
                <a:cs typeface="Times New Roman" panose="02020603050405020304" pitchFamily="18" charset="0"/>
              </a:endParaRPr>
            </a:p>
          </p:txBody>
        </p:sp>
        <p:sp>
          <p:nvSpPr>
            <p:cNvPr id="34839" name="Text Box 14"/>
            <p:cNvSpPr txBox="1">
              <a:spLocks noChangeArrowheads="1"/>
            </p:cNvSpPr>
            <p:nvPr/>
          </p:nvSpPr>
          <p:spPr bwMode="auto">
            <a:xfrm>
              <a:off x="4522" y="1847"/>
              <a:ext cx="155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dirty="0">
                  <a:cs typeface="Times New Roman" panose="02020603050405020304" pitchFamily="18" charset="0"/>
                </a:rPr>
                <a:t>  Physical address</a:t>
              </a:r>
              <a:endParaRPr kumimoji="0" lang="en-US" altLang="zh-CN" b="1" dirty="0">
                <a:cs typeface="Times New Roman" panose="02020603050405020304" pitchFamily="18" charset="0"/>
              </a:endParaRPr>
            </a:p>
          </p:txBody>
        </p:sp>
      </p:grpSp>
      <p:grpSp>
        <p:nvGrpSpPr>
          <p:cNvPr id="345103" name="Group 15"/>
          <p:cNvGrpSpPr/>
          <p:nvPr/>
        </p:nvGrpSpPr>
        <p:grpSpPr bwMode="auto">
          <a:xfrm>
            <a:off x="2141442" y="3700230"/>
            <a:ext cx="1484313" cy="612000"/>
            <a:chOff x="442" y="1083"/>
            <a:chExt cx="935" cy="879"/>
          </a:xfrm>
        </p:grpSpPr>
        <p:sp>
          <p:nvSpPr>
            <p:cNvPr id="34836" name="Line 16"/>
            <p:cNvSpPr>
              <a:spLocks noChangeShapeType="1"/>
            </p:cNvSpPr>
            <p:nvPr/>
          </p:nvSpPr>
          <p:spPr bwMode="auto">
            <a:xfrm>
              <a:off x="442" y="1962"/>
              <a:ext cx="34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a:cs typeface="Times New Roman" panose="02020603050405020304" pitchFamily="18" charset="0"/>
              </a:endParaRPr>
            </a:p>
          </p:txBody>
        </p:sp>
        <p:sp>
          <p:nvSpPr>
            <p:cNvPr id="34837" name="Line 17"/>
            <p:cNvSpPr>
              <a:spLocks noChangeShapeType="1"/>
            </p:cNvSpPr>
            <p:nvPr/>
          </p:nvSpPr>
          <p:spPr bwMode="auto">
            <a:xfrm flipH="1">
              <a:off x="442" y="1083"/>
              <a:ext cx="935" cy="87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a:cs typeface="Times New Roman" panose="02020603050405020304" pitchFamily="18" charset="0"/>
              </a:endParaRPr>
            </a:p>
          </p:txBody>
        </p:sp>
      </p:grpSp>
      <p:sp>
        <p:nvSpPr>
          <p:cNvPr id="345106" name="Line 18"/>
          <p:cNvSpPr>
            <a:spLocks noChangeShapeType="1"/>
          </p:cNvSpPr>
          <p:nvPr/>
        </p:nvSpPr>
        <p:spPr bwMode="auto">
          <a:xfrm>
            <a:off x="1916017" y="5049813"/>
            <a:ext cx="76517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a:cs typeface="Times New Roman" panose="02020603050405020304" pitchFamily="18" charset="0"/>
            </a:endParaRPr>
          </a:p>
        </p:txBody>
      </p:sp>
      <p:cxnSp>
        <p:nvCxnSpPr>
          <p:cNvPr id="345107" name="AutoShape 19"/>
          <p:cNvCxnSpPr>
            <a:cxnSpLocks noChangeShapeType="1"/>
            <a:stCxn id="345112" idx="4"/>
            <a:endCxn id="345106" idx="0"/>
          </p:cNvCxnSpPr>
          <p:nvPr/>
        </p:nvCxnSpPr>
        <p:spPr bwMode="auto">
          <a:xfrm rot="5400000">
            <a:off x="3231950" y="2247773"/>
            <a:ext cx="1486108" cy="4117975"/>
          </a:xfrm>
          <a:prstGeom prst="bentConnector3">
            <a:avLst>
              <a:gd name="adj1" fmla="val 28835"/>
            </a:avLst>
          </a:prstGeom>
          <a:noFill/>
          <a:ln w="2857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108" name="Oval 20"/>
          <p:cNvSpPr>
            <a:spLocks noChangeArrowheads="1"/>
          </p:cNvSpPr>
          <p:nvPr/>
        </p:nvSpPr>
        <p:spPr bwMode="auto">
          <a:xfrm>
            <a:off x="3086005" y="4914876"/>
            <a:ext cx="1260475" cy="314325"/>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3300"/>
              </a:solidFill>
              <a:cs typeface="Times New Roman" panose="02020603050405020304" pitchFamily="18" charset="0"/>
            </a:endParaRPr>
          </a:p>
        </p:txBody>
      </p:sp>
      <p:sp>
        <p:nvSpPr>
          <p:cNvPr id="345109" name="Oval 21"/>
          <p:cNvSpPr>
            <a:spLocks noChangeArrowheads="1"/>
          </p:cNvSpPr>
          <p:nvPr/>
        </p:nvSpPr>
        <p:spPr bwMode="auto">
          <a:xfrm>
            <a:off x="5156105" y="5274205"/>
            <a:ext cx="1260475" cy="432000"/>
          </a:xfrm>
          <a:prstGeom prst="ellipse">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FF3300"/>
              </a:solidFill>
              <a:cs typeface="Times New Roman" panose="02020603050405020304" pitchFamily="18" charset="0"/>
            </a:endParaRPr>
          </a:p>
        </p:txBody>
      </p:sp>
      <p:cxnSp>
        <p:nvCxnSpPr>
          <p:cNvPr id="345110" name="AutoShape 22"/>
          <p:cNvCxnSpPr>
            <a:cxnSpLocks noChangeShapeType="1"/>
            <a:stCxn id="345108" idx="6"/>
            <a:endCxn id="345109" idx="0"/>
          </p:cNvCxnSpPr>
          <p:nvPr/>
        </p:nvCxnSpPr>
        <p:spPr bwMode="auto">
          <a:xfrm>
            <a:off x="4346480" y="5072039"/>
            <a:ext cx="1439863" cy="202167"/>
          </a:xfrm>
          <a:prstGeom prst="bentConnector2">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111" name="Oval 23"/>
          <p:cNvSpPr>
            <a:spLocks noChangeArrowheads="1"/>
          </p:cNvSpPr>
          <p:nvPr/>
        </p:nvSpPr>
        <p:spPr bwMode="auto">
          <a:xfrm>
            <a:off x="2636741" y="4870426"/>
            <a:ext cx="584200" cy="358775"/>
          </a:xfrm>
          <a:prstGeom prst="ellipse">
            <a:avLst/>
          </a:prstGeom>
          <a:noFill/>
          <a:ln w="28575">
            <a:solidFill>
              <a:srgbClr val="0000FF"/>
            </a:solidFill>
            <a:rou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cs typeface="Times New Roman" panose="02020603050405020304" pitchFamily="18" charset="0"/>
            </a:endParaRPr>
          </a:p>
        </p:txBody>
      </p:sp>
      <p:sp>
        <p:nvSpPr>
          <p:cNvPr id="345112" name="Oval 24"/>
          <p:cNvSpPr>
            <a:spLocks noChangeArrowheads="1"/>
          </p:cNvSpPr>
          <p:nvPr/>
        </p:nvSpPr>
        <p:spPr bwMode="auto">
          <a:xfrm>
            <a:off x="5741891" y="3204931"/>
            <a:ext cx="584200" cy="358775"/>
          </a:xfrm>
          <a:prstGeom prst="ellipse">
            <a:avLst/>
          </a:prstGeom>
          <a:noFill/>
          <a:ln w="28575">
            <a:solidFill>
              <a:srgbClr val="0000FF"/>
            </a:solidFill>
            <a:rou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cs typeface="Times New Roman" panose="02020603050405020304" pitchFamily="18" charset="0"/>
            </a:endParaRPr>
          </a:p>
        </p:txBody>
      </p:sp>
      <p:sp>
        <p:nvSpPr>
          <p:cNvPr id="345113" name="Rectangle 25"/>
          <p:cNvSpPr>
            <a:spLocks noChangeArrowheads="1"/>
          </p:cNvSpPr>
          <p:nvPr/>
        </p:nvSpPr>
        <p:spPr bwMode="auto">
          <a:xfrm>
            <a:off x="6327757" y="3023955"/>
            <a:ext cx="1755775" cy="811212"/>
          </a:xfrm>
          <a:prstGeom prst="rect">
            <a:avLst/>
          </a:prstGeom>
          <a:noFill/>
          <a:ln w="28575">
            <a:solidFill>
              <a:srgbClr val="0000FF"/>
            </a:solidFill>
            <a:miter lim="800000"/>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cs typeface="Times New Roman" panose="02020603050405020304" pitchFamily="18" charset="0"/>
            </a:endParaRPr>
          </a:p>
        </p:txBody>
      </p:sp>
      <p:sp>
        <p:nvSpPr>
          <p:cNvPr id="345114" name="Rectangle 26"/>
          <p:cNvSpPr>
            <a:spLocks noChangeArrowheads="1"/>
          </p:cNvSpPr>
          <p:nvPr/>
        </p:nvSpPr>
        <p:spPr bwMode="auto">
          <a:xfrm>
            <a:off x="6372182" y="5095643"/>
            <a:ext cx="1755775" cy="811213"/>
          </a:xfrm>
          <a:prstGeom prst="rect">
            <a:avLst/>
          </a:prstGeom>
          <a:noFill/>
          <a:ln w="28575">
            <a:solidFill>
              <a:srgbClr val="0000FF"/>
            </a:solidFill>
            <a:miter lim="800000"/>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200">
              <a:cs typeface="Times New Roman" panose="02020603050405020304" pitchFamily="18" charset="0"/>
            </a:endParaRPr>
          </a:p>
        </p:txBody>
      </p:sp>
      <p:cxnSp>
        <p:nvCxnSpPr>
          <p:cNvPr id="345115" name="AutoShape 27"/>
          <p:cNvCxnSpPr>
            <a:cxnSpLocks noChangeShapeType="1"/>
            <a:stCxn id="345113" idx="2"/>
            <a:endCxn id="345114" idx="0"/>
          </p:cNvCxnSpPr>
          <p:nvPr/>
        </p:nvCxnSpPr>
        <p:spPr bwMode="auto">
          <a:xfrm>
            <a:off x="7205644" y="3835168"/>
            <a:ext cx="0" cy="12604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5117">
                                            <p:txEl>
                                              <p:pRg st="0" end="0"/>
                                            </p:txEl>
                                          </p:spTgt>
                                        </p:tgtEl>
                                        <p:attrNameLst>
                                          <p:attrName>style.visibility</p:attrName>
                                        </p:attrNameLst>
                                      </p:cBhvr>
                                      <p:to>
                                        <p:strVal val="visible"/>
                                      </p:to>
                                    </p:set>
                                    <p:animEffect transition="in" filter="wipe(left)">
                                      <p:cBhvr>
                                        <p:cTn id="7" dur="500"/>
                                        <p:tgtEl>
                                          <p:spTgt spid="345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5117">
                                            <p:txEl>
                                              <p:pRg st="1" end="1"/>
                                            </p:txEl>
                                          </p:spTgt>
                                        </p:tgtEl>
                                        <p:attrNameLst>
                                          <p:attrName>style.visibility</p:attrName>
                                        </p:attrNameLst>
                                      </p:cBhvr>
                                      <p:to>
                                        <p:strVal val="visible"/>
                                      </p:to>
                                    </p:set>
                                    <p:animEffect transition="in" filter="wipe(left)">
                                      <p:cBhvr>
                                        <p:cTn id="12" dur="500"/>
                                        <p:tgtEl>
                                          <p:spTgt spid="345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5117">
                                            <p:txEl>
                                              <p:pRg st="2" end="2"/>
                                            </p:txEl>
                                          </p:spTgt>
                                        </p:tgtEl>
                                        <p:attrNameLst>
                                          <p:attrName>style.visibility</p:attrName>
                                        </p:attrNameLst>
                                      </p:cBhvr>
                                      <p:to>
                                        <p:strVal val="visible"/>
                                      </p:to>
                                    </p:set>
                                    <p:animEffect transition="in" filter="wipe(left)">
                                      <p:cBhvr>
                                        <p:cTn id="17" dur="500"/>
                                        <p:tgtEl>
                                          <p:spTgt spid="345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5117">
                                            <p:txEl>
                                              <p:pRg st="3" end="3"/>
                                            </p:txEl>
                                          </p:spTgt>
                                        </p:tgtEl>
                                        <p:attrNameLst>
                                          <p:attrName>style.visibility</p:attrName>
                                        </p:attrNameLst>
                                      </p:cBhvr>
                                      <p:to>
                                        <p:strVal val="visible"/>
                                      </p:to>
                                    </p:set>
                                    <p:animEffect transition="in" filter="wipe(left)">
                                      <p:cBhvr>
                                        <p:cTn id="22" dur="500"/>
                                        <p:tgtEl>
                                          <p:spTgt spid="345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5094"/>
                                        </p:tgtEl>
                                        <p:attrNameLst>
                                          <p:attrName>style.visibility</p:attrName>
                                        </p:attrNameLst>
                                      </p:cBhvr>
                                      <p:to>
                                        <p:strVal val="visible"/>
                                      </p:to>
                                    </p:set>
                                    <p:animEffect transition="in" filter="wipe(left)">
                                      <p:cBhvr>
                                        <p:cTn id="27" dur="500"/>
                                        <p:tgtEl>
                                          <p:spTgt spid="3450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45103"/>
                                        </p:tgtEl>
                                        <p:attrNameLst>
                                          <p:attrName>style.visibility</p:attrName>
                                        </p:attrNameLst>
                                      </p:cBhvr>
                                      <p:to>
                                        <p:strVal val="visible"/>
                                      </p:to>
                                    </p:set>
                                    <p:animEffect transition="in" filter="wipe(up)">
                                      <p:cBhvr>
                                        <p:cTn id="32" dur="500"/>
                                        <p:tgtEl>
                                          <p:spTgt spid="345103"/>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45091"/>
                                        </p:tgtEl>
                                        <p:attrNameLst>
                                          <p:attrName>style.visibility</p:attrName>
                                        </p:attrNameLst>
                                      </p:cBhvr>
                                      <p:to>
                                        <p:strVal val="visible"/>
                                      </p:to>
                                    </p:set>
                                    <p:animEffect transition="in" filter="wipe(left)">
                                      <p:cBhvr>
                                        <p:cTn id="36" dur="500"/>
                                        <p:tgtEl>
                                          <p:spTgt spid="34509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45097"/>
                                        </p:tgtEl>
                                        <p:attrNameLst>
                                          <p:attrName>style.visibility</p:attrName>
                                        </p:attrNameLst>
                                      </p:cBhvr>
                                      <p:to>
                                        <p:strVal val="visible"/>
                                      </p:to>
                                    </p:set>
                                    <p:animEffect transition="in" filter="wipe(left)">
                                      <p:cBhvr>
                                        <p:cTn id="41" dur="500"/>
                                        <p:tgtEl>
                                          <p:spTgt spid="34509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51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345107"/>
                                        </p:tgtEl>
                                        <p:attrNameLst>
                                          <p:attrName>style.visibility</p:attrName>
                                        </p:attrNameLst>
                                      </p:cBhvr>
                                      <p:to>
                                        <p:strVal val="visible"/>
                                      </p:to>
                                    </p:set>
                                    <p:animEffect transition="in" filter="wipe(up)">
                                      <p:cBhvr>
                                        <p:cTn id="50" dur="500"/>
                                        <p:tgtEl>
                                          <p:spTgt spid="345107"/>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345106"/>
                                        </p:tgtEl>
                                        <p:attrNameLst>
                                          <p:attrName>style.visibility</p:attrName>
                                        </p:attrNameLst>
                                      </p:cBhvr>
                                      <p:to>
                                        <p:strVal val="visible"/>
                                      </p:to>
                                    </p:set>
                                    <p:animEffect transition="in" filter="wipe(left)">
                                      <p:cBhvr>
                                        <p:cTn id="54" dur="500"/>
                                        <p:tgtEl>
                                          <p:spTgt spid="345106"/>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345111"/>
                                        </p:tgtEl>
                                        <p:attrNameLst>
                                          <p:attrName>style.visibility</p:attrName>
                                        </p:attrNameLst>
                                      </p:cBhvr>
                                      <p:to>
                                        <p:strVal val="visible"/>
                                      </p:to>
                                    </p:set>
                                    <p:animEffect transition="in" filter="wipe(left)">
                                      <p:cBhvr>
                                        <p:cTn id="58" dur="500"/>
                                        <p:tgtEl>
                                          <p:spTgt spid="3451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45108"/>
                                        </p:tgtEl>
                                        <p:attrNameLst>
                                          <p:attrName>style.visibility</p:attrName>
                                        </p:attrNameLst>
                                      </p:cBhvr>
                                      <p:to>
                                        <p:strVal val="visible"/>
                                      </p:to>
                                    </p:set>
                                    <p:animEffect transition="in" filter="wipe(left)">
                                      <p:cBhvr>
                                        <p:cTn id="63" dur="500"/>
                                        <p:tgtEl>
                                          <p:spTgt spid="34510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45113"/>
                                        </p:tgtEl>
                                        <p:attrNameLst>
                                          <p:attrName>style.visibility</p:attrName>
                                        </p:attrNameLst>
                                      </p:cBhvr>
                                      <p:to>
                                        <p:strVal val="visible"/>
                                      </p:to>
                                    </p:set>
                                    <p:animEffect transition="in" filter="wipe(left)">
                                      <p:cBhvr>
                                        <p:cTn id="68" dur="500"/>
                                        <p:tgtEl>
                                          <p:spTgt spid="3451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45110"/>
                                        </p:tgtEl>
                                        <p:attrNameLst>
                                          <p:attrName>style.visibility</p:attrName>
                                        </p:attrNameLst>
                                      </p:cBhvr>
                                      <p:to>
                                        <p:strVal val="visible"/>
                                      </p:to>
                                    </p:set>
                                    <p:animEffect transition="in" filter="wipe(left)">
                                      <p:cBhvr>
                                        <p:cTn id="73" dur="500"/>
                                        <p:tgtEl>
                                          <p:spTgt spid="345110"/>
                                        </p:tgtEl>
                                      </p:cBhvr>
                                    </p:animEffect>
                                  </p:childTnLst>
                                </p:cTn>
                              </p:par>
                              <p:par>
                                <p:cTn id="74" presetID="22" presetClass="entr" presetSubtype="8" fill="hold" nodeType="withEffect">
                                  <p:stCondLst>
                                    <p:cond delay="0"/>
                                  </p:stCondLst>
                                  <p:childTnLst>
                                    <p:set>
                                      <p:cBhvr>
                                        <p:cTn id="75" dur="1" fill="hold">
                                          <p:stCondLst>
                                            <p:cond delay="0"/>
                                          </p:stCondLst>
                                        </p:cTn>
                                        <p:tgtEl>
                                          <p:spTgt spid="345115"/>
                                        </p:tgtEl>
                                        <p:attrNameLst>
                                          <p:attrName>style.visibility</p:attrName>
                                        </p:attrNameLst>
                                      </p:cBhvr>
                                      <p:to>
                                        <p:strVal val="visible"/>
                                      </p:to>
                                    </p:set>
                                    <p:animEffect transition="in" filter="wipe(left)">
                                      <p:cBhvr>
                                        <p:cTn id="76" dur="500"/>
                                        <p:tgtEl>
                                          <p:spTgt spid="345115"/>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345100"/>
                                        </p:tgtEl>
                                        <p:attrNameLst>
                                          <p:attrName>style.visibility</p:attrName>
                                        </p:attrNameLst>
                                      </p:cBhvr>
                                      <p:to>
                                        <p:strVal val="visible"/>
                                      </p:to>
                                    </p:set>
                                    <p:animEffect transition="in" filter="wipe(up)">
                                      <p:cBhvr>
                                        <p:cTn id="80" dur="500"/>
                                        <p:tgtEl>
                                          <p:spTgt spid="34510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45109"/>
                                        </p:tgtEl>
                                        <p:attrNameLst>
                                          <p:attrName>style.visibility</p:attrName>
                                        </p:attrNameLst>
                                      </p:cBhvr>
                                      <p:to>
                                        <p:strVal val="visible"/>
                                      </p:to>
                                    </p:set>
                                    <p:animEffect transition="in" filter="wipe(up)">
                                      <p:cBhvr>
                                        <p:cTn id="83" dur="500"/>
                                        <p:tgtEl>
                                          <p:spTgt spid="345109"/>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45114"/>
                                        </p:tgtEl>
                                        <p:attrNameLst>
                                          <p:attrName>style.visibility</p:attrName>
                                        </p:attrNameLst>
                                      </p:cBhvr>
                                      <p:to>
                                        <p:strVal val="visible"/>
                                      </p:to>
                                    </p:set>
                                    <p:animEffect transition="in" filter="wipe(up)">
                                      <p:cBhvr>
                                        <p:cTn id="86" dur="500"/>
                                        <p:tgtEl>
                                          <p:spTgt spid="3451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45117">
                                            <p:txEl>
                                              <p:pRg st="14" end="14"/>
                                            </p:txEl>
                                          </p:spTgt>
                                        </p:tgtEl>
                                        <p:attrNameLst>
                                          <p:attrName>style.visibility</p:attrName>
                                        </p:attrNameLst>
                                      </p:cBhvr>
                                      <p:to>
                                        <p:strVal val="visible"/>
                                      </p:to>
                                    </p:set>
                                    <p:animEffect transition="in" filter="wipe(left)">
                                      <p:cBhvr>
                                        <p:cTn id="91" dur="500"/>
                                        <p:tgtEl>
                                          <p:spTgt spid="34511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17" grpId="0" build="p"/>
      <p:bldP spid="345106" grpId="0" animBg="1"/>
      <p:bldP spid="345108" grpId="0" animBg="1"/>
      <p:bldP spid="345109" grpId="0" animBg="1"/>
      <p:bldP spid="345111" grpId="0" animBg="1"/>
      <p:bldP spid="345112" grpId="0" animBg="1"/>
      <p:bldP spid="345113" grpId="0" animBg="1"/>
      <p:bldP spid="3451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Example of Address Mapping</a:t>
            </a:r>
            <a:endParaRPr lang="zh-CN" altLang="en-US" dirty="0">
              <a:solidFill>
                <a:srgbClr val="FF0000"/>
              </a:solidFill>
            </a:endParaRPr>
          </a:p>
        </p:txBody>
      </p:sp>
      <p:grpSp>
        <p:nvGrpSpPr>
          <p:cNvPr id="317449" name="Group 9"/>
          <p:cNvGrpSpPr/>
          <p:nvPr/>
        </p:nvGrpSpPr>
        <p:grpSpPr bwMode="auto">
          <a:xfrm>
            <a:off x="695400" y="1718811"/>
            <a:ext cx="2314374" cy="3646487"/>
            <a:chOff x="2133" y="1251"/>
            <a:chExt cx="1597" cy="2297"/>
          </a:xfrm>
        </p:grpSpPr>
        <p:sp>
          <p:nvSpPr>
            <p:cNvPr id="10267" name="Text Box 10"/>
            <p:cNvSpPr txBox="1">
              <a:spLocks noChangeArrowheads="1"/>
            </p:cNvSpPr>
            <p:nvPr/>
          </p:nvSpPr>
          <p:spPr bwMode="auto">
            <a:xfrm>
              <a:off x="2538" y="1251"/>
              <a:ext cx="10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cs typeface="Times New Roman" panose="02020603050405020304" pitchFamily="18" charset="0"/>
                </a:rPr>
                <a:t>Logical space</a:t>
              </a:r>
              <a:endParaRPr kumimoji="0" lang="en-US" altLang="zh-CN" sz="1800" b="1">
                <a:cs typeface="Times New Roman" panose="02020603050405020304" pitchFamily="18" charset="0"/>
              </a:endParaRPr>
            </a:p>
          </p:txBody>
        </p:sp>
        <p:sp>
          <p:nvSpPr>
            <p:cNvPr id="10268" name="Rectangle 11"/>
            <p:cNvSpPr>
              <a:spLocks noChangeArrowheads="1"/>
            </p:cNvSpPr>
            <p:nvPr/>
          </p:nvSpPr>
          <p:spPr bwMode="auto">
            <a:xfrm>
              <a:off x="2482" y="1537"/>
              <a:ext cx="1248" cy="19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endParaRPr kumimoji="0" lang="en-US" altLang="zh-CN" sz="1800" b="1" dirty="0">
                <a:cs typeface="Times New Roman" panose="02020603050405020304" pitchFamily="18" charset="0"/>
              </a:endParaRPr>
            </a:p>
            <a:p>
              <a:pPr algn="ctr">
                <a:lnSpc>
                  <a:spcPct val="200000"/>
                </a:lnSpc>
              </a:pP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Load R1,  [200]</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a:p>
              <a:pPr algn="ctr">
                <a:lnSpc>
                  <a:spcPct val="200000"/>
                </a:lnSpc>
              </a:pPr>
              <a:r>
                <a:rPr kumimoji="0" lang="en-US" altLang="zh-CN" sz="1800" b="1" dirty="0">
                  <a:cs typeface="Times New Roman" panose="02020603050405020304" pitchFamily="18" charset="0"/>
                </a:rPr>
                <a:t>6817</a:t>
              </a:r>
              <a:endParaRPr kumimoji="0" lang="en-US" altLang="zh-CN" sz="1800" b="1" dirty="0">
                <a:cs typeface="Times New Roman" panose="02020603050405020304" pitchFamily="18" charset="0"/>
              </a:endParaRPr>
            </a:p>
            <a:p>
              <a:pPr algn="ctr"/>
              <a:r>
                <a:rPr kumimoji="0" lang="en-US" altLang="zh-CN" sz="1800" b="1" dirty="0">
                  <a:cs typeface="Times New Roman" panose="02020603050405020304" pitchFamily="18" charset="0"/>
                </a:rPr>
                <a:t>……</a:t>
              </a:r>
              <a:endParaRPr kumimoji="0" lang="en-US" altLang="zh-CN" sz="1800" b="1" dirty="0">
                <a:cs typeface="Times New Roman" panose="02020603050405020304" pitchFamily="18" charset="0"/>
              </a:endParaRPr>
            </a:p>
            <a:p>
              <a:pPr algn="ctr"/>
              <a:endParaRPr kumimoji="0" lang="en-US" altLang="zh-CN" sz="1800" b="1" dirty="0">
                <a:cs typeface="Times New Roman" panose="02020603050405020304" pitchFamily="18" charset="0"/>
              </a:endParaRPr>
            </a:p>
          </p:txBody>
        </p:sp>
        <p:grpSp>
          <p:nvGrpSpPr>
            <p:cNvPr id="10269" name="Group 12"/>
            <p:cNvGrpSpPr/>
            <p:nvPr/>
          </p:nvGrpSpPr>
          <p:grpSpPr bwMode="auto">
            <a:xfrm>
              <a:off x="2133" y="1421"/>
              <a:ext cx="366" cy="2127"/>
              <a:chOff x="2089" y="1421"/>
              <a:chExt cx="366" cy="2127"/>
            </a:xfrm>
          </p:grpSpPr>
          <p:sp>
            <p:nvSpPr>
              <p:cNvPr id="10275" name="Text Box 13"/>
              <p:cNvSpPr txBox="1">
                <a:spLocks noChangeArrowheads="1"/>
              </p:cNvSpPr>
              <p:nvPr/>
            </p:nvSpPr>
            <p:spPr bwMode="auto">
              <a:xfrm>
                <a:off x="2245" y="1421"/>
                <a:ext cx="2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0</a:t>
                </a:r>
                <a:endParaRPr kumimoji="0" lang="en-US" altLang="zh-CN" sz="1800" b="1">
                  <a:cs typeface="Times New Roman" panose="02020603050405020304" pitchFamily="18" charset="0"/>
                </a:endParaRPr>
              </a:p>
            </p:txBody>
          </p:sp>
          <p:sp>
            <p:nvSpPr>
              <p:cNvPr id="10276" name="Text Box 14"/>
              <p:cNvSpPr txBox="1">
                <a:spLocks noChangeArrowheads="1"/>
              </p:cNvSpPr>
              <p:nvPr/>
            </p:nvSpPr>
            <p:spPr bwMode="auto">
              <a:xfrm>
                <a:off x="2089" y="2071"/>
                <a:ext cx="3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100</a:t>
                </a:r>
                <a:endParaRPr kumimoji="0" lang="en-US" altLang="zh-CN" sz="1800" b="1" dirty="0">
                  <a:cs typeface="Times New Roman" panose="02020603050405020304" pitchFamily="18" charset="0"/>
                </a:endParaRPr>
              </a:p>
            </p:txBody>
          </p:sp>
          <p:sp>
            <p:nvSpPr>
              <p:cNvPr id="10277" name="Text Box 15"/>
              <p:cNvSpPr txBox="1">
                <a:spLocks noChangeArrowheads="1"/>
              </p:cNvSpPr>
              <p:nvPr/>
            </p:nvSpPr>
            <p:spPr bwMode="auto">
              <a:xfrm>
                <a:off x="2089" y="2836"/>
                <a:ext cx="3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dirty="0">
                    <a:cs typeface="Times New Roman" panose="02020603050405020304" pitchFamily="18" charset="0"/>
                  </a:rPr>
                  <a:t>200</a:t>
                </a:r>
                <a:endParaRPr kumimoji="0" lang="en-US" altLang="zh-CN" sz="1800" b="1" dirty="0">
                  <a:cs typeface="Times New Roman" panose="02020603050405020304" pitchFamily="18" charset="0"/>
                </a:endParaRPr>
              </a:p>
            </p:txBody>
          </p:sp>
          <p:sp>
            <p:nvSpPr>
              <p:cNvPr id="10278" name="Text Box 16"/>
              <p:cNvSpPr txBox="1">
                <a:spLocks noChangeArrowheads="1"/>
              </p:cNvSpPr>
              <p:nvPr/>
            </p:nvSpPr>
            <p:spPr bwMode="auto">
              <a:xfrm>
                <a:off x="2089" y="3315"/>
                <a:ext cx="36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kumimoji="0" lang="en-US" altLang="zh-CN" sz="1800" b="1">
                    <a:cs typeface="Times New Roman" panose="02020603050405020304" pitchFamily="18" charset="0"/>
                  </a:rPr>
                  <a:t>299</a:t>
                </a:r>
                <a:endParaRPr kumimoji="0" lang="en-US" altLang="zh-CN" sz="1800" b="1">
                  <a:cs typeface="Times New Roman" panose="02020603050405020304" pitchFamily="18" charset="0"/>
                </a:endParaRPr>
              </a:p>
            </p:txBody>
          </p:sp>
        </p:grpSp>
        <p:sp>
          <p:nvSpPr>
            <p:cNvPr id="10270" name="Line 17"/>
            <p:cNvSpPr>
              <a:spLocks noChangeShapeType="1"/>
            </p:cNvSpPr>
            <p:nvPr/>
          </p:nvSpPr>
          <p:spPr bwMode="auto">
            <a:xfrm>
              <a:off x="2483" y="2302"/>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1" name="Line 18"/>
            <p:cNvSpPr>
              <a:spLocks noChangeShapeType="1"/>
            </p:cNvSpPr>
            <p:nvPr/>
          </p:nvSpPr>
          <p:spPr bwMode="auto">
            <a:xfrm>
              <a:off x="2483" y="2047"/>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2" name="Line 19"/>
            <p:cNvSpPr>
              <a:spLocks noChangeShapeType="1"/>
            </p:cNvSpPr>
            <p:nvPr/>
          </p:nvSpPr>
          <p:spPr bwMode="auto">
            <a:xfrm>
              <a:off x="2483" y="2869"/>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sp>
          <p:nvSpPr>
            <p:cNvPr id="10273" name="Line 20"/>
            <p:cNvSpPr>
              <a:spLocks noChangeShapeType="1"/>
            </p:cNvSpPr>
            <p:nvPr/>
          </p:nvSpPr>
          <p:spPr bwMode="auto">
            <a:xfrm>
              <a:off x="2483" y="3096"/>
              <a:ext cx="12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Times New Roman" panose="02020603050405020304" pitchFamily="18" charset="0"/>
              </a:endParaRPr>
            </a:p>
          </p:txBody>
        </p:sp>
      </p:grpSp>
      <p:grpSp>
        <p:nvGrpSpPr>
          <p:cNvPr id="6" name="组合 5"/>
          <p:cNvGrpSpPr/>
          <p:nvPr/>
        </p:nvGrpSpPr>
        <p:grpSpPr>
          <a:xfrm>
            <a:off x="3005470" y="2168861"/>
            <a:ext cx="1233590" cy="3159354"/>
            <a:chOff x="2919600" y="2438890"/>
            <a:chExt cx="1343493" cy="3159354"/>
          </a:xfrm>
        </p:grpSpPr>
        <p:sp>
          <p:nvSpPr>
            <p:cNvPr id="2" name="右大括号 1"/>
            <p:cNvSpPr/>
            <p:nvPr/>
          </p:nvSpPr>
          <p:spPr bwMode="auto">
            <a:xfrm>
              <a:off x="2920663" y="2438890"/>
              <a:ext cx="301187" cy="648000"/>
            </a:xfrm>
            <a:prstGeom prst="rightBrace">
              <a:avLst>
                <a:gd name="adj1" fmla="val 23823"/>
                <a:gd name="adj2" fmla="val 50000"/>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000" dirty="0"/>
            </a:p>
          </p:txBody>
        </p:sp>
        <p:sp>
          <p:nvSpPr>
            <p:cNvPr id="48" name="右大括号 47"/>
            <p:cNvSpPr/>
            <p:nvPr/>
          </p:nvSpPr>
          <p:spPr bwMode="auto">
            <a:xfrm>
              <a:off x="2920663" y="3113965"/>
              <a:ext cx="301187" cy="648000"/>
            </a:xfrm>
            <a:prstGeom prst="rightBrace">
              <a:avLst>
                <a:gd name="adj1" fmla="val 26921"/>
                <a:gd name="adj2" fmla="val 50000"/>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000"/>
            </a:p>
          </p:txBody>
        </p:sp>
        <p:sp>
          <p:nvSpPr>
            <p:cNvPr id="49" name="右大括号 48"/>
            <p:cNvSpPr/>
            <p:nvPr/>
          </p:nvSpPr>
          <p:spPr bwMode="auto">
            <a:xfrm>
              <a:off x="2919600" y="3789040"/>
              <a:ext cx="301187" cy="648000"/>
            </a:xfrm>
            <a:prstGeom prst="rightBrace">
              <a:avLst>
                <a:gd name="adj1" fmla="val 17627"/>
                <a:gd name="adj2" fmla="val 50000"/>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000"/>
            </a:p>
          </p:txBody>
        </p:sp>
        <p:sp>
          <p:nvSpPr>
            <p:cNvPr id="50" name="右大括号 49"/>
            <p:cNvSpPr/>
            <p:nvPr/>
          </p:nvSpPr>
          <p:spPr bwMode="auto">
            <a:xfrm>
              <a:off x="2919600" y="4464115"/>
              <a:ext cx="301187" cy="648000"/>
            </a:xfrm>
            <a:prstGeom prst="rightBrace">
              <a:avLst>
                <a:gd name="adj1" fmla="val 30019"/>
                <a:gd name="adj2" fmla="val 50000"/>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000"/>
            </a:p>
          </p:txBody>
        </p:sp>
        <p:sp>
          <p:nvSpPr>
            <p:cNvPr id="51" name="右大括号 50"/>
            <p:cNvSpPr/>
            <p:nvPr/>
          </p:nvSpPr>
          <p:spPr bwMode="auto">
            <a:xfrm>
              <a:off x="2919600" y="5130244"/>
              <a:ext cx="301187" cy="468000"/>
            </a:xfrm>
            <a:prstGeom prst="rightBrace">
              <a:avLst>
                <a:gd name="adj1" fmla="val 26921"/>
                <a:gd name="adj2" fmla="val 50000"/>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000"/>
            </a:p>
          </p:txBody>
        </p:sp>
        <p:sp>
          <p:nvSpPr>
            <p:cNvPr id="5" name="TextBox 4"/>
            <p:cNvSpPr txBox="1"/>
            <p:nvPr/>
          </p:nvSpPr>
          <p:spPr>
            <a:xfrm>
              <a:off x="3200780" y="2571027"/>
              <a:ext cx="709151" cy="369332"/>
            </a:xfrm>
            <a:prstGeom prst="rect">
              <a:avLst/>
            </a:prstGeom>
            <a:noFill/>
          </p:spPr>
          <p:txBody>
            <a:bodyPr wrap="none" rtlCol="0">
              <a:spAutoFit/>
            </a:bodyPr>
            <a:lstStyle/>
            <a:p>
              <a:r>
                <a:rPr lang="en-US" altLang="zh-CN" sz="1800" b="1" dirty="0"/>
                <a:t>0~63</a:t>
              </a:r>
              <a:endParaRPr lang="zh-CN" altLang="en-US" sz="1800" b="1" dirty="0"/>
            </a:p>
          </p:txBody>
        </p:sp>
        <p:sp>
          <p:nvSpPr>
            <p:cNvPr id="54" name="TextBox 53"/>
            <p:cNvSpPr txBox="1"/>
            <p:nvPr/>
          </p:nvSpPr>
          <p:spPr>
            <a:xfrm>
              <a:off x="3176845" y="3253915"/>
              <a:ext cx="960550" cy="369332"/>
            </a:xfrm>
            <a:prstGeom prst="rect">
              <a:avLst/>
            </a:prstGeom>
            <a:noFill/>
          </p:spPr>
          <p:txBody>
            <a:bodyPr wrap="none" rtlCol="0">
              <a:spAutoFit/>
            </a:bodyPr>
            <a:lstStyle/>
            <a:p>
              <a:r>
                <a:rPr lang="en-US" altLang="zh-CN" sz="1800" b="1" dirty="0"/>
                <a:t>64~127</a:t>
              </a:r>
              <a:endParaRPr lang="zh-CN" altLang="en-US" sz="1800" b="1" dirty="0"/>
            </a:p>
          </p:txBody>
        </p:sp>
        <p:sp>
          <p:nvSpPr>
            <p:cNvPr id="55" name="TextBox 54"/>
            <p:cNvSpPr txBox="1"/>
            <p:nvPr/>
          </p:nvSpPr>
          <p:spPr>
            <a:xfrm>
              <a:off x="3176845" y="3928990"/>
              <a:ext cx="1086248" cy="369332"/>
            </a:xfrm>
            <a:prstGeom prst="rect">
              <a:avLst/>
            </a:prstGeom>
            <a:noFill/>
          </p:spPr>
          <p:txBody>
            <a:bodyPr wrap="none" rtlCol="0">
              <a:spAutoFit/>
            </a:bodyPr>
            <a:lstStyle/>
            <a:p>
              <a:r>
                <a:rPr lang="en-US" altLang="zh-CN" sz="1800" b="1" dirty="0"/>
                <a:t>128~191</a:t>
              </a:r>
              <a:endParaRPr lang="zh-CN" altLang="en-US" sz="1800" b="1" dirty="0"/>
            </a:p>
          </p:txBody>
        </p:sp>
        <p:sp>
          <p:nvSpPr>
            <p:cNvPr id="56" name="TextBox 55"/>
            <p:cNvSpPr txBox="1"/>
            <p:nvPr/>
          </p:nvSpPr>
          <p:spPr>
            <a:xfrm>
              <a:off x="3176845" y="4596252"/>
              <a:ext cx="1086248" cy="369332"/>
            </a:xfrm>
            <a:prstGeom prst="rect">
              <a:avLst/>
            </a:prstGeom>
            <a:noFill/>
          </p:spPr>
          <p:txBody>
            <a:bodyPr wrap="none" rtlCol="0">
              <a:spAutoFit/>
            </a:bodyPr>
            <a:lstStyle/>
            <a:p>
              <a:r>
                <a:rPr lang="en-US" altLang="zh-CN" sz="1800" b="1" dirty="0"/>
                <a:t>192~255</a:t>
              </a:r>
              <a:endParaRPr lang="zh-CN" altLang="en-US" sz="1800" b="1" dirty="0"/>
            </a:p>
          </p:txBody>
        </p:sp>
        <p:sp>
          <p:nvSpPr>
            <p:cNvPr id="57" name="TextBox 56"/>
            <p:cNvSpPr txBox="1"/>
            <p:nvPr/>
          </p:nvSpPr>
          <p:spPr>
            <a:xfrm>
              <a:off x="3176845" y="5172025"/>
              <a:ext cx="1086248" cy="369332"/>
            </a:xfrm>
            <a:prstGeom prst="rect">
              <a:avLst/>
            </a:prstGeom>
            <a:noFill/>
          </p:spPr>
          <p:txBody>
            <a:bodyPr wrap="none" rtlCol="0">
              <a:spAutoFit/>
            </a:bodyPr>
            <a:lstStyle/>
            <a:p>
              <a:r>
                <a:rPr lang="en-US" altLang="zh-CN" sz="1800" b="1" dirty="0"/>
                <a:t>256~299</a:t>
              </a:r>
              <a:endParaRPr lang="zh-CN" altLang="en-US" sz="1800" b="1" dirty="0"/>
            </a:p>
          </p:txBody>
        </p:sp>
      </p:grpSp>
      <p:sp>
        <p:nvSpPr>
          <p:cNvPr id="10" name="TextBox 9"/>
          <p:cNvSpPr txBox="1"/>
          <p:nvPr/>
        </p:nvSpPr>
        <p:spPr>
          <a:xfrm>
            <a:off x="406400" y="953725"/>
            <a:ext cx="10054125" cy="461665"/>
          </a:xfrm>
          <a:prstGeom prst="rect">
            <a:avLst/>
          </a:prstGeom>
          <a:noFill/>
        </p:spPr>
        <p:txBody>
          <a:bodyPr wrap="square" rtlCol="0">
            <a:spAutoFit/>
          </a:bodyPr>
          <a:lstStyle/>
          <a:p>
            <a:r>
              <a:rPr lang="en-US" altLang="zh-CN" b="1" dirty="0"/>
              <a:t>Page size: 64W    Physical memory: 300 frames</a:t>
            </a:r>
            <a:endParaRPr lang="zh-CN" altLang="en-US" b="1" dirty="0"/>
          </a:p>
        </p:txBody>
      </p:sp>
      <p:sp>
        <p:nvSpPr>
          <p:cNvPr id="63" name="TextBox 62"/>
          <p:cNvSpPr txBox="1"/>
          <p:nvPr/>
        </p:nvSpPr>
        <p:spPr>
          <a:xfrm>
            <a:off x="5101576" y="1623568"/>
            <a:ext cx="904414" cy="3785652"/>
          </a:xfrm>
          <a:prstGeom prst="rect">
            <a:avLst/>
          </a:prstGeom>
          <a:noFill/>
        </p:spPr>
        <p:txBody>
          <a:bodyPr wrap="none" rtlCol="0">
            <a:spAutoFit/>
          </a:bodyPr>
          <a:lstStyle/>
          <a:p>
            <a:pPr algn="ctr"/>
            <a:r>
              <a:rPr lang="en-US" altLang="zh-CN" sz="2000" b="1" dirty="0"/>
              <a:t>Page# </a:t>
            </a:r>
            <a:endParaRPr lang="en-US" altLang="zh-CN" sz="2000" b="1" dirty="0"/>
          </a:p>
          <a:p>
            <a:pPr algn="ctr"/>
            <a:endParaRPr lang="en-US" altLang="zh-CN" sz="2200" b="1" dirty="0"/>
          </a:p>
          <a:p>
            <a:pPr algn="ctr"/>
            <a:r>
              <a:rPr lang="en-US" altLang="zh-CN" sz="2200" b="1" dirty="0"/>
              <a:t>  0</a:t>
            </a:r>
            <a:endParaRPr lang="en-US" altLang="zh-CN" sz="2200" b="1" dirty="0"/>
          </a:p>
          <a:p>
            <a:pPr algn="ctr"/>
            <a:endParaRPr lang="en-US" altLang="zh-CN" sz="2200" b="1" dirty="0"/>
          </a:p>
          <a:p>
            <a:pPr algn="ctr"/>
            <a:r>
              <a:rPr lang="en-US" altLang="zh-CN" sz="2200" b="1" dirty="0"/>
              <a:t>  1</a:t>
            </a:r>
            <a:endParaRPr lang="en-US" altLang="zh-CN" sz="2200" b="1" dirty="0"/>
          </a:p>
          <a:p>
            <a:pPr algn="ctr"/>
            <a:endParaRPr lang="en-US" altLang="zh-CN" sz="2200" b="1" dirty="0"/>
          </a:p>
          <a:p>
            <a:pPr algn="ctr"/>
            <a:r>
              <a:rPr lang="en-US" altLang="zh-CN" sz="2200" b="1" dirty="0"/>
              <a:t>  2</a:t>
            </a:r>
            <a:endParaRPr lang="en-US" altLang="zh-CN" sz="2200" b="1" dirty="0"/>
          </a:p>
          <a:p>
            <a:pPr algn="ctr"/>
            <a:endParaRPr lang="en-US" altLang="zh-CN" sz="2200" b="1" dirty="0"/>
          </a:p>
          <a:p>
            <a:pPr algn="ctr"/>
            <a:r>
              <a:rPr lang="en-US" altLang="zh-CN" sz="2200" b="1" dirty="0"/>
              <a:t>  3</a:t>
            </a:r>
            <a:endParaRPr lang="en-US" altLang="zh-CN" sz="2200" b="1" dirty="0"/>
          </a:p>
          <a:p>
            <a:pPr algn="ctr"/>
            <a:endParaRPr lang="en-US" altLang="zh-CN" sz="2200" b="1" dirty="0"/>
          </a:p>
          <a:p>
            <a:pPr algn="ctr"/>
            <a:r>
              <a:rPr lang="en-US" altLang="zh-CN" sz="2200" b="1" dirty="0"/>
              <a:t>  4</a:t>
            </a:r>
            <a:endParaRPr lang="zh-CN" altLang="en-US" sz="2200" b="1" dirty="0"/>
          </a:p>
        </p:txBody>
      </p:sp>
      <p:sp>
        <p:nvSpPr>
          <p:cNvPr id="64" name="TextBox 63"/>
          <p:cNvSpPr txBox="1"/>
          <p:nvPr/>
        </p:nvSpPr>
        <p:spPr>
          <a:xfrm>
            <a:off x="8616684" y="2891819"/>
            <a:ext cx="1558247" cy="461665"/>
          </a:xfrm>
          <a:prstGeom prst="rect">
            <a:avLst/>
          </a:prstGeom>
          <a:noFill/>
        </p:spPr>
        <p:txBody>
          <a:bodyPr wrap="none" rtlCol="0">
            <a:spAutoFit/>
          </a:bodyPr>
          <a:lstStyle/>
          <a:p>
            <a:r>
              <a:rPr lang="en-US" altLang="zh-CN" b="1" dirty="0"/>
              <a:t>001100100</a:t>
            </a:r>
            <a:endParaRPr lang="zh-CN" altLang="en-US" b="1" dirty="0"/>
          </a:p>
        </p:txBody>
      </p:sp>
      <p:sp>
        <p:nvSpPr>
          <p:cNvPr id="65" name="TextBox 64"/>
          <p:cNvSpPr txBox="1"/>
          <p:nvPr/>
        </p:nvSpPr>
        <p:spPr>
          <a:xfrm>
            <a:off x="8616684" y="4187521"/>
            <a:ext cx="1558247" cy="461665"/>
          </a:xfrm>
          <a:prstGeom prst="rect">
            <a:avLst/>
          </a:prstGeom>
          <a:noFill/>
        </p:spPr>
        <p:txBody>
          <a:bodyPr wrap="none" rtlCol="0">
            <a:spAutoFit/>
          </a:bodyPr>
          <a:lstStyle/>
          <a:p>
            <a:r>
              <a:rPr lang="en-US" altLang="zh-CN" b="1" dirty="0"/>
              <a:t>011001000</a:t>
            </a:r>
            <a:endParaRPr lang="zh-CN" altLang="en-US" b="1" dirty="0"/>
          </a:p>
        </p:txBody>
      </p:sp>
      <p:sp>
        <p:nvSpPr>
          <p:cNvPr id="12" name="圆角矩形 11"/>
          <p:cNvSpPr/>
          <p:nvPr/>
        </p:nvSpPr>
        <p:spPr bwMode="auto">
          <a:xfrm>
            <a:off x="9156683" y="2891818"/>
            <a:ext cx="972000" cy="432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p>
        </p:txBody>
      </p:sp>
      <p:sp>
        <p:nvSpPr>
          <p:cNvPr id="68" name="圆角矩形 67"/>
          <p:cNvSpPr/>
          <p:nvPr/>
        </p:nvSpPr>
        <p:spPr bwMode="auto">
          <a:xfrm>
            <a:off x="9156683" y="4196963"/>
            <a:ext cx="972000" cy="432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p>
        </p:txBody>
      </p:sp>
      <p:cxnSp>
        <p:nvCxnSpPr>
          <p:cNvPr id="14" name="直接连接符 13"/>
          <p:cNvCxnSpPr/>
          <p:nvPr/>
        </p:nvCxnSpPr>
        <p:spPr bwMode="auto">
          <a:xfrm>
            <a:off x="8698991" y="3341868"/>
            <a:ext cx="440825"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连接符 70"/>
          <p:cNvCxnSpPr/>
          <p:nvPr/>
        </p:nvCxnSpPr>
        <p:spPr bwMode="auto">
          <a:xfrm>
            <a:off x="8698991" y="4628848"/>
            <a:ext cx="440825"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 name="组合 17"/>
          <p:cNvGrpSpPr/>
          <p:nvPr/>
        </p:nvGrpSpPr>
        <p:grpSpPr>
          <a:xfrm>
            <a:off x="11075294" y="2688014"/>
            <a:ext cx="646331" cy="830997"/>
            <a:chOff x="7767355" y="2688013"/>
            <a:chExt cx="646331" cy="830997"/>
          </a:xfrm>
        </p:grpSpPr>
        <p:sp>
          <p:nvSpPr>
            <p:cNvPr id="15" name="TextBox 14"/>
            <p:cNvSpPr txBox="1"/>
            <p:nvPr/>
          </p:nvSpPr>
          <p:spPr>
            <a:xfrm>
              <a:off x="7767355" y="2688013"/>
              <a:ext cx="646331" cy="830997"/>
            </a:xfrm>
            <a:prstGeom prst="rect">
              <a:avLst/>
            </a:prstGeom>
            <a:noFill/>
          </p:spPr>
          <p:txBody>
            <a:bodyPr wrap="none" rtlCol="0">
              <a:spAutoFit/>
            </a:bodyPr>
            <a:lstStyle/>
            <a:p>
              <a:r>
                <a:rPr lang="en-US" altLang="zh-CN" b="1" dirty="0"/>
                <a:t>100</a:t>
              </a:r>
              <a:endParaRPr lang="en-US" altLang="zh-CN" b="1" dirty="0"/>
            </a:p>
            <a:p>
              <a:pPr algn="ctr"/>
              <a:r>
                <a:rPr lang="en-US" altLang="zh-CN" b="1" dirty="0"/>
                <a:t>64</a:t>
              </a:r>
              <a:endParaRPr lang="zh-CN" altLang="en-US" b="1" dirty="0"/>
            </a:p>
          </p:txBody>
        </p:sp>
        <p:cxnSp>
          <p:nvCxnSpPr>
            <p:cNvPr id="17" name="直接连接符 16"/>
            <p:cNvCxnSpPr>
              <a:stCxn id="15" idx="1"/>
              <a:endCxn id="15" idx="3"/>
            </p:cNvCxnSpPr>
            <p:nvPr/>
          </p:nvCxnSpPr>
          <p:spPr bwMode="auto">
            <a:xfrm>
              <a:off x="7767355" y="3103512"/>
              <a:ext cx="64633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18"/>
          <p:cNvGrpSpPr/>
          <p:nvPr/>
        </p:nvGrpSpPr>
        <p:grpSpPr>
          <a:xfrm>
            <a:off x="11075294" y="3969061"/>
            <a:ext cx="646331" cy="830997"/>
            <a:chOff x="7767355" y="3969060"/>
            <a:chExt cx="646331" cy="830997"/>
          </a:xfrm>
        </p:grpSpPr>
        <p:sp>
          <p:nvSpPr>
            <p:cNvPr id="76" name="TextBox 75"/>
            <p:cNvSpPr txBox="1"/>
            <p:nvPr/>
          </p:nvSpPr>
          <p:spPr>
            <a:xfrm>
              <a:off x="7767355" y="3969060"/>
              <a:ext cx="646331" cy="830997"/>
            </a:xfrm>
            <a:prstGeom prst="rect">
              <a:avLst/>
            </a:prstGeom>
            <a:noFill/>
          </p:spPr>
          <p:txBody>
            <a:bodyPr wrap="none" rtlCol="0">
              <a:spAutoFit/>
            </a:bodyPr>
            <a:lstStyle/>
            <a:p>
              <a:r>
                <a:rPr lang="en-US" altLang="zh-CN" b="1" dirty="0"/>
                <a:t>200</a:t>
              </a:r>
              <a:endParaRPr lang="en-US" altLang="zh-CN" b="1" dirty="0"/>
            </a:p>
            <a:p>
              <a:pPr algn="ctr"/>
              <a:r>
                <a:rPr lang="en-US" altLang="zh-CN" b="1" dirty="0"/>
                <a:t>64</a:t>
              </a:r>
              <a:endParaRPr lang="zh-CN" altLang="en-US" b="1" dirty="0"/>
            </a:p>
          </p:txBody>
        </p:sp>
        <p:cxnSp>
          <p:nvCxnSpPr>
            <p:cNvPr id="77" name="直接连接符 76"/>
            <p:cNvCxnSpPr>
              <a:stCxn id="76" idx="1"/>
              <a:endCxn id="76" idx="3"/>
            </p:cNvCxnSpPr>
            <p:nvPr/>
          </p:nvCxnSpPr>
          <p:spPr bwMode="auto">
            <a:xfrm>
              <a:off x="7767355" y="4384559"/>
              <a:ext cx="64633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TextBox 20"/>
          <p:cNvSpPr txBox="1"/>
          <p:nvPr/>
        </p:nvSpPr>
        <p:spPr>
          <a:xfrm>
            <a:off x="8781847" y="3552401"/>
            <a:ext cx="1059136" cy="461665"/>
          </a:xfrm>
          <a:prstGeom prst="rect">
            <a:avLst/>
          </a:prstGeom>
          <a:solidFill>
            <a:srgbClr val="66FFFF"/>
          </a:solidFill>
        </p:spPr>
        <p:txBody>
          <a:bodyPr wrap="none" rtlCol="0">
            <a:spAutoFit/>
          </a:bodyPr>
          <a:lstStyle/>
          <a:p>
            <a:r>
              <a:rPr lang="en-US" altLang="zh-CN" b="1" i="1" dirty="0"/>
              <a:t>p       d</a:t>
            </a:r>
            <a:endParaRPr lang="zh-CN" altLang="en-US" b="1" i="1" dirty="0"/>
          </a:p>
        </p:txBody>
      </p:sp>
      <p:sp>
        <p:nvSpPr>
          <p:cNvPr id="82" name="TextBox 81"/>
          <p:cNvSpPr txBox="1"/>
          <p:nvPr/>
        </p:nvSpPr>
        <p:spPr>
          <a:xfrm>
            <a:off x="5960985" y="1623568"/>
            <a:ext cx="1039067" cy="3785652"/>
          </a:xfrm>
          <a:prstGeom prst="rect">
            <a:avLst/>
          </a:prstGeom>
          <a:noFill/>
        </p:spPr>
        <p:txBody>
          <a:bodyPr wrap="none" rtlCol="0">
            <a:spAutoFit/>
          </a:bodyPr>
          <a:lstStyle/>
          <a:p>
            <a:r>
              <a:rPr lang="en-US" altLang="zh-CN" sz="2000" b="1" dirty="0"/>
              <a:t>Frame#</a:t>
            </a:r>
            <a:endParaRPr lang="en-US" altLang="zh-CN" sz="2000" b="1" dirty="0"/>
          </a:p>
          <a:p>
            <a:endParaRPr lang="en-US" altLang="zh-CN" sz="2200" b="1" dirty="0"/>
          </a:p>
          <a:p>
            <a:r>
              <a:rPr lang="en-US" altLang="zh-CN" sz="2200" b="1" dirty="0"/>
              <a:t> 100</a:t>
            </a:r>
            <a:endParaRPr lang="en-US" altLang="zh-CN" sz="2200" b="1" dirty="0"/>
          </a:p>
          <a:p>
            <a:endParaRPr lang="en-US" altLang="zh-CN" sz="2200" b="1" dirty="0"/>
          </a:p>
          <a:p>
            <a:r>
              <a:rPr lang="en-US" altLang="zh-CN" sz="2200" b="1" dirty="0"/>
              <a:t>  51</a:t>
            </a:r>
            <a:endParaRPr lang="en-US" altLang="zh-CN" sz="2200" b="1" dirty="0"/>
          </a:p>
          <a:p>
            <a:endParaRPr lang="en-US" altLang="zh-CN" sz="2200" b="1" dirty="0"/>
          </a:p>
          <a:p>
            <a:r>
              <a:rPr lang="en-US" altLang="zh-CN" sz="2200" b="1" dirty="0"/>
              <a:t>  42</a:t>
            </a:r>
            <a:endParaRPr lang="en-US" altLang="zh-CN" sz="2200" b="1" dirty="0"/>
          </a:p>
          <a:p>
            <a:endParaRPr lang="en-US" altLang="zh-CN" sz="2200" b="1" dirty="0"/>
          </a:p>
          <a:p>
            <a:r>
              <a:rPr lang="en-US" altLang="zh-CN" sz="2200" b="1" dirty="0"/>
              <a:t> 203</a:t>
            </a:r>
            <a:endParaRPr lang="en-US" altLang="zh-CN" sz="2200" b="1" dirty="0"/>
          </a:p>
          <a:p>
            <a:endParaRPr lang="en-US" altLang="zh-CN" sz="2200" b="1" dirty="0"/>
          </a:p>
          <a:p>
            <a:r>
              <a:rPr lang="en-US" altLang="zh-CN" sz="2200" b="1" dirty="0"/>
              <a:t> 154</a:t>
            </a:r>
            <a:endParaRPr lang="zh-CN" altLang="en-US" sz="2200" b="1" dirty="0"/>
          </a:p>
        </p:txBody>
      </p:sp>
      <p:grpSp>
        <p:nvGrpSpPr>
          <p:cNvPr id="24" name="组合 23"/>
          <p:cNvGrpSpPr/>
          <p:nvPr/>
        </p:nvGrpSpPr>
        <p:grpSpPr>
          <a:xfrm>
            <a:off x="7716180" y="1808821"/>
            <a:ext cx="2458750" cy="461665"/>
            <a:chOff x="6388725" y="1808820"/>
            <a:chExt cx="2458750" cy="461665"/>
          </a:xfrm>
        </p:grpSpPr>
        <p:sp>
          <p:nvSpPr>
            <p:cNvPr id="84" name="TextBox 83"/>
            <p:cNvSpPr txBox="1"/>
            <p:nvPr/>
          </p:nvSpPr>
          <p:spPr>
            <a:xfrm>
              <a:off x="6388725" y="1808820"/>
              <a:ext cx="2458750" cy="461665"/>
            </a:xfrm>
            <a:prstGeom prst="rect">
              <a:avLst/>
            </a:prstGeom>
            <a:noFill/>
          </p:spPr>
          <p:txBody>
            <a:bodyPr wrap="none" rtlCol="0">
              <a:spAutoFit/>
            </a:bodyPr>
            <a:lstStyle/>
            <a:p>
              <a:pPr algn="r"/>
              <a:r>
                <a:rPr lang="en-US" altLang="zh-CN" b="1" dirty="0"/>
                <a:t>000110011100100</a:t>
              </a:r>
              <a:endParaRPr lang="zh-CN" altLang="en-US" b="1" dirty="0"/>
            </a:p>
          </p:txBody>
        </p:sp>
        <p:sp>
          <p:nvSpPr>
            <p:cNvPr id="85" name="圆角矩形 84"/>
            <p:cNvSpPr/>
            <p:nvPr/>
          </p:nvSpPr>
          <p:spPr bwMode="auto">
            <a:xfrm>
              <a:off x="7829228" y="1808820"/>
              <a:ext cx="972000" cy="432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p>
          </p:txBody>
        </p:sp>
        <p:cxnSp>
          <p:nvCxnSpPr>
            <p:cNvPr id="86" name="直接连接符 85"/>
            <p:cNvCxnSpPr/>
            <p:nvPr/>
          </p:nvCxnSpPr>
          <p:spPr bwMode="auto">
            <a:xfrm>
              <a:off x="6507214" y="2258870"/>
              <a:ext cx="1332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上箭头 22"/>
          <p:cNvSpPr/>
          <p:nvPr/>
        </p:nvSpPr>
        <p:spPr bwMode="auto">
          <a:xfrm>
            <a:off x="9427875" y="2303875"/>
            <a:ext cx="252000" cy="540000"/>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b="1"/>
          </a:p>
        </p:txBody>
      </p:sp>
      <p:sp>
        <p:nvSpPr>
          <p:cNvPr id="25" name="下箭头 24"/>
          <p:cNvSpPr/>
          <p:nvPr/>
        </p:nvSpPr>
        <p:spPr bwMode="auto">
          <a:xfrm>
            <a:off x="9472880" y="4734145"/>
            <a:ext cx="252000" cy="720000"/>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b="1"/>
          </a:p>
        </p:txBody>
      </p:sp>
      <p:grpSp>
        <p:nvGrpSpPr>
          <p:cNvPr id="26" name="组合 25"/>
          <p:cNvGrpSpPr/>
          <p:nvPr/>
        </p:nvGrpSpPr>
        <p:grpSpPr>
          <a:xfrm>
            <a:off x="7744661" y="5487616"/>
            <a:ext cx="2470163" cy="461665"/>
            <a:chOff x="5505289" y="5532620"/>
            <a:chExt cx="2470163" cy="461665"/>
          </a:xfrm>
        </p:grpSpPr>
        <p:sp>
          <p:nvSpPr>
            <p:cNvPr id="90" name="TextBox 89"/>
            <p:cNvSpPr txBox="1"/>
            <p:nvPr/>
          </p:nvSpPr>
          <p:spPr>
            <a:xfrm>
              <a:off x="5505289" y="5532620"/>
              <a:ext cx="2470163" cy="461665"/>
            </a:xfrm>
            <a:prstGeom prst="rect">
              <a:avLst/>
            </a:prstGeom>
            <a:noFill/>
          </p:spPr>
          <p:txBody>
            <a:bodyPr wrap="none" rtlCol="0">
              <a:spAutoFit/>
            </a:bodyPr>
            <a:lstStyle/>
            <a:p>
              <a:pPr algn="r"/>
              <a:r>
                <a:rPr lang="en-US" altLang="zh-CN" b="1" dirty="0"/>
                <a:t>011001011001000</a:t>
              </a:r>
              <a:endParaRPr lang="zh-CN" altLang="en-US" b="1" dirty="0"/>
            </a:p>
          </p:txBody>
        </p:sp>
        <p:sp>
          <p:nvSpPr>
            <p:cNvPr id="91" name="圆角矩形 90"/>
            <p:cNvSpPr/>
            <p:nvPr/>
          </p:nvSpPr>
          <p:spPr bwMode="auto">
            <a:xfrm>
              <a:off x="6957205" y="5542063"/>
              <a:ext cx="972000" cy="432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p>
          </p:txBody>
        </p:sp>
        <p:cxnSp>
          <p:nvCxnSpPr>
            <p:cNvPr id="92" name="直接连接符 91"/>
            <p:cNvCxnSpPr/>
            <p:nvPr/>
          </p:nvCxnSpPr>
          <p:spPr bwMode="auto">
            <a:xfrm>
              <a:off x="5607114" y="5973948"/>
              <a:ext cx="1332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17440" name="组合 317439"/>
          <p:cNvGrpSpPr/>
          <p:nvPr/>
        </p:nvGrpSpPr>
        <p:grpSpPr>
          <a:xfrm>
            <a:off x="5232083" y="2172836"/>
            <a:ext cx="1541576" cy="3293253"/>
            <a:chOff x="4463804" y="2172835"/>
            <a:chExt cx="1541576" cy="3293253"/>
          </a:xfrm>
        </p:grpSpPr>
        <p:sp>
          <p:nvSpPr>
            <p:cNvPr id="27" name="矩形 26"/>
            <p:cNvSpPr/>
            <p:nvPr/>
          </p:nvSpPr>
          <p:spPr bwMode="auto">
            <a:xfrm>
              <a:off x="4463804" y="2172835"/>
              <a:ext cx="1523390" cy="3293253"/>
            </a:xfrm>
            <a:prstGeom prst="rect">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p>
          </p:txBody>
        </p:sp>
        <p:cxnSp>
          <p:nvCxnSpPr>
            <p:cNvPr id="29" name="直接连接符 28"/>
            <p:cNvCxnSpPr>
              <a:stCxn id="27" idx="0"/>
              <a:endCxn id="27" idx="2"/>
            </p:cNvCxnSpPr>
            <p:nvPr/>
          </p:nvCxnSpPr>
          <p:spPr bwMode="auto">
            <a:xfrm>
              <a:off x="5225499" y="2172835"/>
              <a:ext cx="0" cy="329325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4473169" y="3492009"/>
              <a:ext cx="151200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连接符 98"/>
            <p:cNvCxnSpPr/>
            <p:nvPr/>
          </p:nvCxnSpPr>
          <p:spPr bwMode="auto">
            <a:xfrm>
              <a:off x="4481990" y="2843934"/>
              <a:ext cx="152339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接连接符 99"/>
            <p:cNvCxnSpPr/>
            <p:nvPr/>
          </p:nvCxnSpPr>
          <p:spPr bwMode="auto">
            <a:xfrm>
              <a:off x="4491339" y="4149079"/>
              <a:ext cx="151200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接连接符 100"/>
            <p:cNvCxnSpPr/>
            <p:nvPr/>
          </p:nvCxnSpPr>
          <p:spPr bwMode="auto">
            <a:xfrm>
              <a:off x="4481990" y="4824155"/>
              <a:ext cx="152339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6" name="直接连接符 65"/>
          <p:cNvCxnSpPr/>
          <p:nvPr/>
        </p:nvCxnSpPr>
        <p:spPr bwMode="auto">
          <a:xfrm>
            <a:off x="746788" y="3390447"/>
            <a:ext cx="440825"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连接符 66"/>
          <p:cNvCxnSpPr/>
          <p:nvPr/>
        </p:nvCxnSpPr>
        <p:spPr bwMode="auto">
          <a:xfrm>
            <a:off x="746788" y="4599130"/>
            <a:ext cx="440825"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椭圆 7"/>
          <p:cNvSpPr/>
          <p:nvPr/>
        </p:nvSpPr>
        <p:spPr bwMode="auto">
          <a:xfrm>
            <a:off x="6011964" y="2891819"/>
            <a:ext cx="633460" cy="49862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69" name="椭圆 68"/>
          <p:cNvSpPr/>
          <p:nvPr/>
        </p:nvSpPr>
        <p:spPr bwMode="auto">
          <a:xfrm>
            <a:off x="6016993" y="4208542"/>
            <a:ext cx="633460" cy="49862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cxnSp>
        <p:nvCxnSpPr>
          <p:cNvPr id="13" name="曲线连接符 12"/>
          <p:cNvCxnSpPr>
            <a:stCxn id="8" idx="6"/>
            <a:endCxn id="84" idx="2"/>
          </p:cNvCxnSpPr>
          <p:nvPr/>
        </p:nvCxnSpPr>
        <p:spPr bwMode="auto">
          <a:xfrm flipV="1">
            <a:off x="6645424" y="2270486"/>
            <a:ext cx="1800000" cy="870648"/>
          </a:xfrm>
          <a:prstGeom prst="curvedConnector2">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曲线连接符 69"/>
          <p:cNvCxnSpPr>
            <a:stCxn id="69" idx="6"/>
          </p:cNvCxnSpPr>
          <p:nvPr/>
        </p:nvCxnSpPr>
        <p:spPr bwMode="auto">
          <a:xfrm>
            <a:off x="6650452" y="4457856"/>
            <a:ext cx="1800000" cy="1080000"/>
          </a:xfrm>
          <a:prstGeom prst="curvedConnector2">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441" name="TextBox 317440"/>
          <p:cNvSpPr txBox="1"/>
          <p:nvPr/>
        </p:nvSpPr>
        <p:spPr>
          <a:xfrm>
            <a:off x="9329060" y="1212140"/>
            <a:ext cx="2520000" cy="461665"/>
          </a:xfrm>
          <a:prstGeom prst="rect">
            <a:avLst/>
          </a:prstGeom>
          <a:solidFill>
            <a:srgbClr val="FFFF66"/>
          </a:solidFill>
        </p:spPr>
        <p:txBody>
          <a:bodyPr wrap="square" rtlCol="0">
            <a:spAutoFit/>
          </a:bodyPr>
          <a:lstStyle/>
          <a:p>
            <a:r>
              <a:rPr lang="en-US" altLang="zh-CN" b="1" dirty="0">
                <a:cs typeface="Times New Roman" panose="02020603050405020304" pitchFamily="18" charset="0"/>
              </a:rPr>
              <a:t>64</a:t>
            </a:r>
            <a:r>
              <a:rPr lang="zh-CN" altLang="en-US" b="1" dirty="0">
                <a:cs typeface="Times New Roman" panose="02020603050405020304" pitchFamily="18" charset="0"/>
              </a:rPr>
              <a:t>*</a:t>
            </a:r>
            <a:r>
              <a:rPr lang="en-US" altLang="zh-CN" b="1" dirty="0">
                <a:cs typeface="Times New Roman" panose="02020603050405020304" pitchFamily="18" charset="0"/>
              </a:rPr>
              <a:t>51+36=3300</a:t>
            </a:r>
            <a:endParaRPr lang="zh-CN" altLang="en-US" b="1" dirty="0">
              <a:cs typeface="Times New Roman" panose="02020603050405020304" pitchFamily="18" charset="0"/>
            </a:endParaRPr>
          </a:p>
        </p:txBody>
      </p:sp>
      <p:sp>
        <p:nvSpPr>
          <p:cNvPr id="78" name="TextBox 77"/>
          <p:cNvSpPr txBox="1"/>
          <p:nvPr/>
        </p:nvSpPr>
        <p:spPr>
          <a:xfrm>
            <a:off x="9372784" y="6027675"/>
            <a:ext cx="2380780" cy="461665"/>
          </a:xfrm>
          <a:prstGeom prst="rect">
            <a:avLst/>
          </a:prstGeom>
          <a:solidFill>
            <a:srgbClr val="FFFF66"/>
          </a:solidFill>
        </p:spPr>
        <p:txBody>
          <a:bodyPr wrap="none" rtlCol="0">
            <a:spAutoFit/>
          </a:bodyPr>
          <a:lstStyle/>
          <a:p>
            <a:r>
              <a:rPr lang="en-US" altLang="zh-CN" b="1" dirty="0">
                <a:cs typeface="Times New Roman" panose="02020603050405020304" pitchFamily="18" charset="0"/>
              </a:rPr>
              <a:t>64</a:t>
            </a:r>
            <a:r>
              <a:rPr lang="zh-CN" altLang="en-US" b="1" dirty="0">
                <a:cs typeface="Times New Roman" panose="02020603050405020304" pitchFamily="18" charset="0"/>
              </a:rPr>
              <a:t>*</a:t>
            </a:r>
            <a:r>
              <a:rPr lang="en-US" altLang="zh-CN" b="1" dirty="0">
                <a:cs typeface="Times New Roman" panose="02020603050405020304" pitchFamily="18" charset="0"/>
              </a:rPr>
              <a:t>203+8=13000</a:t>
            </a:r>
            <a:endParaRPr lang="zh-CN" altLang="en-US" sz="2000" b="1" dirty="0">
              <a:cs typeface="Times New Roman" panose="02020603050405020304" pitchFamily="18" charset="0"/>
            </a:endParaRPr>
          </a:p>
        </p:txBody>
      </p:sp>
      <p:grpSp>
        <p:nvGrpSpPr>
          <p:cNvPr id="36" name="组合 35"/>
          <p:cNvGrpSpPr/>
          <p:nvPr/>
        </p:nvGrpSpPr>
        <p:grpSpPr>
          <a:xfrm>
            <a:off x="1195621" y="5309918"/>
            <a:ext cx="3046029" cy="369332"/>
            <a:chOff x="1195621" y="5300626"/>
            <a:chExt cx="3046029" cy="369332"/>
          </a:xfrm>
        </p:grpSpPr>
        <p:sp>
          <p:nvSpPr>
            <p:cNvPr id="4" name="矩形 3"/>
            <p:cNvSpPr/>
            <p:nvPr/>
          </p:nvSpPr>
          <p:spPr bwMode="auto">
            <a:xfrm>
              <a:off x="1195621" y="5322089"/>
              <a:ext cx="1815684" cy="216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endParaRPr lang="zh-CN" altLang="en-US"/>
            </a:p>
          </p:txBody>
        </p:sp>
        <p:grpSp>
          <p:nvGrpSpPr>
            <p:cNvPr id="11" name="组合 10"/>
            <p:cNvGrpSpPr/>
            <p:nvPr/>
          </p:nvGrpSpPr>
          <p:grpSpPr>
            <a:xfrm>
              <a:off x="3024403" y="5300626"/>
              <a:ext cx="1217247" cy="369332"/>
              <a:chOff x="-70573" y="5973046"/>
              <a:chExt cx="1249987" cy="369332"/>
            </a:xfrm>
          </p:grpSpPr>
          <p:sp>
            <p:nvSpPr>
              <p:cNvPr id="22" name="TextBox 6"/>
              <p:cNvSpPr txBox="1"/>
              <p:nvPr/>
            </p:nvSpPr>
            <p:spPr>
              <a:xfrm>
                <a:off x="634219" y="5973046"/>
                <a:ext cx="545195" cy="369332"/>
              </a:xfrm>
              <a:prstGeom prst="rect">
                <a:avLst/>
              </a:prstGeom>
              <a:noFill/>
            </p:spPr>
            <p:txBody>
              <a:bodyPr wrap="none" rtlCol="0">
                <a:spAutoFit/>
              </a:bodyPr>
              <a:lstStyle/>
              <a:p>
                <a:r>
                  <a:rPr lang="en-US" altLang="zh-CN" sz="1800" b="1" dirty="0">
                    <a:solidFill>
                      <a:srgbClr val="0000FF"/>
                    </a:solidFill>
                  </a:rPr>
                  <a:t>319</a:t>
                </a:r>
                <a:endParaRPr lang="zh-CN" altLang="en-US" sz="1800" b="1" dirty="0"/>
              </a:p>
            </p:txBody>
          </p:sp>
          <p:cxnSp>
            <p:nvCxnSpPr>
              <p:cNvPr id="28" name="直接箭头连接符 27"/>
              <p:cNvCxnSpPr/>
              <p:nvPr/>
            </p:nvCxnSpPr>
            <p:spPr bwMode="auto">
              <a:xfrm flipH="1" flipV="1">
                <a:off x="-70573" y="6157423"/>
                <a:ext cx="739366" cy="0"/>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7" name="组合 36"/>
          <p:cNvGrpSpPr/>
          <p:nvPr/>
        </p:nvGrpSpPr>
        <p:grpSpPr>
          <a:xfrm>
            <a:off x="962115" y="5409220"/>
            <a:ext cx="3478837" cy="895165"/>
            <a:chOff x="962115" y="5364215"/>
            <a:chExt cx="3478837" cy="895165"/>
          </a:xfrm>
        </p:grpSpPr>
        <p:sp>
          <p:nvSpPr>
            <p:cNvPr id="7" name="TextBox 6"/>
            <p:cNvSpPr txBox="1"/>
            <p:nvPr/>
          </p:nvSpPr>
          <p:spPr>
            <a:xfrm>
              <a:off x="962115" y="5859270"/>
              <a:ext cx="3478837" cy="400110"/>
            </a:xfrm>
            <a:prstGeom prst="rect">
              <a:avLst/>
            </a:prstGeom>
            <a:noFill/>
          </p:spPr>
          <p:txBody>
            <a:bodyPr wrap="none" rtlCol="0">
              <a:spAutoFit/>
            </a:bodyPr>
            <a:lstStyle/>
            <a:p>
              <a:r>
                <a:rPr lang="en-US" altLang="zh-CN" sz="2000" b="1" dirty="0">
                  <a:solidFill>
                    <a:srgbClr val="0000FF"/>
                  </a:solidFill>
                </a:rPr>
                <a:t>Internal</a:t>
              </a:r>
              <a:r>
                <a:rPr lang="en-US" altLang="zh-CN" sz="2000" b="1" dirty="0"/>
                <a:t> fragmentation    20W</a:t>
              </a:r>
              <a:endParaRPr lang="zh-CN" altLang="en-US" sz="2000" b="1" dirty="0"/>
            </a:p>
          </p:txBody>
        </p:sp>
        <p:cxnSp>
          <p:nvCxnSpPr>
            <p:cNvPr id="9" name="直接箭头连接符 8"/>
            <p:cNvCxnSpPr/>
            <p:nvPr/>
          </p:nvCxnSpPr>
          <p:spPr bwMode="auto">
            <a:xfrm flipH="1" flipV="1">
              <a:off x="2103463" y="5364215"/>
              <a:ext cx="213350" cy="540000"/>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left)">
                                      <p:cBhvr>
                                        <p:cTn id="32" dur="500"/>
                                        <p:tgtEl>
                                          <p:spTgt spid="82"/>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317440"/>
                                        </p:tgtEl>
                                        <p:attrNameLst>
                                          <p:attrName>style.visibility</p:attrName>
                                        </p:attrNameLst>
                                      </p:cBhvr>
                                      <p:to>
                                        <p:strVal val="visible"/>
                                      </p:to>
                                    </p:set>
                                    <p:animEffect transition="in" filter="wipe(up)">
                                      <p:cBhvr>
                                        <p:cTn id="36" dur="500"/>
                                        <p:tgtEl>
                                          <p:spTgt spid="31744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left)">
                                      <p:cBhvr>
                                        <p:cTn id="41" dur="500"/>
                                        <p:tgtEl>
                                          <p:spTgt spid="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500"/>
                                        <p:tgtEl>
                                          <p:spTgt spid="6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heel(1)">
                                      <p:cBhvr>
                                        <p:cTn id="71" dur="20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down)">
                                      <p:cBhvr>
                                        <p:cTn id="76" dur="500"/>
                                        <p:tgtEl>
                                          <p:spTgt spid="23"/>
                                        </p:tgtEl>
                                      </p:cBhvr>
                                    </p:animEffect>
                                  </p:childTnLst>
                                </p:cTn>
                              </p:par>
                              <p:par>
                                <p:cTn id="77" presetID="22" presetClass="entr" presetSubtype="4"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down)">
                                      <p:cBhvr>
                                        <p:cTn id="79" dur="500"/>
                                        <p:tgtEl>
                                          <p:spTgt spid="13"/>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left)">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17441"/>
                                        </p:tgtEl>
                                        <p:attrNameLst>
                                          <p:attrName>style.visibility</p:attrName>
                                        </p:attrNameLst>
                                      </p:cBhvr>
                                      <p:to>
                                        <p:strVal val="visible"/>
                                      </p:to>
                                    </p:set>
                                    <p:animEffect transition="in" filter="wipe(left)">
                                      <p:cBhvr>
                                        <p:cTn id="88" dur="500"/>
                                        <p:tgtEl>
                                          <p:spTgt spid="31744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wipe(left)">
                                      <p:cBhvr>
                                        <p:cTn id="93" dur="500"/>
                                        <p:tgtEl>
                                          <p:spTgt spid="6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500"/>
                                        <p:tgtEl>
                                          <p:spTgt spid="1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65"/>
                                        </p:tgtEl>
                                        <p:attrNameLst>
                                          <p:attrName>style.visibility</p:attrName>
                                        </p:attrNameLst>
                                      </p:cBhvr>
                                      <p:to>
                                        <p:strVal val="visible"/>
                                      </p:to>
                                    </p:set>
                                    <p:animEffect transition="in" filter="wipe(left)">
                                      <p:cBhvr>
                                        <p:cTn id="103" dur="500"/>
                                        <p:tgtEl>
                                          <p:spTgt spid="6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71"/>
                                        </p:tgtEl>
                                        <p:attrNameLst>
                                          <p:attrName>style.visibility</p:attrName>
                                        </p:attrNameLst>
                                      </p:cBhvr>
                                      <p:to>
                                        <p:strVal val="visible"/>
                                      </p:to>
                                    </p:set>
                                    <p:animEffect transition="in" filter="wipe(left)">
                                      <p:cBhvr>
                                        <p:cTn id="108" dur="500"/>
                                        <p:tgtEl>
                                          <p:spTgt spid="7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left)">
                                      <p:cBhvr>
                                        <p:cTn id="113" dur="500"/>
                                        <p:tgtEl>
                                          <p:spTgt spid="68"/>
                                        </p:tgtEl>
                                      </p:cBhvr>
                                    </p:animEffect>
                                  </p:childTnLst>
                                </p:cTn>
                              </p:par>
                            </p:childTnLst>
                          </p:cTn>
                        </p:par>
                      </p:childTnLst>
                    </p:cTn>
                  </p:par>
                  <p:par>
                    <p:cTn id="114" fill="hold">
                      <p:stCondLst>
                        <p:cond delay="indefinite"/>
                      </p:stCondLst>
                      <p:childTnLst>
                        <p:par>
                          <p:cTn id="115" fill="hold">
                            <p:stCondLst>
                              <p:cond delay="0"/>
                            </p:stCondLst>
                            <p:childTnLst>
                              <p:par>
                                <p:cTn id="116" presetID="21" presetClass="entr" presetSubtype="1" fill="hold" grpId="0"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heel(1)">
                                      <p:cBhvr>
                                        <p:cTn id="118" dur="2000"/>
                                        <p:tgtEl>
                                          <p:spTgt spid="6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wipe(up)">
                                      <p:cBhvr>
                                        <p:cTn id="123" dur="500"/>
                                        <p:tgtEl>
                                          <p:spTgt spid="25"/>
                                        </p:tgtEl>
                                      </p:cBhvr>
                                    </p:animEffect>
                                  </p:childTnLst>
                                </p:cTn>
                              </p:par>
                              <p:par>
                                <p:cTn id="124" presetID="22" presetClass="entr" presetSubtype="1" fill="hold" nodeType="withEffect">
                                  <p:stCondLst>
                                    <p:cond delay="0"/>
                                  </p:stCondLst>
                                  <p:childTnLst>
                                    <p:set>
                                      <p:cBhvr>
                                        <p:cTn id="125" dur="1" fill="hold">
                                          <p:stCondLst>
                                            <p:cond delay="0"/>
                                          </p:stCondLst>
                                        </p:cTn>
                                        <p:tgtEl>
                                          <p:spTgt spid="70"/>
                                        </p:tgtEl>
                                        <p:attrNameLst>
                                          <p:attrName>style.visibility</p:attrName>
                                        </p:attrNameLst>
                                      </p:cBhvr>
                                      <p:to>
                                        <p:strVal val="visible"/>
                                      </p:to>
                                    </p:set>
                                    <p:animEffect transition="in" filter="wipe(up)">
                                      <p:cBhvr>
                                        <p:cTn id="126" dur="500"/>
                                        <p:tgtEl>
                                          <p:spTgt spid="70"/>
                                        </p:tgtEl>
                                      </p:cBhvr>
                                    </p:animEffect>
                                  </p:childTnLst>
                                </p:cTn>
                              </p:par>
                            </p:childTnLst>
                          </p:cTn>
                        </p:par>
                        <p:par>
                          <p:cTn id="127" fill="hold">
                            <p:stCondLst>
                              <p:cond delay="500"/>
                            </p:stCondLst>
                            <p:childTnLst>
                              <p:par>
                                <p:cTn id="128" presetID="22" presetClass="entr" presetSubtype="8" fill="hold" nodeType="afterEffect">
                                  <p:stCondLst>
                                    <p:cond delay="0"/>
                                  </p:stCondLst>
                                  <p:childTnLst>
                                    <p:set>
                                      <p:cBhvr>
                                        <p:cTn id="129" dur="1" fill="hold">
                                          <p:stCondLst>
                                            <p:cond delay="0"/>
                                          </p:stCondLst>
                                        </p:cTn>
                                        <p:tgtEl>
                                          <p:spTgt spid="26"/>
                                        </p:tgtEl>
                                        <p:attrNameLst>
                                          <p:attrName>style.visibility</p:attrName>
                                        </p:attrNameLst>
                                      </p:cBhvr>
                                      <p:to>
                                        <p:strVal val="visible"/>
                                      </p:to>
                                    </p:set>
                                    <p:animEffect transition="in" filter="wipe(left)">
                                      <p:cBhvr>
                                        <p:cTn id="130" dur="500"/>
                                        <p:tgtEl>
                                          <p:spTgt spid="26"/>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left)">
                                      <p:cBhvr>
                                        <p:cTn id="1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3" grpId="0"/>
      <p:bldP spid="64" grpId="0"/>
      <p:bldP spid="65" grpId="0"/>
      <p:bldP spid="12" grpId="0" animBg="1"/>
      <p:bldP spid="68" grpId="0" animBg="1"/>
      <p:bldP spid="21" grpId="0" animBg="1"/>
      <p:bldP spid="82" grpId="0"/>
      <p:bldP spid="23" grpId="0" animBg="1"/>
      <p:bldP spid="25" grpId="0" animBg="1"/>
      <p:bldP spid="8" grpId="0" animBg="1"/>
      <p:bldP spid="69" grpId="0" animBg="1"/>
      <p:bldP spid="317441" grpId="0" animBg="1"/>
      <p:bldP spid="7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solidFill>
            <a:srgbClr val="002060"/>
          </a:solidFill>
        </p:spPr>
        <p:txBody>
          <a:bodyPr/>
          <a:lstStyle/>
          <a:p>
            <a:r>
              <a:rPr lang="en-US" altLang="zh-CN" dirty="0"/>
              <a:t>Exercise 5</a:t>
            </a:r>
            <a:endParaRPr lang="zh-CN" altLang="en-US" dirty="0"/>
          </a:p>
        </p:txBody>
      </p:sp>
      <p:sp>
        <p:nvSpPr>
          <p:cNvPr id="2" name="内容占位符 1"/>
          <p:cNvSpPr>
            <a:spLocks noGrp="1"/>
          </p:cNvSpPr>
          <p:nvPr>
            <p:ph idx="1"/>
          </p:nvPr>
        </p:nvSpPr>
        <p:spPr/>
        <p:txBody>
          <a:bodyPr/>
          <a:lstStyle/>
          <a:p>
            <a:pPr>
              <a:lnSpc>
                <a:spcPct val="110000"/>
              </a:lnSpc>
              <a:spcBef>
                <a:spcPts val="600"/>
              </a:spcBef>
              <a:buClr>
                <a:srgbClr val="0000FF"/>
              </a:buClr>
              <a:buSzPct val="80000"/>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A certain computer provides its users with a virtual-memory space of 2</a:t>
            </a:r>
            <a:r>
              <a:rPr lang="en-US" altLang="zh-CN" sz="2400" baseline="30000" dirty="0">
                <a:latin typeface="Times New Roman" panose="02020603050405020304" pitchFamily="18" charset="0"/>
                <a:cs typeface="Times New Roman" panose="02020603050405020304" pitchFamily="18" charset="0"/>
              </a:rPr>
              <a:t>32</a:t>
            </a:r>
            <a:r>
              <a:rPr lang="en-US" altLang="zh-CN" sz="2400" dirty="0">
                <a:latin typeface="Times New Roman" panose="02020603050405020304" pitchFamily="18" charset="0"/>
                <a:cs typeface="Times New Roman" panose="02020603050405020304" pitchFamily="18" charset="0"/>
              </a:rPr>
              <a:t> bytes. The computer has 2</a:t>
            </a:r>
            <a:r>
              <a:rPr lang="en-US" altLang="zh-CN" sz="2400" baseline="30000" dirty="0">
                <a:latin typeface="Times New Roman" panose="02020603050405020304" pitchFamily="18" charset="0"/>
                <a:cs typeface="Times New Roman" panose="02020603050405020304" pitchFamily="18" charset="0"/>
              </a:rPr>
              <a:t>18</a:t>
            </a:r>
            <a:r>
              <a:rPr lang="en-US" altLang="zh-CN" sz="2400" dirty="0">
                <a:latin typeface="Times New Roman" panose="02020603050405020304" pitchFamily="18" charset="0"/>
                <a:cs typeface="Times New Roman" panose="02020603050405020304" pitchFamily="18" charset="0"/>
              </a:rPr>
              <a:t> bytes of physical memory. The virtual memory is implemented by paging, and the page size is 4,096 bytes. </a:t>
            </a:r>
            <a:endParaRPr lang="zh-CN" altLang="zh-CN" sz="2400" dirty="0">
              <a:latin typeface="Times New Roman" panose="02020603050405020304" pitchFamily="18" charset="0"/>
              <a:cs typeface="Times New Roman" panose="02020603050405020304" pitchFamily="18" charset="0"/>
            </a:endParaRPr>
          </a:p>
          <a:p>
            <a:pPr marL="457200" lvl="1" indent="0">
              <a:lnSpc>
                <a:spcPct val="110000"/>
              </a:lnSpc>
              <a:spcBef>
                <a:spcPts val="600"/>
              </a:spcBef>
              <a:buNone/>
            </a:pPr>
            <a:r>
              <a:rPr lang="en-US" altLang="zh-CN" dirty="0">
                <a:latin typeface="Times New Roman" panose="02020603050405020304" pitchFamily="18" charset="0"/>
                <a:cs typeface="Times New Roman" panose="02020603050405020304" pitchFamily="18" charset="0"/>
              </a:rPr>
              <a:t>(1) How many bits are there in the logical address?</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600"/>
              </a:spcBef>
              <a:buNone/>
            </a:pPr>
            <a:r>
              <a:rPr lang="en-US" altLang="zh-CN" dirty="0">
                <a:latin typeface="Times New Roman" panose="02020603050405020304" pitchFamily="18" charset="0"/>
                <a:cs typeface="Times New Roman" panose="02020603050405020304" pitchFamily="18" charset="0"/>
              </a:rPr>
              <a:t>(2) How many bits in the logical address refer to virtual page number?</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600"/>
              </a:spcBef>
              <a:buNone/>
            </a:pPr>
            <a:r>
              <a:rPr lang="en-US" altLang="zh-CN" dirty="0">
                <a:latin typeface="Times New Roman" panose="02020603050405020304" pitchFamily="18" charset="0"/>
                <a:cs typeface="Times New Roman" panose="02020603050405020304" pitchFamily="18" charset="0"/>
              </a:rPr>
              <a:t>(3) How many bits are there in the physical address?</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600"/>
              </a:spcBef>
              <a:buNone/>
            </a:pPr>
            <a:r>
              <a:rPr lang="en-US" altLang="zh-CN" dirty="0">
                <a:latin typeface="Times New Roman" panose="02020603050405020304" pitchFamily="18" charset="0"/>
                <a:cs typeface="Times New Roman" panose="02020603050405020304" pitchFamily="18" charset="0"/>
              </a:rPr>
              <a:t>(4) How many bits in the physical address refer to frame number?</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600"/>
              </a:spcBef>
              <a:buNone/>
            </a:pPr>
            <a:r>
              <a:rPr lang="en-US" altLang="zh-CN" dirty="0">
                <a:latin typeface="Times New Roman" panose="02020603050405020304" pitchFamily="18" charset="0"/>
                <a:cs typeface="Times New Roman" panose="02020603050405020304" pitchFamily="18" charset="0"/>
              </a:rPr>
              <a:t>(5) How many bits in the physical address refer to offset in a frame?</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600"/>
              </a:spcBef>
              <a:buNone/>
            </a:pPr>
            <a:r>
              <a:rPr lang="en-US" altLang="zh-CN" dirty="0">
                <a:latin typeface="Times New Roman" panose="02020603050405020304" pitchFamily="18" charset="0"/>
                <a:cs typeface="Times New Roman" panose="02020603050405020304" pitchFamily="18" charset="0"/>
              </a:rPr>
              <a:t>(6) A user process generates the virtual address 11123456, figure out its page number and page offset.</a:t>
            </a:r>
            <a:endParaRPr lang="zh-CN" altLang="zh-CN" dirty="0">
              <a:latin typeface="Times New Roman" panose="02020603050405020304" pitchFamily="18" charset="0"/>
              <a:cs typeface="Times New Roman" panose="02020603050405020304" pitchFamily="18" charset="0"/>
            </a:endParaRPr>
          </a:p>
          <a:p>
            <a:pPr marL="457200" lvl="1" indent="0">
              <a:lnSpc>
                <a:spcPct val="110000"/>
              </a:lnSpc>
              <a:spcBef>
                <a:spcPts val="600"/>
              </a:spcBef>
              <a:buNone/>
            </a:pPr>
            <a:r>
              <a:rPr lang="en-US" altLang="zh-CN" dirty="0">
                <a:latin typeface="Times New Roman" panose="02020603050405020304" pitchFamily="18" charset="0"/>
                <a:cs typeface="Times New Roman" panose="02020603050405020304" pitchFamily="18" charset="0"/>
              </a:rPr>
              <a:t>Explain how the system establishes the corresponding physical location.</a:t>
            </a:r>
            <a:endParaRPr lang="zh-CN" altLang="en-US" dirty="0"/>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9606280" y="3159125"/>
            <a:ext cx="2463800" cy="2306955"/>
          </a:xfrm>
          <a:prstGeom prst="rect">
            <a:avLst/>
          </a:prstGeom>
          <a:noFill/>
        </p:spPr>
        <p:txBody>
          <a:bodyPr wrap="square" rtlCol="0">
            <a:spAutoFit/>
          </a:bodyPr>
          <a:p>
            <a:r>
              <a:rPr lang="en-US" altLang="zh-CN">
                <a:solidFill>
                  <a:srgbClr val="FF0000"/>
                </a:solidFill>
              </a:rPr>
              <a:t>32</a:t>
            </a:r>
            <a:endParaRPr lang="en-US" altLang="zh-CN">
              <a:solidFill>
                <a:srgbClr val="FF0000"/>
              </a:solidFill>
            </a:endParaRPr>
          </a:p>
          <a:p>
            <a:r>
              <a:rPr lang="en-US" altLang="zh-CN">
                <a:solidFill>
                  <a:srgbClr val="FF0000"/>
                </a:solidFill>
              </a:rPr>
              <a:t>20</a:t>
            </a:r>
            <a:endParaRPr lang="en-US" altLang="zh-CN">
              <a:solidFill>
                <a:srgbClr val="FF0000"/>
              </a:solidFill>
            </a:endParaRPr>
          </a:p>
          <a:p>
            <a:r>
              <a:rPr lang="en-US" altLang="zh-CN">
                <a:solidFill>
                  <a:srgbClr val="FF0000"/>
                </a:solidFill>
              </a:rPr>
              <a:t>18</a:t>
            </a:r>
            <a:endParaRPr lang="en-US" altLang="zh-CN">
              <a:solidFill>
                <a:srgbClr val="FF0000"/>
              </a:solidFill>
            </a:endParaRPr>
          </a:p>
          <a:p>
            <a:r>
              <a:rPr lang="en-US" altLang="zh-CN">
                <a:solidFill>
                  <a:srgbClr val="FF0000"/>
                </a:solidFill>
              </a:rPr>
              <a:t>6</a:t>
            </a:r>
            <a:endParaRPr lang="en-US" altLang="zh-CN">
              <a:solidFill>
                <a:srgbClr val="FF0000"/>
              </a:solidFill>
            </a:endParaRPr>
          </a:p>
          <a:p>
            <a:r>
              <a:rPr lang="en-US" altLang="zh-CN">
                <a:solidFill>
                  <a:srgbClr val="FF0000"/>
                </a:solidFill>
              </a:rPr>
              <a:t>12</a:t>
            </a:r>
            <a:endParaRPr lang="en-US" altLang="zh-CN">
              <a:solidFill>
                <a:srgbClr val="FF0000"/>
              </a:solidFill>
            </a:endParaRPr>
          </a:p>
          <a:p>
            <a:r>
              <a:rPr lang="en-US" altLang="zh-CN">
                <a:solidFill>
                  <a:srgbClr val="FF0000"/>
                </a:solidFill>
              </a:rPr>
              <a:t>2715 2816</a:t>
            </a:r>
            <a:r>
              <a:rPr lang="zh-CN" altLang="en-US">
                <a:solidFill>
                  <a:srgbClr val="FF0000"/>
                </a:solidFill>
              </a:rPr>
              <a:t>直接除</a:t>
            </a:r>
            <a:endParaRPr lang="zh-CN" altLang="en-US">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6</a:t>
            </a:r>
            <a:endParaRPr lang="zh-CN" altLang="en-US" dirty="0"/>
          </a:p>
        </p:txBody>
      </p:sp>
      <p:sp>
        <p:nvSpPr>
          <p:cNvPr id="5" name="内容占位符 4"/>
          <p:cNvSpPr>
            <a:spLocks noGrp="1"/>
          </p:cNvSpPr>
          <p:nvPr>
            <p:ph idx="1"/>
          </p:nvPr>
        </p:nvSpPr>
        <p:spPr/>
        <p:txBody>
          <a:bodyPr/>
          <a:lstStyle/>
          <a:p>
            <a:pPr>
              <a:buClr>
                <a:srgbClr val="0000FF"/>
              </a:buClr>
              <a:buSzPct val="8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Assuming a 1-KB page size, what are the page numbers and offsets for the following address references (provided as decimal numbers): </a:t>
            </a:r>
            <a:endParaRPr lang="en-US" altLang="zh-CN" dirty="0">
              <a:latin typeface="Times New Roman" panose="02020603050405020304" pitchFamily="18" charset="0"/>
              <a:cs typeface="Times New Roman" panose="02020603050405020304" pitchFamily="18" charset="0"/>
            </a:endParaRPr>
          </a:p>
          <a:p>
            <a:pPr marL="400050" lvl="1" indent="0">
              <a:buClr>
                <a:srgbClr val="0000FF"/>
              </a:buClr>
              <a:buSzPct val="80000"/>
              <a:buNone/>
            </a:pPr>
            <a:r>
              <a:rPr lang="en-US" altLang="zh-CN" sz="2800" dirty="0">
                <a:latin typeface="Times New Roman" panose="02020603050405020304" pitchFamily="18" charset="0"/>
                <a:cs typeface="Times New Roman" panose="02020603050405020304" pitchFamily="18" charset="0"/>
              </a:rPr>
              <a:t>a. 3085</a:t>
            </a:r>
            <a:endParaRPr lang="en-US" altLang="zh-CN" sz="2800" dirty="0">
              <a:latin typeface="Times New Roman" panose="02020603050405020304" pitchFamily="18" charset="0"/>
              <a:cs typeface="Times New Roman" panose="02020603050405020304" pitchFamily="18" charset="0"/>
            </a:endParaRPr>
          </a:p>
          <a:p>
            <a:pPr marL="400050" lvl="1" indent="0">
              <a:buClr>
                <a:srgbClr val="0000FF"/>
              </a:buClr>
              <a:buSzPct val="80000"/>
              <a:buNone/>
            </a:pPr>
            <a:r>
              <a:rPr lang="en-US" altLang="zh-CN" sz="2800" dirty="0">
                <a:latin typeface="Times New Roman" panose="02020603050405020304" pitchFamily="18" charset="0"/>
                <a:cs typeface="Times New Roman" panose="02020603050405020304" pitchFamily="18" charset="0"/>
              </a:rPr>
              <a:t>b. 42095</a:t>
            </a:r>
            <a:endParaRPr lang="en-US" altLang="zh-CN" sz="2800" dirty="0">
              <a:latin typeface="Times New Roman" panose="02020603050405020304" pitchFamily="18" charset="0"/>
              <a:cs typeface="Times New Roman" panose="02020603050405020304" pitchFamily="18" charset="0"/>
            </a:endParaRPr>
          </a:p>
          <a:p>
            <a:pPr marL="400050" lvl="1" indent="0">
              <a:buClr>
                <a:srgbClr val="0000FF"/>
              </a:buClr>
              <a:buSzPct val="80000"/>
              <a:buNone/>
            </a:pPr>
            <a:r>
              <a:rPr lang="en-US" altLang="zh-CN" sz="2800" dirty="0">
                <a:latin typeface="Times New Roman" panose="02020603050405020304" pitchFamily="18" charset="0"/>
                <a:cs typeface="Times New Roman" panose="02020603050405020304" pitchFamily="18" charset="0"/>
              </a:rPr>
              <a:t>c. 215201</a:t>
            </a:r>
            <a:endParaRPr lang="en-US" altLang="zh-CN" sz="2800" dirty="0">
              <a:latin typeface="Times New Roman" panose="02020603050405020304" pitchFamily="18" charset="0"/>
              <a:cs typeface="Times New Roman" panose="02020603050405020304" pitchFamily="18" charset="0"/>
            </a:endParaRPr>
          </a:p>
          <a:p>
            <a:pPr marL="400050" lvl="1" indent="0">
              <a:buClr>
                <a:srgbClr val="0000FF"/>
              </a:buClr>
              <a:buSzPct val="80000"/>
              <a:buNone/>
            </a:pPr>
            <a:r>
              <a:rPr lang="en-US" altLang="zh-CN" sz="2800" dirty="0">
                <a:latin typeface="Times New Roman" panose="02020603050405020304" pitchFamily="18" charset="0"/>
                <a:cs typeface="Times New Roman" panose="02020603050405020304" pitchFamily="18" charset="0"/>
              </a:rPr>
              <a:t>d. 650000</a:t>
            </a:r>
            <a:endParaRPr lang="en-US" altLang="zh-CN" sz="2800" dirty="0">
              <a:latin typeface="Times New Roman" panose="02020603050405020304" pitchFamily="18" charset="0"/>
              <a:cs typeface="Times New Roman" panose="02020603050405020304" pitchFamily="18" charset="0"/>
            </a:endParaRPr>
          </a:p>
          <a:p>
            <a:pPr marL="400050" lvl="1" indent="0">
              <a:buClr>
                <a:srgbClr val="0000FF"/>
              </a:buClr>
              <a:buSzPct val="80000"/>
              <a:buNone/>
            </a:pPr>
            <a:r>
              <a:rPr lang="en-US" altLang="zh-CN" sz="2800" dirty="0">
                <a:latin typeface="Times New Roman" panose="02020603050405020304" pitchFamily="18" charset="0"/>
                <a:cs typeface="Times New Roman" panose="02020603050405020304" pitchFamily="18" charset="0"/>
              </a:rPr>
              <a:t>e. 2000001 </a:t>
            </a:r>
            <a:endParaRPr lang="en-US" altLang="zh-CN" sz="2800" dirty="0">
              <a:latin typeface="Times New Roman" panose="02020603050405020304" pitchFamily="18" charset="0"/>
              <a:cs typeface="Times New Roman" panose="02020603050405020304" pitchFamily="18" charset="0"/>
            </a:endParaRPr>
          </a:p>
          <a:p>
            <a:endParaRPr lang="zh-CN" altLang="en-US" dirty="0"/>
          </a:p>
        </p:txBody>
      </p:sp>
      <p:pic>
        <p:nvPicPr>
          <p:cNvPr id="14643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0525" y="5047201"/>
            <a:ext cx="8640000" cy="1307124"/>
          </a:xfrm>
          <a:prstGeom prst="rect">
            <a:avLst/>
          </a:prstGeom>
          <a:noFill/>
          <a:ln w="28575">
            <a:solidFill>
              <a:srgbClr val="0000FF"/>
            </a:solidFill>
            <a:miter lim="800000"/>
            <a:headEnd/>
            <a:tailEnd/>
          </a:ln>
          <a:extLst>
            <a:ext uri="{909E8E84-426E-40DD-AFC4-6F175D3DCCD1}">
              <a14:hiddenFill xmlns:a14="http://schemas.microsoft.com/office/drawing/2010/main">
                <a:solidFill>
                  <a:schemeClr val="accent1"/>
                </a:solidFill>
              </a14:hiddenFill>
            </a:ext>
          </a:extLst>
        </p:spPr>
      </p:pic>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nvGraphicFramePr>
        <p:xfrm>
          <a:off x="3620724" y="2078849"/>
          <a:ext cx="5085564" cy="2743200"/>
        </p:xfrm>
        <a:graphic>
          <a:graphicData uri="http://schemas.openxmlformats.org/drawingml/2006/table">
            <a:tbl>
              <a:tblPr firstRow="1" bandRow="1">
                <a:tableStyleId>{5C22544A-7EE6-4342-B048-85BDC9FD1C3A}</a:tableStyleId>
              </a:tblPr>
              <a:tblGrid>
                <a:gridCol w="847594"/>
                <a:gridCol w="2118985"/>
                <a:gridCol w="2118985"/>
              </a:tblGrid>
              <a:tr h="427548">
                <a:tc>
                  <a:txBody>
                    <a:bodyPr/>
                    <a:lstStyle/>
                    <a:p>
                      <a:pPr algn="ctr"/>
                      <a:endParaRPr lang="zh-CN" altLang="en-US"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page number</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offset</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7548">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a</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a:t>
                      </a:r>
                      <a:endParaRPr lang="en-US" altLang="zh-C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13</a:t>
                      </a:r>
                      <a:endParaRPr lang="en-US" altLang="zh-CN"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7548">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b</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41</a:t>
                      </a:r>
                      <a:endParaRPr lang="en-US" altLang="zh-CN"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111</a:t>
                      </a:r>
                      <a:endParaRPr lang="en-US" altLang="zh-CN"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7548">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c</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210</a:t>
                      </a:r>
                      <a:endParaRPr lang="en-US" altLang="zh-CN"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161</a:t>
                      </a:r>
                      <a:endParaRPr lang="en-US" altLang="zh-CN"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7548">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d</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634</a:t>
                      </a:r>
                      <a:endParaRPr lang="en-US" altLang="zh-CN"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a:solidFill>
                            <a:schemeClr val="tx1"/>
                          </a:solidFill>
                          <a:latin typeface="Times New Roman" panose="02020603050405020304" pitchFamily="18" charset="0"/>
                          <a:cs typeface="Times New Roman" panose="02020603050405020304" pitchFamily="18" charset="0"/>
                        </a:rPr>
                        <a:t>784</a:t>
                      </a:r>
                      <a:endParaRPr lang="en-US" altLang="zh-CN"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7548">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435"/>
                                        </p:tgtEl>
                                        <p:attrNameLst>
                                          <p:attrName>style.visibility</p:attrName>
                                        </p:attrNameLst>
                                      </p:cBhvr>
                                      <p:to>
                                        <p:strVal val="visible"/>
                                      </p:to>
                                    </p:set>
                                    <p:animEffect transition="in" filter="wipe(left)">
                                      <p:cBhvr>
                                        <p:cTn id="7"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F</a:t>
            </a:r>
            <a:r>
              <a:rPr lang="en-US" altLang="en-US" dirty="0"/>
              <a:t>ragmentation</a:t>
            </a:r>
            <a:endParaRPr lang="zh-CN" altLang="en-US" dirty="0"/>
          </a:p>
        </p:txBody>
      </p:sp>
      <p:sp>
        <p:nvSpPr>
          <p:cNvPr id="3" name="内容占位符 2"/>
          <p:cNvSpPr>
            <a:spLocks noGrp="1"/>
          </p:cNvSpPr>
          <p:nvPr>
            <p:ph sz="half" idx="1"/>
          </p:nvPr>
        </p:nvSpPr>
        <p:spPr/>
        <p:txBody>
          <a:bodyPr>
            <a:normAutofit/>
          </a:bodyPr>
          <a:lstStyle/>
          <a:p>
            <a:r>
              <a:rPr lang="en-US" altLang="zh-CN" dirty="0"/>
              <a:t>Has no </a:t>
            </a:r>
            <a:r>
              <a:rPr lang="en-US" altLang="zh-CN" i="1" dirty="0">
                <a:solidFill>
                  <a:srgbClr val="0000FF"/>
                </a:solidFill>
              </a:rPr>
              <a:t>external</a:t>
            </a:r>
            <a:r>
              <a:rPr lang="en-US" altLang="zh-CN" dirty="0"/>
              <a:t> fragmentation</a:t>
            </a:r>
            <a:endParaRPr lang="en-US" altLang="zh-CN" dirty="0"/>
          </a:p>
          <a:p>
            <a:r>
              <a:rPr lang="en-US" altLang="zh-CN" dirty="0"/>
              <a:t>Has </a:t>
            </a:r>
            <a:r>
              <a:rPr lang="en-US" altLang="zh-CN" i="1" dirty="0">
                <a:solidFill>
                  <a:srgbClr val="0000FF"/>
                </a:solidFill>
              </a:rPr>
              <a:t>internal</a:t>
            </a:r>
            <a:r>
              <a:rPr lang="en-US" altLang="zh-CN" dirty="0"/>
              <a:t> fragmentation, e.g.</a:t>
            </a:r>
            <a:endParaRPr lang="en-US" altLang="zh-CN" dirty="0"/>
          </a:p>
          <a:p>
            <a:pPr lvl="1"/>
            <a:r>
              <a:rPr lang="en-US" altLang="en-US" dirty="0"/>
              <a:t>Page size = 2,048 bytes</a:t>
            </a:r>
            <a:endParaRPr lang="en-US" altLang="en-US" dirty="0"/>
          </a:p>
          <a:p>
            <a:pPr lvl="1"/>
            <a:r>
              <a:rPr lang="en-US" altLang="en-US" dirty="0"/>
              <a:t>Process size = 72,766 bytes</a:t>
            </a:r>
            <a:endParaRPr lang="en-US" altLang="en-US" dirty="0"/>
          </a:p>
          <a:p>
            <a:pPr lvl="1"/>
            <a:r>
              <a:rPr lang="en-US" altLang="en-US" dirty="0"/>
              <a:t>35 pages + 1,086 bytes</a:t>
            </a:r>
            <a:endParaRPr lang="en-US" altLang="en-US" dirty="0"/>
          </a:p>
          <a:p>
            <a:pPr lvl="1"/>
            <a:r>
              <a:rPr lang="en-US" altLang="en-US" i="1" dirty="0">
                <a:solidFill>
                  <a:srgbClr val="0000FF"/>
                </a:solidFill>
              </a:rPr>
              <a:t>Internal</a:t>
            </a:r>
            <a:r>
              <a:rPr lang="en-US" altLang="en-US" dirty="0"/>
              <a:t> </a:t>
            </a:r>
            <a:r>
              <a:rPr lang="en-US" altLang="en-US" i="1" dirty="0">
                <a:solidFill>
                  <a:srgbClr val="0000FF"/>
                </a:solidFill>
              </a:rPr>
              <a:t>fragmentation</a:t>
            </a:r>
            <a:r>
              <a:rPr lang="en-US" altLang="en-US" dirty="0"/>
              <a:t> of </a:t>
            </a:r>
            <a:br>
              <a:rPr lang="en-US" altLang="en-US" dirty="0"/>
            </a:br>
            <a:r>
              <a:rPr lang="en-US" altLang="en-US" dirty="0"/>
              <a:t>2,048 - 1,086 = 962 bytes</a:t>
            </a:r>
            <a:endParaRPr lang="en-US" altLang="en-US" dirty="0"/>
          </a:p>
          <a:p>
            <a:pPr lvl="1"/>
            <a:r>
              <a:rPr lang="en-US" altLang="en-US" dirty="0"/>
              <a:t>Worst case fragmentation </a:t>
            </a:r>
            <a:br>
              <a:rPr lang="en-US" altLang="en-US" dirty="0"/>
            </a:br>
            <a:r>
              <a:rPr lang="en-US" altLang="en-US" dirty="0"/>
              <a:t>= 1 frame – 1 byte</a:t>
            </a:r>
            <a:endParaRPr lang="en-US" altLang="en-US" dirty="0"/>
          </a:p>
          <a:p>
            <a:pPr lvl="1"/>
            <a:r>
              <a:rPr lang="en-US" altLang="en-US" dirty="0"/>
              <a:t>On average fragmentation </a:t>
            </a:r>
            <a:br>
              <a:rPr lang="en-US" altLang="en-US" dirty="0"/>
            </a:br>
            <a:r>
              <a:rPr lang="en-US" altLang="en-US" dirty="0"/>
              <a:t>= 1 / 2 frame size</a:t>
            </a:r>
            <a:endParaRPr lang="en-US" altLang="en-US" dirty="0"/>
          </a:p>
          <a:p>
            <a:pPr lvl="1"/>
            <a:endParaRPr lang="zh-CN" altLang="en-US" dirty="0"/>
          </a:p>
        </p:txBody>
      </p:sp>
      <p:sp>
        <p:nvSpPr>
          <p:cNvPr id="2" name="内容占位符 1"/>
          <p:cNvSpPr>
            <a:spLocks noGrp="1"/>
          </p:cNvSpPr>
          <p:nvPr>
            <p:ph sz="half" idx="2"/>
          </p:nvPr>
        </p:nvSpPr>
        <p:spPr/>
        <p:txBody>
          <a:bodyPr>
            <a:normAutofit/>
          </a:bodyPr>
          <a:lstStyle/>
          <a:p>
            <a:r>
              <a:rPr lang="en-US" altLang="en-US" dirty="0"/>
              <a:t>So small frame sizes desirable?</a:t>
            </a:r>
            <a:endParaRPr lang="en-US" altLang="en-US" dirty="0"/>
          </a:p>
          <a:p>
            <a:pPr lvl="1"/>
            <a:r>
              <a:rPr lang="en-US" altLang="en-US" dirty="0"/>
              <a:t>More page table entries needed, each page table entry takes memory</a:t>
            </a:r>
            <a:endParaRPr lang="en-US" altLang="en-US" dirty="0"/>
          </a:p>
          <a:p>
            <a:r>
              <a:rPr lang="en-US" altLang="en-US" dirty="0"/>
              <a:t>Page sizes growing over time</a:t>
            </a:r>
            <a:endParaRPr lang="en-US" altLang="en-US" dirty="0"/>
          </a:p>
          <a:p>
            <a:pPr lvl="1"/>
            <a:r>
              <a:rPr lang="en-US" altLang="en-US" dirty="0"/>
              <a:t>Solaris supports two page sizes – 8 KB and 4 MB</a:t>
            </a:r>
            <a:endParaRPr lang="en-US" altLang="en-US" dirty="0"/>
          </a:p>
          <a:p>
            <a:endParaRPr lang="zh-CN" altLang="en-US" dirty="0"/>
          </a:p>
        </p:txBody>
      </p:sp>
      <p:sp>
        <p:nvSpPr>
          <p:cNvPr id="6"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Effect transition="in" filter="wipe(left)">
                                      <p:cBhvr>
                                        <p:cTn id="41" dur="500"/>
                                        <p:tgtEl>
                                          <p:spTgt spid="2">
                                            <p:txEl>
                                              <p:pRg st="0" end="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
                                            <p:txEl>
                                              <p:pRg st="1" end="1"/>
                                            </p:txEl>
                                          </p:spTgt>
                                        </p:tgtEl>
                                        <p:attrNameLst>
                                          <p:attrName>style.visibility</p:attrName>
                                        </p:attrNameLst>
                                      </p:cBhvr>
                                      <p:to>
                                        <p:strVal val="visible"/>
                                      </p:to>
                                    </p:set>
                                    <p:animEffect transition="in" filter="wipe(left)">
                                      <p:cBhvr>
                                        <p:cTn id="44" dur="500"/>
                                        <p:tgtEl>
                                          <p:spTgt spid="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animEffect transition="in" filter="wipe(left)">
                                      <p:cBhvr>
                                        <p:cTn id="49" dur="500"/>
                                        <p:tgtEl>
                                          <p:spTgt spid="2">
                                            <p:txEl>
                                              <p:pRg st="2" end="2"/>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
                                            <p:txEl>
                                              <p:pRg st="3" end="3"/>
                                            </p:txEl>
                                          </p:spTgt>
                                        </p:tgtEl>
                                        <p:attrNameLst>
                                          <p:attrName>style.visibility</p:attrName>
                                        </p:attrNameLst>
                                      </p:cBhvr>
                                      <p:to>
                                        <p:strVal val="visible"/>
                                      </p:to>
                                    </p:set>
                                    <p:animEffect transition="in" filter="wipe(left)">
                                      <p:cBhvr>
                                        <p:cTn id="5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Free Frames</a:t>
            </a:r>
            <a:endParaRPr lang="zh-CN" altLang="en-US" dirty="0"/>
          </a:p>
        </p:txBody>
      </p:sp>
      <p:pic>
        <p:nvPicPr>
          <p:cNvPr id="151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0445" y="993195"/>
            <a:ext cx="3240000" cy="5128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Text Box 7"/>
          <p:cNvSpPr txBox="1">
            <a:spLocks noChangeArrowheads="1"/>
          </p:cNvSpPr>
          <p:nvPr/>
        </p:nvSpPr>
        <p:spPr bwMode="auto">
          <a:xfrm>
            <a:off x="1533789" y="6126240"/>
            <a:ext cx="23733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dirty="0">
                <a:cs typeface="Times New Roman" panose="02020603050405020304" pitchFamily="18" charset="0"/>
              </a:rPr>
              <a:t>before allocation</a:t>
            </a:r>
            <a:endParaRPr lang="en-US" altLang="zh-CN" b="1" dirty="0">
              <a:cs typeface="Times New Roman" panose="02020603050405020304" pitchFamily="18" charset="0"/>
            </a:endParaRPr>
          </a:p>
        </p:txBody>
      </p:sp>
      <p:pic>
        <p:nvPicPr>
          <p:cNvPr id="151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523" y="991253"/>
            <a:ext cx="3625977" cy="513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 Box 27"/>
          <p:cNvSpPr txBox="1">
            <a:spLocks noChangeArrowheads="1"/>
          </p:cNvSpPr>
          <p:nvPr/>
        </p:nvSpPr>
        <p:spPr bwMode="auto">
          <a:xfrm>
            <a:off x="7699248" y="6161088"/>
            <a:ext cx="2168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dirty="0">
                <a:cs typeface="Times New Roman" panose="02020603050405020304" pitchFamily="18" charset="0"/>
              </a:rPr>
              <a:t>after allocation</a:t>
            </a:r>
            <a:endParaRPr lang="en-US" altLang="zh-CN" b="1" dirty="0">
              <a:cs typeface="Times New Roman" panose="02020603050405020304" pitchFamily="18" charset="0"/>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4" name="箭头: 右 3"/>
          <p:cNvSpPr/>
          <p:nvPr/>
        </p:nvSpPr>
        <p:spPr bwMode="auto">
          <a:xfrm>
            <a:off x="5773457" y="3564015"/>
            <a:ext cx="765085" cy="270030"/>
          </a:xfrm>
          <a:prstGeom prst="rightArrow">
            <a:avLst>
              <a:gd name="adj1" fmla="val 50000"/>
              <a:gd name="adj2" fmla="val 144501"/>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Hardware support</a:t>
            </a:r>
            <a:endParaRPr lang="zh-CN" altLang="en-US" dirty="0"/>
          </a:p>
        </p:txBody>
      </p:sp>
      <p:sp>
        <p:nvSpPr>
          <p:cNvPr id="243715" name="Rectangle 3"/>
          <p:cNvSpPr>
            <a:spLocks noGrp="1" noChangeArrowheads="1"/>
          </p:cNvSpPr>
          <p:nvPr>
            <p:ph idx="1"/>
          </p:nvPr>
        </p:nvSpPr>
        <p:spPr/>
        <p:txBody>
          <a:bodyPr>
            <a:normAutofit lnSpcReduction="10000"/>
          </a:bodyPr>
          <a:lstStyle/>
          <a:p>
            <a:pPr>
              <a:lnSpc>
                <a:spcPct val="110000"/>
              </a:lnSpc>
              <a:spcBef>
                <a:spcPts val="600"/>
              </a:spcBef>
            </a:pPr>
            <a:r>
              <a:rPr lang="en-US" altLang="zh-CN" dirty="0"/>
              <a:t>A set of registers used for page-table (&lt;256 entries)</a:t>
            </a:r>
            <a:endParaRPr lang="en-US" altLang="zh-CN" dirty="0"/>
          </a:p>
          <a:p>
            <a:pPr>
              <a:lnSpc>
                <a:spcPct val="110000"/>
              </a:lnSpc>
              <a:spcBef>
                <a:spcPts val="600"/>
              </a:spcBef>
            </a:pPr>
            <a:r>
              <a:rPr lang="en-US" altLang="zh-CN" dirty="0"/>
              <a:t>For large page-table (e.g. 1 million entries), </a:t>
            </a:r>
            <a:br>
              <a:rPr lang="en-US" altLang="zh-CN" dirty="0"/>
            </a:br>
            <a:r>
              <a:rPr lang="en-US" altLang="zh-CN" dirty="0"/>
              <a:t>Page table is kept in main memory.</a:t>
            </a:r>
            <a:endParaRPr lang="en-US" altLang="zh-CN" dirty="0"/>
          </a:p>
          <a:p>
            <a:pPr>
              <a:lnSpc>
                <a:spcPct val="110000"/>
              </a:lnSpc>
              <a:spcBef>
                <a:spcPts val="600"/>
              </a:spcBef>
            </a:pPr>
            <a:r>
              <a:rPr lang="en-US" altLang="zh-CN" i="1" dirty="0">
                <a:solidFill>
                  <a:srgbClr val="0000FF"/>
                </a:solidFill>
              </a:rPr>
              <a:t>Page-table</a:t>
            </a:r>
            <a:r>
              <a:rPr lang="en-US" altLang="zh-CN" dirty="0">
                <a:solidFill>
                  <a:srgbClr val="0000FF"/>
                </a:solidFill>
              </a:rPr>
              <a:t> </a:t>
            </a:r>
            <a:r>
              <a:rPr lang="en-US" altLang="zh-CN" i="1" dirty="0">
                <a:solidFill>
                  <a:srgbClr val="0000FF"/>
                </a:solidFill>
              </a:rPr>
              <a:t>base register</a:t>
            </a:r>
            <a:r>
              <a:rPr lang="en-US" altLang="zh-CN" i="1" dirty="0"/>
              <a:t> </a:t>
            </a:r>
            <a:r>
              <a:rPr lang="en-US" altLang="zh-CN" dirty="0"/>
              <a:t>(</a:t>
            </a:r>
            <a:r>
              <a:rPr lang="en-US" altLang="zh-CN" dirty="0">
                <a:solidFill>
                  <a:srgbClr val="0000FF"/>
                </a:solidFill>
              </a:rPr>
              <a:t>PTBR</a:t>
            </a:r>
            <a:r>
              <a:rPr lang="en-US" altLang="zh-CN" dirty="0"/>
              <a:t>) points to the page table.</a:t>
            </a:r>
            <a:endParaRPr lang="en-US" altLang="zh-CN" dirty="0"/>
          </a:p>
          <a:p>
            <a:pPr>
              <a:lnSpc>
                <a:spcPct val="110000"/>
              </a:lnSpc>
              <a:spcBef>
                <a:spcPts val="600"/>
              </a:spcBef>
            </a:pPr>
            <a:r>
              <a:rPr lang="en-US" altLang="zh-CN" i="1" dirty="0">
                <a:solidFill>
                  <a:srgbClr val="0000FF"/>
                </a:solidFill>
              </a:rPr>
              <a:t>Page-table length register</a:t>
            </a:r>
            <a:r>
              <a:rPr lang="en-US" altLang="zh-CN" dirty="0"/>
              <a:t> (</a:t>
            </a:r>
            <a:r>
              <a:rPr lang="en-US" altLang="zh-CN" dirty="0">
                <a:solidFill>
                  <a:srgbClr val="0000FF"/>
                </a:solidFill>
              </a:rPr>
              <a:t>PTLR</a:t>
            </a:r>
            <a:r>
              <a:rPr lang="en-US" altLang="zh-CN" dirty="0"/>
              <a:t>) indicates size of the page table.</a:t>
            </a:r>
            <a:endParaRPr lang="en-US" altLang="zh-CN" dirty="0"/>
          </a:p>
          <a:p>
            <a:pPr>
              <a:lnSpc>
                <a:spcPct val="110000"/>
              </a:lnSpc>
              <a:spcBef>
                <a:spcPts val="600"/>
              </a:spcBef>
            </a:pPr>
            <a:r>
              <a:rPr lang="en-US" altLang="zh-CN" dirty="0"/>
              <a:t>In this scheme every data/instruction access requires twice memory access.  One for the page table entry and one for the data/instruction.</a:t>
            </a:r>
            <a:endParaRPr lang="en-US" altLang="zh-CN" dirty="0"/>
          </a:p>
          <a:p>
            <a:pPr>
              <a:lnSpc>
                <a:spcPct val="110000"/>
              </a:lnSpc>
              <a:spcBef>
                <a:spcPts val="600"/>
              </a:spcBef>
            </a:pPr>
            <a:r>
              <a:rPr lang="en-US" altLang="zh-CN" dirty="0"/>
              <a:t>The twice memory access problem can be solved by the use of a special, small, fast-lookup hardware cache, called </a:t>
            </a:r>
            <a:r>
              <a:rPr lang="en-US" altLang="zh-CN" i="1" dirty="0">
                <a:solidFill>
                  <a:srgbClr val="0000FF"/>
                </a:solidFill>
              </a:rPr>
              <a:t>translation look-aside buffers</a:t>
            </a:r>
            <a:r>
              <a:rPr lang="en-US" altLang="zh-CN" dirty="0">
                <a:solidFill>
                  <a:srgbClr val="0000FF"/>
                </a:solidFill>
              </a:rPr>
              <a:t> </a:t>
            </a:r>
            <a:r>
              <a:rPr lang="en-US" altLang="zh-CN" dirty="0"/>
              <a:t>(</a:t>
            </a:r>
            <a:r>
              <a:rPr lang="en-US" altLang="zh-CN" dirty="0">
                <a:solidFill>
                  <a:srgbClr val="0000FF"/>
                </a:solidFill>
              </a:rPr>
              <a:t>TLBs</a:t>
            </a:r>
            <a:r>
              <a:rPr lang="en-US" altLang="zh-CN" dirty="0"/>
              <a:t>), or </a:t>
            </a:r>
            <a:r>
              <a:rPr lang="en-US" altLang="zh-CN" i="1" dirty="0">
                <a:solidFill>
                  <a:srgbClr val="0000FF"/>
                </a:solidFill>
              </a:rPr>
              <a:t>associative memory</a:t>
            </a:r>
            <a:r>
              <a:rPr lang="en-US" altLang="zh-CN" dirty="0"/>
              <a:t>.</a:t>
            </a:r>
            <a:endParaRPr lang="en-US" altLang="zh-CN" dirty="0"/>
          </a:p>
          <a:p>
            <a:pPr lvl="1">
              <a:lnSpc>
                <a:spcPct val="110000"/>
              </a:lnSpc>
              <a:spcBef>
                <a:spcPts val="600"/>
              </a:spcBef>
            </a:pPr>
            <a:r>
              <a:rPr lang="en-US" altLang="zh-CN" dirty="0"/>
              <a:t>Functions same way as a  memory cache.</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left)">
                                      <p:cBhvr>
                                        <p:cTn id="17" dur="500"/>
                                        <p:tgtEl>
                                          <p:spTgt spid="24371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43715">
                                            <p:txEl>
                                              <p:pRg st="3" end="3"/>
                                            </p:txEl>
                                          </p:spTgt>
                                        </p:tgtEl>
                                        <p:attrNameLst>
                                          <p:attrName>style.visibility</p:attrName>
                                        </p:attrNameLst>
                                      </p:cBhvr>
                                      <p:to>
                                        <p:strVal val="visible"/>
                                      </p:to>
                                    </p:set>
                                    <p:animEffect transition="in" filter="wipe(left)">
                                      <p:cBhvr>
                                        <p:cTn id="20" dur="500"/>
                                        <p:tgtEl>
                                          <p:spTgt spid="2437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3715">
                                            <p:txEl>
                                              <p:pRg st="4" end="4"/>
                                            </p:txEl>
                                          </p:spTgt>
                                        </p:tgtEl>
                                        <p:attrNameLst>
                                          <p:attrName>style.visibility</p:attrName>
                                        </p:attrNameLst>
                                      </p:cBhvr>
                                      <p:to>
                                        <p:strVal val="visible"/>
                                      </p:to>
                                    </p:set>
                                    <p:animEffect transition="in" filter="wipe(left)">
                                      <p:cBhvr>
                                        <p:cTn id="25" dur="500"/>
                                        <p:tgtEl>
                                          <p:spTgt spid="2437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3715">
                                            <p:txEl>
                                              <p:pRg st="5" end="5"/>
                                            </p:txEl>
                                          </p:spTgt>
                                        </p:tgtEl>
                                        <p:attrNameLst>
                                          <p:attrName>style.visibility</p:attrName>
                                        </p:attrNameLst>
                                      </p:cBhvr>
                                      <p:to>
                                        <p:strVal val="visible"/>
                                      </p:to>
                                    </p:set>
                                    <p:animEffect transition="in" filter="wipe(left)">
                                      <p:cBhvr>
                                        <p:cTn id="30" dur="500"/>
                                        <p:tgtEl>
                                          <p:spTgt spid="24371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3715">
                                            <p:txEl>
                                              <p:pRg st="6" end="6"/>
                                            </p:txEl>
                                          </p:spTgt>
                                        </p:tgtEl>
                                        <p:attrNameLst>
                                          <p:attrName>style.visibility</p:attrName>
                                        </p:attrNameLst>
                                      </p:cBhvr>
                                      <p:to>
                                        <p:strVal val="visible"/>
                                      </p:to>
                                    </p:set>
                                    <p:animEffect transition="in" filter="wipe(left)">
                                      <p:cBhvr>
                                        <p:cTn id="33" dur="500"/>
                                        <p:tgtEl>
                                          <p:spTgt spid="243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TLB --Translation Look-aside Buffer</a:t>
            </a:r>
            <a:endParaRPr lang="zh-CN" altLang="en-US" dirty="0"/>
          </a:p>
        </p:txBody>
      </p:sp>
      <p:sp>
        <p:nvSpPr>
          <p:cNvPr id="245763" name="Rectangle 3"/>
          <p:cNvSpPr>
            <a:spLocks noGrp="1" noChangeArrowheads="1"/>
          </p:cNvSpPr>
          <p:nvPr>
            <p:ph idx="1"/>
          </p:nvPr>
        </p:nvSpPr>
        <p:spPr/>
        <p:txBody>
          <a:bodyPr>
            <a:normAutofit/>
          </a:bodyPr>
          <a:lstStyle/>
          <a:p>
            <a:pPr eaLnBrk="1" hangingPunct="1"/>
            <a:r>
              <a:rPr lang="en-US" altLang="zh-CN" dirty="0"/>
              <a:t>TLB is associative, high-speed memory.</a:t>
            </a:r>
            <a:endParaRPr lang="en-US" altLang="zh-CN" dirty="0"/>
          </a:p>
          <a:p>
            <a:pPr eaLnBrk="1" hangingPunct="1"/>
            <a:r>
              <a:rPr lang="en-US" altLang="zh-CN" dirty="0"/>
              <a:t>Contains page table entries that have been most </a:t>
            </a:r>
            <a:br>
              <a:rPr lang="en-US" altLang="zh-CN" dirty="0"/>
            </a:br>
            <a:r>
              <a:rPr lang="en-US" altLang="zh-CN" dirty="0"/>
              <a:t>recently used.</a:t>
            </a:r>
            <a:endParaRPr lang="en-US" altLang="zh-CN" dirty="0"/>
          </a:p>
          <a:p>
            <a:r>
              <a:rPr lang="en-US" altLang="zh-CN" dirty="0"/>
              <a:t>Each entry in the TLB consists of two parts: </a:t>
            </a:r>
            <a:br>
              <a:rPr lang="en-US" altLang="zh-CN" dirty="0"/>
            </a:br>
            <a:r>
              <a:rPr lang="en-US" altLang="zh-CN" dirty="0"/>
              <a:t>a key and a value.  (page #, frame #)</a:t>
            </a:r>
            <a:endParaRPr lang="en-US" altLang="zh-CN" dirty="0"/>
          </a:p>
          <a:p>
            <a:pPr eaLnBrk="1" hangingPunct="1"/>
            <a:r>
              <a:rPr lang="en-US" altLang="zh-CN" dirty="0"/>
              <a:t>Given a logical address, processor examines the TLB.</a:t>
            </a:r>
            <a:endParaRPr lang="en-US" altLang="zh-CN" dirty="0"/>
          </a:p>
          <a:p>
            <a:pPr lvl="1" eaLnBrk="1" hangingPunct="1"/>
            <a:r>
              <a:rPr lang="en-US" altLang="zh-CN" dirty="0"/>
              <a:t>The given page number is compared with all keys </a:t>
            </a:r>
            <a:r>
              <a:rPr lang="en-US" altLang="zh-CN" dirty="0">
                <a:solidFill>
                  <a:srgbClr val="0000FF"/>
                </a:solidFill>
              </a:rPr>
              <a:t>simultaneously</a:t>
            </a:r>
            <a:r>
              <a:rPr lang="en-US" altLang="zh-CN" dirty="0"/>
              <a:t>.</a:t>
            </a:r>
            <a:endParaRPr lang="en-US" altLang="zh-CN" dirty="0"/>
          </a:p>
          <a:p>
            <a:pPr lvl="1" eaLnBrk="1" hangingPunct="1"/>
            <a:r>
              <a:rPr lang="en-US" altLang="zh-CN" dirty="0"/>
              <a:t>If page table entry is found (a </a:t>
            </a:r>
            <a:r>
              <a:rPr lang="en-US" altLang="zh-CN" i="1" dirty="0">
                <a:solidFill>
                  <a:srgbClr val="0000FF"/>
                </a:solidFill>
              </a:rPr>
              <a:t>hit</a:t>
            </a:r>
            <a:r>
              <a:rPr lang="en-US" altLang="zh-CN" dirty="0"/>
              <a:t>), the frame number is retrieved and the physical address is formed.</a:t>
            </a:r>
            <a:endParaRPr lang="en-US" altLang="zh-CN" dirty="0"/>
          </a:p>
          <a:p>
            <a:pPr lvl="1" eaLnBrk="1" hangingPunct="1"/>
            <a:r>
              <a:rPr lang="en-US" altLang="zh-CN" dirty="0"/>
              <a:t>If page table entry is not found in the TLB (a </a:t>
            </a:r>
            <a:r>
              <a:rPr lang="en-US" altLang="zh-CN" i="1" dirty="0">
                <a:solidFill>
                  <a:srgbClr val="0000FF"/>
                </a:solidFill>
              </a:rPr>
              <a:t>miss</a:t>
            </a:r>
            <a:r>
              <a:rPr lang="en-US" altLang="zh-CN" dirty="0"/>
              <a:t>), the page number is used to index the process page table.</a:t>
            </a:r>
            <a:endParaRPr lang="en-US" altLang="zh-CN" dirty="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3852" y="1043735"/>
            <a:ext cx="2802798" cy="1755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wipe(left)">
                                      <p:cBhvr>
                                        <p:cTn id="7" dur="500"/>
                                        <p:tgtEl>
                                          <p:spTgt spid="245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wipe(left)">
                                      <p:cBhvr>
                                        <p:cTn id="12" dur="500"/>
                                        <p:tgtEl>
                                          <p:spTgt spid="245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wipe(left)">
                                      <p:cBhvr>
                                        <p:cTn id="17" dur="500"/>
                                        <p:tgtEl>
                                          <p:spTgt spid="245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63">
                                            <p:txEl>
                                              <p:pRg st="3" end="3"/>
                                            </p:txEl>
                                          </p:spTgt>
                                        </p:tgtEl>
                                        <p:attrNameLst>
                                          <p:attrName>style.visibility</p:attrName>
                                        </p:attrNameLst>
                                      </p:cBhvr>
                                      <p:to>
                                        <p:strVal val="visible"/>
                                      </p:to>
                                    </p:set>
                                    <p:animEffect transition="in" filter="wipe(left)">
                                      <p:cBhvr>
                                        <p:cTn id="27" dur="500"/>
                                        <p:tgtEl>
                                          <p:spTgt spid="245763">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5763">
                                            <p:txEl>
                                              <p:pRg st="4" end="4"/>
                                            </p:txEl>
                                          </p:spTgt>
                                        </p:tgtEl>
                                        <p:attrNameLst>
                                          <p:attrName>style.visibility</p:attrName>
                                        </p:attrNameLst>
                                      </p:cBhvr>
                                      <p:to>
                                        <p:strVal val="visible"/>
                                      </p:to>
                                    </p:set>
                                    <p:animEffect transition="in" filter="wipe(left)">
                                      <p:cBhvr>
                                        <p:cTn id="30" dur="500"/>
                                        <p:tgtEl>
                                          <p:spTgt spid="245763">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5763">
                                            <p:txEl>
                                              <p:pRg st="5" end="5"/>
                                            </p:txEl>
                                          </p:spTgt>
                                        </p:tgtEl>
                                        <p:attrNameLst>
                                          <p:attrName>style.visibility</p:attrName>
                                        </p:attrNameLst>
                                      </p:cBhvr>
                                      <p:to>
                                        <p:strVal val="visible"/>
                                      </p:to>
                                    </p:set>
                                    <p:animEffect transition="in" filter="wipe(left)">
                                      <p:cBhvr>
                                        <p:cTn id="33" dur="500"/>
                                        <p:tgtEl>
                                          <p:spTgt spid="245763">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5763">
                                            <p:txEl>
                                              <p:pRg st="6" end="6"/>
                                            </p:txEl>
                                          </p:spTgt>
                                        </p:tgtEl>
                                        <p:attrNameLst>
                                          <p:attrName>style.visibility</p:attrName>
                                        </p:attrNameLst>
                                      </p:cBhvr>
                                      <p:to>
                                        <p:strVal val="visible"/>
                                      </p:to>
                                    </p:set>
                                    <p:animEffect transition="in" filter="wipe(left)">
                                      <p:cBhvr>
                                        <p:cTn id="36" dur="500"/>
                                        <p:tgtEl>
                                          <p:spTgt spid="245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5124" name="Rectangle 3"/>
          <p:cNvSpPr>
            <a:spLocks noGrp="1" noChangeArrowheads="1"/>
          </p:cNvSpPr>
          <p:nvPr>
            <p:ph idx="1"/>
          </p:nvPr>
        </p:nvSpPr>
        <p:spPr/>
        <p:txBody>
          <a:bodyPr/>
          <a:lstStyle/>
          <a:p>
            <a:pPr marL="535305" indent="-352425">
              <a:buNone/>
            </a:pPr>
            <a:r>
              <a:rPr lang="en-US" altLang="zh-CN" dirty="0"/>
              <a:t>8.1    Background</a:t>
            </a:r>
            <a:endParaRPr lang="en-US" altLang="zh-CN" dirty="0"/>
          </a:p>
          <a:p>
            <a:pPr marL="535305" indent="-352425">
              <a:buNone/>
            </a:pPr>
            <a:r>
              <a:rPr lang="en-US" altLang="zh-CN" dirty="0"/>
              <a:t>8.2    Swapping </a:t>
            </a:r>
            <a:endParaRPr lang="en-US" altLang="zh-CN" dirty="0"/>
          </a:p>
          <a:p>
            <a:pPr marL="535305" indent="-352425">
              <a:buNone/>
            </a:pPr>
            <a:r>
              <a:rPr lang="en-US" altLang="zh-CN" dirty="0"/>
              <a:t>8.3    Contiguous Memory Allocation</a:t>
            </a:r>
            <a:endParaRPr lang="en-US" altLang="zh-CN" dirty="0"/>
          </a:p>
          <a:p>
            <a:pPr marL="535305" indent="-352425">
              <a:buNone/>
            </a:pPr>
            <a:r>
              <a:rPr lang="en-US" altLang="zh-CN" dirty="0"/>
              <a:t>8.4    Paging</a:t>
            </a:r>
            <a:endParaRPr lang="en-US" altLang="zh-CN" dirty="0"/>
          </a:p>
          <a:p>
            <a:pPr marL="535305" indent="-352425">
              <a:buNone/>
            </a:pPr>
            <a:r>
              <a:rPr lang="en-US" altLang="zh-CN" dirty="0"/>
              <a:t>8.5    Structure of the Page Table</a:t>
            </a:r>
            <a:endParaRPr lang="en-US" altLang="zh-CN" dirty="0"/>
          </a:p>
          <a:p>
            <a:pPr marL="535305" indent="-352425">
              <a:buNone/>
            </a:pPr>
            <a:r>
              <a:rPr lang="en-US" altLang="zh-CN" dirty="0"/>
              <a:t>8.6    Segmentation</a:t>
            </a:r>
            <a:endParaRPr lang="en-US" altLang="zh-CN" dirty="0">
              <a:solidFill>
                <a:srgbClr val="0000FF"/>
              </a:solidFill>
            </a:endParaRPr>
          </a:p>
          <a:p>
            <a:pPr marL="535305" indent="-352425">
              <a:buNone/>
            </a:pPr>
            <a:r>
              <a:rPr lang="en-US" altLang="zh-CN" dirty="0"/>
              <a:t>8.7*    Example: The Intel Pentium</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Paging Hardware With TLB</a:t>
            </a:r>
            <a:endParaRPr lang="zh-CN" altLang="en-US" dirty="0"/>
          </a:p>
        </p:txBody>
      </p:sp>
      <p:sp>
        <p:nvSpPr>
          <p:cNvPr id="249859" name="Rectangle 3"/>
          <p:cNvSpPr>
            <a:spLocks noChangeArrowheads="1"/>
          </p:cNvSpPr>
          <p:nvPr/>
        </p:nvSpPr>
        <p:spPr bwMode="auto">
          <a:xfrm>
            <a:off x="830415" y="1243013"/>
            <a:ext cx="790575" cy="1008062"/>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CPU</a:t>
            </a:r>
            <a:endParaRPr lang="en-US" altLang="zh-CN" b="1"/>
          </a:p>
        </p:txBody>
      </p:sp>
      <p:grpSp>
        <p:nvGrpSpPr>
          <p:cNvPr id="249860" name="Group 4"/>
          <p:cNvGrpSpPr/>
          <p:nvPr/>
        </p:nvGrpSpPr>
        <p:grpSpPr bwMode="auto">
          <a:xfrm>
            <a:off x="2362504" y="1528764"/>
            <a:ext cx="1438241" cy="433387"/>
            <a:chOff x="1052" y="1797"/>
            <a:chExt cx="634" cy="363"/>
          </a:xfrm>
        </p:grpSpPr>
        <p:sp>
          <p:nvSpPr>
            <p:cNvPr id="41040" name="Rectangle 5"/>
            <p:cNvSpPr>
              <a:spLocks noChangeArrowheads="1"/>
            </p:cNvSpPr>
            <p:nvPr/>
          </p:nvSpPr>
          <p:spPr bwMode="auto">
            <a:xfrm>
              <a:off x="1052" y="1797"/>
              <a:ext cx="634" cy="363"/>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       d</a:t>
              </a:r>
              <a:endParaRPr lang="en-US" altLang="zh-CN" b="1" dirty="0"/>
            </a:p>
          </p:txBody>
        </p:sp>
        <p:cxnSp>
          <p:nvCxnSpPr>
            <p:cNvPr id="41041" name="AutoShape 6"/>
            <p:cNvCxnSpPr>
              <a:cxnSpLocks noChangeShapeType="1"/>
              <a:stCxn id="41040" idx="0"/>
              <a:endCxn id="41040" idx="2"/>
            </p:cNvCxnSpPr>
            <p:nvPr/>
          </p:nvCxnSpPr>
          <p:spPr bwMode="auto">
            <a:xfrm>
              <a:off x="1369" y="1797"/>
              <a:ext cx="0" cy="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9863" name="Group 7"/>
          <p:cNvGrpSpPr/>
          <p:nvPr/>
        </p:nvGrpSpPr>
        <p:grpSpPr bwMode="auto">
          <a:xfrm>
            <a:off x="4430714" y="4051301"/>
            <a:ext cx="1512887" cy="2663825"/>
            <a:chOff x="2080" y="2251"/>
            <a:chExt cx="953" cy="1986"/>
          </a:xfrm>
        </p:grpSpPr>
        <p:sp>
          <p:nvSpPr>
            <p:cNvPr id="41031" name="Text Box 8"/>
            <p:cNvSpPr txBox="1">
              <a:spLocks noChangeArrowheads="1"/>
            </p:cNvSpPr>
            <p:nvPr/>
          </p:nvSpPr>
          <p:spPr bwMode="auto">
            <a:xfrm>
              <a:off x="2080" y="3896"/>
              <a:ext cx="953"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page table</a:t>
              </a:r>
              <a:endParaRPr lang="en-US" altLang="zh-CN" b="1"/>
            </a:p>
          </p:txBody>
        </p:sp>
        <p:grpSp>
          <p:nvGrpSpPr>
            <p:cNvPr id="41032" name="Group 9"/>
            <p:cNvGrpSpPr/>
            <p:nvPr/>
          </p:nvGrpSpPr>
          <p:grpSpPr bwMode="auto">
            <a:xfrm>
              <a:off x="2109" y="2251"/>
              <a:ext cx="907" cy="1633"/>
              <a:chOff x="2109" y="2341"/>
              <a:chExt cx="907" cy="1543"/>
            </a:xfrm>
          </p:grpSpPr>
          <p:sp>
            <p:nvSpPr>
              <p:cNvPr id="41037" name="Rectangle 10"/>
              <p:cNvSpPr>
                <a:spLocks noChangeArrowheads="1"/>
              </p:cNvSpPr>
              <p:nvPr/>
            </p:nvSpPr>
            <p:spPr bwMode="auto">
              <a:xfrm>
                <a:off x="2109" y="2341"/>
                <a:ext cx="907" cy="1543"/>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8" name="Line 11"/>
              <p:cNvSpPr>
                <a:spLocks noChangeShapeType="1"/>
              </p:cNvSpPr>
              <p:nvPr/>
            </p:nvSpPr>
            <p:spPr bwMode="auto">
              <a:xfrm>
                <a:off x="2109" y="2931"/>
                <a:ext cx="90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9" name="Line 12"/>
              <p:cNvSpPr>
                <a:spLocks noChangeShapeType="1"/>
              </p:cNvSpPr>
              <p:nvPr/>
            </p:nvSpPr>
            <p:spPr bwMode="auto">
              <a:xfrm>
                <a:off x="2109" y="3203"/>
                <a:ext cx="90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033" name="Line 13"/>
            <p:cNvSpPr>
              <a:spLocks noChangeShapeType="1"/>
            </p:cNvSpPr>
            <p:nvPr/>
          </p:nvSpPr>
          <p:spPr bwMode="auto">
            <a:xfrm>
              <a:off x="2245" y="3430"/>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4" name="Line 14"/>
            <p:cNvSpPr>
              <a:spLocks noChangeShapeType="1"/>
            </p:cNvSpPr>
            <p:nvPr/>
          </p:nvSpPr>
          <p:spPr bwMode="auto">
            <a:xfrm>
              <a:off x="2245" y="3657"/>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5" name="Line 15"/>
            <p:cNvSpPr>
              <a:spLocks noChangeShapeType="1"/>
            </p:cNvSpPr>
            <p:nvPr/>
          </p:nvSpPr>
          <p:spPr bwMode="auto">
            <a:xfrm>
              <a:off x="2245" y="2704"/>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36" name="Line 16"/>
            <p:cNvSpPr>
              <a:spLocks noChangeShapeType="1"/>
            </p:cNvSpPr>
            <p:nvPr/>
          </p:nvSpPr>
          <p:spPr bwMode="auto">
            <a:xfrm>
              <a:off x="2245" y="2478"/>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9873" name="Text Box 17"/>
          <p:cNvSpPr txBox="1">
            <a:spLocks noChangeArrowheads="1"/>
          </p:cNvSpPr>
          <p:nvPr/>
        </p:nvSpPr>
        <p:spPr bwMode="auto">
          <a:xfrm>
            <a:off x="4502975" y="4914206"/>
            <a:ext cx="1368000" cy="461665"/>
          </a:xfrm>
          <a:prstGeom prst="rect">
            <a:avLst/>
          </a:prstGeom>
          <a:solidFill>
            <a:srgbClr val="FFFF00"/>
          </a:solidFill>
          <a:ln>
            <a:noFill/>
          </a:ln>
          <a:effec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f</a:t>
            </a:r>
            <a:endParaRPr lang="en-US" altLang="zh-CN" b="1" dirty="0"/>
          </a:p>
        </p:txBody>
      </p:sp>
      <p:grpSp>
        <p:nvGrpSpPr>
          <p:cNvPr id="249874" name="Group 18"/>
          <p:cNvGrpSpPr/>
          <p:nvPr/>
        </p:nvGrpSpPr>
        <p:grpSpPr bwMode="auto">
          <a:xfrm>
            <a:off x="3800745" y="4076998"/>
            <a:ext cx="623888" cy="792162"/>
            <a:chOff x="1625" y="2251"/>
            <a:chExt cx="393" cy="635"/>
          </a:xfrm>
        </p:grpSpPr>
        <p:sp>
          <p:nvSpPr>
            <p:cNvPr id="41029" name="Text Box 19"/>
            <p:cNvSpPr txBox="1">
              <a:spLocks noChangeArrowheads="1"/>
            </p:cNvSpPr>
            <p:nvPr/>
          </p:nvSpPr>
          <p:spPr bwMode="auto">
            <a:xfrm>
              <a:off x="1625" y="2387"/>
              <a:ext cx="223"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p</a:t>
              </a:r>
              <a:endParaRPr lang="en-US" altLang="zh-CN" b="1"/>
            </a:p>
          </p:txBody>
        </p:sp>
        <p:sp>
          <p:nvSpPr>
            <p:cNvPr id="41030" name="AutoShape 20"/>
            <p:cNvSpPr/>
            <p:nvPr/>
          </p:nvSpPr>
          <p:spPr bwMode="auto">
            <a:xfrm>
              <a:off x="1837" y="2251"/>
              <a:ext cx="181" cy="635"/>
            </a:xfrm>
            <a:prstGeom prst="leftBrace">
              <a:avLst>
                <a:gd name="adj1" fmla="val 29236"/>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9877" name="Line 21"/>
          <p:cNvSpPr>
            <a:spLocks noChangeShapeType="1"/>
          </p:cNvSpPr>
          <p:nvPr/>
        </p:nvSpPr>
        <p:spPr bwMode="auto">
          <a:xfrm>
            <a:off x="1640504" y="1747838"/>
            <a:ext cx="720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9878" name="Group 22"/>
          <p:cNvGrpSpPr/>
          <p:nvPr/>
        </p:nvGrpSpPr>
        <p:grpSpPr bwMode="auto">
          <a:xfrm>
            <a:off x="7041267" y="3114675"/>
            <a:ext cx="1439998" cy="431800"/>
            <a:chOff x="3302" y="1797"/>
            <a:chExt cx="634" cy="363"/>
          </a:xfrm>
          <a:solidFill>
            <a:schemeClr val="bg1">
              <a:lumMod val="75000"/>
            </a:schemeClr>
          </a:solidFill>
        </p:grpSpPr>
        <p:sp>
          <p:nvSpPr>
            <p:cNvPr id="41027" name="Rectangle 23"/>
            <p:cNvSpPr>
              <a:spLocks noChangeArrowheads="1"/>
            </p:cNvSpPr>
            <p:nvPr/>
          </p:nvSpPr>
          <p:spPr bwMode="auto">
            <a:xfrm>
              <a:off x="3302" y="1797"/>
              <a:ext cx="634" cy="363"/>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dirty="0"/>
                <a:t>  f      </a:t>
              </a:r>
              <a:endParaRPr lang="en-US" altLang="zh-CN" b="1" dirty="0"/>
            </a:p>
          </p:txBody>
        </p:sp>
        <p:cxnSp>
          <p:nvCxnSpPr>
            <p:cNvPr id="41028" name="AutoShape 24"/>
            <p:cNvCxnSpPr>
              <a:cxnSpLocks noChangeShapeType="1"/>
              <a:stCxn id="41027" idx="0"/>
              <a:endCxn id="41027" idx="2"/>
            </p:cNvCxnSpPr>
            <p:nvPr/>
          </p:nvCxnSpPr>
          <p:spPr bwMode="auto">
            <a:xfrm>
              <a:off x="3619" y="1797"/>
              <a:ext cx="0" cy="363"/>
            </a:xfrm>
            <a:prstGeom prst="straightConnector1">
              <a:avLst/>
            </a:prstGeom>
            <a:grp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9881" name="Group 25"/>
          <p:cNvGrpSpPr/>
          <p:nvPr/>
        </p:nvGrpSpPr>
        <p:grpSpPr bwMode="auto">
          <a:xfrm>
            <a:off x="5916613" y="3546475"/>
            <a:ext cx="1440000" cy="1512888"/>
            <a:chOff x="3016" y="2160"/>
            <a:chExt cx="408" cy="862"/>
          </a:xfrm>
        </p:grpSpPr>
        <p:sp>
          <p:nvSpPr>
            <p:cNvPr id="41025" name="Line 26"/>
            <p:cNvSpPr>
              <a:spLocks noChangeShapeType="1"/>
            </p:cNvSpPr>
            <p:nvPr/>
          </p:nvSpPr>
          <p:spPr bwMode="auto">
            <a:xfrm>
              <a:off x="3016" y="3022"/>
              <a:ext cx="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6" name="Line 27"/>
            <p:cNvSpPr>
              <a:spLocks noChangeShapeType="1"/>
            </p:cNvSpPr>
            <p:nvPr/>
          </p:nvSpPr>
          <p:spPr bwMode="auto">
            <a:xfrm flipV="1">
              <a:off x="3424" y="2160"/>
              <a:ext cx="0" cy="8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9884" name="Line 28"/>
          <p:cNvSpPr>
            <a:spLocks noChangeShapeType="1"/>
          </p:cNvSpPr>
          <p:nvPr/>
        </p:nvSpPr>
        <p:spPr bwMode="auto">
          <a:xfrm>
            <a:off x="8506097" y="3317875"/>
            <a:ext cx="8302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9885" name="Group 29"/>
          <p:cNvGrpSpPr/>
          <p:nvPr/>
        </p:nvGrpSpPr>
        <p:grpSpPr bwMode="auto">
          <a:xfrm>
            <a:off x="9185356" y="1277939"/>
            <a:ext cx="2409825" cy="4573587"/>
            <a:chOff x="3876" y="754"/>
            <a:chExt cx="1464" cy="3528"/>
          </a:xfrm>
        </p:grpSpPr>
        <p:sp>
          <p:nvSpPr>
            <p:cNvPr id="41023" name="Rectangle 30"/>
            <p:cNvSpPr>
              <a:spLocks noChangeArrowheads="1"/>
            </p:cNvSpPr>
            <p:nvPr/>
          </p:nvSpPr>
          <p:spPr bwMode="auto">
            <a:xfrm>
              <a:off x="4014" y="754"/>
              <a:ext cx="1134" cy="3175"/>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4" name="Text Box 31"/>
            <p:cNvSpPr txBox="1">
              <a:spLocks noChangeArrowheads="1"/>
            </p:cNvSpPr>
            <p:nvPr/>
          </p:nvSpPr>
          <p:spPr bwMode="auto">
            <a:xfrm>
              <a:off x="3876" y="3929"/>
              <a:ext cx="146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physical memory</a:t>
              </a:r>
              <a:endParaRPr lang="en-US" altLang="zh-CN" b="1"/>
            </a:p>
          </p:txBody>
        </p:sp>
      </p:grpSp>
      <p:grpSp>
        <p:nvGrpSpPr>
          <p:cNvPr id="249888" name="Group 32"/>
          <p:cNvGrpSpPr/>
          <p:nvPr/>
        </p:nvGrpSpPr>
        <p:grpSpPr bwMode="auto">
          <a:xfrm>
            <a:off x="11328480" y="1314451"/>
            <a:ext cx="438150" cy="1008063"/>
            <a:chOff x="5193" y="754"/>
            <a:chExt cx="224" cy="635"/>
          </a:xfrm>
        </p:grpSpPr>
        <p:sp>
          <p:nvSpPr>
            <p:cNvPr id="41021" name="AutoShape 33"/>
            <p:cNvSpPr/>
            <p:nvPr/>
          </p:nvSpPr>
          <p:spPr bwMode="auto">
            <a:xfrm>
              <a:off x="5193" y="754"/>
              <a:ext cx="91" cy="635"/>
            </a:xfrm>
            <a:prstGeom prst="rightBrace">
              <a:avLst>
                <a:gd name="adj1" fmla="val 58150"/>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2" name="Text Box 34"/>
            <p:cNvSpPr txBox="1">
              <a:spLocks noChangeArrowheads="1"/>
            </p:cNvSpPr>
            <p:nvPr/>
          </p:nvSpPr>
          <p:spPr bwMode="auto">
            <a:xfrm>
              <a:off x="5271" y="935"/>
              <a:ext cx="146"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f</a:t>
              </a:r>
              <a:endParaRPr lang="en-US" altLang="zh-CN" b="1" dirty="0"/>
            </a:p>
          </p:txBody>
        </p:sp>
      </p:grpSp>
      <p:grpSp>
        <p:nvGrpSpPr>
          <p:cNvPr id="249891" name="Group 35"/>
          <p:cNvGrpSpPr/>
          <p:nvPr/>
        </p:nvGrpSpPr>
        <p:grpSpPr bwMode="auto">
          <a:xfrm>
            <a:off x="9390147" y="2322512"/>
            <a:ext cx="1912938" cy="1876424"/>
            <a:chOff x="4014" y="1389"/>
            <a:chExt cx="1205" cy="1182"/>
          </a:xfrm>
        </p:grpSpPr>
        <p:grpSp>
          <p:nvGrpSpPr>
            <p:cNvPr id="41014" name="Group 36"/>
            <p:cNvGrpSpPr/>
            <p:nvPr/>
          </p:nvGrpSpPr>
          <p:grpSpPr bwMode="auto">
            <a:xfrm>
              <a:off x="4014" y="1389"/>
              <a:ext cx="1179" cy="1179"/>
              <a:chOff x="4014" y="1389"/>
              <a:chExt cx="1179" cy="1179"/>
            </a:xfrm>
          </p:grpSpPr>
          <p:sp>
            <p:nvSpPr>
              <p:cNvPr id="41017" name="Line 37"/>
              <p:cNvSpPr>
                <a:spLocks noChangeShapeType="1"/>
              </p:cNvSpPr>
              <p:nvPr/>
            </p:nvSpPr>
            <p:spPr bwMode="auto">
              <a:xfrm flipH="1">
                <a:off x="4014" y="1389"/>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8" name="Line 38"/>
              <p:cNvSpPr>
                <a:spLocks noChangeShapeType="1"/>
              </p:cNvSpPr>
              <p:nvPr/>
            </p:nvSpPr>
            <p:spPr bwMode="auto">
              <a:xfrm flipH="1">
                <a:off x="4014" y="1661"/>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9" name="Line 39"/>
              <p:cNvSpPr>
                <a:spLocks noChangeShapeType="1"/>
              </p:cNvSpPr>
              <p:nvPr/>
            </p:nvSpPr>
            <p:spPr bwMode="auto">
              <a:xfrm flipH="1">
                <a:off x="4014" y="2296"/>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20" name="Line 40"/>
              <p:cNvSpPr>
                <a:spLocks noChangeShapeType="1"/>
              </p:cNvSpPr>
              <p:nvPr/>
            </p:nvSpPr>
            <p:spPr bwMode="auto">
              <a:xfrm flipH="1">
                <a:off x="4014" y="2568"/>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015" name="Text Box 41"/>
            <p:cNvSpPr txBox="1">
              <a:spLocks noChangeArrowheads="1"/>
            </p:cNvSpPr>
            <p:nvPr/>
          </p:nvSpPr>
          <p:spPr bwMode="auto">
            <a:xfrm>
              <a:off x="4020" y="1389"/>
              <a:ext cx="11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f 0000…0000</a:t>
              </a:r>
              <a:endParaRPr lang="en-US" altLang="zh-CN" b="1" dirty="0"/>
            </a:p>
          </p:txBody>
        </p:sp>
        <p:sp>
          <p:nvSpPr>
            <p:cNvPr id="41016" name="Text Box 42"/>
            <p:cNvSpPr txBox="1">
              <a:spLocks noChangeArrowheads="1"/>
            </p:cNvSpPr>
            <p:nvPr/>
          </p:nvSpPr>
          <p:spPr bwMode="auto">
            <a:xfrm>
              <a:off x="4036" y="2280"/>
              <a:ext cx="11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f 1111…1111</a:t>
              </a:r>
              <a:endParaRPr lang="en-US" altLang="zh-CN" b="1" dirty="0"/>
            </a:p>
          </p:txBody>
        </p:sp>
      </p:grpSp>
      <p:grpSp>
        <p:nvGrpSpPr>
          <p:cNvPr id="249899" name="Group 43"/>
          <p:cNvGrpSpPr/>
          <p:nvPr/>
        </p:nvGrpSpPr>
        <p:grpSpPr bwMode="auto">
          <a:xfrm>
            <a:off x="2889911" y="1962151"/>
            <a:ext cx="1180439" cy="1370013"/>
            <a:chOff x="1338" y="1162"/>
            <a:chExt cx="363" cy="863"/>
          </a:xfrm>
        </p:grpSpPr>
        <p:grpSp>
          <p:nvGrpSpPr>
            <p:cNvPr id="41004" name="Group 44"/>
            <p:cNvGrpSpPr/>
            <p:nvPr/>
          </p:nvGrpSpPr>
          <p:grpSpPr bwMode="auto">
            <a:xfrm>
              <a:off x="1474" y="1480"/>
              <a:ext cx="227" cy="545"/>
              <a:chOff x="1565" y="1434"/>
              <a:chExt cx="136" cy="545"/>
            </a:xfrm>
          </p:grpSpPr>
          <p:sp>
            <p:nvSpPr>
              <p:cNvPr id="41008" name="Line 45"/>
              <p:cNvSpPr>
                <a:spLocks noChangeShapeType="1"/>
              </p:cNvSpPr>
              <p:nvPr/>
            </p:nvSpPr>
            <p:spPr bwMode="auto">
              <a:xfrm>
                <a:off x="1565" y="1434"/>
                <a:ext cx="0" cy="54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9" name="Line 46"/>
              <p:cNvSpPr>
                <a:spLocks noChangeShapeType="1"/>
              </p:cNvSpPr>
              <p:nvPr/>
            </p:nvSpPr>
            <p:spPr bwMode="auto">
              <a:xfrm>
                <a:off x="1565" y="1434"/>
                <a:ext cx="13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0" name="Line 47"/>
              <p:cNvSpPr>
                <a:spLocks noChangeShapeType="1"/>
              </p:cNvSpPr>
              <p:nvPr/>
            </p:nvSpPr>
            <p:spPr bwMode="auto">
              <a:xfrm>
                <a:off x="1565" y="1570"/>
                <a:ext cx="13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1" name="Line 48"/>
              <p:cNvSpPr>
                <a:spLocks noChangeShapeType="1"/>
              </p:cNvSpPr>
              <p:nvPr/>
            </p:nvSpPr>
            <p:spPr bwMode="auto">
              <a:xfrm>
                <a:off x="1565" y="1706"/>
                <a:ext cx="13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2" name="Line 49"/>
              <p:cNvSpPr>
                <a:spLocks noChangeShapeType="1"/>
              </p:cNvSpPr>
              <p:nvPr/>
            </p:nvSpPr>
            <p:spPr bwMode="auto">
              <a:xfrm>
                <a:off x="1565" y="1842"/>
                <a:ext cx="13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3" name="Line 50"/>
              <p:cNvSpPr>
                <a:spLocks noChangeShapeType="1"/>
              </p:cNvSpPr>
              <p:nvPr/>
            </p:nvSpPr>
            <p:spPr bwMode="auto">
              <a:xfrm>
                <a:off x="1565" y="1978"/>
                <a:ext cx="13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005" name="Group 51"/>
            <p:cNvGrpSpPr/>
            <p:nvPr/>
          </p:nvGrpSpPr>
          <p:grpSpPr bwMode="auto">
            <a:xfrm>
              <a:off x="1338" y="1162"/>
              <a:ext cx="136" cy="590"/>
              <a:chOff x="1338" y="1162"/>
              <a:chExt cx="136" cy="590"/>
            </a:xfrm>
          </p:grpSpPr>
          <p:sp>
            <p:nvSpPr>
              <p:cNvPr id="41006" name="Line 52"/>
              <p:cNvSpPr>
                <a:spLocks noChangeShapeType="1"/>
              </p:cNvSpPr>
              <p:nvPr/>
            </p:nvSpPr>
            <p:spPr bwMode="auto">
              <a:xfrm>
                <a:off x="1338" y="1162"/>
                <a:ext cx="0" cy="59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7" name="Line 53"/>
              <p:cNvSpPr>
                <a:spLocks noChangeShapeType="1"/>
              </p:cNvSpPr>
              <p:nvPr/>
            </p:nvSpPr>
            <p:spPr bwMode="auto">
              <a:xfrm>
                <a:off x="1338" y="1752"/>
                <a:ext cx="13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49920" name="Group 64"/>
          <p:cNvGrpSpPr/>
          <p:nvPr/>
        </p:nvGrpSpPr>
        <p:grpSpPr bwMode="auto">
          <a:xfrm>
            <a:off x="5772115" y="2393953"/>
            <a:ext cx="1574450" cy="720726"/>
            <a:chOff x="2789" y="1434"/>
            <a:chExt cx="454" cy="454"/>
          </a:xfrm>
        </p:grpSpPr>
        <p:grpSp>
          <p:nvGrpSpPr>
            <p:cNvPr id="41000" name="Group 65"/>
            <p:cNvGrpSpPr/>
            <p:nvPr/>
          </p:nvGrpSpPr>
          <p:grpSpPr bwMode="auto">
            <a:xfrm>
              <a:off x="2789" y="1706"/>
              <a:ext cx="454" cy="182"/>
              <a:chOff x="2789" y="1706"/>
              <a:chExt cx="454" cy="182"/>
            </a:xfrm>
          </p:grpSpPr>
          <p:sp>
            <p:nvSpPr>
              <p:cNvPr id="41002" name="Line 66"/>
              <p:cNvSpPr>
                <a:spLocks noChangeShapeType="1"/>
              </p:cNvSpPr>
              <p:nvPr/>
            </p:nvSpPr>
            <p:spPr bwMode="auto">
              <a:xfrm>
                <a:off x="2789" y="1706"/>
                <a:ext cx="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3" name="Line 67"/>
              <p:cNvSpPr>
                <a:spLocks noChangeShapeType="1"/>
              </p:cNvSpPr>
              <p:nvPr/>
            </p:nvSpPr>
            <p:spPr bwMode="auto">
              <a:xfrm>
                <a:off x="3243" y="1706"/>
                <a:ext cx="0" cy="18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001" name="Text Box 68"/>
            <p:cNvSpPr txBox="1">
              <a:spLocks noChangeArrowheads="1"/>
            </p:cNvSpPr>
            <p:nvPr/>
          </p:nvSpPr>
          <p:spPr bwMode="auto">
            <a:xfrm>
              <a:off x="2867" y="1434"/>
              <a:ext cx="306" cy="252"/>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TLB </a:t>
              </a:r>
              <a:r>
                <a:rPr lang="en-US" altLang="zh-CN" sz="2000" b="1" i="1" dirty="0">
                  <a:solidFill>
                    <a:srgbClr val="0000FF"/>
                  </a:solidFill>
                </a:rPr>
                <a:t>hit</a:t>
              </a:r>
              <a:endParaRPr lang="en-US" altLang="zh-CN" sz="2000" b="1" i="1" dirty="0">
                <a:solidFill>
                  <a:srgbClr val="0000FF"/>
                </a:solidFill>
              </a:endParaRPr>
            </a:p>
          </p:txBody>
        </p:sp>
      </p:grpSp>
      <p:grpSp>
        <p:nvGrpSpPr>
          <p:cNvPr id="249925" name="Group 69"/>
          <p:cNvGrpSpPr/>
          <p:nvPr/>
        </p:nvGrpSpPr>
        <p:grpSpPr bwMode="auto">
          <a:xfrm>
            <a:off x="3423953" y="1243013"/>
            <a:ext cx="4697272" cy="1871662"/>
            <a:chOff x="1565" y="709"/>
            <a:chExt cx="1995" cy="1179"/>
          </a:xfrm>
        </p:grpSpPr>
        <p:sp>
          <p:nvSpPr>
            <p:cNvPr id="40997" name="Line 70"/>
            <p:cNvSpPr>
              <a:spLocks noChangeShapeType="1"/>
            </p:cNvSpPr>
            <p:nvPr/>
          </p:nvSpPr>
          <p:spPr bwMode="auto">
            <a:xfrm>
              <a:off x="1565" y="709"/>
              <a:ext cx="0" cy="18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8" name="Line 71"/>
            <p:cNvSpPr>
              <a:spLocks noChangeShapeType="1"/>
            </p:cNvSpPr>
            <p:nvPr/>
          </p:nvSpPr>
          <p:spPr bwMode="auto">
            <a:xfrm>
              <a:off x="1565" y="709"/>
              <a:ext cx="199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9" name="Line 72"/>
            <p:cNvSpPr>
              <a:spLocks noChangeShapeType="1"/>
            </p:cNvSpPr>
            <p:nvPr/>
          </p:nvSpPr>
          <p:spPr bwMode="auto">
            <a:xfrm>
              <a:off x="3560" y="709"/>
              <a:ext cx="0" cy="1179"/>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9929" name="Group 73"/>
          <p:cNvGrpSpPr/>
          <p:nvPr/>
        </p:nvGrpSpPr>
        <p:grpSpPr bwMode="auto">
          <a:xfrm>
            <a:off x="2330706" y="1962151"/>
            <a:ext cx="2110952" cy="3709830"/>
            <a:chOff x="999" y="1162"/>
            <a:chExt cx="1023" cy="2248"/>
          </a:xfrm>
        </p:grpSpPr>
        <p:grpSp>
          <p:nvGrpSpPr>
            <p:cNvPr id="40993" name="Group 74"/>
            <p:cNvGrpSpPr/>
            <p:nvPr/>
          </p:nvGrpSpPr>
          <p:grpSpPr bwMode="auto">
            <a:xfrm>
              <a:off x="1202" y="1162"/>
              <a:ext cx="820" cy="1950"/>
              <a:chOff x="1292" y="2160"/>
              <a:chExt cx="869" cy="816"/>
            </a:xfrm>
          </p:grpSpPr>
          <p:sp>
            <p:nvSpPr>
              <p:cNvPr id="40995" name="Line 75"/>
              <p:cNvSpPr>
                <a:spLocks noChangeShapeType="1"/>
              </p:cNvSpPr>
              <p:nvPr/>
            </p:nvSpPr>
            <p:spPr bwMode="auto">
              <a:xfrm>
                <a:off x="1292" y="2160"/>
                <a:ext cx="0" cy="8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6" name="Line 76"/>
              <p:cNvSpPr>
                <a:spLocks noChangeShapeType="1"/>
              </p:cNvSpPr>
              <p:nvPr/>
            </p:nvSpPr>
            <p:spPr bwMode="auto">
              <a:xfrm>
                <a:off x="1292" y="2976"/>
                <a:ext cx="869"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94" name="Text Box 77"/>
            <p:cNvSpPr txBox="1">
              <a:spLocks noChangeArrowheads="1"/>
            </p:cNvSpPr>
            <p:nvPr/>
          </p:nvSpPr>
          <p:spPr bwMode="auto">
            <a:xfrm>
              <a:off x="999" y="3168"/>
              <a:ext cx="604"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TLB </a:t>
              </a:r>
              <a:r>
                <a:rPr lang="en-US" altLang="zh-CN" sz="2000" b="1" i="1" dirty="0">
                  <a:solidFill>
                    <a:srgbClr val="0000FF"/>
                  </a:solidFill>
                </a:rPr>
                <a:t>miss</a:t>
              </a:r>
              <a:endParaRPr lang="en-US" altLang="zh-CN" sz="2000" b="1" i="1" dirty="0">
                <a:solidFill>
                  <a:srgbClr val="0000FF"/>
                </a:solidFill>
              </a:endParaRPr>
            </a:p>
          </p:txBody>
        </p:sp>
      </p:grpSp>
      <p:sp>
        <p:nvSpPr>
          <p:cNvPr id="249934" name="Text Box 78"/>
          <p:cNvSpPr txBox="1">
            <a:spLocks noChangeArrowheads="1"/>
          </p:cNvSpPr>
          <p:nvPr/>
        </p:nvSpPr>
        <p:spPr bwMode="auto">
          <a:xfrm>
            <a:off x="7837419" y="3089275"/>
            <a:ext cx="59900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d</a:t>
            </a:r>
            <a:endParaRPr lang="en-US" altLang="zh-CN" b="1" dirty="0"/>
          </a:p>
        </p:txBody>
      </p:sp>
      <p:grpSp>
        <p:nvGrpSpPr>
          <p:cNvPr id="249910" name="Group 54"/>
          <p:cNvGrpSpPr/>
          <p:nvPr/>
        </p:nvGrpSpPr>
        <p:grpSpPr bwMode="auto">
          <a:xfrm>
            <a:off x="4070349" y="1887540"/>
            <a:ext cx="1873250" cy="1874838"/>
            <a:chOff x="1641" y="1115"/>
            <a:chExt cx="1180" cy="1181"/>
          </a:xfrm>
        </p:grpSpPr>
        <p:grpSp>
          <p:nvGrpSpPr>
            <p:cNvPr id="40984" name="Group 55"/>
            <p:cNvGrpSpPr/>
            <p:nvPr/>
          </p:nvGrpSpPr>
          <p:grpSpPr bwMode="auto">
            <a:xfrm>
              <a:off x="1641" y="1434"/>
              <a:ext cx="1180" cy="862"/>
              <a:chOff x="1641" y="1434"/>
              <a:chExt cx="1180" cy="862"/>
            </a:xfrm>
          </p:grpSpPr>
          <p:sp>
            <p:nvSpPr>
              <p:cNvPr id="40986" name="Rectangle 56"/>
              <p:cNvSpPr>
                <a:spLocks noChangeArrowheads="1"/>
              </p:cNvSpPr>
              <p:nvPr/>
            </p:nvSpPr>
            <p:spPr bwMode="auto">
              <a:xfrm>
                <a:off x="1641" y="1434"/>
                <a:ext cx="1180" cy="635"/>
              </a:xfrm>
              <a:prstGeom prst="rect">
                <a:avLst/>
              </a:prstGeom>
              <a:solidFill>
                <a:srgbClr val="00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87" name="Line 57"/>
              <p:cNvSpPr>
                <a:spLocks noChangeShapeType="1"/>
              </p:cNvSpPr>
              <p:nvPr/>
            </p:nvSpPr>
            <p:spPr bwMode="auto">
              <a:xfrm>
                <a:off x="2245" y="1434"/>
                <a:ext cx="0" cy="63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8" name="Line 58"/>
              <p:cNvSpPr>
                <a:spLocks noChangeShapeType="1"/>
              </p:cNvSpPr>
              <p:nvPr/>
            </p:nvSpPr>
            <p:spPr bwMode="auto">
              <a:xfrm>
                <a:off x="1670" y="1554"/>
                <a:ext cx="114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9" name="Line 59"/>
              <p:cNvSpPr>
                <a:spLocks noChangeShapeType="1"/>
              </p:cNvSpPr>
              <p:nvPr/>
            </p:nvSpPr>
            <p:spPr bwMode="auto">
              <a:xfrm>
                <a:off x="1670" y="1690"/>
                <a:ext cx="114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0" name="Line 60"/>
              <p:cNvSpPr>
                <a:spLocks noChangeShapeType="1"/>
              </p:cNvSpPr>
              <p:nvPr/>
            </p:nvSpPr>
            <p:spPr bwMode="auto">
              <a:xfrm>
                <a:off x="1670" y="1826"/>
                <a:ext cx="114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1" name="Line 61"/>
              <p:cNvSpPr>
                <a:spLocks noChangeShapeType="1"/>
              </p:cNvSpPr>
              <p:nvPr/>
            </p:nvSpPr>
            <p:spPr bwMode="auto">
              <a:xfrm>
                <a:off x="1670" y="1962"/>
                <a:ext cx="114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2" name="Text Box 62"/>
              <p:cNvSpPr txBox="1">
                <a:spLocks noChangeArrowheads="1"/>
              </p:cNvSpPr>
              <p:nvPr/>
            </p:nvSpPr>
            <p:spPr bwMode="auto">
              <a:xfrm>
                <a:off x="2018" y="2046"/>
                <a:ext cx="4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TLB</a:t>
                </a:r>
                <a:endParaRPr lang="en-US" altLang="zh-CN" sz="2000" b="1"/>
              </a:p>
            </p:txBody>
          </p:sp>
        </p:grpSp>
        <p:sp>
          <p:nvSpPr>
            <p:cNvPr id="40985" name="Text Box 63"/>
            <p:cNvSpPr txBox="1">
              <a:spLocks noChangeArrowheads="1"/>
            </p:cNvSpPr>
            <p:nvPr/>
          </p:nvSpPr>
          <p:spPr bwMode="auto">
            <a:xfrm>
              <a:off x="1792" y="1115"/>
              <a:ext cx="8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P#       F#</a:t>
              </a:r>
              <a:endParaRPr lang="en-US" altLang="zh-CN" b="1" dirty="0"/>
            </a:p>
          </p:txBody>
        </p:sp>
      </p:grpSp>
      <p:sp>
        <p:nvSpPr>
          <p:cNvPr id="40981" name="TextBox 1"/>
          <p:cNvSpPr txBox="1">
            <a:spLocks noChangeArrowheads="1"/>
          </p:cNvSpPr>
          <p:nvPr/>
        </p:nvSpPr>
        <p:spPr bwMode="auto">
          <a:xfrm>
            <a:off x="2451397" y="1043735"/>
            <a:ext cx="7124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a:t>LA</a:t>
            </a:r>
            <a:endParaRPr lang="zh-CN" altLang="en-US" sz="2000" b="1" dirty="0"/>
          </a:p>
        </p:txBody>
      </p:sp>
      <p:sp>
        <p:nvSpPr>
          <p:cNvPr id="40982" name="TextBox 80"/>
          <p:cNvSpPr txBox="1">
            <a:spLocks noChangeArrowheads="1"/>
          </p:cNvSpPr>
          <p:nvPr/>
        </p:nvSpPr>
        <p:spPr bwMode="auto">
          <a:xfrm>
            <a:off x="8391255" y="2654623"/>
            <a:ext cx="475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dirty="0"/>
              <a:t>PA</a:t>
            </a:r>
            <a:endParaRPr lang="zh-CN" altLang="en-US" sz="1800" b="1" dirty="0"/>
          </a:p>
        </p:txBody>
      </p:sp>
      <p:sp>
        <p:nvSpPr>
          <p:cNvPr id="3" name="对话气泡: 圆角矩形 2"/>
          <p:cNvSpPr/>
          <p:nvPr/>
        </p:nvSpPr>
        <p:spPr bwMode="auto">
          <a:xfrm>
            <a:off x="6426890" y="5337272"/>
            <a:ext cx="1440000" cy="492720"/>
          </a:xfrm>
          <a:prstGeom prst="wedgeRoundRectCallout">
            <a:avLst>
              <a:gd name="adj1" fmla="val -46212"/>
              <a:gd name="adj2" fmla="val -99876"/>
              <a:gd name="adj3" fmla="val 16667"/>
            </a:avLst>
          </a:prstGeom>
          <a:solidFill>
            <a:srgbClr val="FFFF66"/>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zh-CN" altLang="en-US" sz="2000" b="1" dirty="0">
                <a:ea typeface="楷体" panose="02010609060101010101" pitchFamily="49" charset="-122"/>
                <a:cs typeface="Times New Roman" panose="02020603050405020304" pitchFamily="18" charset="0"/>
              </a:rPr>
              <a:t>更新 </a:t>
            </a:r>
            <a:r>
              <a:rPr lang="en-US" altLang="zh-CN" sz="2000" b="1" dirty="0">
                <a:ea typeface="楷体" panose="02010609060101010101" pitchFamily="49" charset="-122"/>
                <a:cs typeface="Times New Roman" panose="02020603050405020304" pitchFamily="18" charset="0"/>
              </a:rPr>
              <a:t>TLB</a:t>
            </a:r>
            <a:endParaRPr lang="zh-CN" altLang="en-US" sz="2000" b="1" dirty="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wipe(left)">
                                      <p:cBhvr>
                                        <p:cTn id="7" dur="500"/>
                                        <p:tgtEl>
                                          <p:spTgt spid="24985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9877"/>
                                        </p:tgtEl>
                                        <p:attrNameLst>
                                          <p:attrName>style.visibility</p:attrName>
                                        </p:attrNameLst>
                                      </p:cBhvr>
                                      <p:to>
                                        <p:strVal val="visible"/>
                                      </p:to>
                                    </p:set>
                                    <p:animEffect transition="in" filter="wipe(left)">
                                      <p:cBhvr>
                                        <p:cTn id="11" dur="500"/>
                                        <p:tgtEl>
                                          <p:spTgt spid="24987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9860"/>
                                        </p:tgtEl>
                                        <p:attrNameLst>
                                          <p:attrName>style.visibility</p:attrName>
                                        </p:attrNameLst>
                                      </p:cBhvr>
                                      <p:to>
                                        <p:strVal val="visible"/>
                                      </p:to>
                                    </p:set>
                                    <p:animEffect transition="in" filter="wipe(left)">
                                      <p:cBhvr>
                                        <p:cTn id="15" dur="500"/>
                                        <p:tgtEl>
                                          <p:spTgt spid="24986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81"/>
                                        </p:tgtEl>
                                        <p:attrNameLst>
                                          <p:attrName>style.visibility</p:attrName>
                                        </p:attrNameLst>
                                      </p:cBhvr>
                                      <p:to>
                                        <p:strVal val="visible"/>
                                      </p:to>
                                    </p:set>
                                    <p:animEffect transition="in" filter="wipe(left)">
                                      <p:cBhvr>
                                        <p:cTn id="18" dur="500"/>
                                        <p:tgtEl>
                                          <p:spTgt spid="4098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49899"/>
                                        </p:tgtEl>
                                        <p:attrNameLst>
                                          <p:attrName>style.visibility</p:attrName>
                                        </p:attrNameLst>
                                      </p:cBhvr>
                                      <p:to>
                                        <p:strVal val="visible"/>
                                      </p:to>
                                    </p:set>
                                    <p:animEffect transition="in" filter="strips(downRight)">
                                      <p:cBhvr>
                                        <p:cTn id="23" dur="500"/>
                                        <p:tgtEl>
                                          <p:spTgt spid="24989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49910"/>
                                        </p:tgtEl>
                                        <p:attrNameLst>
                                          <p:attrName>style.visibility</p:attrName>
                                        </p:attrNameLst>
                                      </p:cBhvr>
                                      <p:to>
                                        <p:strVal val="visible"/>
                                      </p:to>
                                    </p:set>
                                    <p:animEffect transition="in" filter="wipe(left)">
                                      <p:cBhvr>
                                        <p:cTn id="27" dur="1000"/>
                                        <p:tgtEl>
                                          <p:spTgt spid="249910"/>
                                        </p:tgtEl>
                                      </p:cBhvr>
                                    </p:animEffect>
                                  </p:childTnLst>
                                </p:cTn>
                              </p:par>
                            </p:childTnLst>
                          </p:cTn>
                        </p:par>
                        <p:par>
                          <p:cTn id="28" fill="hold">
                            <p:stCondLst>
                              <p:cond delay="1500"/>
                            </p:stCondLst>
                            <p:childTnLst>
                              <p:par>
                                <p:cTn id="29" presetID="18" presetClass="entr" presetSubtype="6" fill="hold" nodeType="afterEffect">
                                  <p:stCondLst>
                                    <p:cond delay="0"/>
                                  </p:stCondLst>
                                  <p:childTnLst>
                                    <p:set>
                                      <p:cBhvr>
                                        <p:cTn id="30" dur="1" fill="hold">
                                          <p:stCondLst>
                                            <p:cond delay="0"/>
                                          </p:stCondLst>
                                        </p:cTn>
                                        <p:tgtEl>
                                          <p:spTgt spid="249920"/>
                                        </p:tgtEl>
                                        <p:attrNameLst>
                                          <p:attrName>style.visibility</p:attrName>
                                        </p:attrNameLst>
                                      </p:cBhvr>
                                      <p:to>
                                        <p:strVal val="visible"/>
                                      </p:to>
                                    </p:set>
                                    <p:animEffect transition="in" filter="strips(downRight)">
                                      <p:cBhvr>
                                        <p:cTn id="31" dur="500"/>
                                        <p:tgtEl>
                                          <p:spTgt spid="249920"/>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249878"/>
                                        </p:tgtEl>
                                        <p:attrNameLst>
                                          <p:attrName>style.visibility</p:attrName>
                                        </p:attrNameLst>
                                      </p:cBhvr>
                                      <p:to>
                                        <p:strVal val="visible"/>
                                      </p:to>
                                    </p:set>
                                    <p:animEffect transition="in" filter="wipe(left)">
                                      <p:cBhvr>
                                        <p:cTn id="35" dur="1000"/>
                                        <p:tgtEl>
                                          <p:spTgt spid="24987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249925"/>
                                        </p:tgtEl>
                                        <p:attrNameLst>
                                          <p:attrName>style.visibility</p:attrName>
                                        </p:attrNameLst>
                                      </p:cBhvr>
                                      <p:to>
                                        <p:strVal val="visible"/>
                                      </p:to>
                                    </p:set>
                                    <p:animEffect transition="in" filter="strips(downRight)">
                                      <p:cBhvr>
                                        <p:cTn id="40" dur="500"/>
                                        <p:tgtEl>
                                          <p:spTgt spid="249925"/>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49934"/>
                                        </p:tgtEl>
                                        <p:attrNameLst>
                                          <p:attrName>style.visibility</p:attrName>
                                        </p:attrNameLst>
                                      </p:cBhvr>
                                      <p:to>
                                        <p:strVal val="visible"/>
                                      </p:to>
                                    </p:set>
                                    <p:animEffect transition="in" filter="wipe(up)">
                                      <p:cBhvr>
                                        <p:cTn id="44" dur="500"/>
                                        <p:tgtEl>
                                          <p:spTgt spid="249934"/>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249929"/>
                                        </p:tgtEl>
                                        <p:attrNameLst>
                                          <p:attrName>style.visibility</p:attrName>
                                        </p:attrNameLst>
                                      </p:cBhvr>
                                      <p:to>
                                        <p:strVal val="visible"/>
                                      </p:to>
                                    </p:set>
                                    <p:animEffect transition="in" filter="strips(downRight)">
                                      <p:cBhvr>
                                        <p:cTn id="49" dur="500"/>
                                        <p:tgtEl>
                                          <p:spTgt spid="249929"/>
                                        </p:tgtEl>
                                      </p:cBhvr>
                                    </p:animEffect>
                                  </p:childTnLst>
                                </p:cTn>
                              </p:par>
                              <p:par>
                                <p:cTn id="50" presetID="22" presetClass="entr" presetSubtype="1" fill="hold" nodeType="withEffect">
                                  <p:stCondLst>
                                    <p:cond delay="0"/>
                                  </p:stCondLst>
                                  <p:childTnLst>
                                    <p:set>
                                      <p:cBhvr>
                                        <p:cTn id="51" dur="1" fill="hold">
                                          <p:stCondLst>
                                            <p:cond delay="0"/>
                                          </p:stCondLst>
                                        </p:cTn>
                                        <p:tgtEl>
                                          <p:spTgt spid="249874"/>
                                        </p:tgtEl>
                                        <p:attrNameLst>
                                          <p:attrName>style.visibility</p:attrName>
                                        </p:attrNameLst>
                                      </p:cBhvr>
                                      <p:to>
                                        <p:strVal val="visible"/>
                                      </p:to>
                                    </p:set>
                                    <p:animEffect transition="in" filter="wipe(up)">
                                      <p:cBhvr>
                                        <p:cTn id="52" dur="500"/>
                                        <p:tgtEl>
                                          <p:spTgt spid="249874"/>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249863"/>
                                        </p:tgtEl>
                                        <p:attrNameLst>
                                          <p:attrName>style.visibility</p:attrName>
                                        </p:attrNameLst>
                                      </p:cBhvr>
                                      <p:to>
                                        <p:strVal val="visible"/>
                                      </p:to>
                                    </p:set>
                                    <p:animEffect transition="in" filter="wipe(left)">
                                      <p:cBhvr>
                                        <p:cTn id="56" dur="500"/>
                                        <p:tgtEl>
                                          <p:spTgt spid="249863"/>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249873"/>
                                        </p:tgtEl>
                                        <p:attrNameLst>
                                          <p:attrName>style.visibility</p:attrName>
                                        </p:attrNameLst>
                                      </p:cBhvr>
                                      <p:to>
                                        <p:strVal val="visible"/>
                                      </p:to>
                                    </p:set>
                                    <p:animEffect transition="in" filter="wipe(left)">
                                      <p:cBhvr>
                                        <p:cTn id="60" dur="500"/>
                                        <p:tgtEl>
                                          <p:spTgt spid="249873"/>
                                        </p:tgtEl>
                                      </p:cBhvr>
                                    </p:animEffect>
                                  </p:childTnLst>
                                </p:cTn>
                              </p:par>
                            </p:childTnLst>
                          </p:cTn>
                        </p:par>
                        <p:par>
                          <p:cTn id="61" fill="hold">
                            <p:stCondLst>
                              <p:cond delay="1500"/>
                            </p:stCondLst>
                            <p:childTnLst>
                              <p:par>
                                <p:cTn id="62" presetID="18" presetClass="entr" presetSubtype="3" fill="hold" nodeType="afterEffect">
                                  <p:stCondLst>
                                    <p:cond delay="0"/>
                                  </p:stCondLst>
                                  <p:childTnLst>
                                    <p:set>
                                      <p:cBhvr>
                                        <p:cTn id="63" dur="1" fill="hold">
                                          <p:stCondLst>
                                            <p:cond delay="0"/>
                                          </p:stCondLst>
                                        </p:cTn>
                                        <p:tgtEl>
                                          <p:spTgt spid="249881"/>
                                        </p:tgtEl>
                                        <p:attrNameLst>
                                          <p:attrName>style.visibility</p:attrName>
                                        </p:attrNameLst>
                                      </p:cBhvr>
                                      <p:to>
                                        <p:strVal val="visible"/>
                                      </p:to>
                                    </p:set>
                                    <p:animEffect transition="in" filter="strips(upRight)">
                                      <p:cBhvr>
                                        <p:cTn id="64" dur="500"/>
                                        <p:tgtEl>
                                          <p:spTgt spid="24988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0982"/>
                                        </p:tgtEl>
                                        <p:attrNameLst>
                                          <p:attrName>style.visibility</p:attrName>
                                        </p:attrNameLst>
                                      </p:cBhvr>
                                      <p:to>
                                        <p:strVal val="visible"/>
                                      </p:to>
                                    </p:set>
                                    <p:animEffect transition="in" filter="wipe(left)">
                                      <p:cBhvr>
                                        <p:cTn id="69" dur="500"/>
                                        <p:tgtEl>
                                          <p:spTgt spid="4098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49884"/>
                                        </p:tgtEl>
                                        <p:attrNameLst>
                                          <p:attrName>style.visibility</p:attrName>
                                        </p:attrNameLst>
                                      </p:cBhvr>
                                      <p:to>
                                        <p:strVal val="visible"/>
                                      </p:to>
                                    </p:set>
                                    <p:animEffect transition="in" filter="wipe(left)">
                                      <p:cBhvr>
                                        <p:cTn id="74" dur="500"/>
                                        <p:tgtEl>
                                          <p:spTgt spid="249884"/>
                                        </p:tgtEl>
                                      </p:cBhvr>
                                    </p:animEffect>
                                  </p:childTnLst>
                                </p:cTn>
                              </p:par>
                            </p:childTnLst>
                          </p:cTn>
                        </p:par>
                        <p:par>
                          <p:cTn id="75" fill="hold">
                            <p:stCondLst>
                              <p:cond delay="500"/>
                            </p:stCondLst>
                            <p:childTnLst>
                              <p:par>
                                <p:cTn id="76" presetID="22" presetClass="entr" presetSubtype="1" fill="hold" nodeType="afterEffect">
                                  <p:stCondLst>
                                    <p:cond delay="0"/>
                                  </p:stCondLst>
                                  <p:childTnLst>
                                    <p:set>
                                      <p:cBhvr>
                                        <p:cTn id="77" dur="1" fill="hold">
                                          <p:stCondLst>
                                            <p:cond delay="0"/>
                                          </p:stCondLst>
                                        </p:cTn>
                                        <p:tgtEl>
                                          <p:spTgt spid="249885"/>
                                        </p:tgtEl>
                                        <p:attrNameLst>
                                          <p:attrName>style.visibility</p:attrName>
                                        </p:attrNameLst>
                                      </p:cBhvr>
                                      <p:to>
                                        <p:strVal val="visible"/>
                                      </p:to>
                                    </p:set>
                                    <p:animEffect transition="in" filter="wipe(up)">
                                      <p:cBhvr>
                                        <p:cTn id="78" dur="500"/>
                                        <p:tgtEl>
                                          <p:spTgt spid="249885"/>
                                        </p:tgtEl>
                                      </p:cBhvr>
                                    </p:animEffect>
                                  </p:childTnLst>
                                </p:cTn>
                              </p:par>
                            </p:childTnLst>
                          </p:cTn>
                        </p:par>
                        <p:par>
                          <p:cTn id="79" fill="hold">
                            <p:stCondLst>
                              <p:cond delay="1000"/>
                            </p:stCondLst>
                            <p:childTnLst>
                              <p:par>
                                <p:cTn id="80" presetID="22" presetClass="entr" presetSubtype="1" fill="hold" nodeType="afterEffect">
                                  <p:stCondLst>
                                    <p:cond delay="0"/>
                                  </p:stCondLst>
                                  <p:childTnLst>
                                    <p:set>
                                      <p:cBhvr>
                                        <p:cTn id="81" dur="1" fill="hold">
                                          <p:stCondLst>
                                            <p:cond delay="0"/>
                                          </p:stCondLst>
                                        </p:cTn>
                                        <p:tgtEl>
                                          <p:spTgt spid="249888"/>
                                        </p:tgtEl>
                                        <p:attrNameLst>
                                          <p:attrName>style.visibility</p:attrName>
                                        </p:attrNameLst>
                                      </p:cBhvr>
                                      <p:to>
                                        <p:strVal val="visible"/>
                                      </p:to>
                                    </p:set>
                                    <p:animEffect transition="in" filter="wipe(up)">
                                      <p:cBhvr>
                                        <p:cTn id="82" dur="500"/>
                                        <p:tgtEl>
                                          <p:spTgt spid="249888"/>
                                        </p:tgtEl>
                                      </p:cBhvr>
                                    </p:animEffect>
                                  </p:childTnLst>
                                </p:cTn>
                              </p:par>
                            </p:childTnLst>
                          </p:cTn>
                        </p:par>
                        <p:par>
                          <p:cTn id="83" fill="hold">
                            <p:stCondLst>
                              <p:cond delay="1500"/>
                            </p:stCondLst>
                            <p:childTnLst>
                              <p:par>
                                <p:cTn id="84" presetID="22" presetClass="entr" presetSubtype="1" fill="hold" nodeType="afterEffect">
                                  <p:stCondLst>
                                    <p:cond delay="0"/>
                                  </p:stCondLst>
                                  <p:childTnLst>
                                    <p:set>
                                      <p:cBhvr>
                                        <p:cTn id="85" dur="1" fill="hold">
                                          <p:stCondLst>
                                            <p:cond delay="0"/>
                                          </p:stCondLst>
                                        </p:cTn>
                                        <p:tgtEl>
                                          <p:spTgt spid="249891"/>
                                        </p:tgtEl>
                                        <p:attrNameLst>
                                          <p:attrName>style.visibility</p:attrName>
                                        </p:attrNameLst>
                                      </p:cBhvr>
                                      <p:to>
                                        <p:strVal val="visible"/>
                                      </p:to>
                                    </p:set>
                                    <p:animEffect transition="in" filter="wipe(up)">
                                      <p:cBhvr>
                                        <p:cTn id="86" dur="500"/>
                                        <p:tgtEl>
                                          <p:spTgt spid="24989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wipe(left)">
                                      <p:cBhvr>
                                        <p:cTn id="9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animBg="1"/>
      <p:bldP spid="249873" grpId="0" animBg="1"/>
      <p:bldP spid="249877" grpId="0" animBg="1"/>
      <p:bldP spid="249884" grpId="0" animBg="1"/>
      <p:bldP spid="249934" grpId="0"/>
      <p:bldP spid="40981" grpId="0"/>
      <p:bldP spid="40982" grpId="0"/>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TLB</a:t>
            </a:r>
            <a:endParaRPr lang="zh-CN" altLang="en-US" dirty="0"/>
          </a:p>
        </p:txBody>
      </p:sp>
      <p:sp>
        <p:nvSpPr>
          <p:cNvPr id="3" name="内容占位符 2"/>
          <p:cNvSpPr>
            <a:spLocks noGrp="1"/>
          </p:cNvSpPr>
          <p:nvPr>
            <p:ph idx="1"/>
          </p:nvPr>
        </p:nvSpPr>
        <p:spPr/>
        <p:txBody>
          <a:bodyPr/>
          <a:lstStyle/>
          <a:p>
            <a:r>
              <a:rPr lang="en-US" altLang="en-US" dirty="0"/>
              <a:t>On a TLB miss, value is loaded into the TLB for faster access next time.</a:t>
            </a:r>
            <a:endParaRPr lang="en-US" altLang="en-US" dirty="0"/>
          </a:p>
          <a:p>
            <a:pPr lvl="1"/>
            <a:r>
              <a:rPr lang="en-US" altLang="en-US" dirty="0"/>
              <a:t>TLBs typically small (64 to 1,024 entries).</a:t>
            </a:r>
            <a:endParaRPr lang="en-US" altLang="en-US" dirty="0"/>
          </a:p>
          <a:p>
            <a:pPr lvl="1"/>
            <a:r>
              <a:rPr lang="en-US" altLang="en-US" dirty="0"/>
              <a:t>Replacement policies must be considered (e.g. LRU).</a:t>
            </a:r>
            <a:endParaRPr lang="en-US" altLang="en-US" dirty="0"/>
          </a:p>
          <a:p>
            <a:pPr lvl="1"/>
            <a:r>
              <a:rPr lang="en-US" altLang="en-US" dirty="0"/>
              <a:t>Some entries can be</a:t>
            </a:r>
            <a:r>
              <a:rPr lang="en-US" altLang="en-US" dirty="0">
                <a:solidFill>
                  <a:srgbClr val="3366FF"/>
                </a:solidFill>
              </a:rPr>
              <a:t> </a:t>
            </a:r>
            <a:r>
              <a:rPr lang="en-US" altLang="en-US" dirty="0">
                <a:solidFill>
                  <a:srgbClr val="0000FF"/>
                </a:solidFill>
              </a:rPr>
              <a:t>wired down </a:t>
            </a:r>
            <a:r>
              <a:rPr lang="en-US" altLang="en-US" dirty="0"/>
              <a:t>for permanent fast access</a:t>
            </a:r>
            <a:br>
              <a:rPr lang="en-US" altLang="en-US" dirty="0"/>
            </a:br>
            <a:r>
              <a:rPr lang="en-US" altLang="en-US" dirty="0"/>
              <a:t>e.g. entries for key kernel code.</a:t>
            </a:r>
            <a:endParaRPr lang="en-US" altLang="en-US" dirty="0"/>
          </a:p>
          <a:p>
            <a:r>
              <a:rPr lang="en-US" altLang="en-US" dirty="0"/>
              <a:t>Process Context Switching</a:t>
            </a:r>
            <a:endParaRPr lang="en-US" altLang="en-US" dirty="0"/>
          </a:p>
          <a:p>
            <a:r>
              <a:rPr lang="en-US" altLang="en-US" dirty="0"/>
              <a:t>Some TLBs store </a:t>
            </a:r>
            <a:r>
              <a:rPr lang="en-US" altLang="en-US" dirty="0">
                <a:solidFill>
                  <a:srgbClr val="0000FF"/>
                </a:solidFill>
              </a:rPr>
              <a:t>address-space identifiers (ASIDs) </a:t>
            </a:r>
            <a:r>
              <a:rPr lang="en-US" altLang="en-US" dirty="0"/>
              <a:t>in each TLB entry.</a:t>
            </a:r>
            <a:endParaRPr lang="en-US" altLang="en-US" dirty="0"/>
          </a:p>
          <a:p>
            <a:pPr lvl="1"/>
            <a:r>
              <a:rPr lang="en-US" altLang="en-US" dirty="0">
                <a:solidFill>
                  <a:srgbClr val="0000FF"/>
                </a:solidFill>
              </a:rPr>
              <a:t>ASID</a:t>
            </a:r>
            <a:r>
              <a:rPr lang="en-US" altLang="en-US" dirty="0"/>
              <a:t> uniquely identifies each process, and is used to provide address-space </a:t>
            </a:r>
            <a:br>
              <a:rPr lang="en-US" altLang="en-US" dirty="0"/>
            </a:br>
            <a:r>
              <a:rPr lang="en-US" altLang="en-US" dirty="0"/>
              <a:t>protection for that process.</a:t>
            </a:r>
            <a:endParaRPr lang="en-US" altLang="en-US" dirty="0"/>
          </a:p>
          <a:p>
            <a:pPr lvl="1"/>
            <a:r>
              <a:rPr lang="en-US" altLang="en-US" dirty="0">
                <a:solidFill>
                  <a:srgbClr val="0000FF"/>
                </a:solidFill>
              </a:rPr>
              <a:t>ASID </a:t>
            </a:r>
            <a:r>
              <a:rPr lang="en-US" altLang="zh-CN" dirty="0"/>
              <a:t>allows the TLB to contain entries for </a:t>
            </a:r>
            <a:br>
              <a:rPr lang="en-US" altLang="zh-CN" dirty="0"/>
            </a:br>
            <a:r>
              <a:rPr lang="en-US" altLang="zh-CN" dirty="0"/>
              <a:t>several different processes simultaneously.</a:t>
            </a:r>
            <a:endParaRPr lang="zh-CN" altLang="en-US" dirty="0"/>
          </a:p>
        </p:txBody>
      </p:sp>
      <p:pic>
        <p:nvPicPr>
          <p:cNvPr id="14643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89471" y="4905443"/>
            <a:ext cx="3342144" cy="1403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430" y="2299075"/>
            <a:ext cx="2160240" cy="1352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6435"/>
                                        </p:tgtEl>
                                        <p:attrNameLst>
                                          <p:attrName>style.visibility</p:attrName>
                                        </p:attrNameLst>
                                      </p:cBhvr>
                                      <p:to>
                                        <p:strVal val="visible"/>
                                      </p:to>
                                    </p:set>
                                    <p:animEffect transition="in" filter="wipe(left)">
                                      <p:cBhvr>
                                        <p:cTn id="39" dur="500"/>
                                        <p:tgtEl>
                                          <p:spTgt spid="1464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left)">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Effective Access Time (EAT)</a:t>
            </a:r>
            <a:endParaRPr lang="zh-CN" altLang="en-US" dirty="0"/>
          </a:p>
        </p:txBody>
      </p:sp>
      <p:sp>
        <p:nvSpPr>
          <p:cNvPr id="251907" name="Rectangle 3"/>
          <p:cNvSpPr>
            <a:spLocks noGrp="1" noChangeArrowheads="1"/>
          </p:cNvSpPr>
          <p:nvPr>
            <p:ph idx="1"/>
          </p:nvPr>
        </p:nvSpPr>
        <p:spPr/>
        <p:txBody>
          <a:bodyPr/>
          <a:lstStyle/>
          <a:p>
            <a:pPr>
              <a:tabLst>
                <a:tab pos="2063750" algn="l"/>
                <a:tab pos="2568575" algn="l"/>
              </a:tabLst>
            </a:pPr>
            <a:r>
              <a:rPr lang="en-US" altLang="zh-CN" i="1" dirty="0">
                <a:solidFill>
                  <a:srgbClr val="0000FF"/>
                </a:solidFill>
                <a:sym typeface="Symbol" panose="05050102010706020507" pitchFamily="18" charset="2"/>
              </a:rPr>
              <a:t>Hit ratio</a:t>
            </a:r>
            <a:r>
              <a:rPr lang="en-US" altLang="zh-CN" i="1" dirty="0">
                <a:sym typeface="Symbol" panose="05050102010706020507" pitchFamily="18" charset="2"/>
              </a:rPr>
              <a:t> </a:t>
            </a:r>
            <a:r>
              <a:rPr lang="en-US" altLang="zh-CN" dirty="0">
                <a:sym typeface="Symbol" panose="05050102010706020507" pitchFamily="18" charset="2"/>
              </a:rPr>
              <a:t>– percentage of times that a page number is found in the associative registers; ration related to number of associative registers.</a:t>
            </a:r>
            <a:endParaRPr lang="en-US" altLang="zh-CN" dirty="0">
              <a:sym typeface="Symbol" panose="05050102010706020507" pitchFamily="18" charset="2"/>
            </a:endParaRPr>
          </a:p>
          <a:p>
            <a:pPr>
              <a:tabLst>
                <a:tab pos="2063750" algn="l"/>
                <a:tab pos="2568575" algn="l"/>
              </a:tabLst>
            </a:pPr>
            <a:r>
              <a:rPr lang="en-US" altLang="zh-CN" dirty="0"/>
              <a:t>Associative Lookup = </a:t>
            </a:r>
            <a:r>
              <a:rPr lang="en-US" altLang="zh-CN" dirty="0">
                <a:sym typeface="Symbol" panose="05050102010706020507" pitchFamily="18" charset="2"/>
              </a:rPr>
              <a:t> nanoseconds</a:t>
            </a:r>
            <a:endParaRPr lang="en-US" altLang="zh-CN" dirty="0">
              <a:sym typeface="Symbol" panose="05050102010706020507" pitchFamily="18" charset="2"/>
            </a:endParaRPr>
          </a:p>
          <a:p>
            <a:pPr>
              <a:tabLst>
                <a:tab pos="2063750" algn="l"/>
                <a:tab pos="2568575" algn="l"/>
              </a:tabLst>
            </a:pPr>
            <a:r>
              <a:rPr lang="en-US" altLang="zh-CN" dirty="0">
                <a:sym typeface="Symbol" panose="05050102010706020507" pitchFamily="18" charset="2"/>
              </a:rPr>
              <a:t>Assume memory cycle time is  nanoseconds</a:t>
            </a:r>
            <a:endParaRPr lang="en-US" altLang="zh-CN" dirty="0">
              <a:sym typeface="Symbol" panose="05050102010706020507" pitchFamily="18" charset="2"/>
            </a:endParaRPr>
          </a:p>
          <a:p>
            <a:pPr>
              <a:tabLst>
                <a:tab pos="2063750" algn="l"/>
                <a:tab pos="2568575" algn="l"/>
              </a:tabLst>
            </a:pPr>
            <a:r>
              <a:rPr lang="en-US" altLang="zh-CN" dirty="0">
                <a:sym typeface="Symbol" panose="05050102010706020507" pitchFamily="18" charset="2"/>
              </a:rPr>
              <a:t>Hit ratio = </a:t>
            </a:r>
            <a:endParaRPr lang="en-US" altLang="zh-CN" dirty="0">
              <a:sym typeface="Symbol" panose="05050102010706020507" pitchFamily="18" charset="2"/>
            </a:endParaRPr>
          </a:p>
          <a:p>
            <a:pPr>
              <a:tabLst>
                <a:tab pos="2063750" algn="l"/>
                <a:tab pos="2568575" algn="l"/>
              </a:tabLst>
            </a:pPr>
            <a:r>
              <a:rPr lang="en-US" altLang="zh-CN" dirty="0">
                <a:solidFill>
                  <a:srgbClr val="0000FF"/>
                </a:solidFill>
                <a:sym typeface="Symbol" panose="05050102010706020507" pitchFamily="18" charset="2"/>
              </a:rPr>
              <a:t>Effective Access Time (EAT)</a:t>
            </a:r>
            <a:endParaRPr lang="en-US" altLang="zh-CN" dirty="0">
              <a:solidFill>
                <a:srgbClr val="0000FF"/>
              </a:solidFill>
              <a:sym typeface="Symbol" panose="05050102010706020507" pitchFamily="18" charset="2"/>
            </a:endParaRPr>
          </a:p>
          <a:p>
            <a:pPr>
              <a:buNone/>
              <a:tabLst>
                <a:tab pos="2063750" algn="l"/>
                <a:tab pos="2568575" algn="l"/>
              </a:tabLst>
            </a:pPr>
            <a:r>
              <a:rPr lang="en-US" altLang="zh-CN" dirty="0">
                <a:solidFill>
                  <a:srgbClr val="0000FF"/>
                </a:solidFill>
              </a:rPr>
              <a:t>		EAT = (</a:t>
            </a:r>
            <a:r>
              <a:rPr lang="en-US" altLang="zh-CN" dirty="0">
                <a:solidFill>
                  <a:srgbClr val="0000FF"/>
                </a:solidFill>
                <a:sym typeface="Symbol" panose="05050102010706020507" pitchFamily="18" charset="2"/>
              </a:rPr>
              <a:t></a:t>
            </a:r>
            <a:r>
              <a:rPr lang="en-US" altLang="zh-CN" dirty="0">
                <a:solidFill>
                  <a:srgbClr val="0000FF"/>
                </a:solidFill>
              </a:rPr>
              <a:t> + </a:t>
            </a:r>
            <a:r>
              <a:rPr lang="en-US" altLang="zh-CN" dirty="0">
                <a:solidFill>
                  <a:srgbClr val="0000FF"/>
                </a:solidFill>
                <a:sym typeface="Symbol" panose="05050102010706020507" pitchFamily="18" charset="2"/>
              </a:rPr>
              <a:t>)  + ( + 2)(1 – )</a:t>
            </a:r>
            <a:endParaRPr lang="en-US" altLang="zh-CN" dirty="0">
              <a:solidFill>
                <a:srgbClr val="0000FF"/>
              </a:solidFill>
              <a:sym typeface="Symbol" panose="05050102010706020507" pitchFamily="18" charset="2"/>
            </a:endParaRPr>
          </a:p>
          <a:p>
            <a:pPr>
              <a:buNone/>
              <a:tabLst>
                <a:tab pos="2063750" algn="l"/>
                <a:tab pos="2568575" algn="l"/>
              </a:tabLst>
            </a:pPr>
            <a:r>
              <a:rPr lang="en-US" altLang="zh-CN" dirty="0">
                <a:sym typeface="Symbol" panose="05050102010706020507" pitchFamily="18" charset="2"/>
              </a:rPr>
              <a:t>			= 2  +  –  </a:t>
            </a:r>
            <a:endParaRPr lang="en-US" altLang="zh-CN" dirty="0">
              <a:sym typeface="Symbol" panose="05050102010706020507" pitchFamily="18" charset="2"/>
            </a:endParaRPr>
          </a:p>
          <a:p>
            <a:pPr>
              <a:tabLst>
                <a:tab pos="2063750" algn="l"/>
                <a:tab pos="2568575" algn="l"/>
              </a:tabLst>
            </a:pPr>
            <a:r>
              <a:rPr lang="en-US" altLang="zh-CN" dirty="0">
                <a:sym typeface="Symbol" panose="05050102010706020507" pitchFamily="18" charset="2"/>
              </a:rPr>
              <a:t>=20ns, =100ns, =0.8,    EAT=140ns</a:t>
            </a:r>
            <a:endParaRPr lang="en-US" altLang="zh-CN" dirty="0">
              <a:sym typeface="Symbol" panose="05050102010706020507" pitchFamily="18" charset="2"/>
            </a:endParaRPr>
          </a:p>
          <a:p>
            <a:pPr>
              <a:tabLst>
                <a:tab pos="2063750" algn="l"/>
                <a:tab pos="2568575" algn="l"/>
              </a:tabLst>
            </a:pPr>
            <a:r>
              <a:rPr lang="en-US" altLang="zh-CN" dirty="0">
                <a:sym typeface="Symbol" panose="05050102010706020507" pitchFamily="18" charset="2"/>
              </a:rPr>
              <a:t>=20ns, =100ns, =0.98,  EAT=122ns</a:t>
            </a:r>
            <a:endParaRPr lang="en-US" altLang="zh-CN" dirty="0">
              <a:sym typeface="Symbol" panose="05050102010706020507" pitchFamily="18" charset="2"/>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wipe(left)">
                                      <p:cBhvr>
                                        <p:cTn id="7" dur="500"/>
                                        <p:tgtEl>
                                          <p:spTgt spid="251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7">
                                            <p:txEl>
                                              <p:pRg st="1" end="1"/>
                                            </p:txEl>
                                          </p:spTgt>
                                        </p:tgtEl>
                                        <p:attrNameLst>
                                          <p:attrName>style.visibility</p:attrName>
                                        </p:attrNameLst>
                                      </p:cBhvr>
                                      <p:to>
                                        <p:strVal val="visible"/>
                                      </p:to>
                                    </p:set>
                                    <p:animEffect transition="in" filter="wipe(left)">
                                      <p:cBhvr>
                                        <p:cTn id="12" dur="500"/>
                                        <p:tgtEl>
                                          <p:spTgt spid="251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7">
                                            <p:txEl>
                                              <p:pRg st="2" end="2"/>
                                            </p:txEl>
                                          </p:spTgt>
                                        </p:tgtEl>
                                        <p:attrNameLst>
                                          <p:attrName>style.visibility</p:attrName>
                                        </p:attrNameLst>
                                      </p:cBhvr>
                                      <p:to>
                                        <p:strVal val="visible"/>
                                      </p:to>
                                    </p:set>
                                    <p:animEffect transition="in" filter="wipe(left)">
                                      <p:cBhvr>
                                        <p:cTn id="17" dur="500"/>
                                        <p:tgtEl>
                                          <p:spTgt spid="251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07">
                                            <p:txEl>
                                              <p:pRg st="3" end="3"/>
                                            </p:txEl>
                                          </p:spTgt>
                                        </p:tgtEl>
                                        <p:attrNameLst>
                                          <p:attrName>style.visibility</p:attrName>
                                        </p:attrNameLst>
                                      </p:cBhvr>
                                      <p:to>
                                        <p:strVal val="visible"/>
                                      </p:to>
                                    </p:set>
                                    <p:animEffect transition="in" filter="wipe(left)">
                                      <p:cBhvr>
                                        <p:cTn id="22" dur="500"/>
                                        <p:tgtEl>
                                          <p:spTgt spid="251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7">
                                            <p:txEl>
                                              <p:pRg st="4" end="4"/>
                                            </p:txEl>
                                          </p:spTgt>
                                        </p:tgtEl>
                                        <p:attrNameLst>
                                          <p:attrName>style.visibility</p:attrName>
                                        </p:attrNameLst>
                                      </p:cBhvr>
                                      <p:to>
                                        <p:strVal val="visible"/>
                                      </p:to>
                                    </p:set>
                                    <p:animEffect transition="in" filter="wipe(left)">
                                      <p:cBhvr>
                                        <p:cTn id="27" dur="500"/>
                                        <p:tgtEl>
                                          <p:spTgt spid="251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907">
                                            <p:txEl>
                                              <p:pRg st="5" end="5"/>
                                            </p:txEl>
                                          </p:spTgt>
                                        </p:tgtEl>
                                        <p:attrNameLst>
                                          <p:attrName>style.visibility</p:attrName>
                                        </p:attrNameLst>
                                      </p:cBhvr>
                                      <p:to>
                                        <p:strVal val="visible"/>
                                      </p:to>
                                    </p:set>
                                    <p:animEffect transition="in" filter="wipe(left)">
                                      <p:cBhvr>
                                        <p:cTn id="32" dur="500"/>
                                        <p:tgtEl>
                                          <p:spTgt spid="251907">
                                            <p:txEl>
                                              <p:pRg st="5" end="5"/>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51907">
                                            <p:txEl>
                                              <p:pRg st="6" end="6"/>
                                            </p:txEl>
                                          </p:spTgt>
                                        </p:tgtEl>
                                        <p:attrNameLst>
                                          <p:attrName>style.visibility</p:attrName>
                                        </p:attrNameLst>
                                      </p:cBhvr>
                                      <p:to>
                                        <p:strVal val="visible"/>
                                      </p:to>
                                    </p:set>
                                    <p:animEffect transition="in" filter="wipe(left)">
                                      <p:cBhvr>
                                        <p:cTn id="36" dur="500"/>
                                        <p:tgtEl>
                                          <p:spTgt spid="25190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1907">
                                            <p:txEl>
                                              <p:pRg st="7" end="7"/>
                                            </p:txEl>
                                          </p:spTgt>
                                        </p:tgtEl>
                                        <p:attrNameLst>
                                          <p:attrName>style.visibility</p:attrName>
                                        </p:attrNameLst>
                                      </p:cBhvr>
                                      <p:to>
                                        <p:strVal val="visible"/>
                                      </p:to>
                                    </p:set>
                                    <p:animEffect transition="in" filter="wipe(left)">
                                      <p:cBhvr>
                                        <p:cTn id="41" dur="500"/>
                                        <p:tgtEl>
                                          <p:spTgt spid="251907">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1907">
                                            <p:txEl>
                                              <p:pRg st="8" end="8"/>
                                            </p:txEl>
                                          </p:spTgt>
                                        </p:tgtEl>
                                        <p:attrNameLst>
                                          <p:attrName>style.visibility</p:attrName>
                                        </p:attrNameLst>
                                      </p:cBhvr>
                                      <p:to>
                                        <p:strVal val="visible"/>
                                      </p:to>
                                    </p:set>
                                    <p:animEffect transition="in" filter="wipe(left)">
                                      <p:cBhvr>
                                        <p:cTn id="46" dur="500"/>
                                        <p:tgtEl>
                                          <p:spTgt spid="251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solidFill>
            <a:srgbClr val="002060"/>
          </a:solidFill>
        </p:spPr>
        <p:txBody>
          <a:bodyPr/>
          <a:lstStyle/>
          <a:p>
            <a:r>
              <a:rPr lang="en-US" altLang="zh-CN" dirty="0"/>
              <a:t>Exercise 7</a:t>
            </a:r>
            <a:endParaRPr lang="zh-CN" altLang="en-US" dirty="0"/>
          </a:p>
        </p:txBody>
      </p:sp>
      <p:sp>
        <p:nvSpPr>
          <p:cNvPr id="3" name="内容占位符 2"/>
          <p:cNvSpPr>
            <a:spLocks noGrp="1"/>
          </p:cNvSpPr>
          <p:nvPr>
            <p:ph idx="1"/>
          </p:nvPr>
        </p:nvSpPr>
        <p:spPr/>
        <p:txBody>
          <a:bodyPr/>
          <a:lstStyle/>
          <a:p>
            <a:r>
              <a:rPr lang="en-US" altLang="zh-CN" dirty="0"/>
              <a:t>Consider a paging system with the page table stored in memory.</a:t>
            </a:r>
            <a:endParaRPr lang="zh-CN" altLang="zh-CN" dirty="0"/>
          </a:p>
          <a:p>
            <a:pPr lvl="1"/>
            <a:r>
              <a:rPr lang="en-US" altLang="zh-CN" sz="2800" dirty="0"/>
              <a:t>if a memory reference takes 200 nanoseconds, how long does a paged memory access take?</a:t>
            </a:r>
            <a:endParaRPr lang="en-US" altLang="zh-CN" sz="2800" dirty="0"/>
          </a:p>
          <a:p>
            <a:pPr lvl="2"/>
            <a:endParaRPr lang="zh-CN" altLang="zh-CN" sz="2800" dirty="0"/>
          </a:p>
          <a:p>
            <a:pPr lvl="1"/>
            <a:r>
              <a:rPr lang="en-US" altLang="zh-CN" sz="2800" dirty="0"/>
              <a:t>If we add TLBs, and 75 percent of all page-table references are found in the TLBs, what is the effective memory access time? </a:t>
            </a:r>
            <a:br>
              <a:rPr lang="en-US" altLang="zh-CN" sz="2800" dirty="0"/>
            </a:br>
            <a:r>
              <a:rPr lang="en-US" altLang="zh-CN" sz="2800" dirty="0"/>
              <a:t>(Assume that finding a page-table entry in the TLBs takes 4 time, if the entry is there.)</a:t>
            </a:r>
            <a:endParaRPr lang="zh-CN" altLang="en-US" sz="2800" dirty="0"/>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5956935" y="2267585"/>
            <a:ext cx="4064000" cy="460375"/>
          </a:xfrm>
          <a:prstGeom prst="rect">
            <a:avLst/>
          </a:prstGeom>
          <a:noFill/>
        </p:spPr>
        <p:txBody>
          <a:bodyPr wrap="square" rtlCol="0">
            <a:spAutoFit/>
          </a:bodyPr>
          <a:p>
            <a:r>
              <a:rPr lang="en-US" altLang="zh-CN"/>
              <a:t>400</a:t>
            </a:r>
            <a:endParaRPr lang="en-US" altLang="zh-CN"/>
          </a:p>
        </p:txBody>
      </p:sp>
      <p:sp>
        <p:nvSpPr>
          <p:cNvPr id="5" name="文本框 4"/>
          <p:cNvSpPr txBox="1"/>
          <p:nvPr/>
        </p:nvSpPr>
        <p:spPr>
          <a:xfrm>
            <a:off x="2006600" y="5276850"/>
            <a:ext cx="4064000" cy="460375"/>
          </a:xfrm>
          <a:prstGeom prst="rect">
            <a:avLst/>
          </a:prstGeom>
          <a:noFill/>
        </p:spPr>
        <p:txBody>
          <a:bodyPr wrap="square" rtlCol="0">
            <a:spAutoFit/>
          </a:bodyPr>
          <a:p>
            <a:r>
              <a:rPr lang="en-US" altLang="zh-CN"/>
              <a:t>(4+200)*0.75+0.25*404</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 Protection</a:t>
            </a:r>
            <a:endParaRPr lang="zh-CN" altLang="en-US" dirty="0"/>
          </a:p>
        </p:txBody>
      </p:sp>
      <p:sp>
        <p:nvSpPr>
          <p:cNvPr id="253955" name="Rectangle 3"/>
          <p:cNvSpPr>
            <a:spLocks noGrp="1" noChangeArrowheads="1"/>
          </p:cNvSpPr>
          <p:nvPr>
            <p:ph idx="1"/>
          </p:nvPr>
        </p:nvSpPr>
        <p:spPr/>
        <p:txBody>
          <a:bodyPr>
            <a:normAutofit/>
          </a:bodyPr>
          <a:lstStyle/>
          <a:p>
            <a:pPr eaLnBrk="1" hangingPunct="1"/>
            <a:r>
              <a:rPr lang="en-US" altLang="zh-CN" dirty="0"/>
              <a:t>Memory protection implemented by associating </a:t>
            </a:r>
            <a:r>
              <a:rPr lang="en-US" altLang="zh-CN" i="1" dirty="0">
                <a:solidFill>
                  <a:srgbClr val="0000FF"/>
                </a:solidFill>
              </a:rPr>
              <a:t>protection bit </a:t>
            </a:r>
            <a:r>
              <a:rPr lang="en-US" altLang="zh-CN" dirty="0"/>
              <a:t>with each frame.</a:t>
            </a:r>
            <a:endParaRPr lang="en-US" altLang="zh-CN" dirty="0"/>
          </a:p>
          <a:p>
            <a:pPr lvl="1" eaLnBrk="1" hangingPunct="1"/>
            <a:r>
              <a:rPr lang="en-US" altLang="zh-CN" dirty="0"/>
              <a:t>Normally these bits are </a:t>
            </a:r>
            <a:r>
              <a:rPr lang="en-US" altLang="zh-CN" dirty="0">
                <a:solidFill>
                  <a:srgbClr val="0000FF"/>
                </a:solidFill>
              </a:rPr>
              <a:t>kept in the page table</a:t>
            </a:r>
            <a:r>
              <a:rPr lang="en-US" altLang="zh-CN" dirty="0"/>
              <a:t>.</a:t>
            </a:r>
            <a:endParaRPr lang="en-US" altLang="zh-CN" dirty="0"/>
          </a:p>
          <a:p>
            <a:pPr eaLnBrk="1" hangingPunct="1"/>
            <a:r>
              <a:rPr lang="en-US" altLang="zh-CN" i="1" dirty="0">
                <a:solidFill>
                  <a:srgbClr val="0000FF"/>
                </a:solidFill>
              </a:rPr>
              <a:t>RW</a:t>
            </a:r>
            <a:r>
              <a:rPr lang="en-US" altLang="zh-CN" dirty="0"/>
              <a:t> bit, can define a page to be read-write or read-only.</a:t>
            </a:r>
            <a:endParaRPr lang="en-US" altLang="zh-CN" dirty="0"/>
          </a:p>
          <a:p>
            <a:pPr lvl="1" eaLnBrk="1" hangingPunct="1"/>
            <a:r>
              <a:rPr lang="en-US" altLang="en-US" dirty="0"/>
              <a:t>Can also add more bits to indicate page execute-only, and so on.</a:t>
            </a:r>
            <a:endParaRPr lang="en-US" altLang="zh-CN" dirty="0"/>
          </a:p>
          <a:p>
            <a:pPr eaLnBrk="1" hangingPunct="1"/>
            <a:r>
              <a:rPr lang="en-US" altLang="zh-CN" i="1" dirty="0">
                <a:solidFill>
                  <a:srgbClr val="0000FF"/>
                </a:solidFill>
              </a:rPr>
              <a:t>Valid-invalid</a:t>
            </a:r>
            <a:r>
              <a:rPr lang="en-US" altLang="zh-CN" dirty="0"/>
              <a:t> bit attached to each entry in the page table.</a:t>
            </a:r>
            <a:endParaRPr lang="en-US" altLang="zh-CN" dirty="0"/>
          </a:p>
          <a:p>
            <a:pPr lvl="1" eaLnBrk="1" hangingPunct="1"/>
            <a:r>
              <a:rPr lang="en-US" altLang="zh-CN" dirty="0"/>
              <a:t>“</a:t>
            </a:r>
            <a:r>
              <a:rPr lang="en-US" altLang="zh-CN" dirty="0">
                <a:solidFill>
                  <a:srgbClr val="0000FF"/>
                </a:solidFill>
              </a:rPr>
              <a:t>valid</a:t>
            </a:r>
            <a:r>
              <a:rPr lang="en-US" altLang="zh-CN" dirty="0"/>
              <a:t>” indicates that the associated page is in the process’ logical address space, and is thus a legal page.</a:t>
            </a:r>
            <a:endParaRPr lang="en-US" altLang="zh-CN" dirty="0"/>
          </a:p>
          <a:p>
            <a:pPr lvl="1" eaLnBrk="1" hangingPunct="1"/>
            <a:r>
              <a:rPr lang="en-US" altLang="zh-CN" dirty="0"/>
              <a:t>“</a:t>
            </a:r>
            <a:r>
              <a:rPr lang="en-US" altLang="zh-CN" dirty="0">
                <a:solidFill>
                  <a:srgbClr val="0000FF"/>
                </a:solidFill>
              </a:rPr>
              <a:t>invalid</a:t>
            </a:r>
            <a:r>
              <a:rPr lang="en-US" altLang="zh-CN" dirty="0"/>
              <a:t>” indicates that the page is not in the process’ logical address space.</a:t>
            </a:r>
            <a:endParaRPr lang="en-US" altLang="zh-CN" dirty="0"/>
          </a:p>
          <a:p>
            <a:pPr lvl="1" eaLnBrk="1" hangingPunct="1"/>
            <a:r>
              <a:rPr lang="en-US" altLang="en-US" dirty="0"/>
              <a:t>Or use </a:t>
            </a:r>
            <a:r>
              <a:rPr lang="en-US" altLang="en-US" dirty="0">
                <a:solidFill>
                  <a:srgbClr val="0000FF"/>
                </a:solidFill>
              </a:rPr>
              <a:t>page-table length register (PTLR).</a:t>
            </a:r>
            <a:endParaRPr lang="en-US" altLang="en-US" dirty="0">
              <a:solidFill>
                <a:srgbClr val="0000FF"/>
              </a:solidFill>
            </a:endParaRPr>
          </a:p>
          <a:p>
            <a:pPr eaLnBrk="1" hangingPunct="1"/>
            <a:r>
              <a:rPr lang="en-US" altLang="en-US" dirty="0"/>
              <a:t>Any violations result in a trap to the kernel.</a:t>
            </a:r>
            <a:endParaRPr lang="en-US" altLang="zh-CN" dirty="0">
              <a:solidFill>
                <a:srgbClr val="0000FF"/>
              </a:solidFill>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wipe(left)">
                                      <p:cBhvr>
                                        <p:cTn id="7" dur="500"/>
                                        <p:tgtEl>
                                          <p:spTgt spid="2539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3955">
                                            <p:txEl>
                                              <p:pRg st="1" end="1"/>
                                            </p:txEl>
                                          </p:spTgt>
                                        </p:tgtEl>
                                        <p:attrNameLst>
                                          <p:attrName>style.visibility</p:attrName>
                                        </p:attrNameLst>
                                      </p:cBhvr>
                                      <p:to>
                                        <p:strVal val="visible"/>
                                      </p:to>
                                    </p:set>
                                    <p:animEffect transition="in" filter="wipe(left)">
                                      <p:cBhvr>
                                        <p:cTn id="10" dur="500"/>
                                        <p:tgtEl>
                                          <p:spTgt spid="2539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3955">
                                            <p:txEl>
                                              <p:pRg st="2" end="2"/>
                                            </p:txEl>
                                          </p:spTgt>
                                        </p:tgtEl>
                                        <p:attrNameLst>
                                          <p:attrName>style.visibility</p:attrName>
                                        </p:attrNameLst>
                                      </p:cBhvr>
                                      <p:to>
                                        <p:strVal val="visible"/>
                                      </p:to>
                                    </p:set>
                                    <p:animEffect transition="in" filter="wipe(left)">
                                      <p:cBhvr>
                                        <p:cTn id="15" dur="500"/>
                                        <p:tgtEl>
                                          <p:spTgt spid="25395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3955">
                                            <p:txEl>
                                              <p:pRg st="3" end="3"/>
                                            </p:txEl>
                                          </p:spTgt>
                                        </p:tgtEl>
                                        <p:attrNameLst>
                                          <p:attrName>style.visibility</p:attrName>
                                        </p:attrNameLst>
                                      </p:cBhvr>
                                      <p:to>
                                        <p:strVal val="visible"/>
                                      </p:to>
                                    </p:set>
                                    <p:animEffect transition="in" filter="wipe(left)">
                                      <p:cBhvr>
                                        <p:cTn id="18" dur="500"/>
                                        <p:tgtEl>
                                          <p:spTgt spid="2539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3955">
                                            <p:txEl>
                                              <p:pRg st="4" end="4"/>
                                            </p:txEl>
                                          </p:spTgt>
                                        </p:tgtEl>
                                        <p:attrNameLst>
                                          <p:attrName>style.visibility</p:attrName>
                                        </p:attrNameLst>
                                      </p:cBhvr>
                                      <p:to>
                                        <p:strVal val="visible"/>
                                      </p:to>
                                    </p:set>
                                    <p:animEffect transition="in" filter="wipe(left)">
                                      <p:cBhvr>
                                        <p:cTn id="23" dur="500"/>
                                        <p:tgtEl>
                                          <p:spTgt spid="25395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3955">
                                            <p:txEl>
                                              <p:pRg st="5" end="5"/>
                                            </p:txEl>
                                          </p:spTgt>
                                        </p:tgtEl>
                                        <p:attrNameLst>
                                          <p:attrName>style.visibility</p:attrName>
                                        </p:attrNameLst>
                                      </p:cBhvr>
                                      <p:to>
                                        <p:strVal val="visible"/>
                                      </p:to>
                                    </p:set>
                                    <p:animEffect transition="in" filter="wipe(left)">
                                      <p:cBhvr>
                                        <p:cTn id="26" dur="500"/>
                                        <p:tgtEl>
                                          <p:spTgt spid="25395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53955">
                                            <p:txEl>
                                              <p:pRg st="6" end="6"/>
                                            </p:txEl>
                                          </p:spTgt>
                                        </p:tgtEl>
                                        <p:attrNameLst>
                                          <p:attrName>style.visibility</p:attrName>
                                        </p:attrNameLst>
                                      </p:cBhvr>
                                      <p:to>
                                        <p:strVal val="visible"/>
                                      </p:to>
                                    </p:set>
                                    <p:animEffect transition="in" filter="wipe(left)">
                                      <p:cBhvr>
                                        <p:cTn id="29" dur="500"/>
                                        <p:tgtEl>
                                          <p:spTgt spid="25395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3955">
                                            <p:txEl>
                                              <p:pRg st="7" end="7"/>
                                            </p:txEl>
                                          </p:spTgt>
                                        </p:tgtEl>
                                        <p:attrNameLst>
                                          <p:attrName>style.visibility</p:attrName>
                                        </p:attrNameLst>
                                      </p:cBhvr>
                                      <p:to>
                                        <p:strVal val="visible"/>
                                      </p:to>
                                    </p:set>
                                    <p:animEffect transition="in" filter="wipe(left)">
                                      <p:cBhvr>
                                        <p:cTn id="32" dur="500"/>
                                        <p:tgtEl>
                                          <p:spTgt spid="25395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955">
                                            <p:txEl>
                                              <p:pRg st="8" end="8"/>
                                            </p:txEl>
                                          </p:spTgt>
                                        </p:tgtEl>
                                        <p:attrNameLst>
                                          <p:attrName>style.visibility</p:attrName>
                                        </p:attrNameLst>
                                      </p:cBhvr>
                                      <p:to>
                                        <p:strVal val="visible"/>
                                      </p:to>
                                    </p:set>
                                    <p:animEffect transition="in" filter="wipe(left)">
                                      <p:cBhvr>
                                        <p:cTn id="37" dur="500"/>
                                        <p:tgtEl>
                                          <p:spTgt spid="2539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pic>
        <p:nvPicPr>
          <p:cNvPr id="14746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55740" y="2033845"/>
            <a:ext cx="4286250"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标题 3"/>
          <p:cNvSpPr>
            <a:spLocks noGrp="1"/>
          </p:cNvSpPr>
          <p:nvPr>
            <p:ph type="title"/>
          </p:nvPr>
        </p:nvSpPr>
        <p:spPr/>
        <p:txBody>
          <a:bodyPr/>
          <a:lstStyle/>
          <a:p>
            <a:r>
              <a:rPr lang="en-US" altLang="zh-CN" dirty="0"/>
              <a:t>Valid(v)-Invalid(i) Bit </a:t>
            </a:r>
            <a:endParaRPr lang="zh-CN" altLang="en-US" dirty="0"/>
          </a:p>
        </p:txBody>
      </p:sp>
      <p:sp>
        <p:nvSpPr>
          <p:cNvPr id="2" name="TextBox 1"/>
          <p:cNvSpPr txBox="1"/>
          <p:nvPr/>
        </p:nvSpPr>
        <p:spPr>
          <a:xfrm>
            <a:off x="406400" y="1067833"/>
            <a:ext cx="7354785" cy="830997"/>
          </a:xfrm>
          <a:prstGeom prst="rect">
            <a:avLst/>
          </a:prstGeom>
          <a:solidFill>
            <a:srgbClr val="FFFF66"/>
          </a:solidFill>
        </p:spPr>
        <p:txBody>
          <a:bodyPr wrap="square" rtlCol="0">
            <a:spAutoFit/>
          </a:bodyPr>
          <a:lstStyle/>
          <a:p>
            <a:r>
              <a:rPr lang="en-US" altLang="zh-CN" b="1" dirty="0"/>
              <a:t>In a system with a 14-bit address space (0 to 16383),  page size of 2 KB.  A program with size 10468B.</a:t>
            </a:r>
            <a:endParaRPr lang="zh-CN" altLang="en-US" b="1" dirty="0"/>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6604" y="98630"/>
            <a:ext cx="2385265" cy="6651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椭圆 2"/>
          <p:cNvSpPr/>
          <p:nvPr/>
        </p:nvSpPr>
        <p:spPr bwMode="auto">
          <a:xfrm>
            <a:off x="5690955" y="5217596"/>
            <a:ext cx="450050" cy="945105"/>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59" name="椭圆 58"/>
          <p:cNvSpPr/>
          <p:nvPr/>
        </p:nvSpPr>
        <p:spPr bwMode="auto">
          <a:xfrm>
            <a:off x="9831415" y="4761220"/>
            <a:ext cx="1944000" cy="648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6" name="矩形标注 5"/>
          <p:cNvSpPr/>
          <p:nvPr/>
        </p:nvSpPr>
        <p:spPr bwMode="auto">
          <a:xfrm>
            <a:off x="7626170" y="5409220"/>
            <a:ext cx="2360830" cy="900000"/>
          </a:xfrm>
          <a:prstGeom prst="wedgeRectCallout">
            <a:avLst>
              <a:gd name="adj1" fmla="val 44805"/>
              <a:gd name="adj2" fmla="val -7813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r"/>
            <a:r>
              <a:rPr lang="en-US" altLang="zh-CN" b="1" dirty="0"/>
              <a:t>1820B  internal fragmentation</a:t>
            </a:r>
            <a:endParaRPr lang="zh-CN" altLang="en-US" b="1" dirty="0"/>
          </a:p>
        </p:txBody>
      </p:sp>
      <p:pic>
        <p:nvPicPr>
          <p:cNvPr id="145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0" y="2419545"/>
            <a:ext cx="24574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 name="椭圆 57"/>
          <p:cNvSpPr/>
          <p:nvPr/>
        </p:nvSpPr>
        <p:spPr bwMode="auto">
          <a:xfrm>
            <a:off x="560385" y="5004175"/>
            <a:ext cx="972000" cy="9720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411"/>
                                        </p:tgtEl>
                                        <p:attrNameLst>
                                          <p:attrName>style.visibility</p:attrName>
                                        </p:attrNameLst>
                                      </p:cBhvr>
                                      <p:to>
                                        <p:strVal val="visible"/>
                                      </p:to>
                                    </p:set>
                                    <p:animEffect transition="in" filter="wipe(left)">
                                      <p:cBhvr>
                                        <p:cTn id="7" dur="500"/>
                                        <p:tgtEl>
                                          <p:spTgt spid="145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7458"/>
                                        </p:tgtEl>
                                        <p:attrNameLst>
                                          <p:attrName>style.visibility</p:attrName>
                                        </p:attrNameLst>
                                      </p:cBhvr>
                                      <p:to>
                                        <p:strVal val="visible"/>
                                      </p:to>
                                    </p:set>
                                    <p:animEffect transition="in" filter="wipe(up)">
                                      <p:cBhvr>
                                        <p:cTn id="12" dur="500"/>
                                        <p:tgtEl>
                                          <p:spTgt spid="1474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wipe(up)">
                                      <p:cBhvr>
                                        <p:cTn id="17" dur="500"/>
                                        <p:tgtEl>
                                          <p:spTgt spid="1474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left)">
                                      <p:cBhvr>
                                        <p:cTn id="32" dur="500"/>
                                        <p:tgtEl>
                                          <p:spTgt spid="59"/>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9" grpId="0" animBg="1"/>
      <p:bldP spid="6" grpId="0" animBg="1"/>
      <p:bldP spid="5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Shared Pages</a:t>
            </a:r>
            <a:endParaRPr lang="zh-CN" altLang="en-US" dirty="0"/>
          </a:p>
        </p:txBody>
      </p:sp>
      <p:sp>
        <p:nvSpPr>
          <p:cNvPr id="318467" name="Rectangle 3"/>
          <p:cNvSpPr>
            <a:spLocks noGrp="1" noChangeArrowheads="1"/>
          </p:cNvSpPr>
          <p:nvPr>
            <p:ph idx="1"/>
          </p:nvPr>
        </p:nvSpPr>
        <p:spPr/>
        <p:txBody>
          <a:bodyPr/>
          <a:lstStyle/>
          <a:p>
            <a:pPr eaLnBrk="1" hangingPunct="1"/>
            <a:r>
              <a:rPr lang="en-US" altLang="zh-CN" dirty="0"/>
              <a:t>Shared code</a:t>
            </a:r>
            <a:endParaRPr lang="en-US" altLang="zh-CN" dirty="0"/>
          </a:p>
          <a:p>
            <a:pPr lvl="1" eaLnBrk="1" hangingPunct="1"/>
            <a:r>
              <a:rPr lang="en-US" altLang="zh-CN" dirty="0"/>
              <a:t>One copy of read-only (</a:t>
            </a:r>
            <a:r>
              <a:rPr lang="en-US" altLang="zh-CN" dirty="0">
                <a:solidFill>
                  <a:srgbClr val="0000FF"/>
                </a:solidFill>
              </a:rPr>
              <a:t>reentrant</a:t>
            </a:r>
            <a:r>
              <a:rPr lang="en-US" altLang="zh-CN" dirty="0"/>
              <a:t>) code shared among processes (i.e., text editors, compilers, window systems). </a:t>
            </a:r>
            <a:endParaRPr lang="en-US" altLang="zh-CN" dirty="0"/>
          </a:p>
          <a:p>
            <a:pPr lvl="1" eaLnBrk="1" hangingPunct="1"/>
            <a:r>
              <a:rPr lang="en-US" altLang="zh-CN" dirty="0">
                <a:solidFill>
                  <a:srgbClr val="0000FF"/>
                </a:solidFill>
              </a:rPr>
              <a:t>Shared code must appear in same location in the logical address space of all processes.</a:t>
            </a:r>
            <a:endParaRPr lang="en-US" altLang="zh-CN" dirty="0">
              <a:solidFill>
                <a:srgbClr val="0000FF"/>
              </a:solidFill>
            </a:endParaRPr>
          </a:p>
          <a:p>
            <a:pPr lvl="1" eaLnBrk="1" hangingPunct="1"/>
            <a:r>
              <a:rPr lang="en-US" altLang="en-US" dirty="0"/>
              <a:t>Similar to multiple threads sharing the same process space.</a:t>
            </a:r>
            <a:endParaRPr lang="en-US" altLang="zh-CN" dirty="0"/>
          </a:p>
          <a:p>
            <a:pPr lvl="1" eaLnBrk="1" hangingPunct="1"/>
            <a:r>
              <a:rPr lang="en-US" altLang="en-US" dirty="0"/>
              <a:t>Also useful for </a:t>
            </a:r>
            <a:r>
              <a:rPr lang="en-US" altLang="en-US" dirty="0" err="1"/>
              <a:t>interprocess</a:t>
            </a:r>
            <a:r>
              <a:rPr lang="en-US" altLang="en-US" dirty="0"/>
              <a:t> communication if sharing of read-write pages is allowed.</a:t>
            </a:r>
            <a:endParaRPr lang="en-US" altLang="zh-CN" dirty="0"/>
          </a:p>
          <a:p>
            <a:pPr eaLnBrk="1" hangingPunct="1"/>
            <a:r>
              <a:rPr lang="en-US" altLang="zh-CN" dirty="0"/>
              <a:t>Private code and data </a:t>
            </a:r>
            <a:endParaRPr lang="en-US" altLang="zh-CN" dirty="0"/>
          </a:p>
          <a:p>
            <a:pPr lvl="1" eaLnBrk="1" hangingPunct="1"/>
            <a:r>
              <a:rPr lang="en-US" altLang="zh-CN" dirty="0"/>
              <a:t>Each process keeps a separate copy of the code and data.</a:t>
            </a:r>
            <a:endParaRPr lang="en-US" altLang="zh-CN" dirty="0"/>
          </a:p>
          <a:p>
            <a:pPr lvl="1" eaLnBrk="1" hangingPunct="1"/>
            <a:r>
              <a:rPr lang="en-US" altLang="zh-CN" dirty="0"/>
              <a:t>The pages for the private code and data can appear anywhere in the logical address space.</a:t>
            </a:r>
            <a:endParaRPr lang="en-US" altLang="zh-CN" dirty="0"/>
          </a:p>
          <a:p>
            <a:pPr eaLnBrk="1" hangingPunct="1"/>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wipe(left)">
                                      <p:cBhvr>
                                        <p:cTn id="7" dur="500"/>
                                        <p:tgtEl>
                                          <p:spTgt spid="3184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8467">
                                            <p:txEl>
                                              <p:pRg st="1" end="1"/>
                                            </p:txEl>
                                          </p:spTgt>
                                        </p:tgtEl>
                                        <p:attrNameLst>
                                          <p:attrName>style.visibility</p:attrName>
                                        </p:attrNameLst>
                                      </p:cBhvr>
                                      <p:to>
                                        <p:strVal val="visible"/>
                                      </p:to>
                                    </p:set>
                                    <p:animEffect transition="in" filter="wipe(left)">
                                      <p:cBhvr>
                                        <p:cTn id="10" dur="500"/>
                                        <p:tgtEl>
                                          <p:spTgt spid="3184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8467">
                                            <p:txEl>
                                              <p:pRg st="2" end="2"/>
                                            </p:txEl>
                                          </p:spTgt>
                                        </p:tgtEl>
                                        <p:attrNameLst>
                                          <p:attrName>style.visibility</p:attrName>
                                        </p:attrNameLst>
                                      </p:cBhvr>
                                      <p:to>
                                        <p:strVal val="visible"/>
                                      </p:to>
                                    </p:set>
                                    <p:animEffect transition="in" filter="wipe(left)">
                                      <p:cBhvr>
                                        <p:cTn id="13" dur="500"/>
                                        <p:tgtEl>
                                          <p:spTgt spid="31846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8467">
                                            <p:txEl>
                                              <p:pRg st="3" end="3"/>
                                            </p:txEl>
                                          </p:spTgt>
                                        </p:tgtEl>
                                        <p:attrNameLst>
                                          <p:attrName>style.visibility</p:attrName>
                                        </p:attrNameLst>
                                      </p:cBhvr>
                                      <p:to>
                                        <p:strVal val="visible"/>
                                      </p:to>
                                    </p:set>
                                    <p:animEffect transition="in" filter="wipe(left)">
                                      <p:cBhvr>
                                        <p:cTn id="16" dur="500"/>
                                        <p:tgtEl>
                                          <p:spTgt spid="31846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8467">
                                            <p:txEl>
                                              <p:pRg st="4" end="4"/>
                                            </p:txEl>
                                          </p:spTgt>
                                        </p:tgtEl>
                                        <p:attrNameLst>
                                          <p:attrName>style.visibility</p:attrName>
                                        </p:attrNameLst>
                                      </p:cBhvr>
                                      <p:to>
                                        <p:strVal val="visible"/>
                                      </p:to>
                                    </p:set>
                                    <p:animEffect transition="in" filter="wipe(left)">
                                      <p:cBhvr>
                                        <p:cTn id="19" dur="500"/>
                                        <p:tgtEl>
                                          <p:spTgt spid="31846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18467">
                                            <p:txEl>
                                              <p:pRg st="5" end="5"/>
                                            </p:txEl>
                                          </p:spTgt>
                                        </p:tgtEl>
                                        <p:attrNameLst>
                                          <p:attrName>style.visibility</p:attrName>
                                        </p:attrNameLst>
                                      </p:cBhvr>
                                      <p:to>
                                        <p:strVal val="visible"/>
                                      </p:to>
                                    </p:set>
                                    <p:animEffect transition="in" filter="wipe(left)">
                                      <p:cBhvr>
                                        <p:cTn id="24" dur="500"/>
                                        <p:tgtEl>
                                          <p:spTgt spid="31846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18467">
                                            <p:txEl>
                                              <p:pRg st="6" end="6"/>
                                            </p:txEl>
                                          </p:spTgt>
                                        </p:tgtEl>
                                        <p:attrNameLst>
                                          <p:attrName>style.visibility</p:attrName>
                                        </p:attrNameLst>
                                      </p:cBhvr>
                                      <p:to>
                                        <p:strVal val="visible"/>
                                      </p:to>
                                    </p:set>
                                    <p:animEffect transition="in" filter="wipe(left)">
                                      <p:cBhvr>
                                        <p:cTn id="27" dur="500"/>
                                        <p:tgtEl>
                                          <p:spTgt spid="31846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8467">
                                            <p:txEl>
                                              <p:pRg st="7" end="7"/>
                                            </p:txEl>
                                          </p:spTgt>
                                        </p:tgtEl>
                                        <p:attrNameLst>
                                          <p:attrName>style.visibility</p:attrName>
                                        </p:attrNameLst>
                                      </p:cBhvr>
                                      <p:to>
                                        <p:strVal val="visible"/>
                                      </p:to>
                                    </p:set>
                                    <p:animEffect transition="in" filter="wipe(left)">
                                      <p:cBhvr>
                                        <p:cTn id="30" dur="500"/>
                                        <p:tgtEl>
                                          <p:spTgt spid="318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Shared Pages Example</a:t>
            </a:r>
            <a:endParaRPr lang="zh-CN" altLang="en-US" dirty="0"/>
          </a:p>
        </p:txBody>
      </p:sp>
      <p:grpSp>
        <p:nvGrpSpPr>
          <p:cNvPr id="320515" name="Group 3"/>
          <p:cNvGrpSpPr/>
          <p:nvPr/>
        </p:nvGrpSpPr>
        <p:grpSpPr bwMode="auto">
          <a:xfrm>
            <a:off x="695400" y="1052514"/>
            <a:ext cx="5343524" cy="2511425"/>
            <a:chOff x="449" y="663"/>
            <a:chExt cx="3366" cy="1582"/>
          </a:xfrm>
        </p:grpSpPr>
        <p:grpSp>
          <p:nvGrpSpPr>
            <p:cNvPr id="46137" name="Group 4"/>
            <p:cNvGrpSpPr/>
            <p:nvPr/>
          </p:nvGrpSpPr>
          <p:grpSpPr bwMode="auto">
            <a:xfrm>
              <a:off x="449" y="663"/>
              <a:ext cx="958" cy="1298"/>
              <a:chOff x="449" y="799"/>
              <a:chExt cx="958" cy="1420"/>
            </a:xfrm>
          </p:grpSpPr>
          <p:grpSp>
            <p:nvGrpSpPr>
              <p:cNvPr id="46153" name="Group 5"/>
              <p:cNvGrpSpPr/>
              <p:nvPr/>
            </p:nvGrpSpPr>
            <p:grpSpPr bwMode="auto">
              <a:xfrm>
                <a:off x="612" y="799"/>
                <a:ext cx="499" cy="1089"/>
                <a:chOff x="612" y="799"/>
                <a:chExt cx="499" cy="1089"/>
              </a:xfrm>
            </p:grpSpPr>
            <p:sp>
              <p:nvSpPr>
                <p:cNvPr id="46155" name="Rectangle 6"/>
                <p:cNvSpPr>
                  <a:spLocks noChangeArrowheads="1"/>
                </p:cNvSpPr>
                <p:nvPr/>
              </p:nvSpPr>
              <p:spPr bwMode="auto">
                <a:xfrm>
                  <a:off x="612" y="799"/>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cc1</a:t>
                  </a:r>
                  <a:endParaRPr lang="en-US" altLang="zh-CN" b="1" dirty="0"/>
                </a:p>
              </p:txBody>
            </p:sp>
            <p:sp>
              <p:nvSpPr>
                <p:cNvPr id="46156" name="Rectangle 7"/>
                <p:cNvSpPr>
                  <a:spLocks noChangeArrowheads="1"/>
                </p:cNvSpPr>
                <p:nvPr/>
              </p:nvSpPr>
              <p:spPr bwMode="auto">
                <a:xfrm>
                  <a:off x="612" y="1072"/>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cc2</a:t>
                  </a:r>
                  <a:endParaRPr lang="en-US" altLang="zh-CN" b="1" dirty="0"/>
                </a:p>
              </p:txBody>
            </p:sp>
            <p:sp>
              <p:nvSpPr>
                <p:cNvPr id="46157" name="Rectangle 8"/>
                <p:cNvSpPr>
                  <a:spLocks noChangeArrowheads="1"/>
                </p:cNvSpPr>
                <p:nvPr/>
              </p:nvSpPr>
              <p:spPr bwMode="auto">
                <a:xfrm>
                  <a:off x="612" y="1344"/>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cc3</a:t>
                  </a:r>
                  <a:endParaRPr lang="en-US" altLang="zh-CN" b="1" dirty="0"/>
                </a:p>
              </p:txBody>
            </p:sp>
            <p:sp>
              <p:nvSpPr>
                <p:cNvPr id="46158" name="Rectangle 9"/>
                <p:cNvSpPr>
                  <a:spLocks noChangeArrowheads="1"/>
                </p:cNvSpPr>
                <p:nvPr/>
              </p:nvSpPr>
              <p:spPr bwMode="auto">
                <a:xfrm>
                  <a:off x="612" y="1616"/>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prog1</a:t>
                  </a:r>
                  <a:endParaRPr lang="en-US" altLang="zh-CN" b="1" dirty="0"/>
                </a:p>
              </p:txBody>
            </p:sp>
          </p:grpSp>
          <p:sp>
            <p:nvSpPr>
              <p:cNvPr id="46154" name="Text Box 10"/>
              <p:cNvSpPr txBox="1">
                <a:spLocks noChangeArrowheads="1"/>
              </p:cNvSpPr>
              <p:nvPr/>
            </p:nvSpPr>
            <p:spPr bwMode="auto">
              <a:xfrm>
                <a:off x="449" y="1901"/>
                <a:ext cx="95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process P</a:t>
                </a:r>
                <a:r>
                  <a:rPr lang="en-US" altLang="zh-CN" b="1" baseline="-25000"/>
                  <a:t>1</a:t>
                </a:r>
                <a:endParaRPr lang="en-US" altLang="zh-CN" b="1" baseline="-25000"/>
              </a:p>
            </p:txBody>
          </p:sp>
        </p:grpSp>
        <p:grpSp>
          <p:nvGrpSpPr>
            <p:cNvPr id="46138" name="Group 11"/>
            <p:cNvGrpSpPr/>
            <p:nvPr/>
          </p:nvGrpSpPr>
          <p:grpSpPr bwMode="auto">
            <a:xfrm>
              <a:off x="1628" y="663"/>
              <a:ext cx="958" cy="1298"/>
              <a:chOff x="449" y="799"/>
              <a:chExt cx="958" cy="1420"/>
            </a:xfrm>
          </p:grpSpPr>
          <p:grpSp>
            <p:nvGrpSpPr>
              <p:cNvPr id="46147" name="Group 12"/>
              <p:cNvGrpSpPr/>
              <p:nvPr/>
            </p:nvGrpSpPr>
            <p:grpSpPr bwMode="auto">
              <a:xfrm>
                <a:off x="612" y="799"/>
                <a:ext cx="499" cy="1089"/>
                <a:chOff x="612" y="799"/>
                <a:chExt cx="499" cy="1089"/>
              </a:xfrm>
            </p:grpSpPr>
            <p:sp>
              <p:nvSpPr>
                <p:cNvPr id="46149" name="Rectangle 13"/>
                <p:cNvSpPr>
                  <a:spLocks noChangeArrowheads="1"/>
                </p:cNvSpPr>
                <p:nvPr/>
              </p:nvSpPr>
              <p:spPr bwMode="auto">
                <a:xfrm>
                  <a:off x="612" y="799"/>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cc1</a:t>
                  </a:r>
                  <a:endParaRPr lang="en-US" altLang="zh-CN" b="1" dirty="0"/>
                </a:p>
              </p:txBody>
            </p:sp>
            <p:sp>
              <p:nvSpPr>
                <p:cNvPr id="46150" name="Rectangle 14"/>
                <p:cNvSpPr>
                  <a:spLocks noChangeArrowheads="1"/>
                </p:cNvSpPr>
                <p:nvPr/>
              </p:nvSpPr>
              <p:spPr bwMode="auto">
                <a:xfrm>
                  <a:off x="612" y="1072"/>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cc2</a:t>
                  </a:r>
                  <a:endParaRPr lang="en-US" altLang="zh-CN" b="1" dirty="0"/>
                </a:p>
              </p:txBody>
            </p:sp>
            <p:sp>
              <p:nvSpPr>
                <p:cNvPr id="46151" name="Rectangle 15"/>
                <p:cNvSpPr>
                  <a:spLocks noChangeArrowheads="1"/>
                </p:cNvSpPr>
                <p:nvPr/>
              </p:nvSpPr>
              <p:spPr bwMode="auto">
                <a:xfrm>
                  <a:off x="612" y="1344"/>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cc3</a:t>
                  </a:r>
                  <a:endParaRPr lang="en-US" altLang="zh-CN" b="1" dirty="0"/>
                </a:p>
              </p:txBody>
            </p:sp>
            <p:sp>
              <p:nvSpPr>
                <p:cNvPr id="46152" name="Rectangle 16"/>
                <p:cNvSpPr>
                  <a:spLocks noChangeArrowheads="1"/>
                </p:cNvSpPr>
                <p:nvPr/>
              </p:nvSpPr>
              <p:spPr bwMode="auto">
                <a:xfrm>
                  <a:off x="612" y="1616"/>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prog2</a:t>
                  </a:r>
                  <a:endParaRPr lang="en-US" altLang="zh-CN" b="1" dirty="0"/>
                </a:p>
              </p:txBody>
            </p:sp>
          </p:grpSp>
          <p:sp>
            <p:nvSpPr>
              <p:cNvPr id="46148" name="Text Box 17"/>
              <p:cNvSpPr txBox="1">
                <a:spLocks noChangeArrowheads="1"/>
              </p:cNvSpPr>
              <p:nvPr/>
            </p:nvSpPr>
            <p:spPr bwMode="auto">
              <a:xfrm>
                <a:off x="449" y="1901"/>
                <a:ext cx="95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process P</a:t>
                </a:r>
                <a:r>
                  <a:rPr lang="en-US" altLang="zh-CN" b="1" baseline="-25000"/>
                  <a:t>2</a:t>
                </a:r>
                <a:endParaRPr lang="en-US" altLang="zh-CN" b="1" baseline="-25000"/>
              </a:p>
            </p:txBody>
          </p:sp>
        </p:grpSp>
        <p:grpSp>
          <p:nvGrpSpPr>
            <p:cNvPr id="46139" name="Group 18"/>
            <p:cNvGrpSpPr/>
            <p:nvPr/>
          </p:nvGrpSpPr>
          <p:grpSpPr bwMode="auto">
            <a:xfrm>
              <a:off x="2857" y="663"/>
              <a:ext cx="958" cy="1298"/>
              <a:chOff x="449" y="799"/>
              <a:chExt cx="958" cy="1420"/>
            </a:xfrm>
          </p:grpSpPr>
          <p:grpSp>
            <p:nvGrpSpPr>
              <p:cNvPr id="46141" name="Group 19"/>
              <p:cNvGrpSpPr/>
              <p:nvPr/>
            </p:nvGrpSpPr>
            <p:grpSpPr bwMode="auto">
              <a:xfrm>
                <a:off x="612" y="799"/>
                <a:ext cx="499" cy="1089"/>
                <a:chOff x="612" y="799"/>
                <a:chExt cx="499" cy="1089"/>
              </a:xfrm>
            </p:grpSpPr>
            <p:sp>
              <p:nvSpPr>
                <p:cNvPr id="46143" name="Rectangle 20"/>
                <p:cNvSpPr>
                  <a:spLocks noChangeArrowheads="1"/>
                </p:cNvSpPr>
                <p:nvPr/>
              </p:nvSpPr>
              <p:spPr bwMode="auto">
                <a:xfrm>
                  <a:off x="612" y="799"/>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cc1</a:t>
                  </a:r>
                  <a:endParaRPr lang="en-US" altLang="zh-CN" b="1" dirty="0"/>
                </a:p>
              </p:txBody>
            </p:sp>
            <p:sp>
              <p:nvSpPr>
                <p:cNvPr id="46144" name="Rectangle 21"/>
                <p:cNvSpPr>
                  <a:spLocks noChangeArrowheads="1"/>
                </p:cNvSpPr>
                <p:nvPr/>
              </p:nvSpPr>
              <p:spPr bwMode="auto">
                <a:xfrm>
                  <a:off x="612" y="1072"/>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cc2</a:t>
                  </a:r>
                  <a:endParaRPr lang="en-US" altLang="zh-CN" b="1" dirty="0"/>
                </a:p>
              </p:txBody>
            </p:sp>
            <p:sp>
              <p:nvSpPr>
                <p:cNvPr id="46145" name="Rectangle 22"/>
                <p:cNvSpPr>
                  <a:spLocks noChangeArrowheads="1"/>
                </p:cNvSpPr>
                <p:nvPr/>
              </p:nvSpPr>
              <p:spPr bwMode="auto">
                <a:xfrm>
                  <a:off x="612" y="1344"/>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cc3</a:t>
                  </a:r>
                  <a:endParaRPr lang="en-US" altLang="zh-CN" b="1" dirty="0"/>
                </a:p>
              </p:txBody>
            </p:sp>
            <p:sp>
              <p:nvSpPr>
                <p:cNvPr id="46146" name="Rectangle 23"/>
                <p:cNvSpPr>
                  <a:spLocks noChangeArrowheads="1"/>
                </p:cNvSpPr>
                <p:nvPr/>
              </p:nvSpPr>
              <p:spPr bwMode="auto">
                <a:xfrm>
                  <a:off x="612" y="1616"/>
                  <a:ext cx="499"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prog3</a:t>
                  </a:r>
                  <a:endParaRPr lang="en-US" altLang="zh-CN" b="1" dirty="0"/>
                </a:p>
              </p:txBody>
            </p:sp>
          </p:grpSp>
          <p:sp>
            <p:nvSpPr>
              <p:cNvPr id="46142" name="Text Box 24"/>
              <p:cNvSpPr txBox="1">
                <a:spLocks noChangeArrowheads="1"/>
              </p:cNvSpPr>
              <p:nvPr/>
            </p:nvSpPr>
            <p:spPr bwMode="auto">
              <a:xfrm>
                <a:off x="449" y="1901"/>
                <a:ext cx="95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process P</a:t>
                </a:r>
                <a:r>
                  <a:rPr lang="en-US" altLang="zh-CN" b="1" baseline="-25000"/>
                  <a:t>3</a:t>
                </a:r>
                <a:endParaRPr lang="en-US" altLang="zh-CN" b="1" baseline="-25000"/>
              </a:p>
            </p:txBody>
          </p:sp>
        </p:grpSp>
        <p:sp>
          <p:nvSpPr>
            <p:cNvPr id="46140" name="Text Box 25"/>
            <p:cNvSpPr txBox="1">
              <a:spLocks noChangeArrowheads="1"/>
            </p:cNvSpPr>
            <p:nvPr/>
          </p:nvSpPr>
          <p:spPr bwMode="auto">
            <a:xfrm>
              <a:off x="1356" y="1957"/>
              <a:ext cx="1378" cy="28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logical memory</a:t>
              </a:r>
              <a:endParaRPr lang="en-US" altLang="zh-CN" b="1" dirty="0"/>
            </a:p>
          </p:txBody>
        </p:sp>
      </p:grpSp>
      <p:grpSp>
        <p:nvGrpSpPr>
          <p:cNvPr id="320567" name="Group 55"/>
          <p:cNvGrpSpPr/>
          <p:nvPr/>
        </p:nvGrpSpPr>
        <p:grpSpPr bwMode="auto">
          <a:xfrm>
            <a:off x="700162" y="3744036"/>
            <a:ext cx="5419726" cy="2797175"/>
            <a:chOff x="452" y="2432"/>
            <a:chExt cx="3414" cy="1762"/>
          </a:xfrm>
        </p:grpSpPr>
        <p:grpSp>
          <p:nvGrpSpPr>
            <p:cNvPr id="46087" name="Group 56"/>
            <p:cNvGrpSpPr/>
            <p:nvPr/>
          </p:nvGrpSpPr>
          <p:grpSpPr bwMode="auto">
            <a:xfrm>
              <a:off x="452" y="2433"/>
              <a:ext cx="1010" cy="1481"/>
              <a:chOff x="1313" y="799"/>
              <a:chExt cx="1010" cy="1654"/>
            </a:xfrm>
          </p:grpSpPr>
          <p:grpSp>
            <p:nvGrpSpPr>
              <p:cNvPr id="46103" name="Group 57"/>
              <p:cNvGrpSpPr/>
              <p:nvPr/>
            </p:nvGrpSpPr>
            <p:grpSpPr bwMode="auto">
              <a:xfrm>
                <a:off x="1610" y="799"/>
                <a:ext cx="272" cy="1089"/>
                <a:chOff x="1610" y="1026"/>
                <a:chExt cx="272" cy="1089"/>
              </a:xfrm>
            </p:grpSpPr>
            <p:sp>
              <p:nvSpPr>
                <p:cNvPr id="46105" name="Rectangle 58"/>
                <p:cNvSpPr>
                  <a:spLocks noChangeArrowheads="1"/>
                </p:cNvSpPr>
                <p:nvPr/>
              </p:nvSpPr>
              <p:spPr bwMode="auto">
                <a:xfrm>
                  <a:off x="1610" y="1026"/>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46106" name="Rectangle 59"/>
                <p:cNvSpPr>
                  <a:spLocks noChangeArrowheads="1"/>
                </p:cNvSpPr>
                <p:nvPr/>
              </p:nvSpPr>
              <p:spPr bwMode="auto">
                <a:xfrm>
                  <a:off x="1610" y="1298"/>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endParaRPr lang="en-US" altLang="zh-CN" b="1"/>
                </a:p>
              </p:txBody>
            </p:sp>
            <p:sp>
              <p:nvSpPr>
                <p:cNvPr id="46107" name="Rectangle 60"/>
                <p:cNvSpPr>
                  <a:spLocks noChangeArrowheads="1"/>
                </p:cNvSpPr>
                <p:nvPr/>
              </p:nvSpPr>
              <p:spPr bwMode="auto">
                <a:xfrm>
                  <a:off x="1610" y="1570"/>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endParaRPr lang="en-US" altLang="zh-CN" b="1"/>
                </a:p>
              </p:txBody>
            </p:sp>
            <p:sp>
              <p:nvSpPr>
                <p:cNvPr id="46108" name="Rectangle 61"/>
                <p:cNvSpPr>
                  <a:spLocks noChangeArrowheads="1"/>
                </p:cNvSpPr>
                <p:nvPr/>
              </p:nvSpPr>
              <p:spPr bwMode="auto">
                <a:xfrm>
                  <a:off x="1610" y="1843"/>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endParaRPr lang="en-US" altLang="zh-CN" b="1"/>
                </a:p>
              </p:txBody>
            </p:sp>
          </p:grpSp>
          <p:sp>
            <p:nvSpPr>
              <p:cNvPr id="46104" name="Text Box 62"/>
              <p:cNvSpPr txBox="1">
                <a:spLocks noChangeArrowheads="1"/>
              </p:cNvSpPr>
              <p:nvPr/>
            </p:nvSpPr>
            <p:spPr bwMode="auto">
              <a:xfrm>
                <a:off x="1313" y="1869"/>
                <a:ext cx="1010"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page table </a:t>
                </a:r>
                <a:endParaRPr lang="en-US" altLang="zh-CN" b="1"/>
              </a:p>
              <a:p>
                <a:pPr algn="ctr" eaLnBrk="1" hangingPunct="1"/>
                <a:r>
                  <a:rPr lang="en-US" altLang="zh-CN" b="1"/>
                  <a:t>for P</a:t>
                </a:r>
                <a:r>
                  <a:rPr lang="en-US" altLang="zh-CN" b="1" baseline="-25000"/>
                  <a:t>1</a:t>
                </a:r>
                <a:endParaRPr lang="en-US" altLang="zh-CN" b="1" baseline="-25000"/>
              </a:p>
            </p:txBody>
          </p:sp>
        </p:grpSp>
        <p:grpSp>
          <p:nvGrpSpPr>
            <p:cNvPr id="46088" name="Group 63"/>
            <p:cNvGrpSpPr/>
            <p:nvPr/>
          </p:nvGrpSpPr>
          <p:grpSpPr bwMode="auto">
            <a:xfrm>
              <a:off x="1631" y="2433"/>
              <a:ext cx="1010" cy="1481"/>
              <a:chOff x="1313" y="799"/>
              <a:chExt cx="1010" cy="1654"/>
            </a:xfrm>
          </p:grpSpPr>
          <p:grpSp>
            <p:nvGrpSpPr>
              <p:cNvPr id="46097" name="Group 64"/>
              <p:cNvGrpSpPr/>
              <p:nvPr/>
            </p:nvGrpSpPr>
            <p:grpSpPr bwMode="auto">
              <a:xfrm>
                <a:off x="1610" y="799"/>
                <a:ext cx="272" cy="1089"/>
                <a:chOff x="1610" y="1026"/>
                <a:chExt cx="272" cy="1089"/>
              </a:xfrm>
            </p:grpSpPr>
            <p:sp>
              <p:nvSpPr>
                <p:cNvPr id="46099" name="Rectangle 65"/>
                <p:cNvSpPr>
                  <a:spLocks noChangeArrowheads="1"/>
                </p:cNvSpPr>
                <p:nvPr/>
              </p:nvSpPr>
              <p:spPr bwMode="auto">
                <a:xfrm>
                  <a:off x="1610" y="1026"/>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46100" name="Rectangle 66"/>
                <p:cNvSpPr>
                  <a:spLocks noChangeArrowheads="1"/>
                </p:cNvSpPr>
                <p:nvPr/>
              </p:nvSpPr>
              <p:spPr bwMode="auto">
                <a:xfrm>
                  <a:off x="1610" y="1298"/>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endParaRPr lang="en-US" altLang="zh-CN" b="1"/>
                </a:p>
              </p:txBody>
            </p:sp>
            <p:sp>
              <p:nvSpPr>
                <p:cNvPr id="46101" name="Rectangle 67"/>
                <p:cNvSpPr>
                  <a:spLocks noChangeArrowheads="1"/>
                </p:cNvSpPr>
                <p:nvPr/>
              </p:nvSpPr>
              <p:spPr bwMode="auto">
                <a:xfrm>
                  <a:off x="1610" y="1570"/>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endParaRPr lang="en-US" altLang="zh-CN" b="1"/>
                </a:p>
              </p:txBody>
            </p:sp>
            <p:sp>
              <p:nvSpPr>
                <p:cNvPr id="46102" name="Rectangle 68"/>
                <p:cNvSpPr>
                  <a:spLocks noChangeArrowheads="1"/>
                </p:cNvSpPr>
                <p:nvPr/>
              </p:nvSpPr>
              <p:spPr bwMode="auto">
                <a:xfrm>
                  <a:off x="1610" y="1843"/>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7</a:t>
                  </a:r>
                  <a:endParaRPr lang="en-US" altLang="zh-CN" b="1"/>
                </a:p>
              </p:txBody>
            </p:sp>
          </p:grpSp>
          <p:sp>
            <p:nvSpPr>
              <p:cNvPr id="46098" name="Text Box 69"/>
              <p:cNvSpPr txBox="1">
                <a:spLocks noChangeArrowheads="1"/>
              </p:cNvSpPr>
              <p:nvPr/>
            </p:nvSpPr>
            <p:spPr bwMode="auto">
              <a:xfrm>
                <a:off x="1313" y="1869"/>
                <a:ext cx="1010"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page table </a:t>
                </a:r>
                <a:endParaRPr lang="en-US" altLang="zh-CN" b="1"/>
              </a:p>
              <a:p>
                <a:pPr algn="ctr" eaLnBrk="1" hangingPunct="1"/>
                <a:r>
                  <a:rPr lang="en-US" altLang="zh-CN" b="1"/>
                  <a:t>for P</a:t>
                </a:r>
                <a:r>
                  <a:rPr lang="en-US" altLang="zh-CN" b="1" baseline="-25000"/>
                  <a:t>2</a:t>
                </a:r>
                <a:endParaRPr lang="en-US" altLang="zh-CN" b="1" baseline="-25000"/>
              </a:p>
            </p:txBody>
          </p:sp>
        </p:grpSp>
        <p:grpSp>
          <p:nvGrpSpPr>
            <p:cNvPr id="46089" name="Group 70"/>
            <p:cNvGrpSpPr/>
            <p:nvPr/>
          </p:nvGrpSpPr>
          <p:grpSpPr bwMode="auto">
            <a:xfrm>
              <a:off x="2856" y="2432"/>
              <a:ext cx="1010" cy="1481"/>
              <a:chOff x="1313" y="799"/>
              <a:chExt cx="1010" cy="1654"/>
            </a:xfrm>
          </p:grpSpPr>
          <p:grpSp>
            <p:nvGrpSpPr>
              <p:cNvPr id="46091" name="Group 71"/>
              <p:cNvGrpSpPr/>
              <p:nvPr/>
            </p:nvGrpSpPr>
            <p:grpSpPr bwMode="auto">
              <a:xfrm>
                <a:off x="1610" y="799"/>
                <a:ext cx="272" cy="1089"/>
                <a:chOff x="1610" y="1026"/>
                <a:chExt cx="272" cy="1089"/>
              </a:xfrm>
            </p:grpSpPr>
            <p:sp>
              <p:nvSpPr>
                <p:cNvPr id="46093" name="Rectangle 72"/>
                <p:cNvSpPr>
                  <a:spLocks noChangeArrowheads="1"/>
                </p:cNvSpPr>
                <p:nvPr/>
              </p:nvSpPr>
              <p:spPr bwMode="auto">
                <a:xfrm>
                  <a:off x="1610" y="1026"/>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3</a:t>
                  </a:r>
                  <a:endParaRPr lang="en-US" altLang="zh-CN" b="1"/>
                </a:p>
              </p:txBody>
            </p:sp>
            <p:sp>
              <p:nvSpPr>
                <p:cNvPr id="46094" name="Rectangle 73"/>
                <p:cNvSpPr>
                  <a:spLocks noChangeArrowheads="1"/>
                </p:cNvSpPr>
                <p:nvPr/>
              </p:nvSpPr>
              <p:spPr bwMode="auto">
                <a:xfrm>
                  <a:off x="1610" y="1298"/>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endParaRPr lang="en-US" altLang="zh-CN" b="1"/>
                </a:p>
              </p:txBody>
            </p:sp>
            <p:sp>
              <p:nvSpPr>
                <p:cNvPr id="46095" name="Rectangle 74"/>
                <p:cNvSpPr>
                  <a:spLocks noChangeArrowheads="1"/>
                </p:cNvSpPr>
                <p:nvPr/>
              </p:nvSpPr>
              <p:spPr bwMode="auto">
                <a:xfrm>
                  <a:off x="1610" y="1570"/>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endParaRPr lang="en-US" altLang="zh-CN" b="1"/>
                </a:p>
              </p:txBody>
            </p:sp>
            <p:sp>
              <p:nvSpPr>
                <p:cNvPr id="46096" name="Rectangle 75"/>
                <p:cNvSpPr>
                  <a:spLocks noChangeArrowheads="1"/>
                </p:cNvSpPr>
                <p:nvPr/>
              </p:nvSpPr>
              <p:spPr bwMode="auto">
                <a:xfrm>
                  <a:off x="1610" y="1843"/>
                  <a:ext cx="272" cy="27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endParaRPr lang="en-US" altLang="zh-CN" b="1"/>
                </a:p>
              </p:txBody>
            </p:sp>
          </p:grpSp>
          <p:sp>
            <p:nvSpPr>
              <p:cNvPr id="46092" name="Text Box 76"/>
              <p:cNvSpPr txBox="1">
                <a:spLocks noChangeArrowheads="1"/>
              </p:cNvSpPr>
              <p:nvPr/>
            </p:nvSpPr>
            <p:spPr bwMode="auto">
              <a:xfrm>
                <a:off x="1313" y="1869"/>
                <a:ext cx="1010" cy="5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page table </a:t>
                </a:r>
                <a:endParaRPr lang="en-US" altLang="zh-CN" b="1"/>
              </a:p>
              <a:p>
                <a:pPr algn="ctr" eaLnBrk="1" hangingPunct="1"/>
                <a:r>
                  <a:rPr lang="en-US" altLang="zh-CN" b="1"/>
                  <a:t>for P</a:t>
                </a:r>
                <a:r>
                  <a:rPr lang="en-US" altLang="zh-CN" b="1" baseline="-25000"/>
                  <a:t>3</a:t>
                </a:r>
                <a:endParaRPr lang="en-US" altLang="zh-CN" b="1" baseline="-25000"/>
              </a:p>
            </p:txBody>
          </p:sp>
        </p:grpSp>
        <p:sp>
          <p:nvSpPr>
            <p:cNvPr id="46090" name="Text Box 77"/>
            <p:cNvSpPr txBox="1">
              <a:spLocks noChangeArrowheads="1"/>
            </p:cNvSpPr>
            <p:nvPr/>
          </p:nvSpPr>
          <p:spPr bwMode="auto">
            <a:xfrm>
              <a:off x="1594" y="3906"/>
              <a:ext cx="953" cy="28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page table</a:t>
              </a:r>
              <a:endParaRPr lang="en-US" altLang="zh-CN" b="1" dirty="0"/>
            </a:p>
          </p:txBody>
        </p:sp>
      </p:grpSp>
      <p:pic>
        <p:nvPicPr>
          <p:cNvPr id="147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51762" y="998730"/>
            <a:ext cx="2319813"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动作按钮: 结束 6">
            <a:hlinkClick r:id="" action="ppaction://noaction" highlightClick="1"/>
          </p:cNvPr>
          <p:cNvSpPr/>
          <p:nvPr/>
        </p:nvSpPr>
        <p:spPr bwMode="auto">
          <a:xfrm>
            <a:off x="1172162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grpSp>
        <p:nvGrpSpPr>
          <p:cNvPr id="6" name="组合 5"/>
          <p:cNvGrpSpPr/>
          <p:nvPr/>
        </p:nvGrpSpPr>
        <p:grpSpPr>
          <a:xfrm>
            <a:off x="5704040" y="3744036"/>
            <a:ext cx="2597205" cy="1159908"/>
            <a:chOff x="5704040" y="3744036"/>
            <a:chExt cx="2597205" cy="1159908"/>
          </a:xfrm>
        </p:grpSpPr>
        <p:sp>
          <p:nvSpPr>
            <p:cNvPr id="81" name="圆角矩形 80"/>
            <p:cNvSpPr/>
            <p:nvPr/>
          </p:nvSpPr>
          <p:spPr bwMode="auto">
            <a:xfrm>
              <a:off x="6231015" y="3924055"/>
              <a:ext cx="2070230" cy="775206"/>
            </a:xfrm>
            <a:prstGeom prst="roundRect">
              <a:avLst>
                <a:gd name="adj" fmla="val 5476"/>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sz="2000" b="1" dirty="0">
                  <a:ea typeface="楷体" panose="02010609060101010101" pitchFamily="49" charset="-122"/>
                  <a:cs typeface="Times New Roman" panose="02020603050405020304" pitchFamily="18" charset="0"/>
                </a:rPr>
                <a:t>Same </a:t>
              </a:r>
              <a:endParaRPr lang="en-US" altLang="zh-CN" sz="2000" b="1" dirty="0">
                <a:ea typeface="楷体" panose="02010609060101010101" pitchFamily="49" charset="-122"/>
                <a:cs typeface="Times New Roman" panose="02020603050405020304" pitchFamily="18" charset="0"/>
              </a:endParaRPr>
            </a:p>
            <a:p>
              <a:r>
                <a:rPr lang="en-US" altLang="zh-CN" sz="2000" b="1" dirty="0">
                  <a:ea typeface="楷体" panose="02010609060101010101" pitchFamily="49" charset="-122"/>
                  <a:cs typeface="Times New Roman" panose="02020603050405020304" pitchFamily="18" charset="0"/>
                </a:rPr>
                <a:t>Logical address</a:t>
              </a:r>
              <a:endParaRPr lang="zh-CN" altLang="en-US" sz="2000" b="1" dirty="0">
                <a:ea typeface="楷体" panose="02010609060101010101" pitchFamily="49" charset="-122"/>
                <a:cs typeface="Times New Roman" panose="02020603050405020304" pitchFamily="18" charset="0"/>
              </a:endParaRPr>
            </a:p>
          </p:txBody>
        </p:sp>
        <p:sp>
          <p:nvSpPr>
            <p:cNvPr id="5" name="右大括号 4"/>
            <p:cNvSpPr/>
            <p:nvPr/>
          </p:nvSpPr>
          <p:spPr bwMode="auto">
            <a:xfrm>
              <a:off x="5704040" y="3744036"/>
              <a:ext cx="526975" cy="1159908"/>
            </a:xfrm>
            <a:prstGeom prst="rightBrace">
              <a:avLst>
                <a:gd name="adj1" fmla="val 23129"/>
                <a:gd name="adj2" fmla="val 50000"/>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0515"/>
                                        </p:tgtEl>
                                        <p:attrNameLst>
                                          <p:attrName>style.visibility</p:attrName>
                                        </p:attrNameLst>
                                      </p:cBhvr>
                                      <p:to>
                                        <p:strVal val="visible"/>
                                      </p:to>
                                    </p:set>
                                    <p:animEffect transition="in" filter="wipe(left)">
                                      <p:cBhvr>
                                        <p:cTn id="7" dur="500"/>
                                        <p:tgtEl>
                                          <p:spTgt spid="3205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7458"/>
                                        </p:tgtEl>
                                        <p:attrNameLst>
                                          <p:attrName>style.visibility</p:attrName>
                                        </p:attrNameLst>
                                      </p:cBhvr>
                                      <p:to>
                                        <p:strVal val="visible"/>
                                      </p:to>
                                    </p:set>
                                    <p:anim calcmode="lin" valueType="num">
                                      <p:cBhvr>
                                        <p:cTn id="12" dur="500" fill="hold"/>
                                        <p:tgtEl>
                                          <p:spTgt spid="147458"/>
                                        </p:tgtEl>
                                        <p:attrNameLst>
                                          <p:attrName>ppt_w</p:attrName>
                                        </p:attrNameLst>
                                      </p:cBhvr>
                                      <p:tavLst>
                                        <p:tav tm="0">
                                          <p:val>
                                            <p:fltVal val="0"/>
                                          </p:val>
                                        </p:tav>
                                        <p:tav tm="100000">
                                          <p:val>
                                            <p:strVal val="#ppt_w"/>
                                          </p:val>
                                        </p:tav>
                                      </p:tavLst>
                                    </p:anim>
                                    <p:anim calcmode="lin" valueType="num">
                                      <p:cBhvr>
                                        <p:cTn id="13" dur="500" fill="hold"/>
                                        <p:tgtEl>
                                          <p:spTgt spid="147458"/>
                                        </p:tgtEl>
                                        <p:attrNameLst>
                                          <p:attrName>ppt_h</p:attrName>
                                        </p:attrNameLst>
                                      </p:cBhvr>
                                      <p:tavLst>
                                        <p:tav tm="0">
                                          <p:val>
                                            <p:fltVal val="0"/>
                                          </p:val>
                                        </p:tav>
                                        <p:tav tm="100000">
                                          <p:val>
                                            <p:strVal val="#ppt_h"/>
                                          </p:val>
                                        </p:tav>
                                      </p:tavLst>
                                    </p:anim>
                                    <p:animEffect transition="in" filter="fade">
                                      <p:cBhvr>
                                        <p:cTn id="14" dur="500"/>
                                        <p:tgtEl>
                                          <p:spTgt spid="1474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20567"/>
                                        </p:tgtEl>
                                        <p:attrNameLst>
                                          <p:attrName>style.visibility</p:attrName>
                                        </p:attrNameLst>
                                      </p:cBhvr>
                                      <p:to>
                                        <p:strVal val="visible"/>
                                      </p:to>
                                    </p:set>
                                    <p:animEffect transition="in" filter="wipe(left)">
                                      <p:cBhvr>
                                        <p:cTn id="19" dur="500"/>
                                        <p:tgtEl>
                                          <p:spTgt spid="3205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32"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circle(out)">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8.5  Structure of Page Table </a:t>
            </a:r>
            <a:endParaRPr lang="zh-CN" altLang="en-US" dirty="0"/>
          </a:p>
        </p:txBody>
      </p:sp>
      <p:sp>
        <p:nvSpPr>
          <p:cNvPr id="47108" name="Rectangle 3"/>
          <p:cNvSpPr>
            <a:spLocks noGrp="1" noChangeArrowheads="1"/>
          </p:cNvSpPr>
          <p:nvPr>
            <p:ph idx="1"/>
          </p:nvPr>
        </p:nvSpPr>
        <p:spPr/>
        <p:txBody>
          <a:bodyPr>
            <a:normAutofit/>
          </a:bodyPr>
          <a:lstStyle/>
          <a:p>
            <a:pPr marL="514350" lvl="1" indent="-457200">
              <a:lnSpc>
                <a:spcPct val="110000"/>
              </a:lnSpc>
              <a:spcBef>
                <a:spcPts val="0"/>
              </a:spcBef>
              <a:buFont typeface="Wingdings" panose="05000000000000000000" pitchFamily="2" charset="2"/>
              <a:buChar char="n"/>
            </a:pPr>
            <a:r>
              <a:rPr lang="en-US" altLang="en-US" sz="2800" dirty="0"/>
              <a:t>Consider a 32-bit logical address space as on modern computers</a:t>
            </a:r>
            <a:r>
              <a:rPr lang="zh-CN" altLang="en-US" sz="2800" dirty="0"/>
              <a:t>，</a:t>
            </a:r>
            <a:r>
              <a:rPr lang="en-US" altLang="zh-CN" sz="2800" dirty="0"/>
              <a:t>with </a:t>
            </a:r>
            <a:r>
              <a:rPr lang="en-US" altLang="en-US" sz="2800" dirty="0"/>
              <a:t>4 KB Page size.</a:t>
            </a:r>
            <a:endParaRPr lang="en-US" altLang="en-US" sz="2800" dirty="0"/>
          </a:p>
          <a:p>
            <a:pPr marL="800100" lvl="2" indent="-342900">
              <a:lnSpc>
                <a:spcPct val="110000"/>
              </a:lnSpc>
              <a:spcBef>
                <a:spcPts val="0"/>
              </a:spcBef>
              <a:buSzPct val="70000"/>
              <a:buFont typeface="Wingdings" panose="05000000000000000000" pitchFamily="2" charset="2"/>
              <a:buChar char="p"/>
            </a:pPr>
            <a:r>
              <a:rPr lang="en-US" altLang="zh-CN" sz="2400" dirty="0"/>
              <a:t>How many p</a:t>
            </a:r>
            <a:r>
              <a:rPr lang="en-US" altLang="en-US" sz="2400" dirty="0"/>
              <a:t>age table entries? </a:t>
            </a:r>
            <a:endParaRPr lang="en-US" altLang="en-US" sz="2800" dirty="0"/>
          </a:p>
          <a:p>
            <a:pPr marL="800100" lvl="2" indent="-342900">
              <a:lnSpc>
                <a:spcPct val="110000"/>
              </a:lnSpc>
              <a:spcBef>
                <a:spcPts val="0"/>
              </a:spcBef>
              <a:buSzPct val="70000"/>
              <a:buFont typeface="Wingdings" panose="05000000000000000000" pitchFamily="2" charset="2"/>
              <a:buChar char="p"/>
            </a:pPr>
            <a:r>
              <a:rPr lang="en-US" altLang="en-US" sz="2400" dirty="0"/>
              <a:t>If each entry consists of 4 bytes, the size of the page table?  </a:t>
            </a:r>
            <a:endParaRPr lang="en-US" altLang="en-US" sz="2400" dirty="0"/>
          </a:p>
          <a:p>
            <a:pPr marL="1257300" lvl="3" indent="-342900">
              <a:lnSpc>
                <a:spcPct val="110000"/>
              </a:lnSpc>
              <a:spcBef>
                <a:spcPts val="0"/>
              </a:spcBef>
              <a:buSzPct val="70000"/>
              <a:buFont typeface="Wingdings" panose="05000000000000000000" pitchFamily="2" charset="2"/>
              <a:buChar char="u"/>
            </a:pPr>
            <a:endParaRPr lang="en-US" altLang="en-US" sz="2400" dirty="0"/>
          </a:p>
          <a:p>
            <a:pPr marL="1257300" lvl="3" indent="-342900">
              <a:lnSpc>
                <a:spcPct val="110000"/>
              </a:lnSpc>
              <a:spcBef>
                <a:spcPts val="0"/>
              </a:spcBef>
              <a:buSzPct val="70000"/>
              <a:buFont typeface="Wingdings" panose="05000000000000000000" pitchFamily="2" charset="2"/>
              <a:buChar char="u"/>
            </a:pPr>
            <a:endParaRPr lang="en-US" altLang="en-US" sz="2400" dirty="0"/>
          </a:p>
          <a:p>
            <a:pPr marL="800100" lvl="2" indent="-342900">
              <a:lnSpc>
                <a:spcPct val="110000"/>
              </a:lnSpc>
              <a:spcBef>
                <a:spcPts val="0"/>
              </a:spcBef>
              <a:buSzPct val="70000"/>
              <a:buFont typeface="Wingdings" panose="05000000000000000000" pitchFamily="2" charset="2"/>
              <a:buChar char="p"/>
            </a:pPr>
            <a:r>
              <a:rPr lang="en-US" altLang="en-US" sz="2400" dirty="0"/>
              <a:t>Don'</a:t>
            </a:r>
            <a:r>
              <a:rPr lang="en-US" altLang="ja-JP" sz="2400" dirty="0"/>
              <a:t>t want to allocate that contiguously in main memory.</a:t>
            </a:r>
            <a:endParaRPr lang="en-US" altLang="ja-JP" sz="2400" dirty="0"/>
          </a:p>
          <a:p>
            <a:pPr marL="800100" lvl="2" indent="-342900">
              <a:lnSpc>
                <a:spcPct val="110000"/>
              </a:lnSpc>
              <a:spcBef>
                <a:spcPts val="0"/>
              </a:spcBef>
              <a:buSzPct val="70000"/>
              <a:buFont typeface="Wingdings" panose="05000000000000000000" pitchFamily="2" charset="2"/>
              <a:buChar char="p"/>
            </a:pPr>
            <a:r>
              <a:rPr lang="en-US" altLang="zh-CN" sz="2400" dirty="0"/>
              <a:t>Divides the page table into small pieces.</a:t>
            </a:r>
            <a:endParaRPr lang="en-US" altLang="zh-CN" sz="2400" dirty="0"/>
          </a:p>
          <a:p>
            <a:pPr marL="1257300" lvl="3" indent="-342900">
              <a:lnSpc>
                <a:spcPct val="110000"/>
              </a:lnSpc>
              <a:spcBef>
                <a:spcPts val="0"/>
              </a:spcBef>
              <a:buSzPct val="70000"/>
              <a:buFont typeface="Wingdings" panose="05000000000000000000" pitchFamily="2" charset="2"/>
              <a:buChar char="l"/>
            </a:pPr>
            <a:endParaRPr lang="en-US" altLang="zh-CN" sz="2200" dirty="0"/>
          </a:p>
          <a:p>
            <a:pPr>
              <a:lnSpc>
                <a:spcPct val="110000"/>
              </a:lnSpc>
              <a:spcBef>
                <a:spcPts val="0"/>
              </a:spcBef>
            </a:pPr>
            <a:r>
              <a:rPr lang="en-US" altLang="zh-CN" dirty="0"/>
              <a:t>Hierarchical Paging</a:t>
            </a:r>
            <a:endParaRPr lang="en-US" altLang="zh-CN" dirty="0"/>
          </a:p>
          <a:p>
            <a:pPr>
              <a:lnSpc>
                <a:spcPct val="110000"/>
              </a:lnSpc>
              <a:spcBef>
                <a:spcPts val="0"/>
              </a:spcBef>
            </a:pPr>
            <a:r>
              <a:rPr lang="en-US" altLang="zh-CN" dirty="0"/>
              <a:t>Hashed Page Tables</a:t>
            </a:r>
            <a:endParaRPr lang="en-US" altLang="zh-CN" dirty="0"/>
          </a:p>
          <a:p>
            <a:pPr>
              <a:lnSpc>
                <a:spcPct val="110000"/>
              </a:lnSpc>
              <a:spcBef>
                <a:spcPts val="0"/>
              </a:spcBef>
            </a:pPr>
            <a:r>
              <a:rPr lang="en-US" altLang="zh-CN" dirty="0"/>
              <a:t>Inverted Page Tables</a:t>
            </a:r>
            <a:endParaRPr lang="en-US" altLang="zh-CN" dirty="0"/>
          </a:p>
        </p:txBody>
      </p:sp>
      <p:sp>
        <p:nvSpPr>
          <p:cNvPr id="2" name="TextBox 1"/>
          <p:cNvSpPr txBox="1"/>
          <p:nvPr/>
        </p:nvSpPr>
        <p:spPr>
          <a:xfrm>
            <a:off x="6894451" y="2033845"/>
            <a:ext cx="4152099" cy="461665"/>
          </a:xfrm>
          <a:prstGeom prst="rect">
            <a:avLst/>
          </a:prstGeom>
          <a:solidFill>
            <a:srgbClr val="FFFF00"/>
          </a:solidFill>
        </p:spPr>
        <p:txBody>
          <a:bodyPr wrap="none" rtlCol="0">
            <a:spAutoFit/>
          </a:bodyPr>
          <a:lstStyle/>
          <a:p>
            <a:r>
              <a:rPr lang="en-US" altLang="en-US" b="1" dirty="0"/>
              <a:t>1 million entries (2</a:t>
            </a:r>
            <a:r>
              <a:rPr lang="en-US" altLang="en-US" b="1" baseline="30000" dirty="0"/>
              <a:t>32</a:t>
            </a:r>
            <a:r>
              <a:rPr lang="en-US" altLang="en-US" b="1" dirty="0"/>
              <a:t> / 2</a:t>
            </a:r>
            <a:r>
              <a:rPr lang="en-US" altLang="en-US" b="1" baseline="30000" dirty="0"/>
              <a:t>12</a:t>
            </a:r>
            <a:r>
              <a:rPr lang="en-US" altLang="en-US" b="1" dirty="0"/>
              <a:t> =2</a:t>
            </a:r>
            <a:r>
              <a:rPr lang="en-US" altLang="en-US" b="1" baseline="30000" dirty="0"/>
              <a:t>20</a:t>
            </a:r>
            <a:r>
              <a:rPr lang="en-US" altLang="en-US" b="1" dirty="0"/>
              <a:t>)</a:t>
            </a:r>
            <a:endParaRPr lang="zh-CN" altLang="en-US" b="1" dirty="0"/>
          </a:p>
        </p:txBody>
      </p:sp>
      <p:sp>
        <p:nvSpPr>
          <p:cNvPr id="6" name="TextBox 5"/>
          <p:cNvSpPr txBox="1"/>
          <p:nvPr/>
        </p:nvSpPr>
        <p:spPr>
          <a:xfrm>
            <a:off x="6216382" y="2961529"/>
            <a:ext cx="4830168" cy="461665"/>
          </a:xfrm>
          <a:prstGeom prst="rect">
            <a:avLst/>
          </a:prstGeom>
          <a:solidFill>
            <a:srgbClr val="FFFF00"/>
          </a:solidFill>
        </p:spPr>
        <p:txBody>
          <a:bodyPr wrap="none" rtlCol="0">
            <a:spAutoFit/>
          </a:bodyPr>
          <a:lstStyle/>
          <a:p>
            <a:r>
              <a:rPr lang="en-US" altLang="en-US" b="1" dirty="0"/>
              <a:t>2</a:t>
            </a:r>
            <a:r>
              <a:rPr lang="en-US" altLang="en-US" b="1" baseline="30000" dirty="0"/>
              <a:t>20 </a:t>
            </a:r>
            <a:r>
              <a:rPr lang="zh-CN" altLang="en-US" b="1" dirty="0"/>
              <a:t>*</a:t>
            </a:r>
            <a:r>
              <a:rPr lang="en-US" altLang="zh-CN" b="1" dirty="0"/>
              <a:t>4B=</a:t>
            </a:r>
            <a:r>
              <a:rPr lang="en-US" altLang="en-US" b="1" dirty="0"/>
              <a:t>4 MB,    </a:t>
            </a:r>
            <a:r>
              <a:rPr lang="en-US" altLang="zh-CN" b="1" dirty="0"/>
              <a:t>needs</a:t>
            </a:r>
            <a:r>
              <a:rPr lang="en-US" altLang="en-US" b="1" dirty="0"/>
              <a:t>    2</a:t>
            </a:r>
            <a:r>
              <a:rPr lang="en-US" altLang="en-US" b="1" baseline="30000" dirty="0"/>
              <a:t>10 </a:t>
            </a:r>
            <a:r>
              <a:rPr lang="zh-CN" altLang="en-US" b="1" dirty="0"/>
              <a:t> </a:t>
            </a:r>
            <a:r>
              <a:rPr lang="en-US" altLang="zh-CN" b="1" dirty="0"/>
              <a:t>frames</a:t>
            </a:r>
            <a:endParaRPr lang="zh-CN" altLang="en-US" b="1" dirty="0"/>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wipe(left)">
                                      <p:cBhvr>
                                        <p:cTn id="7" dur="500"/>
                                        <p:tgtEl>
                                          <p:spTgt spid="4710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animEffect transition="in" filter="wipe(left)">
                                      <p:cBhvr>
                                        <p:cTn id="10" dur="500"/>
                                        <p:tgtEl>
                                          <p:spTgt spid="4710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7108">
                                            <p:txEl>
                                              <p:pRg st="2" end="2"/>
                                            </p:txEl>
                                          </p:spTgt>
                                        </p:tgtEl>
                                        <p:attrNameLst>
                                          <p:attrName>style.visibility</p:attrName>
                                        </p:attrNameLst>
                                      </p:cBhvr>
                                      <p:to>
                                        <p:strVal val="visible"/>
                                      </p:to>
                                    </p:set>
                                    <p:animEffect transition="in" filter="wipe(left)">
                                      <p:cBhvr>
                                        <p:cTn id="18" dur="500"/>
                                        <p:tgtEl>
                                          <p:spTgt spid="4710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7108">
                                            <p:txEl>
                                              <p:pRg st="5" end="5"/>
                                            </p:txEl>
                                          </p:spTgt>
                                        </p:tgtEl>
                                        <p:attrNameLst>
                                          <p:attrName>style.visibility</p:attrName>
                                        </p:attrNameLst>
                                      </p:cBhvr>
                                      <p:to>
                                        <p:strVal val="visible"/>
                                      </p:to>
                                    </p:set>
                                    <p:animEffect transition="in" filter="wipe(left)">
                                      <p:cBhvr>
                                        <p:cTn id="28" dur="500"/>
                                        <p:tgtEl>
                                          <p:spTgt spid="47108">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7108">
                                            <p:txEl>
                                              <p:pRg st="6" end="6"/>
                                            </p:txEl>
                                          </p:spTgt>
                                        </p:tgtEl>
                                        <p:attrNameLst>
                                          <p:attrName>style.visibility</p:attrName>
                                        </p:attrNameLst>
                                      </p:cBhvr>
                                      <p:to>
                                        <p:strVal val="visible"/>
                                      </p:to>
                                    </p:set>
                                    <p:animEffect transition="in" filter="wipe(left)">
                                      <p:cBhvr>
                                        <p:cTn id="31" dur="500"/>
                                        <p:tgtEl>
                                          <p:spTgt spid="4710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108">
                                            <p:txEl>
                                              <p:pRg st="8" end="8"/>
                                            </p:txEl>
                                          </p:spTgt>
                                        </p:tgtEl>
                                        <p:attrNameLst>
                                          <p:attrName>style.visibility</p:attrName>
                                        </p:attrNameLst>
                                      </p:cBhvr>
                                      <p:to>
                                        <p:strVal val="visible"/>
                                      </p:to>
                                    </p:set>
                                    <p:animEffect transition="in" filter="wipe(left)">
                                      <p:cBhvr>
                                        <p:cTn id="36" dur="500"/>
                                        <p:tgtEl>
                                          <p:spTgt spid="47108">
                                            <p:txEl>
                                              <p:pRg st="8" end="8"/>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108">
                                            <p:txEl>
                                              <p:pRg st="9" end="9"/>
                                            </p:txEl>
                                          </p:spTgt>
                                        </p:tgtEl>
                                        <p:attrNameLst>
                                          <p:attrName>style.visibility</p:attrName>
                                        </p:attrNameLst>
                                      </p:cBhvr>
                                      <p:to>
                                        <p:strVal val="visible"/>
                                      </p:to>
                                    </p:set>
                                    <p:animEffect transition="in" filter="wipe(left)">
                                      <p:cBhvr>
                                        <p:cTn id="39" dur="500"/>
                                        <p:tgtEl>
                                          <p:spTgt spid="47108">
                                            <p:txEl>
                                              <p:pRg st="9" end="9"/>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7108">
                                            <p:txEl>
                                              <p:pRg st="10" end="10"/>
                                            </p:txEl>
                                          </p:spTgt>
                                        </p:tgtEl>
                                        <p:attrNameLst>
                                          <p:attrName>style.visibility</p:attrName>
                                        </p:attrNameLst>
                                      </p:cBhvr>
                                      <p:to>
                                        <p:strVal val="visible"/>
                                      </p:to>
                                    </p:set>
                                    <p:animEffect transition="in" filter="wipe(left)">
                                      <p:cBhvr>
                                        <p:cTn id="42" dur="500"/>
                                        <p:tgtEl>
                                          <p:spTgt spid="4710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uiExpand="1" build="p"/>
      <p:bldP spid="2" grpId="0" animBg="1" uiExpand="1"/>
      <p:bldP spid="6" grpId="0" animBg="1" uiExpan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53794" y="1988840"/>
            <a:ext cx="5842607" cy="4553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a:t>Hierarchical Paging</a:t>
            </a:r>
            <a:endParaRPr lang="zh-CN" altLang="en-US" dirty="0"/>
          </a:p>
        </p:txBody>
      </p:sp>
      <p:sp>
        <p:nvSpPr>
          <p:cNvPr id="260099" name="Rectangle 3"/>
          <p:cNvSpPr>
            <a:spLocks noGrp="1" noChangeArrowheads="1"/>
          </p:cNvSpPr>
          <p:nvPr>
            <p:ph idx="1"/>
          </p:nvPr>
        </p:nvSpPr>
        <p:spPr/>
        <p:txBody>
          <a:bodyPr/>
          <a:lstStyle/>
          <a:p>
            <a:pPr eaLnBrk="1" hangingPunct="1"/>
            <a:r>
              <a:rPr lang="en-US" altLang="zh-CN" dirty="0"/>
              <a:t>A simple technique is a two-level paging algorithm.</a:t>
            </a:r>
            <a:endParaRPr lang="en-US" altLang="zh-CN" dirty="0"/>
          </a:p>
          <a:p>
            <a:pPr lvl="1" eaLnBrk="1" hangingPunct="1"/>
            <a:r>
              <a:rPr lang="en-US" altLang="zh-CN" dirty="0"/>
              <a:t>the page table itself is also paged.</a:t>
            </a:r>
            <a:endParaRPr lang="en-US" altLang="zh-CN" dirty="0"/>
          </a:p>
        </p:txBody>
      </p:sp>
      <p:grpSp>
        <p:nvGrpSpPr>
          <p:cNvPr id="10" name="组合 9"/>
          <p:cNvGrpSpPr/>
          <p:nvPr/>
        </p:nvGrpSpPr>
        <p:grpSpPr>
          <a:xfrm>
            <a:off x="1963803" y="2708920"/>
            <a:ext cx="1980000" cy="495055"/>
            <a:chOff x="386755" y="2753925"/>
            <a:chExt cx="1980000" cy="495055"/>
          </a:xfrm>
        </p:grpSpPr>
        <p:sp>
          <p:nvSpPr>
            <p:cNvPr id="2" name="矩形 1"/>
            <p:cNvSpPr/>
            <p:nvPr/>
          </p:nvSpPr>
          <p:spPr bwMode="auto">
            <a:xfrm>
              <a:off x="386755" y="2753925"/>
              <a:ext cx="1260000" cy="495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PTBR</a:t>
              </a:r>
              <a:endParaRPr lang="zh-CN" altLang="en-US" dirty="0"/>
            </a:p>
          </p:txBody>
        </p:sp>
        <p:cxnSp>
          <p:nvCxnSpPr>
            <p:cNvPr id="4" name="直接箭头连接符 3"/>
            <p:cNvCxnSpPr>
              <a:stCxn id="2" idx="3"/>
            </p:cNvCxnSpPr>
            <p:nvPr/>
          </p:nvCxnSpPr>
          <p:spPr bwMode="auto">
            <a:xfrm flipV="1">
              <a:off x="1646755" y="3001452"/>
              <a:ext cx="720000" cy="1"/>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组合 11"/>
          <p:cNvGrpSpPr/>
          <p:nvPr/>
        </p:nvGrpSpPr>
        <p:grpSpPr>
          <a:xfrm>
            <a:off x="2008729" y="2978949"/>
            <a:ext cx="1935075" cy="2025225"/>
            <a:chOff x="431680" y="3023955"/>
            <a:chExt cx="1935075" cy="1728000"/>
          </a:xfrm>
        </p:grpSpPr>
        <p:sp>
          <p:nvSpPr>
            <p:cNvPr id="7" name="矩形 6"/>
            <p:cNvSpPr/>
            <p:nvPr/>
          </p:nvSpPr>
          <p:spPr bwMode="auto">
            <a:xfrm>
              <a:off x="431680" y="3654025"/>
              <a:ext cx="1260000" cy="4950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en-US" altLang="zh-CN" dirty="0"/>
                <a:t>PTLR</a:t>
              </a:r>
              <a:endParaRPr lang="zh-CN" altLang="en-US" dirty="0"/>
            </a:p>
          </p:txBody>
        </p:sp>
        <p:sp>
          <p:nvSpPr>
            <p:cNvPr id="5" name="左大括号 4"/>
            <p:cNvSpPr/>
            <p:nvPr/>
          </p:nvSpPr>
          <p:spPr bwMode="auto">
            <a:xfrm>
              <a:off x="2078755" y="3023955"/>
              <a:ext cx="288000" cy="1728000"/>
            </a:xfrm>
            <a:prstGeom prst="leftBrace">
              <a:avLst>
                <a:gd name="adj1" fmla="val 55784"/>
                <a:gd name="adj2" fmla="val 50000"/>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cxnSp>
          <p:nvCxnSpPr>
            <p:cNvPr id="11" name="直接箭头连接符 10"/>
            <p:cNvCxnSpPr>
              <a:stCxn id="7" idx="3"/>
              <a:endCxn id="5" idx="1"/>
            </p:cNvCxnSpPr>
            <p:nvPr/>
          </p:nvCxnSpPr>
          <p:spPr bwMode="auto">
            <a:xfrm flipV="1">
              <a:off x="1691680" y="3887955"/>
              <a:ext cx="387075" cy="1359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0099">
                                            <p:txEl>
                                              <p:pRg st="1" end="1"/>
                                            </p:txEl>
                                          </p:spTgt>
                                        </p:tgtEl>
                                        <p:attrNameLst>
                                          <p:attrName>style.visibility</p:attrName>
                                        </p:attrNameLst>
                                      </p:cBhvr>
                                      <p:to>
                                        <p:strVal val="visible"/>
                                      </p:to>
                                    </p:set>
                                    <p:animEffect transition="in" filter="wipe(left)">
                                      <p:cBhvr>
                                        <p:cTn id="10" dur="500"/>
                                        <p:tgtEl>
                                          <p:spTgt spid="260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7458"/>
                                        </p:tgtEl>
                                        <p:attrNameLst>
                                          <p:attrName>style.visibility</p:attrName>
                                        </p:attrNameLst>
                                      </p:cBhvr>
                                      <p:to>
                                        <p:strVal val="visible"/>
                                      </p:to>
                                    </p:set>
                                    <p:animEffect transition="in" filter="wipe(left)">
                                      <p:cBhvr>
                                        <p:cTn id="15" dur="500"/>
                                        <p:tgtEl>
                                          <p:spTgt spid="14745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Background</a:t>
            </a:r>
            <a:endParaRPr lang="zh-CN" altLang="en-US" dirty="0"/>
          </a:p>
        </p:txBody>
      </p:sp>
      <p:sp>
        <p:nvSpPr>
          <p:cNvPr id="182275" name="Rectangle 3"/>
          <p:cNvSpPr>
            <a:spLocks noGrp="1" noChangeArrowheads="1"/>
          </p:cNvSpPr>
          <p:nvPr>
            <p:ph idx="1"/>
          </p:nvPr>
        </p:nvSpPr>
        <p:spPr/>
        <p:txBody>
          <a:bodyPr>
            <a:normAutofit/>
          </a:bodyPr>
          <a:lstStyle/>
          <a:p>
            <a:pPr>
              <a:spcBef>
                <a:spcPts val="600"/>
              </a:spcBef>
            </a:pPr>
            <a:r>
              <a:rPr lang="en-US" altLang="zh-CN" dirty="0"/>
              <a:t>Memory consists of a large array of words or bytes, each with its own address.</a:t>
            </a:r>
            <a:endParaRPr lang="en-US" altLang="zh-CN" dirty="0"/>
          </a:p>
          <a:p>
            <a:pPr>
              <a:spcBef>
                <a:spcPts val="600"/>
              </a:spcBef>
            </a:pPr>
            <a:r>
              <a:rPr lang="en-US" altLang="zh-CN" dirty="0"/>
              <a:t>The program must be brought into memory and placed within a process for it to be run.</a:t>
            </a:r>
            <a:endParaRPr lang="en-US" altLang="zh-CN" dirty="0"/>
          </a:p>
          <a:p>
            <a:pPr>
              <a:spcBef>
                <a:spcPts val="600"/>
              </a:spcBef>
            </a:pPr>
            <a:r>
              <a:rPr lang="en-US" altLang="zh-CN" dirty="0"/>
              <a:t>Main memory and registers are only storage CPU can access directly.</a:t>
            </a:r>
            <a:endParaRPr lang="en-US" altLang="zh-CN" dirty="0"/>
          </a:p>
          <a:p>
            <a:pPr lvl="1">
              <a:spcBef>
                <a:spcPts val="600"/>
              </a:spcBef>
            </a:pPr>
            <a:r>
              <a:rPr lang="en-US" altLang="zh-CN" dirty="0"/>
              <a:t>Register access in one CPU clock (or less).</a:t>
            </a:r>
            <a:endParaRPr lang="en-US" altLang="zh-CN" dirty="0"/>
          </a:p>
          <a:p>
            <a:pPr lvl="1">
              <a:spcBef>
                <a:spcPts val="600"/>
              </a:spcBef>
            </a:pPr>
            <a:r>
              <a:rPr lang="en-US" altLang="zh-CN" dirty="0"/>
              <a:t>Main memory can take many cycles of the CPU clock, </a:t>
            </a:r>
            <a:r>
              <a:rPr lang="en-US" altLang="en-US" dirty="0"/>
              <a:t>causing a </a:t>
            </a:r>
            <a:r>
              <a:rPr lang="en-US" altLang="en-US" dirty="0">
                <a:solidFill>
                  <a:srgbClr val="0000FF"/>
                </a:solidFill>
              </a:rPr>
              <a:t>stall(</a:t>
            </a:r>
            <a:r>
              <a:rPr lang="zh-CN" altLang="en-US" dirty="0">
                <a:solidFill>
                  <a:srgbClr val="0000FF"/>
                </a:solidFill>
              </a:rPr>
              <a:t>停顿）</a:t>
            </a:r>
            <a:r>
              <a:rPr lang="en-US" altLang="en-US" dirty="0">
                <a:solidFill>
                  <a:srgbClr val="3366FF"/>
                </a:solidFill>
              </a:rPr>
              <a:t>. </a:t>
            </a:r>
            <a:br>
              <a:rPr lang="en-US" altLang="en-US" dirty="0">
                <a:solidFill>
                  <a:srgbClr val="3366FF"/>
                </a:solidFill>
              </a:rPr>
            </a:br>
            <a:r>
              <a:rPr lang="en-US" altLang="en-US" dirty="0"/>
              <a:t>It does not have the data required to complete the instruction.</a:t>
            </a:r>
            <a:endParaRPr lang="en-US" altLang="zh-CN" sz="1800" dirty="0"/>
          </a:p>
          <a:p>
            <a:pPr>
              <a:spcBef>
                <a:spcPts val="600"/>
              </a:spcBef>
            </a:pPr>
            <a:r>
              <a:rPr lang="en-US" altLang="zh-CN" dirty="0">
                <a:solidFill>
                  <a:srgbClr val="0000FF"/>
                </a:solidFill>
              </a:rPr>
              <a:t>Cache</a:t>
            </a:r>
            <a:r>
              <a:rPr lang="en-US" altLang="zh-CN" dirty="0"/>
              <a:t> sits between main memory and CPU registers.</a:t>
            </a:r>
            <a:endParaRPr lang="en-US" altLang="zh-CN" dirty="0"/>
          </a:p>
          <a:p>
            <a:pPr lvl="1">
              <a:spcBef>
                <a:spcPts val="600"/>
              </a:spcBef>
            </a:pPr>
            <a:r>
              <a:rPr lang="en-US" altLang="zh-CN" dirty="0"/>
              <a:t>typically on the CPU chip.</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wipe(left)">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wipe(left)">
                                      <p:cBhvr>
                                        <p:cTn id="12" dur="500"/>
                                        <p:tgtEl>
                                          <p:spTgt spid="18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wipe(left)">
                                      <p:cBhvr>
                                        <p:cTn id="17" dur="500"/>
                                        <p:tgtEl>
                                          <p:spTgt spid="18227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82275">
                                            <p:txEl>
                                              <p:pRg st="3" end="3"/>
                                            </p:txEl>
                                          </p:spTgt>
                                        </p:tgtEl>
                                        <p:attrNameLst>
                                          <p:attrName>style.visibility</p:attrName>
                                        </p:attrNameLst>
                                      </p:cBhvr>
                                      <p:to>
                                        <p:strVal val="visible"/>
                                      </p:to>
                                    </p:set>
                                    <p:animEffect transition="in" filter="wipe(left)">
                                      <p:cBhvr>
                                        <p:cTn id="20" dur="500"/>
                                        <p:tgtEl>
                                          <p:spTgt spid="18227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2275">
                                            <p:txEl>
                                              <p:pRg st="4" end="4"/>
                                            </p:txEl>
                                          </p:spTgt>
                                        </p:tgtEl>
                                        <p:attrNameLst>
                                          <p:attrName>style.visibility</p:attrName>
                                        </p:attrNameLst>
                                      </p:cBhvr>
                                      <p:to>
                                        <p:strVal val="visible"/>
                                      </p:to>
                                    </p:set>
                                    <p:animEffect transition="in" filter="wipe(left)">
                                      <p:cBhvr>
                                        <p:cTn id="23" dur="500"/>
                                        <p:tgtEl>
                                          <p:spTgt spid="18227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2275">
                                            <p:txEl>
                                              <p:pRg st="5" end="5"/>
                                            </p:txEl>
                                          </p:spTgt>
                                        </p:tgtEl>
                                        <p:attrNameLst>
                                          <p:attrName>style.visibility</p:attrName>
                                        </p:attrNameLst>
                                      </p:cBhvr>
                                      <p:to>
                                        <p:strVal val="visible"/>
                                      </p:to>
                                    </p:set>
                                    <p:animEffect transition="in" filter="wipe(left)">
                                      <p:cBhvr>
                                        <p:cTn id="28" dur="500"/>
                                        <p:tgtEl>
                                          <p:spTgt spid="182275">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2275">
                                            <p:txEl>
                                              <p:pRg st="6" end="6"/>
                                            </p:txEl>
                                          </p:spTgt>
                                        </p:tgtEl>
                                        <p:attrNameLst>
                                          <p:attrName>style.visibility</p:attrName>
                                        </p:attrNameLst>
                                      </p:cBhvr>
                                      <p:to>
                                        <p:strVal val="visible"/>
                                      </p:to>
                                    </p:set>
                                    <p:animEffect transition="in" filter="wipe(left)">
                                      <p:cBhvr>
                                        <p:cTn id="31" dur="500"/>
                                        <p:tgtEl>
                                          <p:spTgt spid="182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Two-Level Paging Example</a:t>
            </a:r>
            <a:endParaRPr lang="zh-CN" altLang="en-US" dirty="0"/>
          </a:p>
        </p:txBody>
      </p:sp>
      <p:sp>
        <p:nvSpPr>
          <p:cNvPr id="262147" name="Rectangle 3"/>
          <p:cNvSpPr>
            <a:spLocks noGrp="1" noChangeArrowheads="1"/>
          </p:cNvSpPr>
          <p:nvPr>
            <p:ph idx="1"/>
          </p:nvPr>
        </p:nvSpPr>
        <p:spPr/>
        <p:txBody>
          <a:bodyPr>
            <a:normAutofit/>
          </a:bodyPr>
          <a:lstStyle/>
          <a:p>
            <a:pPr eaLnBrk="1" hangingPunct="1"/>
            <a:r>
              <a:rPr lang="en-US" altLang="zh-CN" dirty="0"/>
              <a:t>A logical address (on 32-bit machine with 4KB page size) is divided into:</a:t>
            </a:r>
            <a:endParaRPr lang="en-US" altLang="zh-CN" dirty="0"/>
          </a:p>
          <a:p>
            <a:pPr lvl="1" eaLnBrk="1" hangingPunct="1"/>
            <a:r>
              <a:rPr lang="en-US" altLang="zh-CN" sz="2800" dirty="0"/>
              <a:t>a page number consisting of 20 bits.</a:t>
            </a:r>
            <a:endParaRPr lang="en-US" altLang="zh-CN" sz="2800" dirty="0"/>
          </a:p>
          <a:p>
            <a:pPr lvl="1" eaLnBrk="1" hangingPunct="1"/>
            <a:r>
              <a:rPr lang="en-US" altLang="zh-CN" sz="2800" dirty="0"/>
              <a:t>a page offset consisting of 12 bits.</a:t>
            </a:r>
            <a:endParaRPr lang="en-US" altLang="zh-CN" sz="2800" dirty="0"/>
          </a:p>
          <a:p>
            <a:pPr eaLnBrk="1" hangingPunct="1"/>
            <a:r>
              <a:rPr lang="en-US" altLang="zh-CN" dirty="0"/>
              <a:t>Since the page table is paged, the </a:t>
            </a:r>
            <a:r>
              <a:rPr lang="en-US" altLang="zh-CN" dirty="0">
                <a:solidFill>
                  <a:srgbClr val="0000FF"/>
                </a:solidFill>
              </a:rPr>
              <a:t>page number</a:t>
            </a:r>
            <a:r>
              <a:rPr lang="en-US" altLang="zh-CN" dirty="0"/>
              <a:t> is further divided into:</a:t>
            </a:r>
            <a:endParaRPr lang="en-US" altLang="zh-CN" dirty="0"/>
          </a:p>
          <a:p>
            <a:pPr lvl="1" eaLnBrk="1" hangingPunct="1"/>
            <a:r>
              <a:rPr lang="en-US" altLang="zh-CN" sz="2800" dirty="0"/>
              <a:t>a 10-bit page number. </a:t>
            </a:r>
            <a:endParaRPr lang="en-US" altLang="zh-CN" sz="2800" dirty="0"/>
          </a:p>
          <a:p>
            <a:pPr lvl="1" eaLnBrk="1" hangingPunct="1"/>
            <a:r>
              <a:rPr lang="en-US" altLang="zh-CN" sz="2800" dirty="0"/>
              <a:t>a 10-bit page offset.</a:t>
            </a:r>
            <a:endParaRPr lang="en-US" altLang="zh-CN" sz="2800" dirty="0"/>
          </a:p>
          <a:p>
            <a:pPr eaLnBrk="1" hangingPunct="1">
              <a:lnSpc>
                <a:spcPct val="90000"/>
              </a:lnSpc>
            </a:pPr>
            <a:r>
              <a:rPr lang="en-US" altLang="zh-CN" dirty="0"/>
              <a:t>A logical address is as:</a:t>
            </a:r>
            <a:endParaRPr lang="en-US" altLang="zh-CN" dirty="0"/>
          </a:p>
          <a:p>
            <a:pPr marL="457200" lvl="1" indent="0">
              <a:lnSpc>
                <a:spcPct val="90000"/>
              </a:lnSpc>
              <a:buNone/>
            </a:pPr>
            <a:r>
              <a:rPr lang="en-US" altLang="zh-CN" sz="1800" dirty="0"/>
              <a:t>	</a:t>
            </a:r>
            <a:endParaRPr lang="en-US" altLang="zh-CN" sz="1800" dirty="0"/>
          </a:p>
          <a:p>
            <a:pPr marL="457200" lvl="1" indent="0">
              <a:lnSpc>
                <a:spcPct val="90000"/>
              </a:lnSpc>
              <a:buNone/>
            </a:pPr>
            <a:r>
              <a:rPr lang="en-US" altLang="zh-CN" sz="2800" i="1" dirty="0"/>
              <a:t>p</a:t>
            </a:r>
            <a:r>
              <a:rPr lang="en-US" altLang="zh-CN" sz="2800" i="1" baseline="-25000" dirty="0"/>
              <a:t>1</a:t>
            </a:r>
            <a:r>
              <a:rPr lang="en-US" altLang="zh-CN" sz="2800" dirty="0"/>
              <a:t> is an index into the </a:t>
            </a:r>
            <a:r>
              <a:rPr lang="en-US" altLang="zh-CN" sz="2800" dirty="0">
                <a:solidFill>
                  <a:srgbClr val="0000FF"/>
                </a:solidFill>
                <a:cs typeface="+mn-cs"/>
              </a:rPr>
              <a:t>outer</a:t>
            </a:r>
            <a:r>
              <a:rPr lang="en-US" altLang="zh-CN" sz="2800" dirty="0"/>
              <a:t> page table</a:t>
            </a:r>
            <a:endParaRPr lang="en-US" altLang="zh-CN" sz="2800" dirty="0"/>
          </a:p>
          <a:p>
            <a:pPr marL="457200" lvl="1" indent="0">
              <a:lnSpc>
                <a:spcPct val="90000"/>
              </a:lnSpc>
              <a:buNone/>
            </a:pPr>
            <a:r>
              <a:rPr lang="en-US" altLang="zh-CN" sz="2800" i="1" dirty="0"/>
              <a:t>p</a:t>
            </a:r>
            <a:r>
              <a:rPr lang="en-US" altLang="zh-CN" sz="2800" i="1" baseline="-25000" dirty="0"/>
              <a:t>2</a:t>
            </a:r>
            <a:r>
              <a:rPr lang="en-US" altLang="zh-CN" sz="2800" dirty="0"/>
              <a:t> is the displacement within the page of the </a:t>
            </a:r>
            <a:r>
              <a:rPr lang="en-US" altLang="zh-CN" sz="2800" dirty="0">
                <a:solidFill>
                  <a:srgbClr val="0000FF"/>
                </a:solidFill>
                <a:cs typeface="+mn-cs"/>
              </a:rPr>
              <a:t>inner</a:t>
            </a:r>
            <a:r>
              <a:rPr lang="en-US" altLang="zh-CN" sz="2800" dirty="0"/>
              <a:t> page table.</a:t>
            </a:r>
            <a:endParaRPr lang="en-US" altLang="zh-CN" sz="2800" dirty="0"/>
          </a:p>
        </p:txBody>
      </p:sp>
      <p:pic>
        <p:nvPicPr>
          <p:cNvPr id="148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0870" y="3248980"/>
            <a:ext cx="5150685" cy="1587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left)">
                                      <p:cBhvr>
                                        <p:cTn id="7" dur="500"/>
                                        <p:tgtEl>
                                          <p:spTgt spid="2621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2147">
                                            <p:txEl>
                                              <p:pRg st="1" end="1"/>
                                            </p:txEl>
                                          </p:spTgt>
                                        </p:tgtEl>
                                        <p:attrNameLst>
                                          <p:attrName>style.visibility</p:attrName>
                                        </p:attrNameLst>
                                      </p:cBhvr>
                                      <p:to>
                                        <p:strVal val="visible"/>
                                      </p:to>
                                    </p:set>
                                    <p:animEffect transition="in" filter="wipe(left)">
                                      <p:cBhvr>
                                        <p:cTn id="10" dur="500"/>
                                        <p:tgtEl>
                                          <p:spTgt spid="2621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Effect transition="in" filter="wipe(left)">
                                      <p:cBhvr>
                                        <p:cTn id="13" dur="500"/>
                                        <p:tgtEl>
                                          <p:spTgt spid="2621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2147">
                                            <p:txEl>
                                              <p:pRg st="3" end="3"/>
                                            </p:txEl>
                                          </p:spTgt>
                                        </p:tgtEl>
                                        <p:attrNameLst>
                                          <p:attrName>style.visibility</p:attrName>
                                        </p:attrNameLst>
                                      </p:cBhvr>
                                      <p:to>
                                        <p:strVal val="visible"/>
                                      </p:to>
                                    </p:set>
                                    <p:animEffect transition="in" filter="wipe(left)">
                                      <p:cBhvr>
                                        <p:cTn id="18" dur="500"/>
                                        <p:tgtEl>
                                          <p:spTgt spid="26214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2147">
                                            <p:txEl>
                                              <p:pRg st="4" end="4"/>
                                            </p:txEl>
                                          </p:spTgt>
                                        </p:tgtEl>
                                        <p:attrNameLst>
                                          <p:attrName>style.visibility</p:attrName>
                                        </p:attrNameLst>
                                      </p:cBhvr>
                                      <p:to>
                                        <p:strVal val="visible"/>
                                      </p:to>
                                    </p:set>
                                    <p:animEffect transition="in" filter="wipe(left)">
                                      <p:cBhvr>
                                        <p:cTn id="21" dur="500"/>
                                        <p:tgtEl>
                                          <p:spTgt spid="26214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62147">
                                            <p:txEl>
                                              <p:pRg st="5" end="5"/>
                                            </p:txEl>
                                          </p:spTgt>
                                        </p:tgtEl>
                                        <p:attrNameLst>
                                          <p:attrName>style.visibility</p:attrName>
                                        </p:attrNameLst>
                                      </p:cBhvr>
                                      <p:to>
                                        <p:strVal val="visible"/>
                                      </p:to>
                                    </p:set>
                                    <p:animEffect transition="in" filter="wipe(left)">
                                      <p:cBhvr>
                                        <p:cTn id="24" dur="500"/>
                                        <p:tgtEl>
                                          <p:spTgt spid="26214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2147">
                                            <p:txEl>
                                              <p:pRg st="6" end="6"/>
                                            </p:txEl>
                                          </p:spTgt>
                                        </p:tgtEl>
                                        <p:attrNameLst>
                                          <p:attrName>style.visibility</p:attrName>
                                        </p:attrNameLst>
                                      </p:cBhvr>
                                      <p:to>
                                        <p:strVal val="visible"/>
                                      </p:to>
                                    </p:set>
                                    <p:animEffect transition="in" filter="wipe(left)">
                                      <p:cBhvr>
                                        <p:cTn id="29" dur="500"/>
                                        <p:tgtEl>
                                          <p:spTgt spid="26214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2147">
                                            <p:txEl>
                                              <p:pRg st="7" end="7"/>
                                            </p:txEl>
                                          </p:spTgt>
                                        </p:tgtEl>
                                        <p:attrNameLst>
                                          <p:attrName>style.visibility</p:attrName>
                                        </p:attrNameLst>
                                      </p:cBhvr>
                                      <p:to>
                                        <p:strVal val="visible"/>
                                      </p:to>
                                    </p:set>
                                    <p:animEffect transition="in" filter="wipe(left)">
                                      <p:cBhvr>
                                        <p:cTn id="32" dur="500"/>
                                        <p:tgtEl>
                                          <p:spTgt spid="262147">
                                            <p:txEl>
                                              <p:pRg st="7" end="7"/>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48482"/>
                                        </p:tgtEl>
                                        <p:attrNameLst>
                                          <p:attrName>style.visibility</p:attrName>
                                        </p:attrNameLst>
                                      </p:cBhvr>
                                      <p:to>
                                        <p:strVal val="visible"/>
                                      </p:to>
                                    </p:set>
                                    <p:animEffect transition="in" filter="wipe(left)">
                                      <p:cBhvr>
                                        <p:cTn id="35" dur="500"/>
                                        <p:tgtEl>
                                          <p:spTgt spid="14848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62147">
                                            <p:txEl>
                                              <p:pRg st="8" end="8"/>
                                            </p:txEl>
                                          </p:spTgt>
                                        </p:tgtEl>
                                        <p:attrNameLst>
                                          <p:attrName>style.visibility</p:attrName>
                                        </p:attrNameLst>
                                      </p:cBhvr>
                                      <p:to>
                                        <p:strVal val="visible"/>
                                      </p:to>
                                    </p:set>
                                    <p:animEffect transition="in" filter="wipe(left)">
                                      <p:cBhvr>
                                        <p:cTn id="38" dur="500"/>
                                        <p:tgtEl>
                                          <p:spTgt spid="262147">
                                            <p:txEl>
                                              <p:pRg st="8" end="8"/>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62147">
                                            <p:txEl>
                                              <p:pRg st="9" end="9"/>
                                            </p:txEl>
                                          </p:spTgt>
                                        </p:tgtEl>
                                        <p:attrNameLst>
                                          <p:attrName>style.visibility</p:attrName>
                                        </p:attrNameLst>
                                      </p:cBhvr>
                                      <p:to>
                                        <p:strVal val="visible"/>
                                      </p:to>
                                    </p:set>
                                    <p:animEffect transition="in" filter="wipe(left)">
                                      <p:cBhvr>
                                        <p:cTn id="41" dur="500"/>
                                        <p:tgtEl>
                                          <p:spTgt spid="262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Address-Translation Scheme</a:t>
            </a:r>
            <a:endParaRPr lang="zh-CN" altLang="en-US" dirty="0"/>
          </a:p>
        </p:txBody>
      </p:sp>
      <p:sp>
        <p:nvSpPr>
          <p:cNvPr id="266243" name="Rectangle 3"/>
          <p:cNvSpPr>
            <a:spLocks noGrp="1" noChangeArrowheads="1"/>
          </p:cNvSpPr>
          <p:nvPr>
            <p:ph idx="1"/>
          </p:nvPr>
        </p:nvSpPr>
        <p:spPr/>
        <p:txBody>
          <a:bodyPr>
            <a:normAutofit/>
          </a:bodyPr>
          <a:lstStyle/>
          <a:p>
            <a:pPr eaLnBrk="1" hangingPunct="1"/>
            <a:r>
              <a:rPr lang="en-US" altLang="zh-CN" dirty="0"/>
              <a:t>Address-translation scheme for a two-level 32-bit paging architecture.</a:t>
            </a:r>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dirty="0"/>
          </a:p>
          <a:p>
            <a:pPr lvl="1" eaLnBrk="1" hangingPunct="1"/>
            <a:endParaRPr lang="en-US" altLang="zh-CN" sz="2200" dirty="0"/>
          </a:p>
          <a:p>
            <a:pPr lvl="1" eaLnBrk="1" hangingPunct="1"/>
            <a:endParaRPr lang="en-US" altLang="zh-CN" sz="2200" dirty="0"/>
          </a:p>
          <a:p>
            <a:pPr lvl="2"/>
            <a:endParaRPr lang="en-US" altLang="zh-CN" sz="1800" dirty="0"/>
          </a:p>
          <a:p>
            <a:pPr eaLnBrk="1" hangingPunct="1"/>
            <a:r>
              <a:rPr lang="en-US" altLang="zh-CN" dirty="0"/>
              <a:t>forward-mapped page table.</a:t>
            </a:r>
            <a:endParaRPr lang="en-US" altLang="zh-CN" dirty="0"/>
          </a:p>
        </p:txBody>
      </p:sp>
      <p:grpSp>
        <p:nvGrpSpPr>
          <p:cNvPr id="266244" name="Group 4"/>
          <p:cNvGrpSpPr/>
          <p:nvPr/>
        </p:nvGrpSpPr>
        <p:grpSpPr bwMode="auto">
          <a:xfrm>
            <a:off x="1929072" y="1853825"/>
            <a:ext cx="2224088" cy="858838"/>
            <a:chOff x="463" y="1619"/>
            <a:chExt cx="1401" cy="541"/>
          </a:xfrm>
        </p:grpSpPr>
        <p:sp>
          <p:nvSpPr>
            <p:cNvPr id="51241" name="Text Box 5"/>
            <p:cNvSpPr txBox="1">
              <a:spLocks noChangeArrowheads="1"/>
            </p:cNvSpPr>
            <p:nvPr/>
          </p:nvSpPr>
          <p:spPr bwMode="auto">
            <a:xfrm>
              <a:off x="463" y="1619"/>
              <a:ext cx="1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Logical address</a:t>
              </a:r>
              <a:endParaRPr lang="en-US" altLang="zh-CN" b="1" dirty="0"/>
            </a:p>
          </p:txBody>
        </p:sp>
        <p:sp>
          <p:nvSpPr>
            <p:cNvPr id="51242" name="Rectangle 6"/>
            <p:cNvSpPr>
              <a:spLocks noChangeArrowheads="1"/>
            </p:cNvSpPr>
            <p:nvPr/>
          </p:nvSpPr>
          <p:spPr bwMode="auto">
            <a:xfrm>
              <a:off x="476" y="1888"/>
              <a:ext cx="1316"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0"/>
            <a:lstStyle/>
            <a:p>
              <a:r>
                <a:rPr lang="en-US" altLang="zh-CN" b="1" dirty="0"/>
                <a:t>  p</a:t>
              </a:r>
              <a:r>
                <a:rPr lang="en-US" altLang="zh-CN" b="1" baseline="-25000" dirty="0"/>
                <a:t>1</a:t>
              </a:r>
              <a:r>
                <a:rPr lang="en-US" altLang="zh-CN" b="1" dirty="0"/>
                <a:t>    p</a:t>
              </a:r>
              <a:r>
                <a:rPr lang="en-US" altLang="zh-CN" b="1" baseline="-25000" dirty="0"/>
                <a:t>2</a:t>
              </a:r>
              <a:r>
                <a:rPr lang="en-US" altLang="zh-CN" b="1" dirty="0"/>
                <a:t>      d</a:t>
              </a:r>
              <a:endParaRPr lang="en-US" altLang="zh-CN" b="1" dirty="0"/>
            </a:p>
          </p:txBody>
        </p:sp>
        <p:sp>
          <p:nvSpPr>
            <p:cNvPr id="51243" name="Line 7"/>
            <p:cNvSpPr>
              <a:spLocks noChangeShapeType="1"/>
            </p:cNvSpPr>
            <p:nvPr/>
          </p:nvSpPr>
          <p:spPr bwMode="auto">
            <a:xfrm>
              <a:off x="885" y="1888"/>
              <a:ext cx="0"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4" name="Line 8"/>
            <p:cNvSpPr>
              <a:spLocks noChangeShapeType="1"/>
            </p:cNvSpPr>
            <p:nvPr/>
          </p:nvSpPr>
          <p:spPr bwMode="auto">
            <a:xfrm>
              <a:off x="1293" y="1888"/>
              <a:ext cx="0"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6249" name="Group 9"/>
          <p:cNvGrpSpPr/>
          <p:nvPr/>
        </p:nvGrpSpPr>
        <p:grpSpPr bwMode="auto">
          <a:xfrm>
            <a:off x="2310073" y="2712661"/>
            <a:ext cx="2087563" cy="720000"/>
            <a:chOff x="476" y="2115"/>
            <a:chExt cx="635" cy="816"/>
          </a:xfrm>
        </p:grpSpPr>
        <p:sp>
          <p:nvSpPr>
            <p:cNvPr id="51239" name="Line 10"/>
            <p:cNvSpPr>
              <a:spLocks noChangeShapeType="1"/>
            </p:cNvSpPr>
            <p:nvPr/>
          </p:nvSpPr>
          <p:spPr bwMode="auto">
            <a:xfrm>
              <a:off x="476" y="2115"/>
              <a:ext cx="0" cy="8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0" name="Line 11"/>
            <p:cNvSpPr>
              <a:spLocks noChangeShapeType="1"/>
            </p:cNvSpPr>
            <p:nvPr/>
          </p:nvSpPr>
          <p:spPr bwMode="auto">
            <a:xfrm>
              <a:off x="476" y="2931"/>
              <a:ext cx="63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6252" name="Group 12"/>
          <p:cNvGrpSpPr/>
          <p:nvPr/>
        </p:nvGrpSpPr>
        <p:grpSpPr bwMode="auto">
          <a:xfrm>
            <a:off x="3695961" y="2694265"/>
            <a:ext cx="2170113" cy="2346324"/>
            <a:chOff x="669" y="2432"/>
            <a:chExt cx="1367" cy="1478"/>
          </a:xfrm>
        </p:grpSpPr>
        <p:grpSp>
          <p:nvGrpSpPr>
            <p:cNvPr id="51230" name="Group 13"/>
            <p:cNvGrpSpPr/>
            <p:nvPr/>
          </p:nvGrpSpPr>
          <p:grpSpPr bwMode="auto">
            <a:xfrm>
              <a:off x="669" y="2432"/>
              <a:ext cx="1308" cy="985"/>
              <a:chOff x="669" y="2432"/>
              <a:chExt cx="1308" cy="985"/>
            </a:xfrm>
          </p:grpSpPr>
          <p:grpSp>
            <p:nvGrpSpPr>
              <p:cNvPr id="51232" name="Group 14"/>
              <p:cNvGrpSpPr/>
              <p:nvPr/>
            </p:nvGrpSpPr>
            <p:grpSpPr bwMode="auto">
              <a:xfrm>
                <a:off x="1115" y="2464"/>
                <a:ext cx="862" cy="953"/>
                <a:chOff x="1111" y="2432"/>
                <a:chExt cx="862" cy="953"/>
              </a:xfrm>
            </p:grpSpPr>
            <p:sp>
              <p:nvSpPr>
                <p:cNvPr id="51236" name="Rectangle 15"/>
                <p:cNvSpPr>
                  <a:spLocks noChangeArrowheads="1"/>
                </p:cNvSpPr>
                <p:nvPr/>
              </p:nvSpPr>
              <p:spPr bwMode="auto">
                <a:xfrm>
                  <a:off x="1111" y="2432"/>
                  <a:ext cx="862" cy="36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Rectangle 16"/>
                <p:cNvSpPr>
                  <a:spLocks noChangeArrowheads="1"/>
                </p:cNvSpPr>
                <p:nvPr/>
              </p:nvSpPr>
              <p:spPr bwMode="auto">
                <a:xfrm>
                  <a:off x="1111" y="3022"/>
                  <a:ext cx="862" cy="36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8" name="Rectangle 17"/>
                <p:cNvSpPr>
                  <a:spLocks noChangeArrowheads="1"/>
                </p:cNvSpPr>
                <p:nvPr/>
              </p:nvSpPr>
              <p:spPr bwMode="auto">
                <a:xfrm>
                  <a:off x="1111" y="2795"/>
                  <a:ext cx="862" cy="22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err="1"/>
                    <a:t>frame_p</a:t>
                  </a:r>
                  <a:endParaRPr lang="zh-CN" altLang="en-US" dirty="0"/>
                </a:p>
              </p:txBody>
            </p:sp>
          </p:grpSp>
          <p:grpSp>
            <p:nvGrpSpPr>
              <p:cNvPr id="51233" name="Group 18"/>
              <p:cNvGrpSpPr/>
              <p:nvPr/>
            </p:nvGrpSpPr>
            <p:grpSpPr bwMode="auto">
              <a:xfrm>
                <a:off x="669" y="2432"/>
                <a:ext cx="401" cy="366"/>
                <a:chOff x="665" y="2400"/>
                <a:chExt cx="401" cy="366"/>
              </a:xfrm>
            </p:grpSpPr>
            <p:sp>
              <p:nvSpPr>
                <p:cNvPr id="51234" name="AutoShape 19"/>
                <p:cNvSpPr/>
                <p:nvPr/>
              </p:nvSpPr>
              <p:spPr bwMode="auto">
                <a:xfrm>
                  <a:off x="930" y="2448"/>
                  <a:ext cx="136" cy="318"/>
                </a:xfrm>
                <a:prstGeom prst="leftBrace">
                  <a:avLst>
                    <a:gd name="adj1" fmla="val 1948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5" name="Text Box 20"/>
                <p:cNvSpPr txBox="1">
                  <a:spLocks noChangeArrowheads="1"/>
                </p:cNvSpPr>
                <p:nvPr/>
              </p:nvSpPr>
              <p:spPr bwMode="auto">
                <a:xfrm>
                  <a:off x="665" y="240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p</a:t>
                  </a:r>
                  <a:r>
                    <a:rPr lang="en-US" altLang="zh-CN" b="1" baseline="-25000" dirty="0"/>
                    <a:t>1</a:t>
                  </a:r>
                  <a:endParaRPr lang="en-US" altLang="zh-CN" b="1" baseline="-25000" dirty="0"/>
                </a:p>
              </p:txBody>
            </p:sp>
          </p:grpSp>
        </p:grpSp>
        <p:sp>
          <p:nvSpPr>
            <p:cNvPr id="51231" name="Text Box 21"/>
            <p:cNvSpPr txBox="1">
              <a:spLocks noChangeArrowheads="1"/>
            </p:cNvSpPr>
            <p:nvPr/>
          </p:nvSpPr>
          <p:spPr bwMode="auto">
            <a:xfrm>
              <a:off x="1033" y="3387"/>
              <a:ext cx="100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outer-page</a:t>
              </a:r>
              <a:endParaRPr lang="en-US" altLang="zh-CN" b="1" dirty="0"/>
            </a:p>
            <a:p>
              <a:pPr algn="ctr" eaLnBrk="1" hangingPunct="1"/>
              <a:r>
                <a:rPr lang="en-US" altLang="zh-CN" b="1" dirty="0"/>
                <a:t>table</a:t>
              </a:r>
              <a:endParaRPr lang="en-US" altLang="zh-CN" b="1" dirty="0"/>
            </a:p>
          </p:txBody>
        </p:sp>
      </p:grpSp>
      <p:grpSp>
        <p:nvGrpSpPr>
          <p:cNvPr id="266262" name="Group 22"/>
          <p:cNvGrpSpPr/>
          <p:nvPr/>
        </p:nvGrpSpPr>
        <p:grpSpPr bwMode="auto">
          <a:xfrm>
            <a:off x="5856548" y="3382589"/>
            <a:ext cx="2178051" cy="2322513"/>
            <a:chOff x="669" y="2446"/>
            <a:chExt cx="1372" cy="1463"/>
          </a:xfrm>
        </p:grpSpPr>
        <p:grpSp>
          <p:nvGrpSpPr>
            <p:cNvPr id="51221" name="Group 23"/>
            <p:cNvGrpSpPr/>
            <p:nvPr/>
          </p:nvGrpSpPr>
          <p:grpSpPr bwMode="auto">
            <a:xfrm>
              <a:off x="669" y="2446"/>
              <a:ext cx="1308" cy="971"/>
              <a:chOff x="669" y="2446"/>
              <a:chExt cx="1308" cy="971"/>
            </a:xfrm>
          </p:grpSpPr>
          <p:grpSp>
            <p:nvGrpSpPr>
              <p:cNvPr id="51223" name="Group 24"/>
              <p:cNvGrpSpPr/>
              <p:nvPr/>
            </p:nvGrpSpPr>
            <p:grpSpPr bwMode="auto">
              <a:xfrm>
                <a:off x="1115" y="2464"/>
                <a:ext cx="862" cy="953"/>
                <a:chOff x="1111" y="2432"/>
                <a:chExt cx="862" cy="953"/>
              </a:xfrm>
            </p:grpSpPr>
            <p:sp>
              <p:nvSpPr>
                <p:cNvPr id="51227" name="Rectangle 25"/>
                <p:cNvSpPr>
                  <a:spLocks noChangeArrowheads="1"/>
                </p:cNvSpPr>
                <p:nvPr/>
              </p:nvSpPr>
              <p:spPr bwMode="auto">
                <a:xfrm>
                  <a:off x="1111" y="2432"/>
                  <a:ext cx="862" cy="36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8" name="Rectangle 26"/>
                <p:cNvSpPr>
                  <a:spLocks noChangeArrowheads="1"/>
                </p:cNvSpPr>
                <p:nvPr/>
              </p:nvSpPr>
              <p:spPr bwMode="auto">
                <a:xfrm>
                  <a:off x="1111" y="3022"/>
                  <a:ext cx="862" cy="363"/>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9" name="Rectangle 27"/>
                <p:cNvSpPr>
                  <a:spLocks noChangeArrowheads="1"/>
                </p:cNvSpPr>
                <p:nvPr/>
              </p:nvSpPr>
              <p:spPr bwMode="auto">
                <a:xfrm>
                  <a:off x="1111" y="2795"/>
                  <a:ext cx="862" cy="227"/>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err="1"/>
                    <a:t>frame_d</a:t>
                  </a:r>
                  <a:endParaRPr lang="zh-CN" altLang="en-US" dirty="0"/>
                </a:p>
              </p:txBody>
            </p:sp>
          </p:grpSp>
          <p:grpSp>
            <p:nvGrpSpPr>
              <p:cNvPr id="51224" name="Group 28"/>
              <p:cNvGrpSpPr/>
              <p:nvPr/>
            </p:nvGrpSpPr>
            <p:grpSpPr bwMode="auto">
              <a:xfrm>
                <a:off x="669" y="2446"/>
                <a:ext cx="401" cy="351"/>
                <a:chOff x="665" y="2414"/>
                <a:chExt cx="401" cy="351"/>
              </a:xfrm>
            </p:grpSpPr>
            <p:sp>
              <p:nvSpPr>
                <p:cNvPr id="51225" name="AutoShape 29"/>
                <p:cNvSpPr/>
                <p:nvPr/>
              </p:nvSpPr>
              <p:spPr bwMode="auto">
                <a:xfrm>
                  <a:off x="930" y="2447"/>
                  <a:ext cx="136" cy="318"/>
                </a:xfrm>
                <a:prstGeom prst="leftBrace">
                  <a:avLst>
                    <a:gd name="adj1" fmla="val 1948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6" name="Text Box 30"/>
                <p:cNvSpPr txBox="1">
                  <a:spLocks noChangeArrowheads="1"/>
                </p:cNvSpPr>
                <p:nvPr/>
              </p:nvSpPr>
              <p:spPr bwMode="auto">
                <a:xfrm>
                  <a:off x="665" y="2414"/>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p</a:t>
                  </a:r>
                  <a:r>
                    <a:rPr lang="en-US" altLang="zh-CN" b="1" baseline="-25000" dirty="0"/>
                    <a:t>2</a:t>
                  </a:r>
                  <a:endParaRPr lang="en-US" altLang="zh-CN" b="1" baseline="-25000" dirty="0"/>
                </a:p>
              </p:txBody>
            </p:sp>
          </p:grpSp>
        </p:grpSp>
        <p:sp>
          <p:nvSpPr>
            <p:cNvPr id="51222" name="Text Box 31"/>
            <p:cNvSpPr txBox="1">
              <a:spLocks noChangeArrowheads="1"/>
            </p:cNvSpPr>
            <p:nvPr/>
          </p:nvSpPr>
          <p:spPr bwMode="auto">
            <a:xfrm>
              <a:off x="1031" y="3386"/>
              <a:ext cx="101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page of</a:t>
              </a:r>
              <a:endParaRPr lang="en-US" altLang="zh-CN" b="1" dirty="0"/>
            </a:p>
            <a:p>
              <a:pPr algn="ctr" eaLnBrk="1" hangingPunct="1"/>
              <a:r>
                <a:rPr lang="en-US" altLang="zh-CN" b="1" dirty="0"/>
                <a:t>page table </a:t>
              </a:r>
              <a:endParaRPr lang="en-US" altLang="zh-CN" b="1" dirty="0"/>
            </a:p>
          </p:txBody>
        </p:sp>
      </p:grpSp>
      <p:sp>
        <p:nvSpPr>
          <p:cNvPr id="266272" name="Line 32"/>
          <p:cNvSpPr>
            <a:spLocks noChangeShapeType="1"/>
          </p:cNvSpPr>
          <p:nvPr/>
        </p:nvSpPr>
        <p:spPr bwMode="auto">
          <a:xfrm>
            <a:off x="5766060" y="3431798"/>
            <a:ext cx="79216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6273" name="Group 33"/>
          <p:cNvGrpSpPr/>
          <p:nvPr/>
        </p:nvGrpSpPr>
        <p:grpSpPr bwMode="auto">
          <a:xfrm>
            <a:off x="8293360" y="4157288"/>
            <a:ext cx="1943100" cy="1722438"/>
            <a:chOff x="753" y="2464"/>
            <a:chExt cx="1224" cy="1085"/>
          </a:xfrm>
        </p:grpSpPr>
        <p:grpSp>
          <p:nvGrpSpPr>
            <p:cNvPr id="51212" name="Group 34"/>
            <p:cNvGrpSpPr/>
            <p:nvPr/>
          </p:nvGrpSpPr>
          <p:grpSpPr bwMode="auto">
            <a:xfrm>
              <a:off x="753" y="2464"/>
              <a:ext cx="1224" cy="837"/>
              <a:chOff x="753" y="2464"/>
              <a:chExt cx="1224" cy="837"/>
            </a:xfrm>
          </p:grpSpPr>
          <p:grpSp>
            <p:nvGrpSpPr>
              <p:cNvPr id="51214" name="Group 35"/>
              <p:cNvGrpSpPr/>
              <p:nvPr/>
            </p:nvGrpSpPr>
            <p:grpSpPr bwMode="auto">
              <a:xfrm>
                <a:off x="1115" y="2464"/>
                <a:ext cx="862" cy="837"/>
                <a:chOff x="1111" y="2432"/>
                <a:chExt cx="862" cy="837"/>
              </a:xfrm>
            </p:grpSpPr>
            <p:sp>
              <p:nvSpPr>
                <p:cNvPr id="51218" name="Rectangle 36"/>
                <p:cNvSpPr>
                  <a:spLocks noChangeArrowheads="1"/>
                </p:cNvSpPr>
                <p:nvPr/>
              </p:nvSpPr>
              <p:spPr bwMode="auto">
                <a:xfrm>
                  <a:off x="1111" y="2432"/>
                  <a:ext cx="862" cy="340"/>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9" name="Rectangle 37"/>
                <p:cNvSpPr>
                  <a:spLocks noChangeArrowheads="1"/>
                </p:cNvSpPr>
                <p:nvPr/>
              </p:nvSpPr>
              <p:spPr bwMode="auto">
                <a:xfrm>
                  <a:off x="1111" y="2974"/>
                  <a:ext cx="862" cy="295"/>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Rectangle 38"/>
                <p:cNvSpPr>
                  <a:spLocks noChangeArrowheads="1"/>
                </p:cNvSpPr>
                <p:nvPr/>
              </p:nvSpPr>
              <p:spPr bwMode="auto">
                <a:xfrm>
                  <a:off x="1111" y="2776"/>
                  <a:ext cx="862" cy="227"/>
                </a:xfrm>
                <a:prstGeom prst="rect">
                  <a:avLst/>
                </a:prstGeom>
                <a:solidFill>
                  <a:srgbClr val="B2B2B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15" name="Group 39"/>
              <p:cNvGrpSpPr/>
              <p:nvPr/>
            </p:nvGrpSpPr>
            <p:grpSpPr bwMode="auto">
              <a:xfrm>
                <a:off x="753" y="2491"/>
                <a:ext cx="336" cy="318"/>
                <a:chOff x="749" y="2459"/>
                <a:chExt cx="336" cy="318"/>
              </a:xfrm>
            </p:grpSpPr>
            <p:sp>
              <p:nvSpPr>
                <p:cNvPr id="51216" name="AutoShape 40"/>
                <p:cNvSpPr/>
                <p:nvPr/>
              </p:nvSpPr>
              <p:spPr bwMode="auto">
                <a:xfrm>
                  <a:off x="949" y="2459"/>
                  <a:ext cx="136" cy="318"/>
                </a:xfrm>
                <a:prstGeom prst="leftBrace">
                  <a:avLst>
                    <a:gd name="adj1" fmla="val 1948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7" name="Text Box 41"/>
                <p:cNvSpPr txBox="1">
                  <a:spLocks noChangeArrowheads="1"/>
                </p:cNvSpPr>
                <p:nvPr/>
              </p:nvSpPr>
              <p:spPr bwMode="auto">
                <a:xfrm>
                  <a:off x="749" y="248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d</a:t>
                  </a:r>
                  <a:endParaRPr lang="en-US" altLang="zh-CN" b="1" baseline="-25000"/>
                </a:p>
              </p:txBody>
            </p:sp>
          </p:grpSp>
        </p:grpSp>
        <p:sp>
          <p:nvSpPr>
            <p:cNvPr id="51213" name="Text Box 42"/>
            <p:cNvSpPr txBox="1">
              <a:spLocks noChangeArrowheads="1"/>
            </p:cNvSpPr>
            <p:nvPr/>
          </p:nvSpPr>
          <p:spPr bwMode="auto">
            <a:xfrm>
              <a:off x="1122" y="3261"/>
              <a:ext cx="8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memory </a:t>
              </a:r>
              <a:endParaRPr lang="en-US" altLang="zh-CN" b="1" dirty="0"/>
            </a:p>
          </p:txBody>
        </p:sp>
      </p:grpSp>
      <p:sp>
        <p:nvSpPr>
          <p:cNvPr id="266283" name="Line 43"/>
          <p:cNvSpPr>
            <a:spLocks noChangeShapeType="1"/>
          </p:cNvSpPr>
          <p:nvPr/>
        </p:nvSpPr>
        <p:spPr bwMode="auto">
          <a:xfrm>
            <a:off x="7926648" y="4152523"/>
            <a:ext cx="9366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wipe(left)">
                                      <p:cBhvr>
                                        <p:cTn id="7" dur="500"/>
                                        <p:tgtEl>
                                          <p:spTgt spid="266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244"/>
                                        </p:tgtEl>
                                        <p:attrNameLst>
                                          <p:attrName>style.visibility</p:attrName>
                                        </p:attrNameLst>
                                      </p:cBhvr>
                                      <p:to>
                                        <p:strVal val="visible"/>
                                      </p:to>
                                    </p:set>
                                    <p:animEffect transition="in" filter="wipe(left)">
                                      <p:cBhvr>
                                        <p:cTn id="12" dur="500"/>
                                        <p:tgtEl>
                                          <p:spTgt spid="2662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6249"/>
                                        </p:tgtEl>
                                        <p:attrNameLst>
                                          <p:attrName>style.visibility</p:attrName>
                                        </p:attrNameLst>
                                      </p:cBhvr>
                                      <p:to>
                                        <p:strVal val="visible"/>
                                      </p:to>
                                    </p:set>
                                    <p:animEffect transition="in" filter="wipe(left)">
                                      <p:cBhvr>
                                        <p:cTn id="17" dur="500"/>
                                        <p:tgtEl>
                                          <p:spTgt spid="2662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66252"/>
                                        </p:tgtEl>
                                        <p:attrNameLst>
                                          <p:attrName>style.visibility</p:attrName>
                                        </p:attrNameLst>
                                      </p:cBhvr>
                                      <p:to>
                                        <p:strVal val="visible"/>
                                      </p:to>
                                    </p:set>
                                    <p:animEffect transition="in" filter="wipe(up)">
                                      <p:cBhvr>
                                        <p:cTn id="21" dur="500"/>
                                        <p:tgtEl>
                                          <p:spTgt spid="2662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6272"/>
                                        </p:tgtEl>
                                        <p:attrNameLst>
                                          <p:attrName>style.visibility</p:attrName>
                                        </p:attrNameLst>
                                      </p:cBhvr>
                                      <p:to>
                                        <p:strVal val="visible"/>
                                      </p:to>
                                    </p:set>
                                    <p:animEffect transition="in" filter="wipe(left)">
                                      <p:cBhvr>
                                        <p:cTn id="26" dur="500"/>
                                        <p:tgtEl>
                                          <p:spTgt spid="266272"/>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66262"/>
                                        </p:tgtEl>
                                        <p:attrNameLst>
                                          <p:attrName>style.visibility</p:attrName>
                                        </p:attrNameLst>
                                      </p:cBhvr>
                                      <p:to>
                                        <p:strVal val="visible"/>
                                      </p:to>
                                    </p:set>
                                    <p:animEffect transition="in" filter="wipe(up)">
                                      <p:cBhvr>
                                        <p:cTn id="30" dur="500"/>
                                        <p:tgtEl>
                                          <p:spTgt spid="26626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6283"/>
                                        </p:tgtEl>
                                        <p:attrNameLst>
                                          <p:attrName>style.visibility</p:attrName>
                                        </p:attrNameLst>
                                      </p:cBhvr>
                                      <p:to>
                                        <p:strVal val="visible"/>
                                      </p:to>
                                    </p:set>
                                    <p:animEffect transition="in" filter="wipe(left)">
                                      <p:cBhvr>
                                        <p:cTn id="35" dur="500"/>
                                        <p:tgtEl>
                                          <p:spTgt spid="26628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66273"/>
                                        </p:tgtEl>
                                        <p:attrNameLst>
                                          <p:attrName>style.visibility</p:attrName>
                                        </p:attrNameLst>
                                      </p:cBhvr>
                                      <p:to>
                                        <p:strVal val="visible"/>
                                      </p:to>
                                    </p:set>
                                    <p:animEffect transition="in" filter="wipe(up)">
                                      <p:cBhvr>
                                        <p:cTn id="39" dur="500"/>
                                        <p:tgtEl>
                                          <p:spTgt spid="26627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6243">
                                            <p:txEl>
                                              <p:pRg st="11" end="11"/>
                                            </p:txEl>
                                          </p:spTgt>
                                        </p:tgtEl>
                                        <p:attrNameLst>
                                          <p:attrName>style.visibility</p:attrName>
                                        </p:attrNameLst>
                                      </p:cBhvr>
                                      <p:to>
                                        <p:strVal val="visible"/>
                                      </p:to>
                                    </p:set>
                                    <p:animEffect transition="in" filter="wipe(left)">
                                      <p:cBhvr>
                                        <p:cTn id="44" dur="500"/>
                                        <p:tgtEl>
                                          <p:spTgt spid="266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uiExpand="1" build="p"/>
      <p:bldP spid="266272" grpId="0" animBg="1"/>
      <p:bldP spid="26628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spcBef>
                <a:spcPts val="600"/>
              </a:spcBef>
            </a:pPr>
            <a:r>
              <a:rPr lang="en-US" altLang="zh-CN" dirty="0"/>
              <a:t>32-bit machine with a page size of 512 bytes.</a:t>
            </a:r>
            <a:endParaRPr lang="en-US" altLang="zh-CN" dirty="0"/>
          </a:p>
          <a:p>
            <a:pPr>
              <a:spcBef>
                <a:spcPts val="600"/>
              </a:spcBef>
            </a:pPr>
            <a:r>
              <a:rPr lang="en-US" altLang="zh-CN" dirty="0"/>
              <a:t>The logical address space of a process is divided into 4 equal sections, each of which consists of 2</a:t>
            </a:r>
            <a:r>
              <a:rPr lang="en-US" altLang="zh-CN" baseline="30000" dirty="0"/>
              <a:t>30</a:t>
            </a:r>
            <a:r>
              <a:rPr lang="en-US" altLang="zh-CN" dirty="0"/>
              <a:t> bytes.</a:t>
            </a:r>
            <a:endParaRPr lang="en-US" altLang="zh-CN" dirty="0"/>
          </a:p>
          <a:p>
            <a:pPr>
              <a:spcBef>
                <a:spcPts val="600"/>
              </a:spcBef>
            </a:pPr>
            <a:r>
              <a:rPr lang="en-US" altLang="zh-CN" dirty="0"/>
              <a:t>An address on the VAX architecture:</a:t>
            </a:r>
            <a:endParaRPr lang="en-US" altLang="zh-CN" dirty="0"/>
          </a:p>
          <a:p>
            <a:pPr lvl="2">
              <a:spcBef>
                <a:spcPts val="600"/>
              </a:spcBef>
            </a:pPr>
            <a:endParaRPr lang="en-US" altLang="zh-CN" dirty="0"/>
          </a:p>
          <a:p>
            <a:pPr>
              <a:spcBef>
                <a:spcPts val="600"/>
              </a:spcBef>
            </a:pPr>
            <a:r>
              <a:rPr lang="en-US" altLang="zh-CN" dirty="0"/>
              <a:t>The size of a one-level page table for </a:t>
            </a:r>
            <a:br>
              <a:rPr lang="en-US" altLang="zh-CN" dirty="0"/>
            </a:br>
            <a:r>
              <a:rPr lang="en-US" altLang="zh-CN" dirty="0"/>
              <a:t>a VAX process using one section is:</a:t>
            </a:r>
            <a:endParaRPr lang="en-US" altLang="zh-CN" dirty="0"/>
          </a:p>
          <a:p>
            <a:pPr lvl="1">
              <a:spcBef>
                <a:spcPts val="600"/>
              </a:spcBef>
            </a:pPr>
            <a:r>
              <a:rPr lang="en-US" altLang="zh-CN" dirty="0"/>
              <a:t>2</a:t>
            </a:r>
            <a:r>
              <a:rPr lang="en-US" altLang="zh-CN" baseline="30000" dirty="0"/>
              <a:t>21</a:t>
            </a:r>
            <a:r>
              <a:rPr lang="en-US" altLang="zh-CN" dirty="0"/>
              <a:t> * 4 bytes per entry =8 MB,  2</a:t>
            </a:r>
            <a:r>
              <a:rPr lang="en-US" altLang="zh-CN" baseline="30000" dirty="0"/>
              <a:t>14</a:t>
            </a:r>
            <a:r>
              <a:rPr lang="en-US" altLang="zh-CN" dirty="0"/>
              <a:t> frames</a:t>
            </a:r>
            <a:endParaRPr lang="en-US" altLang="zh-CN" dirty="0"/>
          </a:p>
          <a:p>
            <a:pPr>
              <a:spcBef>
                <a:spcPts val="600"/>
              </a:spcBef>
            </a:pPr>
            <a:r>
              <a:rPr lang="en-US" altLang="zh-CN" dirty="0"/>
              <a:t>3-level paging architecture</a:t>
            </a:r>
            <a:endParaRPr lang="en-US" altLang="zh-CN" dirty="0"/>
          </a:p>
          <a:p>
            <a:pPr lvl="1">
              <a:spcBef>
                <a:spcPts val="600"/>
              </a:spcBef>
            </a:pPr>
            <a:r>
              <a:rPr lang="en-US" altLang="zh-CN" dirty="0"/>
              <a:t>2</a:t>
            </a:r>
            <a:r>
              <a:rPr lang="en-US" altLang="zh-CN" baseline="30000" dirty="0"/>
              <a:t>nd</a:t>
            </a:r>
            <a:r>
              <a:rPr lang="en-US" altLang="zh-CN" dirty="0"/>
              <a:t> outer: 1 frame,  </a:t>
            </a:r>
            <a:br>
              <a:rPr lang="en-US" altLang="zh-CN" dirty="0"/>
            </a:br>
            <a:r>
              <a:rPr lang="en-US" altLang="zh-CN" dirty="0"/>
              <a:t>      outer: 128 frames,  </a:t>
            </a:r>
            <a:br>
              <a:rPr lang="en-US" altLang="zh-CN" dirty="0"/>
            </a:br>
            <a:r>
              <a:rPr lang="en-US" altLang="zh-CN" dirty="0"/>
              <a:t>      inner: 128*128 frames</a:t>
            </a:r>
            <a:endParaRPr lang="zh-CN" altLang="en-US" dirty="0"/>
          </a:p>
        </p:txBody>
      </p:sp>
      <p:sp>
        <p:nvSpPr>
          <p:cNvPr id="5" name="标题 4"/>
          <p:cNvSpPr>
            <a:spLocks noGrp="1"/>
          </p:cNvSpPr>
          <p:nvPr>
            <p:ph type="title"/>
          </p:nvPr>
        </p:nvSpPr>
        <p:spPr/>
        <p:txBody>
          <a:bodyPr/>
          <a:lstStyle/>
          <a:p>
            <a:r>
              <a:rPr lang="en-US" altLang="zh-CN" dirty="0"/>
              <a:t>e.g. VAX Architecture</a:t>
            </a:r>
            <a:endParaRPr lang="zh-CN" altLang="en-US" dirty="0"/>
          </a:p>
        </p:txBody>
      </p:sp>
      <p:pic>
        <p:nvPicPr>
          <p:cNvPr id="148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81065" y="2078850"/>
            <a:ext cx="5245317" cy="99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pic>
        <p:nvPicPr>
          <p:cNvPr id="38" name="图片 37"/>
          <p:cNvPicPr>
            <a:picLocks noChangeAspect="1"/>
          </p:cNvPicPr>
          <p:nvPr/>
        </p:nvPicPr>
        <p:blipFill>
          <a:blip r:embed="rId2"/>
          <a:stretch>
            <a:fillRect/>
          </a:stretch>
        </p:blipFill>
        <p:spPr>
          <a:xfrm>
            <a:off x="6906090" y="3203974"/>
            <a:ext cx="4931633" cy="3492000"/>
          </a:xfrm>
          <a:prstGeom prst="rect">
            <a:avLst/>
          </a:prstGeom>
          <a:ln>
            <a:solidFill>
              <a:schemeClr val="tx1"/>
            </a:solidFill>
          </a:ln>
        </p:spPr>
      </p:pic>
      <p:graphicFrame>
        <p:nvGraphicFramePr>
          <p:cNvPr id="39" name="表格 38"/>
          <p:cNvGraphicFramePr>
            <a:graphicFrameLocks noGrp="1"/>
          </p:cNvGraphicFramePr>
          <p:nvPr/>
        </p:nvGraphicFramePr>
        <p:xfrm>
          <a:off x="7446150" y="2340000"/>
          <a:ext cx="2988000" cy="414000"/>
        </p:xfrm>
        <a:graphic>
          <a:graphicData uri="http://schemas.openxmlformats.org/drawingml/2006/table">
            <a:tbl>
              <a:tblPr firstRow="1" bandRow="1">
                <a:tableStyleId>{5C22544A-7EE6-4342-B048-85BDC9FD1C3A}</a:tableStyleId>
              </a:tblPr>
              <a:tblGrid>
                <a:gridCol w="996000"/>
                <a:gridCol w="996000"/>
                <a:gridCol w="996000"/>
              </a:tblGrid>
              <a:tr h="414000">
                <a:tc>
                  <a:txBody>
                    <a:bodyPr/>
                    <a:lstStyle/>
                    <a:p>
                      <a:pPr algn="ctr"/>
                      <a:r>
                        <a:rPr lang="en-US" altLang="zh-CN" dirty="0">
                          <a:solidFill>
                            <a:srgbClr val="0000FF"/>
                          </a:solidFill>
                          <a:latin typeface="Times New Roman" panose="02020603050405020304" pitchFamily="18" charset="0"/>
                          <a:cs typeface="Times New Roman" panose="02020603050405020304" pitchFamily="18" charset="0"/>
                        </a:rPr>
                        <a:t>7b</a:t>
                      </a:r>
                      <a:endParaRPr lang="zh-CN" altLang="en-US" dirty="0">
                        <a:solidFill>
                          <a:srgbClr val="0000FF"/>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a:r>
                        <a:rPr lang="en-US" altLang="zh-CN" dirty="0">
                          <a:solidFill>
                            <a:srgbClr val="0000FF"/>
                          </a:solidFill>
                          <a:latin typeface="Times New Roman" panose="02020603050405020304" pitchFamily="18" charset="0"/>
                          <a:cs typeface="Times New Roman" panose="02020603050405020304" pitchFamily="18" charset="0"/>
                        </a:rPr>
                        <a:t>7b</a:t>
                      </a:r>
                      <a:endParaRPr lang="zh-CN" altLang="en-US" dirty="0">
                        <a:solidFill>
                          <a:srgbClr val="0000FF"/>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a:r>
                        <a:rPr lang="en-US" altLang="zh-CN" dirty="0">
                          <a:solidFill>
                            <a:srgbClr val="0000FF"/>
                          </a:solidFill>
                          <a:latin typeface="Times New Roman" panose="02020603050405020304" pitchFamily="18" charset="0"/>
                          <a:cs typeface="Times New Roman" panose="02020603050405020304" pitchFamily="18" charset="0"/>
                        </a:rPr>
                        <a:t>7b</a:t>
                      </a:r>
                      <a:endParaRPr lang="zh-CN" altLang="en-US" dirty="0">
                        <a:solidFill>
                          <a:srgbClr val="0000FF"/>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r>
            </a:tbl>
          </a:graphicData>
        </a:graphic>
      </p:graphicFrame>
      <p:grpSp>
        <p:nvGrpSpPr>
          <p:cNvPr id="45" name="组合 44"/>
          <p:cNvGrpSpPr/>
          <p:nvPr/>
        </p:nvGrpSpPr>
        <p:grpSpPr>
          <a:xfrm>
            <a:off x="7716180" y="2753925"/>
            <a:ext cx="2250250" cy="450049"/>
            <a:chOff x="7716180" y="2753925"/>
            <a:chExt cx="2250250" cy="450049"/>
          </a:xfrm>
        </p:grpSpPr>
        <p:cxnSp>
          <p:nvCxnSpPr>
            <p:cNvPr id="41" name="直接箭头连接符 40"/>
            <p:cNvCxnSpPr/>
            <p:nvPr/>
          </p:nvCxnSpPr>
          <p:spPr bwMode="auto">
            <a:xfrm flipH="1">
              <a:off x="7716180" y="2754000"/>
              <a:ext cx="225025" cy="449974"/>
            </a:xfrm>
            <a:prstGeom prst="straightConnector1">
              <a:avLst/>
            </a:prstGeom>
            <a:solidFill>
              <a:schemeClr val="accent1"/>
            </a:solidFill>
            <a:ln w="1905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flipH="1">
              <a:off x="8751295" y="2753925"/>
              <a:ext cx="225025" cy="449974"/>
            </a:xfrm>
            <a:prstGeom prst="straightConnector1">
              <a:avLst/>
            </a:prstGeom>
            <a:solidFill>
              <a:schemeClr val="accent1"/>
            </a:solidFill>
            <a:ln w="1905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a:off x="9966430" y="2754001"/>
              <a:ext cx="0" cy="449898"/>
            </a:xfrm>
            <a:prstGeom prst="straightConnector1">
              <a:avLst/>
            </a:prstGeom>
            <a:solidFill>
              <a:schemeClr val="accent1"/>
            </a:solidFill>
            <a:ln w="1905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6" name="直接箭头连接符 45"/>
          <p:cNvCxnSpPr/>
          <p:nvPr/>
        </p:nvCxnSpPr>
        <p:spPr bwMode="auto">
          <a:xfrm>
            <a:off x="11316580" y="2754077"/>
            <a:ext cx="0" cy="449898"/>
          </a:xfrm>
          <a:prstGeom prst="straightConnector1">
            <a:avLst/>
          </a:prstGeom>
          <a:solidFill>
            <a:schemeClr val="accent1"/>
          </a:solidFill>
          <a:ln w="1905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left)">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wipe(left)">
                                      <p:cBhvr>
                                        <p:cTn id="15" dur="500"/>
                                        <p:tgtEl>
                                          <p:spTgt spid="3">
                                            <p:txEl>
                                              <p:pRg st="6" end="6"/>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wipe(left)">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en-US" dirty="0"/>
              <a:t>64-bit Logical Address Space</a:t>
            </a:r>
            <a:endParaRPr lang="zh-CN" altLang="en-US" dirty="0"/>
          </a:p>
        </p:txBody>
      </p:sp>
      <p:sp>
        <p:nvSpPr>
          <p:cNvPr id="3" name="内容占位符 2"/>
          <p:cNvSpPr>
            <a:spLocks noGrp="1"/>
          </p:cNvSpPr>
          <p:nvPr>
            <p:ph idx="1"/>
          </p:nvPr>
        </p:nvSpPr>
        <p:spPr/>
        <p:txBody>
          <a:bodyPr>
            <a:normAutofit lnSpcReduction="10000"/>
          </a:bodyPr>
          <a:lstStyle/>
          <a:p>
            <a:r>
              <a:rPr lang="en-US" altLang="en-US" dirty="0"/>
              <a:t>If page size is 4 KB (2</a:t>
            </a:r>
            <a:r>
              <a:rPr lang="en-US" altLang="en-US" baseline="30000" dirty="0"/>
              <a:t>12</a:t>
            </a:r>
            <a:r>
              <a:rPr lang="en-US" altLang="en-US" dirty="0"/>
              <a:t>)</a:t>
            </a:r>
            <a:endParaRPr lang="en-US" altLang="en-US" dirty="0"/>
          </a:p>
          <a:p>
            <a:pPr lvl="1"/>
            <a:r>
              <a:rPr lang="en-US" altLang="en-US" dirty="0"/>
              <a:t>Then page table has 2</a:t>
            </a:r>
            <a:r>
              <a:rPr lang="en-US" altLang="en-US" baseline="30000" dirty="0"/>
              <a:t>52</a:t>
            </a:r>
            <a:r>
              <a:rPr lang="en-US" altLang="en-US" dirty="0"/>
              <a:t> entries.</a:t>
            </a:r>
            <a:endParaRPr lang="en-US" altLang="en-US" dirty="0"/>
          </a:p>
          <a:p>
            <a:pPr lvl="1"/>
            <a:r>
              <a:rPr lang="en-US" altLang="en-US" dirty="0"/>
              <a:t>If two level scheme, inner page tables could be 2</a:t>
            </a:r>
            <a:r>
              <a:rPr lang="en-US" altLang="en-US" baseline="30000" dirty="0"/>
              <a:t>10</a:t>
            </a:r>
            <a:r>
              <a:rPr lang="en-US" altLang="en-US" dirty="0"/>
              <a:t> 4-byte entries.</a:t>
            </a:r>
            <a:endParaRPr lang="en-US" altLang="en-US" dirty="0"/>
          </a:p>
          <a:p>
            <a:pPr lvl="1"/>
            <a:r>
              <a:rPr lang="en-US" altLang="en-US" dirty="0"/>
              <a:t>Outer page table has 2</a:t>
            </a:r>
            <a:r>
              <a:rPr lang="en-US" altLang="en-US" baseline="30000" dirty="0"/>
              <a:t>42</a:t>
            </a:r>
            <a:r>
              <a:rPr lang="en-US" altLang="en-US" dirty="0"/>
              <a:t> entries.</a:t>
            </a:r>
            <a:endParaRPr lang="en-US" altLang="en-US" dirty="0"/>
          </a:p>
          <a:p>
            <a:pPr lvl="1"/>
            <a:r>
              <a:rPr lang="en-US" altLang="en-US" dirty="0"/>
              <a:t>Solution</a:t>
            </a:r>
            <a:r>
              <a:rPr lang="zh-CN" altLang="en-US" dirty="0"/>
              <a:t>：</a:t>
            </a:r>
            <a:r>
              <a:rPr lang="en-US" altLang="en-US" dirty="0"/>
              <a:t>add a 2</a:t>
            </a:r>
            <a:r>
              <a:rPr lang="en-US" altLang="en-US" baseline="30000" dirty="0"/>
              <a:t>nd</a:t>
            </a:r>
            <a:r>
              <a:rPr lang="en-US" altLang="en-US" dirty="0"/>
              <a:t> outer page table.</a:t>
            </a:r>
            <a:endParaRPr lang="en-US" altLang="en-US" dirty="0"/>
          </a:p>
          <a:p>
            <a:pPr lvl="1"/>
            <a:r>
              <a:rPr lang="en-US" altLang="en-US" dirty="0"/>
              <a:t>The 2</a:t>
            </a:r>
            <a:r>
              <a:rPr lang="en-US" altLang="en-US" baseline="30000" dirty="0"/>
              <a:t>nd</a:t>
            </a:r>
            <a:r>
              <a:rPr lang="en-US" altLang="en-US" dirty="0"/>
              <a:t> outer page table is still 2</a:t>
            </a:r>
            <a:r>
              <a:rPr lang="en-US" altLang="en-US" baseline="30000" dirty="0"/>
              <a:t>32</a:t>
            </a:r>
            <a:r>
              <a:rPr lang="en-US" altLang="en-US" dirty="0"/>
              <a:t> bytes in size.</a:t>
            </a:r>
            <a:endParaRPr lang="en-US" altLang="en-US" dirty="0"/>
          </a:p>
          <a:p>
            <a:pPr lvl="2"/>
            <a:endParaRPr lang="en-US" altLang="en-US" sz="1700" dirty="0"/>
          </a:p>
          <a:p>
            <a:pPr lvl="2"/>
            <a:endParaRPr lang="en-US" altLang="en-US" sz="1700" dirty="0"/>
          </a:p>
          <a:p>
            <a:pPr lvl="2"/>
            <a:endParaRPr lang="en-US" altLang="en-US" sz="1900" dirty="0"/>
          </a:p>
          <a:p>
            <a:pPr lvl="1"/>
            <a:r>
              <a:rPr lang="en-US" altLang="zh-CN" dirty="0"/>
              <a:t>The 2</a:t>
            </a:r>
            <a:r>
              <a:rPr lang="en-US" altLang="zh-CN" baseline="30000" dirty="0"/>
              <a:t>nd</a:t>
            </a:r>
            <a:r>
              <a:rPr lang="en-US" altLang="zh-CN" dirty="0"/>
              <a:t> outer page table is also paged.</a:t>
            </a:r>
            <a:endParaRPr lang="en-US" altLang="zh-CN" dirty="0"/>
          </a:p>
          <a:p>
            <a:pPr lvl="1"/>
            <a:r>
              <a:rPr lang="en-US" altLang="zh-CN" dirty="0"/>
              <a:t>…</a:t>
            </a:r>
            <a:endParaRPr lang="en-US" altLang="zh-CN" dirty="0"/>
          </a:p>
          <a:p>
            <a:pPr lvl="1"/>
            <a:r>
              <a:rPr lang="en-US" altLang="zh-CN" dirty="0"/>
              <a:t>7 levels of paging  is required to</a:t>
            </a:r>
            <a:br>
              <a:rPr lang="en-US" altLang="zh-CN" dirty="0"/>
            </a:br>
            <a:r>
              <a:rPr lang="en-US" altLang="zh-CN" dirty="0"/>
              <a:t>translate each logical address.</a:t>
            </a:r>
            <a:endParaRPr lang="en-US" altLang="zh-CN" dirty="0"/>
          </a:p>
          <a:p>
            <a:pPr lvl="1"/>
            <a:r>
              <a:rPr lang="en-US" altLang="zh-CN" dirty="0"/>
              <a:t>A prohibitive number of memory accesses.</a:t>
            </a:r>
            <a:endParaRPr lang="zh-CN" altLang="en-US" dirty="0"/>
          </a:p>
        </p:txBody>
      </p:sp>
      <p:pic>
        <p:nvPicPr>
          <p:cNvPr id="6"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71075" y="3680522"/>
            <a:ext cx="5075422" cy="100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268" y="4959170"/>
            <a:ext cx="6029227" cy="90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1285" y="2393885"/>
            <a:ext cx="3185210" cy="90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wipe(left)">
                                      <p:cBhvr>
                                        <p:cTn id="47" dur="500"/>
                                        <p:tgtEl>
                                          <p:spTgt spid="3">
                                            <p:txEl>
                                              <p:pRg st="11" end="11"/>
                                            </p:txEl>
                                          </p:spTgt>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wipe(left)">
                                      <p:cBhvr>
                                        <p:cTn id="5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Hashed Page Tables</a:t>
            </a:r>
            <a:endParaRPr lang="zh-CN" altLang="en-US" dirty="0"/>
          </a:p>
        </p:txBody>
      </p:sp>
      <p:sp>
        <p:nvSpPr>
          <p:cNvPr id="268291" name="Rectangle 3"/>
          <p:cNvSpPr>
            <a:spLocks noGrp="1" noChangeArrowheads="1"/>
          </p:cNvSpPr>
          <p:nvPr>
            <p:ph idx="1"/>
          </p:nvPr>
        </p:nvSpPr>
        <p:spPr/>
        <p:txBody>
          <a:bodyPr>
            <a:normAutofit/>
          </a:bodyPr>
          <a:lstStyle/>
          <a:p>
            <a:pPr>
              <a:spcBef>
                <a:spcPts val="200"/>
              </a:spcBef>
            </a:pPr>
            <a:r>
              <a:rPr lang="en-US" altLang="zh-CN" dirty="0"/>
              <a:t>Common in address spaces &gt; 32 bits.</a:t>
            </a:r>
            <a:endParaRPr lang="en-US" altLang="zh-CN" dirty="0"/>
          </a:p>
          <a:p>
            <a:pPr>
              <a:spcBef>
                <a:spcPts val="200"/>
              </a:spcBef>
            </a:pPr>
            <a:r>
              <a:rPr lang="en-US" altLang="zh-CN" dirty="0"/>
              <a:t>Each hash table entry contains a linked list of elements that hashed to the same location.</a:t>
            </a:r>
            <a:endParaRPr lang="en-US" altLang="zh-CN" dirty="0"/>
          </a:p>
          <a:p>
            <a:pPr>
              <a:spcBef>
                <a:spcPts val="200"/>
              </a:spcBef>
            </a:pPr>
            <a:r>
              <a:rPr lang="en-US" altLang="zh-CN" dirty="0"/>
              <a:t>Each element consists of three fields:</a:t>
            </a:r>
            <a:endParaRPr lang="en-US" altLang="zh-CN" dirty="0"/>
          </a:p>
          <a:p>
            <a:pPr lvl="1">
              <a:spcBef>
                <a:spcPts val="200"/>
              </a:spcBef>
              <a:buNone/>
            </a:pPr>
            <a:r>
              <a:rPr lang="en-US" altLang="zh-CN" dirty="0"/>
              <a:t>(1)  The virtual page number</a:t>
            </a:r>
            <a:endParaRPr lang="en-US" altLang="zh-CN" dirty="0"/>
          </a:p>
          <a:p>
            <a:pPr lvl="1">
              <a:spcBef>
                <a:spcPts val="200"/>
              </a:spcBef>
              <a:buNone/>
            </a:pPr>
            <a:r>
              <a:rPr lang="en-US" altLang="zh-CN" dirty="0"/>
              <a:t>(2)  The value of the mapped page frame (frame number)</a:t>
            </a:r>
            <a:endParaRPr lang="zh-CN" altLang="en-US" dirty="0"/>
          </a:p>
          <a:p>
            <a:pPr lvl="1">
              <a:spcBef>
                <a:spcPts val="200"/>
              </a:spcBef>
              <a:buNone/>
            </a:pPr>
            <a:r>
              <a:rPr lang="en-US" altLang="zh-CN" dirty="0"/>
              <a:t>(3)  A pointer to the next element in the linked list</a:t>
            </a:r>
            <a:endParaRPr lang="en-US" altLang="zh-CN" dirty="0"/>
          </a:p>
          <a:p>
            <a:pPr>
              <a:spcBef>
                <a:spcPts val="200"/>
              </a:spcBef>
            </a:pPr>
            <a:r>
              <a:rPr lang="en-US" altLang="zh-CN" dirty="0"/>
              <a:t>The logical page number is hashed into the hash table, and is compared to field (1) in this chain searching for a match. </a:t>
            </a:r>
            <a:endParaRPr lang="en-US" altLang="zh-CN" dirty="0"/>
          </a:p>
          <a:p>
            <a:pPr lvl="1">
              <a:spcBef>
                <a:spcPts val="200"/>
              </a:spcBef>
            </a:pPr>
            <a:r>
              <a:rPr lang="en-US" altLang="zh-CN" dirty="0"/>
              <a:t>If a match is found, the corresponding physical frame number (field 2) is extracted.</a:t>
            </a:r>
            <a:endParaRPr lang="en-US" altLang="zh-CN" dirty="0"/>
          </a:p>
          <a:p>
            <a:pPr lvl="1">
              <a:spcBef>
                <a:spcPts val="200"/>
              </a:spcBef>
            </a:pPr>
            <a:r>
              <a:rPr lang="en-US" altLang="zh-CN" dirty="0"/>
              <a:t>If there is no match, subsequent entries in the linked list are searched for a matching logical page number. </a:t>
            </a:r>
            <a:endParaRPr lang="en-US" altLang="zh-CN" dirty="0"/>
          </a:p>
        </p:txBody>
      </p:sp>
      <p:pic>
        <p:nvPicPr>
          <p:cNvPr id="11" name="图片 10"/>
          <p:cNvPicPr>
            <a:picLocks noChangeAspect="1"/>
          </p:cNvPicPr>
          <p:nvPr/>
        </p:nvPicPr>
        <p:blipFill>
          <a:blip r:embed="rId1"/>
          <a:stretch>
            <a:fillRect/>
          </a:stretch>
        </p:blipFill>
        <p:spPr>
          <a:xfrm>
            <a:off x="8057855" y="2493176"/>
            <a:ext cx="2133600" cy="485775"/>
          </a:xfrm>
          <a:prstGeom prst="rect">
            <a:avLst/>
          </a:prstGeom>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wipe(left)">
                                      <p:cBhvr>
                                        <p:cTn id="7" dur="500"/>
                                        <p:tgtEl>
                                          <p:spTgt spid="268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1">
                                            <p:txEl>
                                              <p:pRg st="1" end="1"/>
                                            </p:txEl>
                                          </p:spTgt>
                                        </p:tgtEl>
                                        <p:attrNameLst>
                                          <p:attrName>style.visibility</p:attrName>
                                        </p:attrNameLst>
                                      </p:cBhvr>
                                      <p:to>
                                        <p:strVal val="visible"/>
                                      </p:to>
                                    </p:set>
                                    <p:animEffect transition="in" filter="wipe(left)">
                                      <p:cBhvr>
                                        <p:cTn id="12" dur="500"/>
                                        <p:tgtEl>
                                          <p:spTgt spid="268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1">
                                            <p:txEl>
                                              <p:pRg st="2" end="2"/>
                                            </p:txEl>
                                          </p:spTgt>
                                        </p:tgtEl>
                                        <p:attrNameLst>
                                          <p:attrName>style.visibility</p:attrName>
                                        </p:attrNameLst>
                                      </p:cBhvr>
                                      <p:to>
                                        <p:strVal val="visible"/>
                                      </p:to>
                                    </p:set>
                                    <p:animEffect transition="in" filter="wipe(left)">
                                      <p:cBhvr>
                                        <p:cTn id="17" dur="500"/>
                                        <p:tgtEl>
                                          <p:spTgt spid="268291">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68291">
                                            <p:txEl>
                                              <p:pRg st="3" end="3"/>
                                            </p:txEl>
                                          </p:spTgt>
                                        </p:tgtEl>
                                        <p:attrNameLst>
                                          <p:attrName>style.visibility</p:attrName>
                                        </p:attrNameLst>
                                      </p:cBhvr>
                                      <p:to>
                                        <p:strVal val="visible"/>
                                      </p:to>
                                    </p:set>
                                    <p:animEffect transition="in" filter="wipe(left)">
                                      <p:cBhvr>
                                        <p:cTn id="24" dur="500"/>
                                        <p:tgtEl>
                                          <p:spTgt spid="268291">
                                            <p:txEl>
                                              <p:pRg st="3" end="3"/>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68291">
                                            <p:txEl>
                                              <p:pRg st="4" end="4"/>
                                            </p:txEl>
                                          </p:spTgt>
                                        </p:tgtEl>
                                        <p:attrNameLst>
                                          <p:attrName>style.visibility</p:attrName>
                                        </p:attrNameLst>
                                      </p:cBhvr>
                                      <p:to>
                                        <p:strVal val="visible"/>
                                      </p:to>
                                    </p:set>
                                    <p:animEffect transition="in" filter="wipe(left)">
                                      <p:cBhvr>
                                        <p:cTn id="27" dur="500"/>
                                        <p:tgtEl>
                                          <p:spTgt spid="268291">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68291">
                                            <p:txEl>
                                              <p:pRg st="5" end="5"/>
                                            </p:txEl>
                                          </p:spTgt>
                                        </p:tgtEl>
                                        <p:attrNameLst>
                                          <p:attrName>style.visibility</p:attrName>
                                        </p:attrNameLst>
                                      </p:cBhvr>
                                      <p:to>
                                        <p:strVal val="visible"/>
                                      </p:to>
                                    </p:set>
                                    <p:animEffect transition="in" filter="wipe(left)">
                                      <p:cBhvr>
                                        <p:cTn id="30" dur="500"/>
                                        <p:tgtEl>
                                          <p:spTgt spid="26829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68291">
                                            <p:txEl>
                                              <p:pRg st="6" end="6"/>
                                            </p:txEl>
                                          </p:spTgt>
                                        </p:tgtEl>
                                        <p:attrNameLst>
                                          <p:attrName>style.visibility</p:attrName>
                                        </p:attrNameLst>
                                      </p:cBhvr>
                                      <p:to>
                                        <p:strVal val="visible"/>
                                      </p:to>
                                    </p:set>
                                    <p:animEffect transition="in" filter="wipe(left)">
                                      <p:cBhvr>
                                        <p:cTn id="35" dur="500"/>
                                        <p:tgtEl>
                                          <p:spTgt spid="268291">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68291">
                                            <p:txEl>
                                              <p:pRg st="7" end="7"/>
                                            </p:txEl>
                                          </p:spTgt>
                                        </p:tgtEl>
                                        <p:attrNameLst>
                                          <p:attrName>style.visibility</p:attrName>
                                        </p:attrNameLst>
                                      </p:cBhvr>
                                      <p:to>
                                        <p:strVal val="visible"/>
                                      </p:to>
                                    </p:set>
                                    <p:animEffect transition="in" filter="wipe(left)">
                                      <p:cBhvr>
                                        <p:cTn id="38" dur="500"/>
                                        <p:tgtEl>
                                          <p:spTgt spid="268291">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68291">
                                            <p:txEl>
                                              <p:pRg st="8" end="8"/>
                                            </p:txEl>
                                          </p:spTgt>
                                        </p:tgtEl>
                                        <p:attrNameLst>
                                          <p:attrName>style.visibility</p:attrName>
                                        </p:attrNameLst>
                                      </p:cBhvr>
                                      <p:to>
                                        <p:strVal val="visible"/>
                                      </p:to>
                                    </p:set>
                                    <p:animEffect transition="in" filter="wipe(left)">
                                      <p:cBhvr>
                                        <p:cTn id="41" dur="500"/>
                                        <p:tgtEl>
                                          <p:spTgt spid="268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Hashed Page Tables</a:t>
            </a:r>
            <a:endParaRPr lang="zh-CN" altLang="en-US" dirty="0"/>
          </a:p>
        </p:txBody>
      </p:sp>
      <p:grpSp>
        <p:nvGrpSpPr>
          <p:cNvPr id="270339" name="Group 3"/>
          <p:cNvGrpSpPr/>
          <p:nvPr/>
        </p:nvGrpSpPr>
        <p:grpSpPr bwMode="auto">
          <a:xfrm>
            <a:off x="1422230" y="1133745"/>
            <a:ext cx="2105025" cy="1327150"/>
            <a:chOff x="440" y="829"/>
            <a:chExt cx="1326" cy="836"/>
          </a:xfrm>
        </p:grpSpPr>
        <p:sp>
          <p:nvSpPr>
            <p:cNvPr id="53288" name="Text Box 4"/>
            <p:cNvSpPr txBox="1">
              <a:spLocks noChangeArrowheads="1"/>
            </p:cNvSpPr>
            <p:nvPr/>
          </p:nvSpPr>
          <p:spPr bwMode="auto">
            <a:xfrm>
              <a:off x="440" y="829"/>
              <a:ext cx="13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logical address</a:t>
              </a:r>
              <a:endParaRPr lang="en-US" altLang="zh-CN" b="1"/>
            </a:p>
          </p:txBody>
        </p:sp>
        <p:sp>
          <p:nvSpPr>
            <p:cNvPr id="53289" name="Rectangle 5"/>
            <p:cNvSpPr>
              <a:spLocks noChangeArrowheads="1"/>
            </p:cNvSpPr>
            <p:nvPr/>
          </p:nvSpPr>
          <p:spPr bwMode="auto">
            <a:xfrm>
              <a:off x="588" y="1392"/>
              <a:ext cx="998" cy="273"/>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       d</a:t>
              </a:r>
              <a:endParaRPr lang="en-US" altLang="zh-CN" b="1" dirty="0"/>
            </a:p>
          </p:txBody>
        </p:sp>
        <p:sp>
          <p:nvSpPr>
            <p:cNvPr id="53290" name="Line 6"/>
            <p:cNvSpPr>
              <a:spLocks noChangeShapeType="1"/>
            </p:cNvSpPr>
            <p:nvPr/>
          </p:nvSpPr>
          <p:spPr bwMode="auto">
            <a:xfrm>
              <a:off x="1087" y="1393"/>
              <a:ext cx="0"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0343" name="Oval 7"/>
          <p:cNvSpPr>
            <a:spLocks noChangeArrowheads="1"/>
          </p:cNvSpPr>
          <p:nvPr/>
        </p:nvSpPr>
        <p:spPr bwMode="auto">
          <a:xfrm>
            <a:off x="1190455" y="3760981"/>
            <a:ext cx="1800225" cy="1008063"/>
          </a:xfrm>
          <a:prstGeom prst="ellipse">
            <a:avLst/>
          </a:prstGeom>
          <a:solidFill>
            <a:srgbClr val="FF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hash </a:t>
            </a:r>
            <a:endParaRPr lang="en-US" altLang="zh-CN" b="1"/>
          </a:p>
          <a:p>
            <a:pPr algn="ctr"/>
            <a:r>
              <a:rPr lang="en-US" altLang="zh-CN" b="1"/>
              <a:t>function</a:t>
            </a:r>
            <a:endParaRPr lang="en-US" altLang="zh-CN" b="1"/>
          </a:p>
        </p:txBody>
      </p:sp>
      <p:sp>
        <p:nvSpPr>
          <p:cNvPr id="270344" name="Line 8"/>
          <p:cNvSpPr>
            <a:spLocks noChangeShapeType="1"/>
          </p:cNvSpPr>
          <p:nvPr/>
        </p:nvSpPr>
        <p:spPr bwMode="auto">
          <a:xfrm>
            <a:off x="2127079" y="2457040"/>
            <a:ext cx="0" cy="1296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45" name="Line 9"/>
          <p:cNvSpPr>
            <a:spLocks noChangeShapeType="1"/>
          </p:cNvSpPr>
          <p:nvPr/>
        </p:nvSpPr>
        <p:spPr bwMode="auto">
          <a:xfrm>
            <a:off x="3035659" y="4265805"/>
            <a:ext cx="1152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0346" name="Group 10"/>
          <p:cNvGrpSpPr/>
          <p:nvPr/>
        </p:nvGrpSpPr>
        <p:grpSpPr bwMode="auto">
          <a:xfrm>
            <a:off x="3956824" y="2610043"/>
            <a:ext cx="1514475" cy="3860800"/>
            <a:chOff x="1538" y="1344"/>
            <a:chExt cx="954" cy="2432"/>
          </a:xfrm>
        </p:grpSpPr>
        <p:sp>
          <p:nvSpPr>
            <p:cNvPr id="53284" name="Rectangle 11"/>
            <p:cNvSpPr>
              <a:spLocks noChangeArrowheads="1"/>
            </p:cNvSpPr>
            <p:nvPr/>
          </p:nvSpPr>
          <p:spPr bwMode="auto">
            <a:xfrm>
              <a:off x="1701" y="2251"/>
              <a:ext cx="544" cy="272"/>
            </a:xfrm>
            <a:prstGeom prst="rect">
              <a:avLst/>
            </a:prstGeom>
            <a:solidFill>
              <a:srgbClr val="B2B2B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5" name="Rectangle 12"/>
            <p:cNvSpPr>
              <a:spLocks noChangeArrowheads="1"/>
            </p:cNvSpPr>
            <p:nvPr/>
          </p:nvSpPr>
          <p:spPr bwMode="auto">
            <a:xfrm>
              <a:off x="1701" y="2523"/>
              <a:ext cx="544" cy="907"/>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6" name="Rectangle 13"/>
            <p:cNvSpPr>
              <a:spLocks noChangeArrowheads="1"/>
            </p:cNvSpPr>
            <p:nvPr/>
          </p:nvSpPr>
          <p:spPr bwMode="auto">
            <a:xfrm>
              <a:off x="1701" y="1344"/>
              <a:ext cx="544" cy="907"/>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7" name="Text Box 14"/>
            <p:cNvSpPr txBox="1">
              <a:spLocks noChangeArrowheads="1"/>
            </p:cNvSpPr>
            <p:nvPr/>
          </p:nvSpPr>
          <p:spPr bwMode="auto">
            <a:xfrm>
              <a:off x="1538" y="3488"/>
              <a:ext cx="9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hash table</a:t>
              </a:r>
              <a:endParaRPr lang="en-US" altLang="zh-CN" b="1"/>
            </a:p>
          </p:txBody>
        </p:sp>
      </p:grpSp>
      <p:sp>
        <p:nvSpPr>
          <p:cNvPr id="270351" name="Line 15"/>
          <p:cNvSpPr>
            <a:spLocks noChangeShapeType="1"/>
          </p:cNvSpPr>
          <p:nvPr/>
        </p:nvSpPr>
        <p:spPr bwMode="auto">
          <a:xfrm>
            <a:off x="4791849" y="4265805"/>
            <a:ext cx="79057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0352" name="Group 16"/>
          <p:cNvGrpSpPr/>
          <p:nvPr/>
        </p:nvGrpSpPr>
        <p:grpSpPr bwMode="auto">
          <a:xfrm>
            <a:off x="5584010" y="3834005"/>
            <a:ext cx="3398838" cy="649288"/>
            <a:chOff x="2608" y="2540"/>
            <a:chExt cx="2141" cy="409"/>
          </a:xfrm>
        </p:grpSpPr>
        <p:grpSp>
          <p:nvGrpSpPr>
            <p:cNvPr id="53273" name="Group 17"/>
            <p:cNvGrpSpPr/>
            <p:nvPr/>
          </p:nvGrpSpPr>
          <p:grpSpPr bwMode="auto">
            <a:xfrm>
              <a:off x="2608" y="2676"/>
              <a:ext cx="680" cy="273"/>
              <a:chOff x="2563" y="2251"/>
              <a:chExt cx="680" cy="273"/>
            </a:xfrm>
          </p:grpSpPr>
          <p:sp>
            <p:nvSpPr>
              <p:cNvPr id="53281" name="Rectangle 18"/>
              <p:cNvSpPr>
                <a:spLocks noChangeArrowheads="1"/>
              </p:cNvSpPr>
              <p:nvPr/>
            </p:nvSpPr>
            <p:spPr bwMode="auto">
              <a:xfrm>
                <a:off x="2563" y="2251"/>
                <a:ext cx="680" cy="273"/>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dirty="0"/>
                  <a:t>q   s  </a:t>
                </a:r>
                <a:endParaRPr lang="en-US" altLang="zh-CN" b="1" dirty="0"/>
              </a:p>
            </p:txBody>
          </p:sp>
          <p:sp>
            <p:nvSpPr>
              <p:cNvPr id="53282" name="Line 19"/>
              <p:cNvSpPr>
                <a:spLocks noChangeShapeType="1"/>
              </p:cNvSpPr>
              <p:nvPr/>
            </p:nvSpPr>
            <p:spPr bwMode="auto">
              <a:xfrm>
                <a:off x="2789" y="2251"/>
                <a:ext cx="0"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3" name="Line 20"/>
              <p:cNvSpPr>
                <a:spLocks noChangeShapeType="1"/>
              </p:cNvSpPr>
              <p:nvPr/>
            </p:nvSpPr>
            <p:spPr bwMode="auto">
              <a:xfrm>
                <a:off x="3016" y="2251"/>
                <a:ext cx="0"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274" name="Group 21"/>
            <p:cNvGrpSpPr/>
            <p:nvPr/>
          </p:nvGrpSpPr>
          <p:grpSpPr bwMode="auto">
            <a:xfrm>
              <a:off x="3515" y="2676"/>
              <a:ext cx="680" cy="273"/>
              <a:chOff x="2563" y="2251"/>
              <a:chExt cx="680" cy="273"/>
            </a:xfrm>
          </p:grpSpPr>
          <p:sp>
            <p:nvSpPr>
              <p:cNvPr id="53278" name="Rectangle 22"/>
              <p:cNvSpPr>
                <a:spLocks noChangeArrowheads="1"/>
              </p:cNvSpPr>
              <p:nvPr/>
            </p:nvSpPr>
            <p:spPr bwMode="auto">
              <a:xfrm>
                <a:off x="2563" y="2251"/>
                <a:ext cx="680" cy="273"/>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dirty="0"/>
                  <a:t>p   r  </a:t>
                </a:r>
                <a:endParaRPr lang="en-US" altLang="zh-CN" b="1" dirty="0"/>
              </a:p>
            </p:txBody>
          </p:sp>
          <p:sp>
            <p:nvSpPr>
              <p:cNvPr id="53279" name="Line 23"/>
              <p:cNvSpPr>
                <a:spLocks noChangeShapeType="1"/>
              </p:cNvSpPr>
              <p:nvPr/>
            </p:nvSpPr>
            <p:spPr bwMode="auto">
              <a:xfrm>
                <a:off x="2789" y="2251"/>
                <a:ext cx="0"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80" name="Line 24"/>
              <p:cNvSpPr>
                <a:spLocks noChangeShapeType="1"/>
              </p:cNvSpPr>
              <p:nvPr/>
            </p:nvSpPr>
            <p:spPr bwMode="auto">
              <a:xfrm>
                <a:off x="3016" y="2251"/>
                <a:ext cx="0"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75" name="Text Box 25"/>
            <p:cNvSpPr txBox="1">
              <a:spLocks noChangeArrowheads="1"/>
            </p:cNvSpPr>
            <p:nvPr/>
          </p:nvSpPr>
          <p:spPr bwMode="auto">
            <a:xfrm>
              <a:off x="4377" y="2540"/>
              <a:ext cx="3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t>…</a:t>
              </a:r>
              <a:endParaRPr lang="en-US" altLang="zh-CN" sz="3200" b="1"/>
            </a:p>
          </p:txBody>
        </p:sp>
        <p:sp>
          <p:nvSpPr>
            <p:cNvPr id="53276" name="Line 26"/>
            <p:cNvSpPr>
              <a:spLocks noChangeShapeType="1"/>
            </p:cNvSpPr>
            <p:nvPr/>
          </p:nvSpPr>
          <p:spPr bwMode="auto">
            <a:xfrm>
              <a:off x="3197" y="2812"/>
              <a:ext cx="318"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7" name="Line 27"/>
            <p:cNvSpPr>
              <a:spLocks noChangeShapeType="1"/>
            </p:cNvSpPr>
            <p:nvPr/>
          </p:nvSpPr>
          <p:spPr bwMode="auto">
            <a:xfrm>
              <a:off x="4104" y="2812"/>
              <a:ext cx="273"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0364" name="Text Box 28"/>
          <p:cNvSpPr txBox="1">
            <a:spLocks noChangeArrowheads="1"/>
          </p:cNvSpPr>
          <p:nvPr/>
        </p:nvSpPr>
        <p:spPr bwMode="auto">
          <a:xfrm>
            <a:off x="6628586" y="1117793"/>
            <a:ext cx="232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physical address</a:t>
            </a:r>
            <a:endParaRPr lang="en-US" altLang="zh-CN" b="1"/>
          </a:p>
        </p:txBody>
      </p:sp>
      <p:grpSp>
        <p:nvGrpSpPr>
          <p:cNvPr id="270365" name="Group 29"/>
          <p:cNvGrpSpPr/>
          <p:nvPr/>
        </p:nvGrpSpPr>
        <p:grpSpPr bwMode="auto">
          <a:xfrm>
            <a:off x="7023874" y="2011555"/>
            <a:ext cx="1584325" cy="433388"/>
            <a:chOff x="3470" y="967"/>
            <a:chExt cx="998" cy="273"/>
          </a:xfrm>
        </p:grpSpPr>
        <p:sp>
          <p:nvSpPr>
            <p:cNvPr id="53271" name="Rectangle 30"/>
            <p:cNvSpPr>
              <a:spLocks noChangeArrowheads="1"/>
            </p:cNvSpPr>
            <p:nvPr/>
          </p:nvSpPr>
          <p:spPr bwMode="auto">
            <a:xfrm>
              <a:off x="3470" y="967"/>
              <a:ext cx="998" cy="273"/>
            </a:xfrm>
            <a:prstGeom prst="rect">
              <a:avLst/>
            </a:prstGeom>
            <a:solidFill>
              <a:schemeClr val="bg1">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r        </a:t>
              </a:r>
              <a:endParaRPr lang="en-US" altLang="zh-CN" b="1" dirty="0"/>
            </a:p>
          </p:txBody>
        </p:sp>
        <p:sp>
          <p:nvSpPr>
            <p:cNvPr id="53272" name="Line 31"/>
            <p:cNvSpPr>
              <a:spLocks noChangeShapeType="1"/>
            </p:cNvSpPr>
            <p:nvPr/>
          </p:nvSpPr>
          <p:spPr bwMode="auto">
            <a:xfrm>
              <a:off x="3969" y="968"/>
              <a:ext cx="0"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0368" name="Line 32"/>
          <p:cNvSpPr>
            <a:spLocks noChangeShapeType="1"/>
          </p:cNvSpPr>
          <p:nvPr/>
        </p:nvSpPr>
        <p:spPr bwMode="auto">
          <a:xfrm flipV="1">
            <a:off x="7527110" y="2465581"/>
            <a:ext cx="0" cy="15843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0369" name="Group 33"/>
          <p:cNvGrpSpPr/>
          <p:nvPr/>
        </p:nvGrpSpPr>
        <p:grpSpPr bwMode="auto">
          <a:xfrm>
            <a:off x="2810635" y="1717933"/>
            <a:ext cx="5364000" cy="315912"/>
            <a:chOff x="1247" y="799"/>
            <a:chExt cx="3039" cy="182"/>
          </a:xfrm>
        </p:grpSpPr>
        <p:sp>
          <p:nvSpPr>
            <p:cNvPr id="53268" name="Line 34"/>
            <p:cNvSpPr>
              <a:spLocks noChangeShapeType="1"/>
            </p:cNvSpPr>
            <p:nvPr/>
          </p:nvSpPr>
          <p:spPr bwMode="auto">
            <a:xfrm flipV="1">
              <a:off x="1247" y="799"/>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9" name="Line 35"/>
            <p:cNvSpPr>
              <a:spLocks noChangeShapeType="1"/>
            </p:cNvSpPr>
            <p:nvPr/>
          </p:nvSpPr>
          <p:spPr bwMode="auto">
            <a:xfrm>
              <a:off x="4286" y="799"/>
              <a:ext cx="0" cy="16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0" name="Line 36"/>
            <p:cNvSpPr>
              <a:spLocks noChangeShapeType="1"/>
            </p:cNvSpPr>
            <p:nvPr/>
          </p:nvSpPr>
          <p:spPr bwMode="auto">
            <a:xfrm>
              <a:off x="1247" y="799"/>
              <a:ext cx="30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0373" name="Group 37"/>
          <p:cNvGrpSpPr/>
          <p:nvPr/>
        </p:nvGrpSpPr>
        <p:grpSpPr bwMode="auto">
          <a:xfrm>
            <a:off x="9978318" y="1628608"/>
            <a:ext cx="1338262" cy="2430463"/>
            <a:chOff x="4785" y="754"/>
            <a:chExt cx="843" cy="1531"/>
          </a:xfrm>
        </p:grpSpPr>
        <p:sp>
          <p:nvSpPr>
            <p:cNvPr id="53266" name="Rectangle 38"/>
            <p:cNvSpPr>
              <a:spLocks noChangeArrowheads="1"/>
            </p:cNvSpPr>
            <p:nvPr/>
          </p:nvSpPr>
          <p:spPr bwMode="auto">
            <a:xfrm>
              <a:off x="4785" y="754"/>
              <a:ext cx="817" cy="1191"/>
            </a:xfrm>
            <a:prstGeom prst="rect">
              <a:avLst/>
            </a:prstGeom>
            <a:solidFill>
              <a:srgbClr val="B2B2B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7" name="Text Box 39"/>
            <p:cNvSpPr txBox="1">
              <a:spLocks noChangeArrowheads="1"/>
            </p:cNvSpPr>
            <p:nvPr/>
          </p:nvSpPr>
          <p:spPr bwMode="auto">
            <a:xfrm>
              <a:off x="4830" y="1997"/>
              <a:ext cx="7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memory</a:t>
              </a:r>
              <a:endParaRPr lang="en-US" altLang="zh-CN" b="1" dirty="0"/>
            </a:p>
          </p:txBody>
        </p:sp>
      </p:grpSp>
      <p:sp>
        <p:nvSpPr>
          <p:cNvPr id="270376" name="Line 40"/>
          <p:cNvSpPr>
            <a:spLocks noChangeShapeType="1"/>
          </p:cNvSpPr>
          <p:nvPr/>
        </p:nvSpPr>
        <p:spPr bwMode="auto">
          <a:xfrm>
            <a:off x="8608198" y="2222693"/>
            <a:ext cx="1332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77" name="Text Box 41"/>
          <p:cNvSpPr txBox="1">
            <a:spLocks noChangeArrowheads="1"/>
          </p:cNvSpPr>
          <p:nvPr/>
        </p:nvSpPr>
        <p:spPr bwMode="auto">
          <a:xfrm>
            <a:off x="7976373" y="2006793"/>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d</a:t>
            </a:r>
            <a:endParaRPr lang="en-US" altLang="zh-CN" b="1"/>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wipe(up)">
                                      <p:cBhvr>
                                        <p:cTn id="7" dur="500"/>
                                        <p:tgtEl>
                                          <p:spTgt spid="2703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0344"/>
                                        </p:tgtEl>
                                        <p:attrNameLst>
                                          <p:attrName>style.visibility</p:attrName>
                                        </p:attrNameLst>
                                      </p:cBhvr>
                                      <p:to>
                                        <p:strVal val="visible"/>
                                      </p:to>
                                    </p:set>
                                    <p:animEffect transition="in" filter="wipe(up)">
                                      <p:cBhvr>
                                        <p:cTn id="12" dur="500"/>
                                        <p:tgtEl>
                                          <p:spTgt spid="27034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70343"/>
                                        </p:tgtEl>
                                        <p:attrNameLst>
                                          <p:attrName>style.visibility</p:attrName>
                                        </p:attrNameLst>
                                      </p:cBhvr>
                                      <p:to>
                                        <p:strVal val="visible"/>
                                      </p:to>
                                    </p:set>
                                    <p:animEffect transition="in" filter="wipe(up)">
                                      <p:cBhvr>
                                        <p:cTn id="16" dur="1000"/>
                                        <p:tgtEl>
                                          <p:spTgt spid="270343"/>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70345"/>
                                        </p:tgtEl>
                                        <p:attrNameLst>
                                          <p:attrName>style.visibility</p:attrName>
                                        </p:attrNameLst>
                                      </p:cBhvr>
                                      <p:to>
                                        <p:strVal val="visible"/>
                                      </p:to>
                                    </p:set>
                                    <p:animEffect transition="in" filter="wipe(left)">
                                      <p:cBhvr>
                                        <p:cTn id="20" dur="1000"/>
                                        <p:tgtEl>
                                          <p:spTgt spid="270345"/>
                                        </p:tgtEl>
                                      </p:cBhvr>
                                    </p:animEffect>
                                  </p:childTnLst>
                                </p:cTn>
                              </p:par>
                            </p:childTnLst>
                          </p:cTn>
                        </p:par>
                        <p:par>
                          <p:cTn id="21" fill="hold">
                            <p:stCondLst>
                              <p:cond delay="2500"/>
                            </p:stCondLst>
                            <p:childTnLst>
                              <p:par>
                                <p:cTn id="22" presetID="22" presetClass="entr" presetSubtype="8" fill="hold" nodeType="afterEffect">
                                  <p:stCondLst>
                                    <p:cond delay="0"/>
                                  </p:stCondLst>
                                  <p:childTnLst>
                                    <p:set>
                                      <p:cBhvr>
                                        <p:cTn id="23" dur="1" fill="hold">
                                          <p:stCondLst>
                                            <p:cond delay="0"/>
                                          </p:stCondLst>
                                        </p:cTn>
                                        <p:tgtEl>
                                          <p:spTgt spid="270346"/>
                                        </p:tgtEl>
                                        <p:attrNameLst>
                                          <p:attrName>style.visibility</p:attrName>
                                        </p:attrNameLst>
                                      </p:cBhvr>
                                      <p:to>
                                        <p:strVal val="visible"/>
                                      </p:to>
                                    </p:set>
                                    <p:animEffect transition="in" filter="wipe(left)">
                                      <p:cBhvr>
                                        <p:cTn id="24" dur="1000"/>
                                        <p:tgtEl>
                                          <p:spTgt spid="270346"/>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270351"/>
                                        </p:tgtEl>
                                        <p:attrNameLst>
                                          <p:attrName>style.visibility</p:attrName>
                                        </p:attrNameLst>
                                      </p:cBhvr>
                                      <p:to>
                                        <p:strVal val="visible"/>
                                      </p:to>
                                    </p:set>
                                    <p:animEffect transition="in" filter="wipe(left)">
                                      <p:cBhvr>
                                        <p:cTn id="28" dur="500"/>
                                        <p:tgtEl>
                                          <p:spTgt spid="270351"/>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270352"/>
                                        </p:tgtEl>
                                        <p:attrNameLst>
                                          <p:attrName>style.visibility</p:attrName>
                                        </p:attrNameLst>
                                      </p:cBhvr>
                                      <p:to>
                                        <p:strVal val="visible"/>
                                      </p:to>
                                    </p:set>
                                    <p:animEffect transition="in" filter="wipe(left)">
                                      <p:cBhvr>
                                        <p:cTn id="32" dur="500"/>
                                        <p:tgtEl>
                                          <p:spTgt spid="2703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0368"/>
                                        </p:tgtEl>
                                        <p:attrNameLst>
                                          <p:attrName>style.visibility</p:attrName>
                                        </p:attrNameLst>
                                      </p:cBhvr>
                                      <p:to>
                                        <p:strVal val="visible"/>
                                      </p:to>
                                    </p:set>
                                    <p:animEffect transition="in" filter="wipe(down)">
                                      <p:cBhvr>
                                        <p:cTn id="37" dur="500"/>
                                        <p:tgtEl>
                                          <p:spTgt spid="270368"/>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270365"/>
                                        </p:tgtEl>
                                        <p:attrNameLst>
                                          <p:attrName>style.visibility</p:attrName>
                                        </p:attrNameLst>
                                      </p:cBhvr>
                                      <p:to>
                                        <p:strVal val="visible"/>
                                      </p:to>
                                    </p:set>
                                    <p:animEffect transition="in" filter="wipe(down)">
                                      <p:cBhvr>
                                        <p:cTn id="41" dur="500"/>
                                        <p:tgtEl>
                                          <p:spTgt spid="270365"/>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270369"/>
                                        </p:tgtEl>
                                        <p:attrNameLst>
                                          <p:attrName>style.visibility</p:attrName>
                                        </p:attrNameLst>
                                      </p:cBhvr>
                                      <p:to>
                                        <p:strVal val="visible"/>
                                      </p:to>
                                    </p:set>
                                    <p:animEffect transition="in" filter="strips(downRight)">
                                      <p:cBhvr>
                                        <p:cTn id="46" dur="500"/>
                                        <p:tgtEl>
                                          <p:spTgt spid="270369"/>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70377"/>
                                        </p:tgtEl>
                                        <p:attrNameLst>
                                          <p:attrName>style.visibility</p:attrName>
                                        </p:attrNameLst>
                                      </p:cBhvr>
                                      <p:to>
                                        <p:strVal val="visible"/>
                                      </p:to>
                                    </p:set>
                                    <p:animEffect transition="in" filter="wipe(up)">
                                      <p:cBhvr>
                                        <p:cTn id="50" dur="500"/>
                                        <p:tgtEl>
                                          <p:spTgt spid="270377"/>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270364"/>
                                        </p:tgtEl>
                                        <p:attrNameLst>
                                          <p:attrName>style.visibility</p:attrName>
                                        </p:attrNameLst>
                                      </p:cBhvr>
                                      <p:to>
                                        <p:strVal val="visible"/>
                                      </p:to>
                                    </p:set>
                                    <p:animEffect transition="in" filter="wipe(left)">
                                      <p:cBhvr>
                                        <p:cTn id="54" dur="500"/>
                                        <p:tgtEl>
                                          <p:spTgt spid="270364"/>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270376"/>
                                        </p:tgtEl>
                                        <p:attrNameLst>
                                          <p:attrName>style.visibility</p:attrName>
                                        </p:attrNameLst>
                                      </p:cBhvr>
                                      <p:to>
                                        <p:strVal val="visible"/>
                                      </p:to>
                                    </p:set>
                                    <p:animEffect transition="in" filter="wipe(left)">
                                      <p:cBhvr>
                                        <p:cTn id="58" dur="500"/>
                                        <p:tgtEl>
                                          <p:spTgt spid="270376"/>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270373"/>
                                        </p:tgtEl>
                                        <p:attrNameLst>
                                          <p:attrName>style.visibility</p:attrName>
                                        </p:attrNameLst>
                                      </p:cBhvr>
                                      <p:to>
                                        <p:strVal val="visible"/>
                                      </p:to>
                                    </p:set>
                                    <p:animEffect transition="in" filter="wipe(left)">
                                      <p:cBhvr>
                                        <p:cTn id="62" dur="1000"/>
                                        <p:tgtEl>
                                          <p:spTgt spid="270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3" grpId="0" animBg="1"/>
      <p:bldP spid="270344" grpId="0" animBg="1"/>
      <p:bldP spid="270345" grpId="0" animBg="1"/>
      <p:bldP spid="270351" grpId="0" animBg="1"/>
      <p:bldP spid="270364" grpId="0"/>
      <p:bldP spid="270368" grpId="0" animBg="1"/>
      <p:bldP spid="270376" grpId="0" animBg="1"/>
      <p:bldP spid="27037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Inverted Page Table</a:t>
            </a:r>
            <a:endParaRPr lang="zh-CN" altLang="en-US" dirty="0"/>
          </a:p>
        </p:txBody>
      </p:sp>
      <p:sp>
        <p:nvSpPr>
          <p:cNvPr id="272387" name="Rectangle 3"/>
          <p:cNvSpPr>
            <a:spLocks noGrp="1" noChangeArrowheads="1"/>
          </p:cNvSpPr>
          <p:nvPr>
            <p:ph idx="1"/>
          </p:nvPr>
        </p:nvSpPr>
        <p:spPr/>
        <p:txBody>
          <a:bodyPr>
            <a:normAutofit/>
          </a:bodyPr>
          <a:lstStyle/>
          <a:p>
            <a:pPr>
              <a:spcBef>
                <a:spcPts val="0"/>
              </a:spcBef>
            </a:pPr>
            <a:r>
              <a:rPr lang="en-US" altLang="zh-CN" dirty="0"/>
              <a:t>One entry for each real frame of memory.</a:t>
            </a:r>
            <a:endParaRPr lang="en-US" altLang="zh-CN" dirty="0"/>
          </a:p>
          <a:p>
            <a:pPr>
              <a:spcBef>
                <a:spcPts val="0"/>
              </a:spcBef>
            </a:pPr>
            <a:r>
              <a:rPr lang="en-US" altLang="zh-CN" dirty="0"/>
              <a:t>Each entry consists of the virtual address of the page stored in that real memory location, with information about the process that owns that page.</a:t>
            </a:r>
            <a:endParaRPr lang="en-US" altLang="zh-CN" dirty="0"/>
          </a:p>
          <a:p>
            <a:pPr lvl="1">
              <a:spcBef>
                <a:spcPts val="0"/>
              </a:spcBef>
            </a:pPr>
            <a:r>
              <a:rPr lang="en-US" altLang="zh-CN" sz="2800" dirty="0"/>
              <a:t>an </a:t>
            </a:r>
            <a:r>
              <a:rPr lang="en-US" altLang="zh-CN" sz="2800" dirty="0">
                <a:solidFill>
                  <a:srgbClr val="0000FF"/>
                </a:solidFill>
              </a:rPr>
              <a:t>address-space identifier (ASID) </a:t>
            </a:r>
            <a:r>
              <a:rPr lang="en-US" altLang="zh-CN" sz="2800" dirty="0"/>
              <a:t>stored in each entry of the page table. </a:t>
            </a:r>
            <a:endParaRPr lang="en-US" altLang="zh-CN" sz="2800" dirty="0"/>
          </a:p>
          <a:p>
            <a:pPr lvl="1">
              <a:spcBef>
                <a:spcPts val="0"/>
              </a:spcBef>
            </a:pPr>
            <a:endParaRPr lang="en-US" altLang="zh-CN" sz="2800" dirty="0"/>
          </a:p>
          <a:p>
            <a:pPr lvl="1">
              <a:spcBef>
                <a:spcPts val="0"/>
              </a:spcBef>
            </a:pPr>
            <a:endParaRPr lang="en-US" altLang="zh-CN" sz="2800" dirty="0"/>
          </a:p>
          <a:p>
            <a:pPr>
              <a:spcBef>
                <a:spcPts val="0"/>
              </a:spcBef>
            </a:pPr>
            <a:r>
              <a:rPr lang="en-US" altLang="zh-CN" dirty="0"/>
              <a:t>A simplified version of the implementation used in the IBM RT, each virtual address consists of a triple:</a:t>
            </a:r>
            <a:endParaRPr lang="en-US" altLang="zh-CN" dirty="0"/>
          </a:p>
          <a:p>
            <a:pPr lvl="1">
              <a:spcBef>
                <a:spcPts val="0"/>
              </a:spcBef>
              <a:buNone/>
            </a:pPr>
            <a:r>
              <a:rPr lang="en-US" altLang="zh-CN" sz="2800" dirty="0"/>
              <a:t>&lt; process-id,  page-number,  offset &gt;</a:t>
            </a:r>
            <a:endParaRPr lang="en-US" altLang="zh-CN" sz="2800" dirty="0"/>
          </a:p>
        </p:txBody>
      </p:sp>
      <p:pic>
        <p:nvPicPr>
          <p:cNvPr id="7" name="图片 6"/>
          <p:cNvPicPr>
            <a:picLocks noChangeAspect="1"/>
          </p:cNvPicPr>
          <p:nvPr/>
        </p:nvPicPr>
        <p:blipFill>
          <a:blip r:embed="rId1"/>
          <a:stretch>
            <a:fillRect/>
          </a:stretch>
        </p:blipFill>
        <p:spPr>
          <a:xfrm>
            <a:off x="3260684" y="3650759"/>
            <a:ext cx="2205245" cy="543325"/>
          </a:xfrm>
          <a:prstGeom prst="rect">
            <a:avLst/>
          </a:prstGeom>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wipe(left)">
                                      <p:cBhvr>
                                        <p:cTn id="7" dur="500"/>
                                        <p:tgtEl>
                                          <p:spTgt spid="27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wipe(left)">
                                      <p:cBhvr>
                                        <p:cTn id="12" dur="500"/>
                                        <p:tgtEl>
                                          <p:spTgt spid="27238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2387">
                                            <p:txEl>
                                              <p:pRg st="2" end="2"/>
                                            </p:txEl>
                                          </p:spTgt>
                                        </p:tgtEl>
                                        <p:attrNameLst>
                                          <p:attrName>style.visibility</p:attrName>
                                        </p:attrNameLst>
                                      </p:cBhvr>
                                      <p:to>
                                        <p:strVal val="visible"/>
                                      </p:to>
                                    </p:set>
                                    <p:animEffect transition="in" filter="wipe(left)">
                                      <p:cBhvr>
                                        <p:cTn id="15" dur="500"/>
                                        <p:tgtEl>
                                          <p:spTgt spid="272387">
                                            <p:txEl>
                                              <p:pRg st="2" end="2"/>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2387">
                                            <p:txEl>
                                              <p:pRg st="5" end="5"/>
                                            </p:txEl>
                                          </p:spTgt>
                                        </p:tgtEl>
                                        <p:attrNameLst>
                                          <p:attrName>style.visibility</p:attrName>
                                        </p:attrNameLst>
                                      </p:cBhvr>
                                      <p:to>
                                        <p:strVal val="visible"/>
                                      </p:to>
                                    </p:set>
                                    <p:animEffect transition="in" filter="wipe(left)">
                                      <p:cBhvr>
                                        <p:cTn id="24" dur="500"/>
                                        <p:tgtEl>
                                          <p:spTgt spid="27238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72387">
                                            <p:txEl>
                                              <p:pRg st="6" end="6"/>
                                            </p:txEl>
                                          </p:spTgt>
                                        </p:tgtEl>
                                        <p:attrNameLst>
                                          <p:attrName>style.visibility</p:attrName>
                                        </p:attrNameLst>
                                      </p:cBhvr>
                                      <p:to>
                                        <p:strVal val="visible"/>
                                      </p:to>
                                    </p:set>
                                    <p:animEffect transition="in" filter="wipe(left)">
                                      <p:cBhvr>
                                        <p:cTn id="27" dur="500"/>
                                        <p:tgtEl>
                                          <p:spTgt spid="272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Inverted Page Table Architecture</a:t>
            </a:r>
            <a:endParaRPr lang="zh-CN" altLang="en-US" dirty="0"/>
          </a:p>
        </p:txBody>
      </p:sp>
      <p:sp>
        <p:nvSpPr>
          <p:cNvPr id="274435" name="Rectangle 3"/>
          <p:cNvSpPr>
            <a:spLocks noChangeArrowheads="1"/>
          </p:cNvSpPr>
          <p:nvPr/>
        </p:nvSpPr>
        <p:spPr bwMode="auto">
          <a:xfrm>
            <a:off x="920425" y="2068782"/>
            <a:ext cx="863600" cy="865188"/>
          </a:xfrm>
          <a:prstGeom prst="rect">
            <a:avLst/>
          </a:prstGeom>
          <a:solidFill>
            <a:srgbClr val="B2B2B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CPU</a:t>
            </a:r>
            <a:endParaRPr lang="en-US" altLang="zh-CN" b="1"/>
          </a:p>
        </p:txBody>
      </p:sp>
      <p:grpSp>
        <p:nvGrpSpPr>
          <p:cNvPr id="274436" name="Group 4"/>
          <p:cNvGrpSpPr/>
          <p:nvPr/>
        </p:nvGrpSpPr>
        <p:grpSpPr bwMode="auto">
          <a:xfrm>
            <a:off x="4727575" y="3148283"/>
            <a:ext cx="1296988" cy="2593975"/>
            <a:chOff x="2018" y="2114"/>
            <a:chExt cx="817" cy="1634"/>
          </a:xfrm>
        </p:grpSpPr>
        <p:grpSp>
          <p:nvGrpSpPr>
            <p:cNvPr id="55334" name="Group 5"/>
            <p:cNvGrpSpPr/>
            <p:nvPr/>
          </p:nvGrpSpPr>
          <p:grpSpPr bwMode="auto">
            <a:xfrm>
              <a:off x="2018" y="2795"/>
              <a:ext cx="816" cy="272"/>
              <a:chOff x="2199" y="2841"/>
              <a:chExt cx="816" cy="272"/>
            </a:xfrm>
          </p:grpSpPr>
          <p:sp>
            <p:nvSpPr>
              <p:cNvPr id="55343" name="Rectangle 6"/>
              <p:cNvSpPr>
                <a:spLocks noChangeArrowheads="1"/>
              </p:cNvSpPr>
              <p:nvPr/>
            </p:nvSpPr>
            <p:spPr bwMode="auto">
              <a:xfrm>
                <a:off x="2199" y="2841"/>
                <a:ext cx="408" cy="272"/>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pid</a:t>
                </a:r>
                <a:endParaRPr lang="en-US" altLang="zh-CN" b="1" dirty="0"/>
              </a:p>
            </p:txBody>
          </p:sp>
          <p:sp>
            <p:nvSpPr>
              <p:cNvPr id="55344" name="Rectangle 7"/>
              <p:cNvSpPr>
                <a:spLocks noChangeArrowheads="1"/>
              </p:cNvSpPr>
              <p:nvPr/>
            </p:nvSpPr>
            <p:spPr bwMode="auto">
              <a:xfrm>
                <a:off x="2607" y="2841"/>
                <a:ext cx="408" cy="272"/>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endParaRPr lang="en-US" altLang="zh-CN" b="1" dirty="0"/>
              </a:p>
            </p:txBody>
          </p:sp>
        </p:grpSp>
        <p:grpSp>
          <p:nvGrpSpPr>
            <p:cNvPr id="55335" name="Group 8"/>
            <p:cNvGrpSpPr/>
            <p:nvPr/>
          </p:nvGrpSpPr>
          <p:grpSpPr bwMode="auto">
            <a:xfrm>
              <a:off x="2018" y="3067"/>
              <a:ext cx="817" cy="681"/>
              <a:chOff x="2018" y="3067"/>
              <a:chExt cx="817" cy="681"/>
            </a:xfrm>
          </p:grpSpPr>
          <p:sp>
            <p:nvSpPr>
              <p:cNvPr id="55340" name="Rectangle 9"/>
              <p:cNvSpPr>
                <a:spLocks noChangeArrowheads="1"/>
              </p:cNvSpPr>
              <p:nvPr/>
            </p:nvSpPr>
            <p:spPr bwMode="auto">
              <a:xfrm>
                <a:off x="2018" y="3067"/>
                <a:ext cx="817" cy="681"/>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1" name="Line 10"/>
              <p:cNvSpPr>
                <a:spLocks noChangeShapeType="1"/>
              </p:cNvSpPr>
              <p:nvPr/>
            </p:nvSpPr>
            <p:spPr bwMode="auto">
              <a:xfrm>
                <a:off x="2154" y="3294"/>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2" name="Line 11"/>
              <p:cNvSpPr>
                <a:spLocks noChangeShapeType="1"/>
              </p:cNvSpPr>
              <p:nvPr/>
            </p:nvSpPr>
            <p:spPr bwMode="auto">
              <a:xfrm>
                <a:off x="2154" y="3521"/>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336" name="Group 12"/>
            <p:cNvGrpSpPr/>
            <p:nvPr/>
          </p:nvGrpSpPr>
          <p:grpSpPr bwMode="auto">
            <a:xfrm>
              <a:off x="2018" y="2114"/>
              <a:ext cx="817" cy="681"/>
              <a:chOff x="2018" y="3067"/>
              <a:chExt cx="817" cy="681"/>
            </a:xfrm>
          </p:grpSpPr>
          <p:sp>
            <p:nvSpPr>
              <p:cNvPr id="55337" name="Rectangle 13"/>
              <p:cNvSpPr>
                <a:spLocks noChangeArrowheads="1"/>
              </p:cNvSpPr>
              <p:nvPr/>
            </p:nvSpPr>
            <p:spPr bwMode="auto">
              <a:xfrm>
                <a:off x="2018" y="3067"/>
                <a:ext cx="817" cy="681"/>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8" name="Line 14"/>
              <p:cNvSpPr>
                <a:spLocks noChangeShapeType="1"/>
              </p:cNvSpPr>
              <p:nvPr/>
            </p:nvSpPr>
            <p:spPr bwMode="auto">
              <a:xfrm>
                <a:off x="2154" y="3294"/>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9" name="Line 15"/>
              <p:cNvSpPr>
                <a:spLocks noChangeShapeType="1"/>
              </p:cNvSpPr>
              <p:nvPr/>
            </p:nvSpPr>
            <p:spPr bwMode="auto">
              <a:xfrm>
                <a:off x="2154" y="3521"/>
                <a:ext cx="59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74448" name="Text Box 16"/>
          <p:cNvSpPr txBox="1">
            <a:spLocks noChangeArrowheads="1"/>
          </p:cNvSpPr>
          <p:nvPr/>
        </p:nvSpPr>
        <p:spPr bwMode="auto">
          <a:xfrm>
            <a:off x="4610101" y="5834332"/>
            <a:ext cx="1528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Page table</a:t>
            </a:r>
            <a:endParaRPr lang="en-US" altLang="zh-CN" b="1"/>
          </a:p>
        </p:txBody>
      </p:sp>
      <p:grpSp>
        <p:nvGrpSpPr>
          <p:cNvPr id="274449" name="Group 17"/>
          <p:cNvGrpSpPr/>
          <p:nvPr/>
        </p:nvGrpSpPr>
        <p:grpSpPr bwMode="auto">
          <a:xfrm>
            <a:off x="6024560" y="3149870"/>
            <a:ext cx="514349" cy="1079500"/>
            <a:chOff x="2835" y="2115"/>
            <a:chExt cx="324" cy="680"/>
          </a:xfrm>
        </p:grpSpPr>
        <p:sp>
          <p:nvSpPr>
            <p:cNvPr id="55332" name="AutoShape 18"/>
            <p:cNvSpPr/>
            <p:nvPr/>
          </p:nvSpPr>
          <p:spPr bwMode="auto">
            <a:xfrm>
              <a:off x="2835" y="2115"/>
              <a:ext cx="136" cy="680"/>
            </a:xfrm>
            <a:prstGeom prst="rightBrace">
              <a:avLst>
                <a:gd name="adj1" fmla="val 41667"/>
                <a:gd name="adj2" fmla="val 50000"/>
              </a:avLst>
            </a:pr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3" name="Text Box 19"/>
            <p:cNvSpPr txBox="1">
              <a:spLocks noChangeArrowheads="1"/>
            </p:cNvSpPr>
            <p:nvPr/>
          </p:nvSpPr>
          <p:spPr bwMode="auto">
            <a:xfrm>
              <a:off x="2980" y="2291"/>
              <a:ext cx="179" cy="330"/>
            </a:xfrm>
            <a:prstGeom prst="rect">
              <a:avLst/>
            </a:prstGeom>
            <a:solidFill>
              <a:schemeClr val="bg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dirty="0">
                  <a:solidFill>
                    <a:srgbClr val="0000FF"/>
                  </a:solidFill>
                </a:rPr>
                <a:t>i</a:t>
              </a:r>
              <a:endParaRPr lang="en-US" altLang="zh-CN" sz="2800" b="1" dirty="0">
                <a:solidFill>
                  <a:srgbClr val="0000FF"/>
                </a:solidFill>
              </a:endParaRPr>
            </a:p>
          </p:txBody>
        </p:sp>
      </p:grpSp>
      <p:grpSp>
        <p:nvGrpSpPr>
          <p:cNvPr id="274452" name="Group 20"/>
          <p:cNvGrpSpPr/>
          <p:nvPr/>
        </p:nvGrpSpPr>
        <p:grpSpPr bwMode="auto">
          <a:xfrm>
            <a:off x="3043505" y="2716482"/>
            <a:ext cx="1655767" cy="433388"/>
            <a:chOff x="1292" y="1842"/>
            <a:chExt cx="1043" cy="273"/>
          </a:xfrm>
        </p:grpSpPr>
        <p:sp>
          <p:nvSpPr>
            <p:cNvPr id="55329" name="Line 21"/>
            <p:cNvSpPr>
              <a:spLocks noChangeShapeType="1"/>
            </p:cNvSpPr>
            <p:nvPr/>
          </p:nvSpPr>
          <p:spPr bwMode="auto">
            <a:xfrm>
              <a:off x="1292" y="1842"/>
              <a:ext cx="0" cy="27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0" name="Line 22"/>
            <p:cNvSpPr>
              <a:spLocks noChangeShapeType="1"/>
            </p:cNvSpPr>
            <p:nvPr/>
          </p:nvSpPr>
          <p:spPr bwMode="auto">
            <a:xfrm>
              <a:off x="1292" y="2115"/>
              <a:ext cx="104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1" name="Line 23"/>
            <p:cNvSpPr>
              <a:spLocks noChangeShapeType="1"/>
            </p:cNvSpPr>
            <p:nvPr/>
          </p:nvSpPr>
          <p:spPr bwMode="auto">
            <a:xfrm flipH="1">
              <a:off x="1292" y="1842"/>
              <a:ext cx="454"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4456" name="Group 24"/>
          <p:cNvGrpSpPr/>
          <p:nvPr/>
        </p:nvGrpSpPr>
        <p:grpSpPr bwMode="auto">
          <a:xfrm>
            <a:off x="3397250" y="3292742"/>
            <a:ext cx="1069974" cy="900111"/>
            <a:chOff x="1163" y="2205"/>
            <a:chExt cx="674" cy="567"/>
          </a:xfrm>
        </p:grpSpPr>
        <p:sp>
          <p:nvSpPr>
            <p:cNvPr id="55327" name="Line 25"/>
            <p:cNvSpPr>
              <a:spLocks noChangeShapeType="1"/>
            </p:cNvSpPr>
            <p:nvPr/>
          </p:nvSpPr>
          <p:spPr bwMode="auto">
            <a:xfrm>
              <a:off x="1837" y="2205"/>
              <a:ext cx="0" cy="56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8" name="Text Box 26"/>
            <p:cNvSpPr txBox="1">
              <a:spLocks noChangeArrowheads="1"/>
            </p:cNvSpPr>
            <p:nvPr/>
          </p:nvSpPr>
          <p:spPr bwMode="auto">
            <a:xfrm>
              <a:off x="1163" y="2309"/>
              <a:ext cx="65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search</a:t>
              </a:r>
              <a:endParaRPr lang="en-US" altLang="zh-CN" b="1"/>
            </a:p>
          </p:txBody>
        </p:sp>
      </p:grpSp>
      <p:grpSp>
        <p:nvGrpSpPr>
          <p:cNvPr id="274459" name="Group 27"/>
          <p:cNvGrpSpPr/>
          <p:nvPr/>
        </p:nvGrpSpPr>
        <p:grpSpPr bwMode="auto">
          <a:xfrm>
            <a:off x="6024563" y="2716482"/>
            <a:ext cx="1368000" cy="1657350"/>
            <a:chOff x="2835" y="1842"/>
            <a:chExt cx="499" cy="1044"/>
          </a:xfrm>
        </p:grpSpPr>
        <p:sp>
          <p:nvSpPr>
            <p:cNvPr id="55325" name="Line 28"/>
            <p:cNvSpPr>
              <a:spLocks noChangeShapeType="1"/>
            </p:cNvSpPr>
            <p:nvPr/>
          </p:nvSpPr>
          <p:spPr bwMode="auto">
            <a:xfrm>
              <a:off x="2835" y="2886"/>
              <a:ext cx="49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6" name="Line 29"/>
            <p:cNvSpPr>
              <a:spLocks noChangeShapeType="1"/>
            </p:cNvSpPr>
            <p:nvPr/>
          </p:nvSpPr>
          <p:spPr bwMode="auto">
            <a:xfrm flipV="1">
              <a:off x="3334" y="1842"/>
              <a:ext cx="0" cy="10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4462" name="Line 30"/>
          <p:cNvSpPr>
            <a:spLocks noChangeShapeType="1"/>
          </p:cNvSpPr>
          <p:nvPr/>
        </p:nvSpPr>
        <p:spPr bwMode="auto">
          <a:xfrm>
            <a:off x="8391375" y="2500582"/>
            <a:ext cx="1080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63" name="Rectangle 31"/>
          <p:cNvSpPr>
            <a:spLocks noChangeArrowheads="1"/>
          </p:cNvSpPr>
          <p:nvPr/>
        </p:nvSpPr>
        <p:spPr bwMode="auto">
          <a:xfrm>
            <a:off x="9489922" y="1133745"/>
            <a:ext cx="1871663" cy="3600450"/>
          </a:xfrm>
          <a:prstGeom prst="rect">
            <a:avLst/>
          </a:prstGeom>
          <a:solidFill>
            <a:srgbClr val="B2B2B2"/>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physical</a:t>
            </a:r>
            <a:endParaRPr lang="en-US" altLang="zh-CN" b="1"/>
          </a:p>
          <a:p>
            <a:pPr algn="ctr"/>
            <a:r>
              <a:rPr lang="en-US" altLang="zh-CN" b="1"/>
              <a:t>memory</a:t>
            </a:r>
            <a:endParaRPr lang="en-US" altLang="zh-CN" b="1"/>
          </a:p>
        </p:txBody>
      </p:sp>
      <p:grpSp>
        <p:nvGrpSpPr>
          <p:cNvPr id="274464" name="Group 32"/>
          <p:cNvGrpSpPr/>
          <p:nvPr/>
        </p:nvGrpSpPr>
        <p:grpSpPr bwMode="auto">
          <a:xfrm>
            <a:off x="2575183" y="1359170"/>
            <a:ext cx="2125662" cy="1357312"/>
            <a:chOff x="997" y="987"/>
            <a:chExt cx="1339" cy="855"/>
          </a:xfrm>
        </p:grpSpPr>
        <p:grpSp>
          <p:nvGrpSpPr>
            <p:cNvPr id="55320" name="Group 33"/>
            <p:cNvGrpSpPr/>
            <p:nvPr/>
          </p:nvGrpSpPr>
          <p:grpSpPr bwMode="auto">
            <a:xfrm>
              <a:off x="1111" y="1570"/>
              <a:ext cx="1225" cy="272"/>
              <a:chOff x="1111" y="1570"/>
              <a:chExt cx="1225" cy="272"/>
            </a:xfrm>
          </p:grpSpPr>
          <p:sp>
            <p:nvSpPr>
              <p:cNvPr id="55322" name="Rectangle 34"/>
              <p:cNvSpPr>
                <a:spLocks noChangeArrowheads="1"/>
              </p:cNvSpPr>
              <p:nvPr/>
            </p:nvSpPr>
            <p:spPr bwMode="auto">
              <a:xfrm>
                <a:off x="1111" y="1570"/>
                <a:ext cx="408" cy="272"/>
              </a:xfrm>
              <a:prstGeom prst="rect">
                <a:avLst/>
              </a:prstGeom>
              <a:solidFill>
                <a:schemeClr val="fo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pid</a:t>
                </a:r>
                <a:endParaRPr lang="en-US" altLang="zh-CN" b="1" dirty="0"/>
              </a:p>
            </p:txBody>
          </p:sp>
          <p:sp>
            <p:nvSpPr>
              <p:cNvPr id="55323" name="Rectangle 35"/>
              <p:cNvSpPr>
                <a:spLocks noChangeArrowheads="1"/>
              </p:cNvSpPr>
              <p:nvPr/>
            </p:nvSpPr>
            <p:spPr bwMode="auto">
              <a:xfrm>
                <a:off x="1519" y="1570"/>
                <a:ext cx="408"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endParaRPr lang="en-US" altLang="zh-CN" b="1"/>
              </a:p>
            </p:txBody>
          </p:sp>
          <p:sp>
            <p:nvSpPr>
              <p:cNvPr id="55324" name="Rectangle 36"/>
              <p:cNvSpPr>
                <a:spLocks noChangeArrowheads="1"/>
              </p:cNvSpPr>
              <p:nvPr/>
            </p:nvSpPr>
            <p:spPr bwMode="auto">
              <a:xfrm>
                <a:off x="1928" y="1570"/>
                <a:ext cx="408" cy="272"/>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d</a:t>
                </a:r>
                <a:endParaRPr lang="en-US" altLang="zh-CN" b="1"/>
              </a:p>
            </p:txBody>
          </p:sp>
        </p:grpSp>
        <p:sp>
          <p:nvSpPr>
            <p:cNvPr id="55321" name="Text Box 37"/>
            <p:cNvSpPr txBox="1">
              <a:spLocks noChangeArrowheads="1"/>
            </p:cNvSpPr>
            <p:nvPr/>
          </p:nvSpPr>
          <p:spPr bwMode="auto">
            <a:xfrm>
              <a:off x="997" y="987"/>
              <a:ext cx="13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logical address</a:t>
              </a:r>
              <a:endParaRPr lang="en-US" altLang="zh-CN" b="1" dirty="0"/>
            </a:p>
          </p:txBody>
        </p:sp>
      </p:grpSp>
      <p:grpSp>
        <p:nvGrpSpPr>
          <p:cNvPr id="274470" name="Group 38"/>
          <p:cNvGrpSpPr/>
          <p:nvPr/>
        </p:nvGrpSpPr>
        <p:grpSpPr bwMode="auto">
          <a:xfrm>
            <a:off x="7074894" y="2284682"/>
            <a:ext cx="1295400" cy="431800"/>
            <a:chOff x="3107" y="1570"/>
            <a:chExt cx="816" cy="272"/>
          </a:xfrm>
          <a:solidFill>
            <a:schemeClr val="bg1">
              <a:lumMod val="75000"/>
            </a:schemeClr>
          </a:solidFill>
        </p:grpSpPr>
        <p:sp>
          <p:nvSpPr>
            <p:cNvPr id="55318" name="Rectangle 39"/>
            <p:cNvSpPr>
              <a:spLocks noChangeArrowheads="1"/>
            </p:cNvSpPr>
            <p:nvPr/>
          </p:nvSpPr>
          <p:spPr bwMode="auto">
            <a:xfrm>
              <a:off x="3107" y="1570"/>
              <a:ext cx="408" cy="27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i</a:t>
              </a:r>
              <a:endParaRPr lang="en-US" altLang="zh-CN" b="1"/>
            </a:p>
          </p:txBody>
        </p:sp>
        <p:sp>
          <p:nvSpPr>
            <p:cNvPr id="55319" name="Rectangle 40"/>
            <p:cNvSpPr>
              <a:spLocks noChangeArrowheads="1"/>
            </p:cNvSpPr>
            <p:nvPr/>
          </p:nvSpPr>
          <p:spPr bwMode="auto">
            <a:xfrm>
              <a:off x="3515" y="1570"/>
              <a:ext cx="408" cy="27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 </a:t>
              </a:r>
              <a:endParaRPr lang="en-US" altLang="zh-CN" b="1"/>
            </a:p>
          </p:txBody>
        </p:sp>
      </p:grpSp>
      <p:sp>
        <p:nvSpPr>
          <p:cNvPr id="274473" name="Text Box 41"/>
          <p:cNvSpPr txBox="1">
            <a:spLocks noChangeArrowheads="1"/>
          </p:cNvSpPr>
          <p:nvPr/>
        </p:nvSpPr>
        <p:spPr bwMode="auto">
          <a:xfrm>
            <a:off x="6424020" y="1358770"/>
            <a:ext cx="23272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physical address</a:t>
            </a:r>
            <a:endParaRPr lang="en-US" altLang="zh-CN" b="1" dirty="0"/>
          </a:p>
        </p:txBody>
      </p:sp>
      <p:grpSp>
        <p:nvGrpSpPr>
          <p:cNvPr id="274474" name="Group 42"/>
          <p:cNvGrpSpPr/>
          <p:nvPr/>
        </p:nvGrpSpPr>
        <p:grpSpPr bwMode="auto">
          <a:xfrm>
            <a:off x="4358707" y="1943875"/>
            <a:ext cx="3672000" cy="360000"/>
            <a:chOff x="2154" y="1344"/>
            <a:chExt cx="1633" cy="226"/>
          </a:xfrm>
        </p:grpSpPr>
        <p:sp>
          <p:nvSpPr>
            <p:cNvPr id="55315" name="Line 43"/>
            <p:cNvSpPr>
              <a:spLocks noChangeShapeType="1"/>
            </p:cNvSpPr>
            <p:nvPr/>
          </p:nvSpPr>
          <p:spPr bwMode="auto">
            <a:xfrm flipV="1">
              <a:off x="2154" y="1344"/>
              <a:ext cx="0" cy="22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6" name="Line 44"/>
            <p:cNvSpPr>
              <a:spLocks noChangeShapeType="1"/>
            </p:cNvSpPr>
            <p:nvPr/>
          </p:nvSpPr>
          <p:spPr bwMode="auto">
            <a:xfrm>
              <a:off x="2154" y="1344"/>
              <a:ext cx="163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7" name="Line 45"/>
            <p:cNvSpPr>
              <a:spLocks noChangeShapeType="1"/>
            </p:cNvSpPr>
            <p:nvPr/>
          </p:nvSpPr>
          <p:spPr bwMode="auto">
            <a:xfrm>
              <a:off x="3787" y="1344"/>
              <a:ext cx="0" cy="22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4478" name="Line 46"/>
          <p:cNvSpPr>
            <a:spLocks noChangeShapeType="1"/>
          </p:cNvSpPr>
          <p:nvPr/>
        </p:nvSpPr>
        <p:spPr bwMode="auto">
          <a:xfrm>
            <a:off x="1810754" y="2500582"/>
            <a:ext cx="936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79" name="Text Box 47"/>
          <p:cNvSpPr txBox="1">
            <a:spLocks noChangeArrowheads="1"/>
          </p:cNvSpPr>
          <p:nvPr/>
        </p:nvSpPr>
        <p:spPr bwMode="auto">
          <a:xfrm>
            <a:off x="7859120" y="2213245"/>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d</a:t>
            </a:r>
            <a:endParaRPr lang="en-US" altLang="zh-CN" b="1"/>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wipe(up)">
                                      <p:cBhvr>
                                        <p:cTn id="7" dur="500"/>
                                        <p:tgtEl>
                                          <p:spTgt spid="27443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4448"/>
                                        </p:tgtEl>
                                        <p:attrNameLst>
                                          <p:attrName>style.visibility</p:attrName>
                                        </p:attrNameLst>
                                      </p:cBhvr>
                                      <p:to>
                                        <p:strVal val="visible"/>
                                      </p:to>
                                    </p:set>
                                    <p:animEffect transition="in" filter="wipe(up)">
                                      <p:cBhvr>
                                        <p:cTn id="11" dur="500"/>
                                        <p:tgtEl>
                                          <p:spTgt spid="274448"/>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74463"/>
                                        </p:tgtEl>
                                        <p:attrNameLst>
                                          <p:attrName>style.visibility</p:attrName>
                                        </p:attrNameLst>
                                      </p:cBhvr>
                                      <p:to>
                                        <p:strVal val="visible"/>
                                      </p:to>
                                    </p:set>
                                    <p:animEffect transition="in" filter="wipe(up)">
                                      <p:cBhvr>
                                        <p:cTn id="14" dur="500"/>
                                        <p:tgtEl>
                                          <p:spTgt spid="27446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4435"/>
                                        </p:tgtEl>
                                        <p:attrNameLst>
                                          <p:attrName>style.visibility</p:attrName>
                                        </p:attrNameLst>
                                      </p:cBhvr>
                                      <p:to>
                                        <p:strVal val="visible"/>
                                      </p:to>
                                    </p:set>
                                    <p:animEffect transition="in" filter="wipe(left)">
                                      <p:cBhvr>
                                        <p:cTn id="19" dur="1000"/>
                                        <p:tgtEl>
                                          <p:spTgt spid="274435"/>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74478"/>
                                        </p:tgtEl>
                                        <p:attrNameLst>
                                          <p:attrName>style.visibility</p:attrName>
                                        </p:attrNameLst>
                                      </p:cBhvr>
                                      <p:to>
                                        <p:strVal val="visible"/>
                                      </p:to>
                                    </p:set>
                                    <p:animEffect transition="in" filter="wipe(left)">
                                      <p:cBhvr>
                                        <p:cTn id="23" dur="1000"/>
                                        <p:tgtEl>
                                          <p:spTgt spid="274478"/>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274464"/>
                                        </p:tgtEl>
                                        <p:attrNameLst>
                                          <p:attrName>style.visibility</p:attrName>
                                        </p:attrNameLst>
                                      </p:cBhvr>
                                      <p:to>
                                        <p:strVal val="visible"/>
                                      </p:to>
                                    </p:set>
                                    <p:animEffect transition="in" filter="wipe(left)">
                                      <p:cBhvr>
                                        <p:cTn id="27" dur="1000"/>
                                        <p:tgtEl>
                                          <p:spTgt spid="27446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274452"/>
                                        </p:tgtEl>
                                        <p:attrNameLst>
                                          <p:attrName>style.visibility</p:attrName>
                                        </p:attrNameLst>
                                      </p:cBhvr>
                                      <p:to>
                                        <p:strVal val="visible"/>
                                      </p:to>
                                    </p:set>
                                    <p:animEffect transition="in" filter="strips(downRight)">
                                      <p:cBhvr>
                                        <p:cTn id="32" dur="500"/>
                                        <p:tgtEl>
                                          <p:spTgt spid="2744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4456"/>
                                        </p:tgtEl>
                                        <p:attrNameLst>
                                          <p:attrName>style.visibility</p:attrName>
                                        </p:attrNameLst>
                                      </p:cBhvr>
                                      <p:to>
                                        <p:strVal val="visible"/>
                                      </p:to>
                                    </p:set>
                                    <p:animEffect transition="in" filter="wipe(up)">
                                      <p:cBhvr>
                                        <p:cTn id="37" dur="2000"/>
                                        <p:tgtEl>
                                          <p:spTgt spid="2744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74449"/>
                                        </p:tgtEl>
                                        <p:attrNameLst>
                                          <p:attrName>style.visibility</p:attrName>
                                        </p:attrNameLst>
                                      </p:cBhvr>
                                      <p:to>
                                        <p:strVal val="visible"/>
                                      </p:to>
                                    </p:set>
                                    <p:animEffect transition="in" filter="wipe(up)">
                                      <p:cBhvr>
                                        <p:cTn id="42" dur="1000"/>
                                        <p:tgtEl>
                                          <p:spTgt spid="274449"/>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274459"/>
                                        </p:tgtEl>
                                        <p:attrNameLst>
                                          <p:attrName>style.visibility</p:attrName>
                                        </p:attrNameLst>
                                      </p:cBhvr>
                                      <p:to>
                                        <p:strVal val="visible"/>
                                      </p:to>
                                    </p:set>
                                    <p:animEffect transition="in" filter="strips(upRight)">
                                      <p:cBhvr>
                                        <p:cTn id="47" dur="500"/>
                                        <p:tgtEl>
                                          <p:spTgt spid="274459"/>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274470"/>
                                        </p:tgtEl>
                                        <p:attrNameLst>
                                          <p:attrName>style.visibility</p:attrName>
                                        </p:attrNameLst>
                                      </p:cBhvr>
                                      <p:to>
                                        <p:strVal val="visible"/>
                                      </p:to>
                                    </p:set>
                                    <p:animEffect transition="in" filter="wipe(down)">
                                      <p:cBhvr>
                                        <p:cTn id="51" dur="500"/>
                                        <p:tgtEl>
                                          <p:spTgt spid="274470"/>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274474"/>
                                        </p:tgtEl>
                                        <p:attrNameLst>
                                          <p:attrName>style.visibility</p:attrName>
                                        </p:attrNameLst>
                                      </p:cBhvr>
                                      <p:to>
                                        <p:strVal val="visible"/>
                                      </p:to>
                                    </p:set>
                                    <p:animEffect transition="in" filter="strips(downRight)">
                                      <p:cBhvr>
                                        <p:cTn id="56" dur="1000"/>
                                        <p:tgtEl>
                                          <p:spTgt spid="274474"/>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274479"/>
                                        </p:tgtEl>
                                        <p:attrNameLst>
                                          <p:attrName>style.visibility</p:attrName>
                                        </p:attrNameLst>
                                      </p:cBhvr>
                                      <p:to>
                                        <p:strVal val="visible"/>
                                      </p:to>
                                    </p:set>
                                    <p:animEffect transition="in" filter="wipe(up)">
                                      <p:cBhvr>
                                        <p:cTn id="60" dur="500"/>
                                        <p:tgtEl>
                                          <p:spTgt spid="27447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74473"/>
                                        </p:tgtEl>
                                        <p:attrNameLst>
                                          <p:attrName>style.visibility</p:attrName>
                                        </p:attrNameLst>
                                      </p:cBhvr>
                                      <p:to>
                                        <p:strVal val="visible"/>
                                      </p:to>
                                    </p:set>
                                    <p:animEffect transition="in" filter="wipe(left)">
                                      <p:cBhvr>
                                        <p:cTn id="63" dur="500"/>
                                        <p:tgtEl>
                                          <p:spTgt spid="27447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74462"/>
                                        </p:tgtEl>
                                        <p:attrNameLst>
                                          <p:attrName>style.visibility</p:attrName>
                                        </p:attrNameLst>
                                      </p:cBhvr>
                                      <p:to>
                                        <p:strVal val="visible"/>
                                      </p:to>
                                    </p:set>
                                    <p:animEffect transition="in" filter="wipe(left)">
                                      <p:cBhvr>
                                        <p:cTn id="68" dur="500"/>
                                        <p:tgtEl>
                                          <p:spTgt spid="274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animBg="1"/>
      <p:bldP spid="274448" grpId="0"/>
      <p:bldP spid="274462" grpId="0" animBg="1"/>
      <p:bldP spid="274463" grpId="0" animBg="1"/>
      <p:bldP spid="274473" grpId="0"/>
      <p:bldP spid="274478" grpId="0" animBg="1"/>
      <p:bldP spid="27447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Inverted Page Table Architecture</a:t>
            </a:r>
            <a:endParaRPr lang="zh-CN" altLang="en-US" dirty="0"/>
          </a:p>
        </p:txBody>
      </p:sp>
      <p:sp>
        <p:nvSpPr>
          <p:cNvPr id="276483" name="Rectangle 3"/>
          <p:cNvSpPr>
            <a:spLocks noGrp="1" noChangeArrowheads="1"/>
          </p:cNvSpPr>
          <p:nvPr>
            <p:ph idx="1"/>
          </p:nvPr>
        </p:nvSpPr>
        <p:spPr/>
        <p:txBody>
          <a:bodyPr/>
          <a:lstStyle/>
          <a:p>
            <a:pPr eaLnBrk="1" hangingPunct="1"/>
            <a:r>
              <a:rPr lang="en-US" altLang="zh-CN" dirty="0"/>
              <a:t>Decreases the amount of memory needed to store each page table, but increases the amount of time needed to search the table when a page reference occurs.</a:t>
            </a:r>
            <a:endParaRPr lang="en-US" altLang="zh-CN" dirty="0"/>
          </a:p>
          <a:p>
            <a:pPr eaLnBrk="1" hangingPunct="1"/>
            <a:r>
              <a:rPr lang="en-US" altLang="zh-CN" dirty="0"/>
              <a:t>Use hash table to limit the search to one — or at most a few — page-table entries.</a:t>
            </a:r>
            <a:endParaRPr lang="en-US" altLang="zh-CN" dirty="0"/>
          </a:p>
          <a:p>
            <a:pPr lvl="1" eaLnBrk="1" hangingPunct="1"/>
            <a:r>
              <a:rPr lang="en-US" altLang="en-US" dirty="0"/>
              <a:t>TLB can accelerate access</a:t>
            </a:r>
            <a:endParaRPr lang="en-US" altLang="zh-CN" dirty="0"/>
          </a:p>
          <a:p>
            <a:r>
              <a:rPr lang="en-US" altLang="en-US" dirty="0"/>
              <a:t>How to implement shared memory?</a:t>
            </a:r>
            <a:endParaRPr lang="en-US" altLang="en-US" dirty="0"/>
          </a:p>
          <a:p>
            <a:pPr lvl="1"/>
            <a:r>
              <a:rPr lang="en-US" altLang="en-US" dirty="0"/>
              <a:t>One mapping of a virtual address to the shared physical address</a:t>
            </a:r>
            <a:endParaRPr lang="en-US" altLang="zh-CN" dirty="0"/>
          </a:p>
        </p:txBody>
      </p:sp>
      <p:sp>
        <p:nvSpPr>
          <p:cNvPr id="3" name="动作按钮: 结束 6">
            <a:hlinkClick r:id="" action="ppaction://noaction" highlightClick="1"/>
          </p:cNvPr>
          <p:cNvSpPr/>
          <p:nvPr/>
        </p:nvSpPr>
        <p:spPr bwMode="auto">
          <a:xfrm>
            <a:off x="1172162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left)">
                                      <p:cBhvr>
                                        <p:cTn id="7" dur="500"/>
                                        <p:tgtEl>
                                          <p:spTgt spid="276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wipe(left)">
                                      <p:cBhvr>
                                        <p:cTn id="12" dur="500"/>
                                        <p:tgtEl>
                                          <p:spTgt spid="2764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6483">
                                            <p:txEl>
                                              <p:pRg st="2" end="2"/>
                                            </p:txEl>
                                          </p:spTgt>
                                        </p:tgtEl>
                                        <p:attrNameLst>
                                          <p:attrName>style.visibility</p:attrName>
                                        </p:attrNameLst>
                                      </p:cBhvr>
                                      <p:to>
                                        <p:strVal val="visible"/>
                                      </p:to>
                                    </p:set>
                                    <p:animEffect transition="in" filter="wipe(left)">
                                      <p:cBhvr>
                                        <p:cTn id="15" dur="500"/>
                                        <p:tgtEl>
                                          <p:spTgt spid="276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6483">
                                            <p:txEl>
                                              <p:pRg st="3" end="3"/>
                                            </p:txEl>
                                          </p:spTgt>
                                        </p:tgtEl>
                                        <p:attrNameLst>
                                          <p:attrName>style.visibility</p:attrName>
                                        </p:attrNameLst>
                                      </p:cBhvr>
                                      <p:to>
                                        <p:strVal val="visible"/>
                                      </p:to>
                                    </p:set>
                                    <p:animEffect transition="in" filter="wipe(left)">
                                      <p:cBhvr>
                                        <p:cTn id="20" dur="500"/>
                                        <p:tgtEl>
                                          <p:spTgt spid="2764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6483">
                                            <p:txEl>
                                              <p:pRg st="4" end="4"/>
                                            </p:txEl>
                                          </p:spTgt>
                                        </p:tgtEl>
                                        <p:attrNameLst>
                                          <p:attrName>style.visibility</p:attrName>
                                        </p:attrNameLst>
                                      </p:cBhvr>
                                      <p:to>
                                        <p:strVal val="visible"/>
                                      </p:to>
                                    </p:set>
                                    <p:animEffect transition="in" filter="wipe(left)">
                                      <p:cBhvr>
                                        <p:cTn id="23" dur="500"/>
                                        <p:tgtEl>
                                          <p:spTgt spid="2764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32"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circle(ou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Segmentation</a:t>
            </a:r>
            <a:endParaRPr lang="zh-CN" altLang="en-US" dirty="0"/>
          </a:p>
        </p:txBody>
      </p:sp>
      <p:sp>
        <p:nvSpPr>
          <p:cNvPr id="282627" name="Rectangle 3"/>
          <p:cNvSpPr>
            <a:spLocks noGrp="1" noChangeArrowheads="1"/>
          </p:cNvSpPr>
          <p:nvPr>
            <p:ph idx="1"/>
          </p:nvPr>
        </p:nvSpPr>
        <p:spPr/>
        <p:txBody>
          <a:bodyPr>
            <a:normAutofit/>
          </a:bodyPr>
          <a:lstStyle/>
          <a:p>
            <a:pPr>
              <a:lnSpc>
                <a:spcPct val="110000"/>
              </a:lnSpc>
              <a:spcBef>
                <a:spcPts val="0"/>
              </a:spcBef>
              <a:tabLst>
                <a:tab pos="1833245" algn="l"/>
              </a:tabLst>
            </a:pPr>
            <a:r>
              <a:rPr lang="en-US" altLang="zh-CN" sz="2600" dirty="0"/>
              <a:t>A program is a collection of segments.  A segment is a logical unit such as:</a:t>
            </a:r>
            <a:endParaRPr lang="en-US" altLang="zh-CN" sz="2600" dirty="0"/>
          </a:p>
          <a:p>
            <a:pPr lvl="1">
              <a:lnSpc>
                <a:spcPct val="110000"/>
              </a:lnSpc>
              <a:spcBef>
                <a:spcPts val="0"/>
              </a:spcBef>
              <a:tabLst>
                <a:tab pos="1833245" algn="l"/>
              </a:tabLst>
            </a:pPr>
            <a:r>
              <a:rPr lang="en-US" altLang="zh-CN" dirty="0"/>
              <a:t>main program</a:t>
            </a:r>
            <a:endParaRPr lang="en-US" altLang="zh-CN" dirty="0"/>
          </a:p>
          <a:p>
            <a:pPr lvl="1">
              <a:lnSpc>
                <a:spcPct val="110000"/>
              </a:lnSpc>
              <a:spcBef>
                <a:spcPts val="0"/>
              </a:spcBef>
              <a:tabLst>
                <a:tab pos="1833245" algn="l"/>
              </a:tabLst>
            </a:pPr>
            <a:r>
              <a:rPr lang="en-US" altLang="zh-CN" dirty="0"/>
              <a:t>Procedure / function / method</a:t>
            </a:r>
            <a:endParaRPr lang="en-US" altLang="zh-CN" dirty="0"/>
          </a:p>
          <a:p>
            <a:pPr lvl="1">
              <a:lnSpc>
                <a:spcPct val="110000"/>
              </a:lnSpc>
              <a:spcBef>
                <a:spcPts val="0"/>
              </a:spcBef>
              <a:tabLst>
                <a:tab pos="1833245" algn="l"/>
              </a:tabLst>
            </a:pPr>
            <a:r>
              <a:rPr lang="en-US" altLang="zh-CN" dirty="0"/>
              <a:t>common block</a:t>
            </a:r>
            <a:endParaRPr lang="en-US" altLang="zh-CN" dirty="0"/>
          </a:p>
          <a:p>
            <a:pPr lvl="1">
              <a:lnSpc>
                <a:spcPct val="110000"/>
              </a:lnSpc>
              <a:spcBef>
                <a:spcPts val="0"/>
              </a:spcBef>
              <a:tabLst>
                <a:tab pos="1833245" algn="l"/>
              </a:tabLst>
            </a:pPr>
            <a:r>
              <a:rPr lang="en-US" altLang="zh-CN" dirty="0"/>
              <a:t>Object</a:t>
            </a:r>
            <a:endParaRPr lang="en-US" altLang="zh-CN" dirty="0"/>
          </a:p>
          <a:p>
            <a:pPr lvl="1">
              <a:lnSpc>
                <a:spcPct val="110000"/>
              </a:lnSpc>
              <a:spcBef>
                <a:spcPts val="0"/>
              </a:spcBef>
              <a:tabLst>
                <a:tab pos="1833245" algn="l"/>
              </a:tabLst>
            </a:pPr>
            <a:r>
              <a:rPr lang="en-US" altLang="zh-CN" dirty="0"/>
              <a:t>Stack / symbol table / arrays</a:t>
            </a:r>
            <a:endParaRPr lang="en-US" altLang="zh-CN" dirty="0"/>
          </a:p>
          <a:p>
            <a:pPr lvl="1">
              <a:lnSpc>
                <a:spcPct val="110000"/>
              </a:lnSpc>
              <a:spcBef>
                <a:spcPts val="0"/>
              </a:spcBef>
              <a:tabLst>
                <a:tab pos="1833245" algn="l"/>
              </a:tabLst>
            </a:pPr>
            <a:r>
              <a:rPr lang="en-US" altLang="zh-CN" dirty="0"/>
              <a:t>local variables / global variables</a:t>
            </a:r>
            <a:endParaRPr lang="en-US" altLang="zh-CN" dirty="0"/>
          </a:p>
          <a:p>
            <a:pPr>
              <a:lnSpc>
                <a:spcPct val="110000"/>
              </a:lnSpc>
              <a:spcBef>
                <a:spcPts val="0"/>
              </a:spcBef>
              <a:tabLst>
                <a:tab pos="1833245" algn="l"/>
              </a:tabLst>
            </a:pPr>
            <a:r>
              <a:rPr lang="en-US" altLang="zh-CN" sz="2600" dirty="0"/>
              <a:t>Segments vary in length.</a:t>
            </a:r>
            <a:endParaRPr lang="en-US" altLang="zh-CN" sz="2600" dirty="0"/>
          </a:p>
          <a:p>
            <a:pPr>
              <a:lnSpc>
                <a:spcPct val="110000"/>
              </a:lnSpc>
              <a:spcBef>
                <a:spcPts val="0"/>
              </a:spcBef>
              <a:tabLst>
                <a:tab pos="1833245" algn="l"/>
              </a:tabLst>
            </a:pPr>
            <a:r>
              <a:rPr lang="en-US" altLang="zh-CN" sz="2600" dirty="0">
                <a:solidFill>
                  <a:srgbClr val="0000FF"/>
                </a:solidFill>
              </a:rPr>
              <a:t>Elements within a segment are identified by their</a:t>
            </a:r>
            <a:br>
              <a:rPr lang="en-US" altLang="zh-CN" sz="2600" dirty="0">
                <a:solidFill>
                  <a:srgbClr val="0000FF"/>
                </a:solidFill>
              </a:rPr>
            </a:br>
            <a:r>
              <a:rPr lang="en-US" altLang="zh-CN" sz="2600" dirty="0">
                <a:solidFill>
                  <a:srgbClr val="0000FF"/>
                </a:solidFill>
              </a:rPr>
              <a:t>offset from the beginning of the segment.</a:t>
            </a:r>
            <a:endParaRPr lang="en-US" altLang="zh-CN" sz="2600" dirty="0">
              <a:solidFill>
                <a:srgbClr val="0000FF"/>
              </a:solidFill>
            </a:endParaRPr>
          </a:p>
          <a:p>
            <a:pPr>
              <a:lnSpc>
                <a:spcPct val="110000"/>
              </a:lnSpc>
              <a:spcBef>
                <a:spcPts val="0"/>
              </a:spcBef>
              <a:tabLst>
                <a:tab pos="1833245" algn="l"/>
              </a:tabLst>
            </a:pPr>
            <a:r>
              <a:rPr lang="en-US" altLang="zh-CN" sz="2600" dirty="0"/>
              <a:t>Segmentation is a memory-management scheme that supports this user view of memory. </a:t>
            </a:r>
            <a:endParaRPr lang="en-US" altLang="zh-CN" sz="2600" dirty="0"/>
          </a:p>
          <a:p>
            <a:pPr>
              <a:lnSpc>
                <a:spcPct val="110000"/>
              </a:lnSpc>
              <a:spcBef>
                <a:spcPts val="0"/>
              </a:spcBef>
              <a:tabLst>
                <a:tab pos="1833245" algn="l"/>
              </a:tabLst>
            </a:pPr>
            <a:r>
              <a:rPr lang="en-US" altLang="zh-CN" sz="2600" dirty="0">
                <a:solidFill>
                  <a:srgbClr val="0000FF"/>
                </a:solidFill>
              </a:rPr>
              <a:t>Each segment has a name and a length.</a:t>
            </a:r>
            <a:endParaRPr lang="en-US" altLang="zh-CN" sz="2600" dirty="0">
              <a:solidFill>
                <a:srgbClr val="0000FF"/>
              </a:solidFill>
            </a:endParaRPr>
          </a:p>
        </p:txBody>
      </p:sp>
      <p:pic>
        <p:nvPicPr>
          <p:cNvPr id="1474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26270" y="1693631"/>
            <a:ext cx="3228252" cy="3400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Effect transition="in" filter="wipe(left)">
                                      <p:cBhvr>
                                        <p:cTn id="7" dur="500"/>
                                        <p:tgtEl>
                                          <p:spTgt spid="2826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2627">
                                            <p:txEl>
                                              <p:pRg st="1" end="1"/>
                                            </p:txEl>
                                          </p:spTgt>
                                        </p:tgtEl>
                                        <p:attrNameLst>
                                          <p:attrName>style.visibility</p:attrName>
                                        </p:attrNameLst>
                                      </p:cBhvr>
                                      <p:to>
                                        <p:strVal val="visible"/>
                                      </p:to>
                                    </p:set>
                                    <p:animEffect transition="in" filter="wipe(left)">
                                      <p:cBhvr>
                                        <p:cTn id="10" dur="500"/>
                                        <p:tgtEl>
                                          <p:spTgt spid="2826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2627">
                                            <p:txEl>
                                              <p:pRg st="2" end="2"/>
                                            </p:txEl>
                                          </p:spTgt>
                                        </p:tgtEl>
                                        <p:attrNameLst>
                                          <p:attrName>style.visibility</p:attrName>
                                        </p:attrNameLst>
                                      </p:cBhvr>
                                      <p:to>
                                        <p:strVal val="visible"/>
                                      </p:to>
                                    </p:set>
                                    <p:animEffect transition="in" filter="wipe(left)">
                                      <p:cBhvr>
                                        <p:cTn id="13" dur="500"/>
                                        <p:tgtEl>
                                          <p:spTgt spid="28262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2627">
                                            <p:txEl>
                                              <p:pRg st="3" end="3"/>
                                            </p:txEl>
                                          </p:spTgt>
                                        </p:tgtEl>
                                        <p:attrNameLst>
                                          <p:attrName>style.visibility</p:attrName>
                                        </p:attrNameLst>
                                      </p:cBhvr>
                                      <p:to>
                                        <p:strVal val="visible"/>
                                      </p:to>
                                    </p:set>
                                    <p:animEffect transition="in" filter="wipe(left)">
                                      <p:cBhvr>
                                        <p:cTn id="16" dur="500"/>
                                        <p:tgtEl>
                                          <p:spTgt spid="28262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2627">
                                            <p:txEl>
                                              <p:pRg st="4" end="4"/>
                                            </p:txEl>
                                          </p:spTgt>
                                        </p:tgtEl>
                                        <p:attrNameLst>
                                          <p:attrName>style.visibility</p:attrName>
                                        </p:attrNameLst>
                                      </p:cBhvr>
                                      <p:to>
                                        <p:strVal val="visible"/>
                                      </p:to>
                                    </p:set>
                                    <p:animEffect transition="in" filter="wipe(left)">
                                      <p:cBhvr>
                                        <p:cTn id="19" dur="500"/>
                                        <p:tgtEl>
                                          <p:spTgt spid="282627">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2627">
                                            <p:txEl>
                                              <p:pRg st="5" end="5"/>
                                            </p:txEl>
                                          </p:spTgt>
                                        </p:tgtEl>
                                        <p:attrNameLst>
                                          <p:attrName>style.visibility</p:attrName>
                                        </p:attrNameLst>
                                      </p:cBhvr>
                                      <p:to>
                                        <p:strVal val="visible"/>
                                      </p:to>
                                    </p:set>
                                    <p:animEffect transition="in" filter="wipe(left)">
                                      <p:cBhvr>
                                        <p:cTn id="22" dur="500"/>
                                        <p:tgtEl>
                                          <p:spTgt spid="282627">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2627">
                                            <p:txEl>
                                              <p:pRg st="6" end="6"/>
                                            </p:txEl>
                                          </p:spTgt>
                                        </p:tgtEl>
                                        <p:attrNameLst>
                                          <p:attrName>style.visibility</p:attrName>
                                        </p:attrNameLst>
                                      </p:cBhvr>
                                      <p:to>
                                        <p:strVal val="visible"/>
                                      </p:to>
                                    </p:set>
                                    <p:animEffect transition="in" filter="wipe(left)">
                                      <p:cBhvr>
                                        <p:cTn id="25" dur="500"/>
                                        <p:tgtEl>
                                          <p:spTgt spid="28262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7459"/>
                                        </p:tgtEl>
                                        <p:attrNameLst>
                                          <p:attrName>style.visibility</p:attrName>
                                        </p:attrNameLst>
                                      </p:cBhvr>
                                      <p:to>
                                        <p:strVal val="visible"/>
                                      </p:to>
                                    </p:set>
                                    <p:animEffect transition="in" filter="wipe(left)">
                                      <p:cBhvr>
                                        <p:cTn id="30" dur="500"/>
                                        <p:tgtEl>
                                          <p:spTgt spid="1474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2627">
                                            <p:txEl>
                                              <p:pRg st="7" end="7"/>
                                            </p:txEl>
                                          </p:spTgt>
                                        </p:tgtEl>
                                        <p:attrNameLst>
                                          <p:attrName>style.visibility</p:attrName>
                                        </p:attrNameLst>
                                      </p:cBhvr>
                                      <p:to>
                                        <p:strVal val="visible"/>
                                      </p:to>
                                    </p:set>
                                    <p:animEffect transition="in" filter="wipe(left)">
                                      <p:cBhvr>
                                        <p:cTn id="35" dur="500"/>
                                        <p:tgtEl>
                                          <p:spTgt spid="282627">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2627">
                                            <p:txEl>
                                              <p:pRg st="8" end="8"/>
                                            </p:txEl>
                                          </p:spTgt>
                                        </p:tgtEl>
                                        <p:attrNameLst>
                                          <p:attrName>style.visibility</p:attrName>
                                        </p:attrNameLst>
                                      </p:cBhvr>
                                      <p:to>
                                        <p:strVal val="visible"/>
                                      </p:to>
                                    </p:set>
                                    <p:animEffect transition="in" filter="wipe(left)">
                                      <p:cBhvr>
                                        <p:cTn id="40" dur="500"/>
                                        <p:tgtEl>
                                          <p:spTgt spid="282627">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82627">
                                            <p:txEl>
                                              <p:pRg st="9" end="9"/>
                                            </p:txEl>
                                          </p:spTgt>
                                        </p:tgtEl>
                                        <p:attrNameLst>
                                          <p:attrName>style.visibility</p:attrName>
                                        </p:attrNameLst>
                                      </p:cBhvr>
                                      <p:to>
                                        <p:strVal val="visible"/>
                                      </p:to>
                                    </p:set>
                                    <p:animEffect transition="in" filter="wipe(left)">
                                      <p:cBhvr>
                                        <p:cTn id="45" dur="500"/>
                                        <p:tgtEl>
                                          <p:spTgt spid="282627">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82627">
                                            <p:txEl>
                                              <p:pRg st="10" end="10"/>
                                            </p:txEl>
                                          </p:spTgt>
                                        </p:tgtEl>
                                        <p:attrNameLst>
                                          <p:attrName>style.visibility</p:attrName>
                                        </p:attrNameLst>
                                      </p:cBhvr>
                                      <p:to>
                                        <p:strVal val="visible"/>
                                      </p:to>
                                    </p:set>
                                    <p:animEffect transition="in" filter="wipe(left)">
                                      <p:cBhvr>
                                        <p:cTn id="50" dur="500"/>
                                        <p:tgtEl>
                                          <p:spTgt spid="2826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182275" name="Rectangle 3"/>
          <p:cNvSpPr>
            <a:spLocks noGrp="1" noChangeArrowheads="1"/>
          </p:cNvSpPr>
          <p:nvPr>
            <p:ph idx="1"/>
          </p:nvPr>
        </p:nvSpPr>
        <p:spPr/>
        <p:txBody>
          <a:bodyPr>
            <a:normAutofit/>
          </a:bodyPr>
          <a:lstStyle/>
          <a:p>
            <a:pPr>
              <a:spcBef>
                <a:spcPts val="600"/>
              </a:spcBef>
            </a:pPr>
            <a:r>
              <a:rPr lang="en-US" altLang="zh-CN" dirty="0"/>
              <a:t>A typical instruction-execution cycle: </a:t>
            </a:r>
            <a:endParaRPr lang="en-US" altLang="zh-CN" dirty="0"/>
          </a:p>
          <a:p>
            <a:pPr lvl="1">
              <a:spcBef>
                <a:spcPts val="600"/>
              </a:spcBef>
            </a:pPr>
            <a:r>
              <a:rPr lang="en-US" altLang="en-US" sz="2800" dirty="0">
                <a:solidFill>
                  <a:srgbClr val="0000FF"/>
                </a:solidFill>
              </a:rPr>
              <a:t>Fetch</a:t>
            </a:r>
            <a:r>
              <a:rPr lang="en-US" altLang="en-US" sz="2800" dirty="0"/>
              <a:t> an instruction,  </a:t>
            </a:r>
            <a:r>
              <a:rPr lang="en-US" altLang="en-US" sz="2800" dirty="0">
                <a:solidFill>
                  <a:srgbClr val="0000FF"/>
                </a:solidFill>
              </a:rPr>
              <a:t>decode</a:t>
            </a:r>
            <a:r>
              <a:rPr lang="en-US" altLang="en-US" sz="2800" dirty="0"/>
              <a:t> instruction,  </a:t>
            </a:r>
            <a:r>
              <a:rPr lang="en-US" altLang="en-US" sz="2800" dirty="0">
                <a:solidFill>
                  <a:srgbClr val="0000FF"/>
                </a:solidFill>
              </a:rPr>
              <a:t>fetch</a:t>
            </a:r>
            <a:r>
              <a:rPr lang="en-US" altLang="en-US" sz="2800" dirty="0"/>
              <a:t> operands,  </a:t>
            </a:r>
            <a:r>
              <a:rPr lang="en-US" altLang="en-US" sz="2800" dirty="0">
                <a:solidFill>
                  <a:srgbClr val="0000FF"/>
                </a:solidFill>
              </a:rPr>
              <a:t>execute</a:t>
            </a:r>
            <a:r>
              <a:rPr lang="en-US" altLang="en-US" sz="2800" dirty="0"/>
              <a:t>, </a:t>
            </a:r>
            <a:br>
              <a:rPr lang="en-US" altLang="en-US" sz="2800" dirty="0"/>
            </a:br>
            <a:r>
              <a:rPr lang="en-US" altLang="en-US" sz="2800" dirty="0">
                <a:solidFill>
                  <a:srgbClr val="0000FF"/>
                </a:solidFill>
              </a:rPr>
              <a:t>store</a:t>
            </a:r>
            <a:r>
              <a:rPr lang="en-US" altLang="en-US" sz="2800" dirty="0"/>
              <a:t> </a:t>
            </a:r>
            <a:r>
              <a:rPr lang="en-US" altLang="en-US" sz="2800" dirty="0">
                <a:solidFill>
                  <a:srgbClr val="0000FF"/>
                </a:solidFill>
              </a:rPr>
              <a:t>results</a:t>
            </a:r>
            <a:r>
              <a:rPr lang="en-US" altLang="en-US" sz="2800" dirty="0"/>
              <a:t> back into memory.</a:t>
            </a:r>
            <a:endParaRPr lang="en-US" altLang="en-US" sz="2800" dirty="0"/>
          </a:p>
          <a:p>
            <a:pPr>
              <a:spcBef>
                <a:spcPts val="600"/>
              </a:spcBef>
            </a:pPr>
            <a:r>
              <a:rPr lang="en-US" altLang="en-US" dirty="0"/>
              <a:t>Memory Unit only sees: </a:t>
            </a:r>
            <a:endParaRPr lang="en-US" altLang="en-US" dirty="0"/>
          </a:p>
          <a:p>
            <a:pPr lvl="1">
              <a:spcBef>
                <a:spcPts val="600"/>
              </a:spcBef>
            </a:pPr>
            <a:r>
              <a:rPr lang="en-US" altLang="en-US" sz="2800" dirty="0"/>
              <a:t>a stream of addresses + read requests, or </a:t>
            </a:r>
            <a:endParaRPr lang="en-US" altLang="en-US" sz="2800" dirty="0"/>
          </a:p>
          <a:p>
            <a:pPr lvl="1">
              <a:spcBef>
                <a:spcPts val="600"/>
              </a:spcBef>
            </a:pPr>
            <a:r>
              <a:rPr lang="en-US" altLang="en-US" sz="2800" dirty="0"/>
              <a:t>address + data and write requests.</a:t>
            </a:r>
            <a:endParaRPr lang="en-US" altLang="en-US" sz="2800" dirty="0"/>
          </a:p>
          <a:p>
            <a:pPr>
              <a:spcBef>
                <a:spcPts val="600"/>
              </a:spcBef>
            </a:pPr>
            <a:r>
              <a:rPr lang="en-US" altLang="zh-CN" dirty="0"/>
              <a:t>Protection of memory required to ensure correct operation.</a:t>
            </a:r>
            <a:endParaRPr lang="en-US" altLang="zh-CN" dirty="0"/>
          </a:p>
          <a:p>
            <a:pPr lvl="1">
              <a:spcBef>
                <a:spcPts val="600"/>
              </a:spcBef>
            </a:pPr>
            <a:r>
              <a:rPr lang="en-US" altLang="zh-CN" dirty="0"/>
              <a:t>This protection must be provided by the hardware.</a:t>
            </a:r>
            <a:endParaRPr lang="en-US" altLang="zh-CN" dirty="0"/>
          </a:p>
          <a:p>
            <a:pPr lvl="1">
              <a:spcBef>
                <a:spcPts val="600"/>
              </a:spcBef>
            </a:pPr>
            <a:r>
              <a:rPr lang="en-US" altLang="zh-CN" dirty="0"/>
              <a:t>make sure each process has a separate memory space.</a:t>
            </a:r>
            <a:endParaRPr lang="en-US" altLang="zh-CN" dirty="0"/>
          </a:p>
          <a:p>
            <a:pPr lvl="1">
              <a:spcBef>
                <a:spcPts val="600"/>
              </a:spcBef>
            </a:pPr>
            <a:r>
              <a:rPr lang="en-US" altLang="zh-CN" dirty="0"/>
              <a:t>ability to determine the range of legal addresses that the process may access and to ensure that the process can access only these legal addresses.</a:t>
            </a:r>
            <a:endParaRPr lang="en-US" altLang="zh-CN" dirty="0"/>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wipe(left)">
                                      <p:cBhvr>
                                        <p:cTn id="7" dur="500"/>
                                        <p:tgtEl>
                                          <p:spTgt spid="1822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75">
                                            <p:txEl>
                                              <p:pRg st="1" end="1"/>
                                            </p:txEl>
                                          </p:spTgt>
                                        </p:tgtEl>
                                        <p:attrNameLst>
                                          <p:attrName>style.visibility</p:attrName>
                                        </p:attrNameLst>
                                      </p:cBhvr>
                                      <p:to>
                                        <p:strVal val="visible"/>
                                      </p:to>
                                    </p:set>
                                    <p:animEffect transition="in" filter="wipe(left)">
                                      <p:cBhvr>
                                        <p:cTn id="10" dur="500"/>
                                        <p:tgtEl>
                                          <p:spTgt spid="182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animEffect transition="in" filter="wipe(left)">
                                      <p:cBhvr>
                                        <p:cTn id="15" dur="500"/>
                                        <p:tgtEl>
                                          <p:spTgt spid="18227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2275">
                                            <p:txEl>
                                              <p:pRg st="3" end="3"/>
                                            </p:txEl>
                                          </p:spTgt>
                                        </p:tgtEl>
                                        <p:attrNameLst>
                                          <p:attrName>style.visibility</p:attrName>
                                        </p:attrNameLst>
                                      </p:cBhvr>
                                      <p:to>
                                        <p:strVal val="visible"/>
                                      </p:to>
                                    </p:set>
                                    <p:animEffect transition="in" filter="wipe(left)">
                                      <p:cBhvr>
                                        <p:cTn id="18" dur="500"/>
                                        <p:tgtEl>
                                          <p:spTgt spid="18227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82275">
                                            <p:txEl>
                                              <p:pRg st="4" end="4"/>
                                            </p:txEl>
                                          </p:spTgt>
                                        </p:tgtEl>
                                        <p:attrNameLst>
                                          <p:attrName>style.visibility</p:attrName>
                                        </p:attrNameLst>
                                      </p:cBhvr>
                                      <p:to>
                                        <p:strVal val="visible"/>
                                      </p:to>
                                    </p:set>
                                    <p:animEffect transition="in" filter="wipe(left)">
                                      <p:cBhvr>
                                        <p:cTn id="21" dur="500"/>
                                        <p:tgtEl>
                                          <p:spTgt spid="1822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2275">
                                            <p:txEl>
                                              <p:pRg st="5" end="5"/>
                                            </p:txEl>
                                          </p:spTgt>
                                        </p:tgtEl>
                                        <p:attrNameLst>
                                          <p:attrName>style.visibility</p:attrName>
                                        </p:attrNameLst>
                                      </p:cBhvr>
                                      <p:to>
                                        <p:strVal val="visible"/>
                                      </p:to>
                                    </p:set>
                                    <p:animEffect transition="in" filter="wipe(left)">
                                      <p:cBhvr>
                                        <p:cTn id="26" dur="500"/>
                                        <p:tgtEl>
                                          <p:spTgt spid="18227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82275">
                                            <p:txEl>
                                              <p:pRg st="6" end="6"/>
                                            </p:txEl>
                                          </p:spTgt>
                                        </p:tgtEl>
                                        <p:attrNameLst>
                                          <p:attrName>style.visibility</p:attrName>
                                        </p:attrNameLst>
                                      </p:cBhvr>
                                      <p:to>
                                        <p:strVal val="visible"/>
                                      </p:to>
                                    </p:set>
                                    <p:animEffect transition="in" filter="wipe(left)">
                                      <p:cBhvr>
                                        <p:cTn id="29" dur="500"/>
                                        <p:tgtEl>
                                          <p:spTgt spid="18227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2275">
                                            <p:txEl>
                                              <p:pRg st="7" end="7"/>
                                            </p:txEl>
                                          </p:spTgt>
                                        </p:tgtEl>
                                        <p:attrNameLst>
                                          <p:attrName>style.visibility</p:attrName>
                                        </p:attrNameLst>
                                      </p:cBhvr>
                                      <p:to>
                                        <p:strVal val="visible"/>
                                      </p:to>
                                    </p:set>
                                    <p:animEffect transition="in" filter="wipe(left)">
                                      <p:cBhvr>
                                        <p:cTn id="32" dur="500"/>
                                        <p:tgtEl>
                                          <p:spTgt spid="18227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82275">
                                            <p:txEl>
                                              <p:pRg st="8" end="8"/>
                                            </p:txEl>
                                          </p:spTgt>
                                        </p:tgtEl>
                                        <p:attrNameLst>
                                          <p:attrName>style.visibility</p:attrName>
                                        </p:attrNameLst>
                                      </p:cBhvr>
                                      <p:to>
                                        <p:strVal val="visible"/>
                                      </p:to>
                                    </p:set>
                                    <p:animEffect transition="in" filter="wipe(left)">
                                      <p:cBhvr>
                                        <p:cTn id="35" dur="500"/>
                                        <p:tgtEl>
                                          <p:spTgt spid="182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Segmentation Architecture </a:t>
            </a:r>
            <a:endParaRPr lang="zh-CN" altLang="en-US" dirty="0"/>
          </a:p>
        </p:txBody>
      </p:sp>
      <p:sp>
        <p:nvSpPr>
          <p:cNvPr id="288771" name="Rectangle 3"/>
          <p:cNvSpPr>
            <a:spLocks noGrp="1" noChangeArrowheads="1"/>
          </p:cNvSpPr>
          <p:nvPr>
            <p:ph idx="1"/>
          </p:nvPr>
        </p:nvSpPr>
        <p:spPr/>
        <p:txBody>
          <a:bodyPr>
            <a:normAutofit lnSpcReduction="10000"/>
          </a:bodyPr>
          <a:lstStyle/>
          <a:p>
            <a:pPr>
              <a:lnSpc>
                <a:spcPct val="110000"/>
              </a:lnSpc>
              <a:spcBef>
                <a:spcPts val="0"/>
              </a:spcBef>
              <a:tabLst>
                <a:tab pos="1830070" algn="l"/>
                <a:tab pos="2857500" algn="ctr"/>
              </a:tabLst>
            </a:pPr>
            <a:r>
              <a:rPr lang="en-US" altLang="zh-CN" dirty="0"/>
              <a:t>Logical address: a segment number and an offset, </a:t>
            </a:r>
            <a:br>
              <a:rPr lang="en-US" altLang="zh-CN" dirty="0"/>
            </a:br>
            <a:r>
              <a:rPr lang="en-US" altLang="zh-CN" dirty="0"/>
              <a:t>&lt;</a:t>
            </a:r>
            <a:r>
              <a:rPr lang="en-US" altLang="zh-CN" dirty="0">
                <a:solidFill>
                  <a:srgbClr val="0000FF"/>
                </a:solidFill>
              </a:rPr>
              <a:t>segment-number</a:t>
            </a:r>
            <a:r>
              <a:rPr lang="en-US" altLang="zh-CN" dirty="0"/>
              <a:t>, </a:t>
            </a:r>
            <a:r>
              <a:rPr lang="en-US" altLang="zh-CN" dirty="0">
                <a:solidFill>
                  <a:srgbClr val="0000FF"/>
                </a:solidFill>
              </a:rPr>
              <a:t>offset</a:t>
            </a:r>
            <a:r>
              <a:rPr lang="en-US" altLang="zh-CN" dirty="0"/>
              <a:t>&gt;</a:t>
            </a:r>
            <a:endParaRPr lang="en-US" altLang="zh-CN" dirty="0"/>
          </a:p>
          <a:p>
            <a:pPr>
              <a:lnSpc>
                <a:spcPct val="110000"/>
              </a:lnSpc>
              <a:spcBef>
                <a:spcPts val="0"/>
              </a:spcBef>
              <a:tabLst>
                <a:tab pos="1830070" algn="l"/>
                <a:tab pos="2857500" algn="ctr"/>
              </a:tabLst>
            </a:pPr>
            <a:r>
              <a:rPr lang="en-US" altLang="zh-CN" i="1" dirty="0">
                <a:solidFill>
                  <a:srgbClr val="0000FF"/>
                </a:solidFill>
              </a:rPr>
              <a:t>Segment table</a:t>
            </a:r>
            <a:r>
              <a:rPr lang="en-US" altLang="zh-CN" dirty="0"/>
              <a:t> -- maps two-dimensional user-defined addresses into one-dimensional physical addresses;   each table entry has:</a:t>
            </a:r>
            <a:endParaRPr lang="en-US" altLang="zh-CN" dirty="0"/>
          </a:p>
          <a:p>
            <a:pPr lvl="1">
              <a:lnSpc>
                <a:spcPct val="110000"/>
              </a:lnSpc>
              <a:spcBef>
                <a:spcPts val="0"/>
              </a:spcBef>
              <a:tabLst>
                <a:tab pos="1830070" algn="l"/>
                <a:tab pos="2857500" algn="ctr"/>
              </a:tabLst>
            </a:pPr>
            <a:r>
              <a:rPr lang="en-US" altLang="zh-CN" sz="2800" dirty="0">
                <a:solidFill>
                  <a:srgbClr val="0000FF"/>
                </a:solidFill>
              </a:rPr>
              <a:t>Segment base</a:t>
            </a:r>
            <a:r>
              <a:rPr lang="en-US" altLang="zh-CN" sz="2800" dirty="0"/>
              <a:t> – contains the starting physical address where the segment resides in memory.</a:t>
            </a:r>
            <a:endParaRPr lang="en-US" altLang="zh-CN" sz="2800" dirty="0"/>
          </a:p>
          <a:p>
            <a:pPr lvl="1">
              <a:lnSpc>
                <a:spcPct val="110000"/>
              </a:lnSpc>
              <a:spcBef>
                <a:spcPts val="0"/>
              </a:spcBef>
              <a:tabLst>
                <a:tab pos="1830070" algn="l"/>
                <a:tab pos="2857500" algn="ctr"/>
              </a:tabLst>
            </a:pPr>
            <a:r>
              <a:rPr lang="en-US" altLang="zh-CN" sz="2800" dirty="0">
                <a:solidFill>
                  <a:srgbClr val="0000FF"/>
                </a:solidFill>
              </a:rPr>
              <a:t>Segment limit</a:t>
            </a:r>
            <a:r>
              <a:rPr lang="en-US" altLang="zh-CN" sz="2800" dirty="0"/>
              <a:t> – specifies the length of the segment.</a:t>
            </a:r>
            <a:endParaRPr lang="en-US" altLang="zh-CN" sz="2800" dirty="0"/>
          </a:p>
          <a:p>
            <a:pPr>
              <a:lnSpc>
                <a:spcPct val="110000"/>
              </a:lnSpc>
              <a:spcBef>
                <a:spcPts val="0"/>
              </a:spcBef>
              <a:tabLst>
                <a:tab pos="1830070" algn="l"/>
                <a:tab pos="2857500" algn="ctr"/>
              </a:tabLst>
            </a:pPr>
            <a:r>
              <a:rPr lang="en-US" altLang="zh-CN" i="1" dirty="0">
                <a:solidFill>
                  <a:srgbClr val="0000FF"/>
                </a:solidFill>
              </a:rPr>
              <a:t>Segment-Table Base Register </a:t>
            </a:r>
            <a:r>
              <a:rPr lang="en-US" altLang="zh-CN" dirty="0"/>
              <a:t>(</a:t>
            </a:r>
            <a:r>
              <a:rPr lang="en-US" altLang="zh-CN" dirty="0">
                <a:solidFill>
                  <a:srgbClr val="0000FF"/>
                </a:solidFill>
              </a:rPr>
              <a:t>STBR</a:t>
            </a:r>
            <a:r>
              <a:rPr lang="en-US" altLang="zh-CN" dirty="0"/>
              <a:t>) points to the segment table’s location in memory.</a:t>
            </a:r>
            <a:endParaRPr lang="en-US" altLang="zh-CN" dirty="0"/>
          </a:p>
          <a:p>
            <a:pPr>
              <a:lnSpc>
                <a:spcPct val="110000"/>
              </a:lnSpc>
              <a:spcBef>
                <a:spcPts val="0"/>
              </a:spcBef>
              <a:tabLst>
                <a:tab pos="1830070" algn="l"/>
                <a:tab pos="2857500" algn="ctr"/>
              </a:tabLst>
            </a:pPr>
            <a:r>
              <a:rPr lang="en-US" altLang="zh-CN" i="1" dirty="0">
                <a:solidFill>
                  <a:srgbClr val="0000FF"/>
                </a:solidFill>
              </a:rPr>
              <a:t>Segment-Table Length Register </a:t>
            </a:r>
            <a:r>
              <a:rPr lang="en-US" altLang="zh-CN" dirty="0">
                <a:solidFill>
                  <a:srgbClr val="0000FF"/>
                </a:solidFill>
              </a:rPr>
              <a:t>(STLR</a:t>
            </a:r>
            <a:r>
              <a:rPr lang="en-US" altLang="zh-CN" dirty="0"/>
              <a:t>) indicates number of segments used by a program.</a:t>
            </a:r>
            <a:endParaRPr lang="en-US" altLang="zh-CN" dirty="0"/>
          </a:p>
          <a:p>
            <a:pPr>
              <a:lnSpc>
                <a:spcPct val="110000"/>
              </a:lnSpc>
              <a:spcBef>
                <a:spcPts val="0"/>
              </a:spcBef>
              <a:buNone/>
              <a:tabLst>
                <a:tab pos="1830070" algn="l"/>
                <a:tab pos="2857500" algn="ctr"/>
              </a:tabLst>
            </a:pPr>
            <a:r>
              <a:rPr lang="en-US" altLang="zh-CN" dirty="0"/>
              <a:t>	         segment number </a:t>
            </a:r>
            <a:r>
              <a:rPr lang="en-US" altLang="zh-CN" i="1" dirty="0"/>
              <a:t>s</a:t>
            </a:r>
            <a:r>
              <a:rPr lang="en-US" altLang="zh-CN" dirty="0"/>
              <a:t> is legal if </a:t>
            </a:r>
            <a:r>
              <a:rPr lang="en-US" altLang="zh-CN" i="1" dirty="0"/>
              <a:t>s</a:t>
            </a:r>
            <a:r>
              <a:rPr lang="en-US" altLang="zh-CN" dirty="0"/>
              <a:t> &lt; STLR.</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wipe(left)">
                                      <p:cBhvr>
                                        <p:cTn id="7" dur="500"/>
                                        <p:tgtEl>
                                          <p:spTgt spid="28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wipe(left)">
                                      <p:cBhvr>
                                        <p:cTn id="12" dur="500"/>
                                        <p:tgtEl>
                                          <p:spTgt spid="2887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animEffect transition="in" filter="wipe(left)">
                                      <p:cBhvr>
                                        <p:cTn id="15" dur="500"/>
                                        <p:tgtEl>
                                          <p:spTgt spid="2887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8771">
                                            <p:txEl>
                                              <p:pRg st="3" end="3"/>
                                            </p:txEl>
                                          </p:spTgt>
                                        </p:tgtEl>
                                        <p:attrNameLst>
                                          <p:attrName>style.visibility</p:attrName>
                                        </p:attrNameLst>
                                      </p:cBhvr>
                                      <p:to>
                                        <p:strVal val="visible"/>
                                      </p:to>
                                    </p:set>
                                    <p:animEffect transition="in" filter="wipe(left)">
                                      <p:cBhvr>
                                        <p:cTn id="18" dur="500"/>
                                        <p:tgtEl>
                                          <p:spTgt spid="2887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8771">
                                            <p:txEl>
                                              <p:pRg st="4" end="4"/>
                                            </p:txEl>
                                          </p:spTgt>
                                        </p:tgtEl>
                                        <p:attrNameLst>
                                          <p:attrName>style.visibility</p:attrName>
                                        </p:attrNameLst>
                                      </p:cBhvr>
                                      <p:to>
                                        <p:strVal val="visible"/>
                                      </p:to>
                                    </p:set>
                                    <p:animEffect transition="in" filter="wipe(left)">
                                      <p:cBhvr>
                                        <p:cTn id="23" dur="500"/>
                                        <p:tgtEl>
                                          <p:spTgt spid="28877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8771">
                                            <p:txEl>
                                              <p:pRg st="5" end="5"/>
                                            </p:txEl>
                                          </p:spTgt>
                                        </p:tgtEl>
                                        <p:attrNameLst>
                                          <p:attrName>style.visibility</p:attrName>
                                        </p:attrNameLst>
                                      </p:cBhvr>
                                      <p:to>
                                        <p:strVal val="visible"/>
                                      </p:to>
                                    </p:set>
                                    <p:animEffect transition="in" filter="wipe(left)">
                                      <p:cBhvr>
                                        <p:cTn id="28" dur="500"/>
                                        <p:tgtEl>
                                          <p:spTgt spid="2887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8771">
                                            <p:txEl>
                                              <p:pRg st="6" end="6"/>
                                            </p:txEl>
                                          </p:spTgt>
                                        </p:tgtEl>
                                        <p:attrNameLst>
                                          <p:attrName>style.visibility</p:attrName>
                                        </p:attrNameLst>
                                      </p:cBhvr>
                                      <p:to>
                                        <p:strVal val="visible"/>
                                      </p:to>
                                    </p:set>
                                    <p:animEffect transition="in" filter="wipe(left)">
                                      <p:cBhvr>
                                        <p:cTn id="33" dur="500"/>
                                        <p:tgtEl>
                                          <p:spTgt spid="288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of Segmentation</a:t>
            </a:r>
            <a:endParaRPr lang="zh-CN" altLang="en-US" dirty="0"/>
          </a:p>
        </p:txBody>
      </p:sp>
      <p:pic>
        <p:nvPicPr>
          <p:cNvPr id="145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0395" y="1241066"/>
            <a:ext cx="3308750" cy="4914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8022480" y="76200"/>
            <a:ext cx="3969175" cy="6696075"/>
            <a:chOff x="8121225" y="76200"/>
            <a:chExt cx="3969175" cy="6696075"/>
          </a:xfrm>
        </p:grpSpPr>
        <p:sp>
          <p:nvSpPr>
            <p:cNvPr id="3" name="矩形 2"/>
            <p:cNvSpPr/>
            <p:nvPr/>
          </p:nvSpPr>
          <p:spPr bwMode="auto">
            <a:xfrm>
              <a:off x="8121225" y="76200"/>
              <a:ext cx="3969175" cy="222767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pic>
          <p:nvPicPr>
            <p:cNvPr id="145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310" y="85725"/>
              <a:ext cx="2581275" cy="668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45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930" y="2407001"/>
            <a:ext cx="2250250" cy="264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4385810" y="1763815"/>
            <a:ext cx="989373" cy="461665"/>
          </a:xfrm>
          <a:prstGeom prst="rect">
            <a:avLst/>
          </a:prstGeom>
          <a:noFill/>
          <a:ln>
            <a:solidFill>
              <a:schemeClr val="tx1"/>
            </a:solidFill>
          </a:ln>
        </p:spPr>
        <p:txBody>
          <a:bodyPr wrap="none" rtlCol="0">
            <a:spAutoFit/>
          </a:bodyPr>
          <a:lstStyle/>
          <a:p>
            <a:r>
              <a:rPr lang="en-US" altLang="zh-CN" b="1" dirty="0"/>
              <a:t>STBR</a:t>
            </a:r>
            <a:endParaRPr lang="zh-CN" altLang="en-US" b="1" dirty="0"/>
          </a:p>
        </p:txBody>
      </p:sp>
      <p:sp>
        <p:nvSpPr>
          <p:cNvPr id="6" name="文本框 5"/>
          <p:cNvSpPr txBox="1"/>
          <p:nvPr/>
        </p:nvSpPr>
        <p:spPr>
          <a:xfrm>
            <a:off x="4385809" y="5217585"/>
            <a:ext cx="989373" cy="461665"/>
          </a:xfrm>
          <a:prstGeom prst="rect">
            <a:avLst/>
          </a:prstGeom>
          <a:noFill/>
          <a:ln>
            <a:solidFill>
              <a:schemeClr val="tx1"/>
            </a:solidFill>
          </a:ln>
        </p:spPr>
        <p:txBody>
          <a:bodyPr wrap="none" rtlCol="0">
            <a:spAutoFit/>
          </a:bodyPr>
          <a:lstStyle/>
          <a:p>
            <a:r>
              <a:rPr lang="en-US" altLang="zh-CN" b="1" dirty="0"/>
              <a:t>STLR</a:t>
            </a:r>
            <a:endParaRPr lang="zh-CN" altLang="en-US" b="1" dirty="0"/>
          </a:p>
        </p:txBody>
      </p:sp>
      <p:cxnSp>
        <p:nvCxnSpPr>
          <p:cNvPr id="8" name="连接符: 肘形 7"/>
          <p:cNvCxnSpPr>
            <a:stCxn id="5" idx="2"/>
          </p:cNvCxnSpPr>
          <p:nvPr/>
        </p:nvCxnSpPr>
        <p:spPr bwMode="auto">
          <a:xfrm rot="16200000" flipH="1">
            <a:off x="5089011" y="2016965"/>
            <a:ext cx="618455" cy="1035483"/>
          </a:xfrm>
          <a:prstGeom prst="bentConnector2">
            <a:avLst/>
          </a:prstGeom>
          <a:solidFill>
            <a:schemeClr val="accent1"/>
          </a:solidFill>
          <a:ln w="28575"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p:cNvSpPr txBox="1"/>
          <p:nvPr/>
        </p:nvSpPr>
        <p:spPr>
          <a:xfrm>
            <a:off x="5356497" y="5217584"/>
            <a:ext cx="511679" cy="461665"/>
          </a:xfrm>
          <a:prstGeom prst="rect">
            <a:avLst/>
          </a:prstGeom>
          <a:noFill/>
        </p:spPr>
        <p:txBody>
          <a:bodyPr wrap="none" rtlCol="0">
            <a:spAutoFit/>
          </a:bodyPr>
          <a:lstStyle/>
          <a:p>
            <a:r>
              <a:rPr lang="en-US" altLang="zh-CN" b="1" dirty="0"/>
              <a:t>=5</a:t>
            </a:r>
            <a:endParaRPr lang="zh-CN" altLang="en-US" b="1" dirty="0"/>
          </a:p>
        </p:txBody>
      </p:sp>
      <p:sp>
        <p:nvSpPr>
          <p:cNvPr id="7"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500" fill="hold"/>
                                        <p:tgtEl>
                                          <p:spTgt spid="145410"/>
                                        </p:tgtEl>
                                        <p:attrNameLst>
                                          <p:attrName>ppt_w</p:attrName>
                                        </p:attrNameLst>
                                      </p:cBhvr>
                                      <p:tavLst>
                                        <p:tav tm="0">
                                          <p:val>
                                            <p:fltVal val="0"/>
                                          </p:val>
                                        </p:tav>
                                        <p:tav tm="100000">
                                          <p:val>
                                            <p:strVal val="#ppt_w"/>
                                          </p:val>
                                        </p:tav>
                                      </p:tavLst>
                                    </p:anim>
                                    <p:anim calcmode="lin" valueType="num">
                                      <p:cBhvr>
                                        <p:cTn id="8" dur="500" fill="hold"/>
                                        <p:tgtEl>
                                          <p:spTgt spid="145410"/>
                                        </p:tgtEl>
                                        <p:attrNameLst>
                                          <p:attrName>ppt_h</p:attrName>
                                        </p:attrNameLst>
                                      </p:cBhvr>
                                      <p:tavLst>
                                        <p:tav tm="0">
                                          <p:val>
                                            <p:fltVal val="0"/>
                                          </p:val>
                                        </p:tav>
                                        <p:tav tm="100000">
                                          <p:val>
                                            <p:strVal val="#ppt_h"/>
                                          </p:val>
                                        </p:tav>
                                      </p:tavLst>
                                    </p:anim>
                                    <p:animEffect transition="in" filter="fade">
                                      <p:cBhvr>
                                        <p:cTn id="9" dur="500"/>
                                        <p:tgtEl>
                                          <p:spTgt spid="14541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45411"/>
                                        </p:tgtEl>
                                        <p:attrNameLst>
                                          <p:attrName>style.visibility</p:attrName>
                                        </p:attrNameLst>
                                      </p:cBhvr>
                                      <p:to>
                                        <p:strVal val="visible"/>
                                      </p:to>
                                    </p:set>
                                    <p:animEffect transition="in" filter="wipe(up)">
                                      <p:cBhvr>
                                        <p:cTn id="14" dur="500"/>
                                        <p:tgtEl>
                                          <p:spTgt spid="1454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Segmentation Hardware</a:t>
            </a:r>
            <a:endParaRPr lang="zh-CN" altLang="en-US" dirty="0"/>
          </a:p>
        </p:txBody>
      </p:sp>
      <p:sp>
        <p:nvSpPr>
          <p:cNvPr id="290819" name="Rectangle 3"/>
          <p:cNvSpPr>
            <a:spLocks noChangeArrowheads="1"/>
          </p:cNvSpPr>
          <p:nvPr/>
        </p:nvSpPr>
        <p:spPr bwMode="auto">
          <a:xfrm>
            <a:off x="1235460" y="3249613"/>
            <a:ext cx="790575" cy="1079500"/>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CPU</a:t>
            </a:r>
            <a:endParaRPr lang="en-US" altLang="zh-CN" b="1"/>
          </a:p>
        </p:txBody>
      </p:sp>
      <p:grpSp>
        <p:nvGrpSpPr>
          <p:cNvPr id="290820" name="Group 4"/>
          <p:cNvGrpSpPr/>
          <p:nvPr/>
        </p:nvGrpSpPr>
        <p:grpSpPr bwMode="auto">
          <a:xfrm>
            <a:off x="3143251" y="3536950"/>
            <a:ext cx="1152525" cy="431800"/>
            <a:chOff x="1066" y="2160"/>
            <a:chExt cx="726" cy="272"/>
          </a:xfrm>
          <a:solidFill>
            <a:srgbClr val="66FFFF"/>
          </a:solidFill>
        </p:grpSpPr>
        <p:sp>
          <p:nvSpPr>
            <p:cNvPr id="62511" name="Rectangle 5"/>
            <p:cNvSpPr>
              <a:spLocks noChangeArrowheads="1"/>
            </p:cNvSpPr>
            <p:nvPr/>
          </p:nvSpPr>
          <p:spPr bwMode="auto">
            <a:xfrm>
              <a:off x="1066" y="2160"/>
              <a:ext cx="363" cy="272"/>
            </a:xfrm>
            <a:prstGeom prst="rect">
              <a:avLst/>
            </a:prstGeom>
            <a:grp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dirty="0"/>
                <a:t>s</a:t>
              </a:r>
              <a:endParaRPr lang="en-US" altLang="zh-CN" sz="2800" b="1" dirty="0"/>
            </a:p>
          </p:txBody>
        </p:sp>
        <p:sp>
          <p:nvSpPr>
            <p:cNvPr id="62512" name="Rectangle 6"/>
            <p:cNvSpPr>
              <a:spLocks noChangeArrowheads="1"/>
            </p:cNvSpPr>
            <p:nvPr/>
          </p:nvSpPr>
          <p:spPr bwMode="auto">
            <a:xfrm>
              <a:off x="1429" y="2160"/>
              <a:ext cx="363" cy="272"/>
            </a:xfrm>
            <a:prstGeom prst="rect">
              <a:avLst/>
            </a:prstGeom>
            <a:grp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d</a:t>
              </a:r>
              <a:endParaRPr lang="en-US" altLang="zh-CN" b="1" dirty="0"/>
            </a:p>
          </p:txBody>
        </p:sp>
      </p:grpSp>
      <p:grpSp>
        <p:nvGrpSpPr>
          <p:cNvPr id="290823" name="Group 7"/>
          <p:cNvGrpSpPr/>
          <p:nvPr/>
        </p:nvGrpSpPr>
        <p:grpSpPr bwMode="auto">
          <a:xfrm>
            <a:off x="5243866" y="1304925"/>
            <a:ext cx="546136" cy="863600"/>
            <a:chOff x="2214" y="663"/>
            <a:chExt cx="258" cy="544"/>
          </a:xfrm>
        </p:grpSpPr>
        <p:sp>
          <p:nvSpPr>
            <p:cNvPr id="62509" name="AutoShape 8"/>
            <p:cNvSpPr/>
            <p:nvPr/>
          </p:nvSpPr>
          <p:spPr bwMode="auto">
            <a:xfrm>
              <a:off x="2381" y="663"/>
              <a:ext cx="91" cy="544"/>
            </a:xfrm>
            <a:prstGeom prst="leftBrace">
              <a:avLst>
                <a:gd name="adj1" fmla="val 49817"/>
                <a:gd name="adj2" fmla="val 50000"/>
              </a:avLst>
            </a:pr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10" name="Text Box 9"/>
            <p:cNvSpPr txBox="1">
              <a:spLocks noChangeArrowheads="1"/>
            </p:cNvSpPr>
            <p:nvPr/>
          </p:nvSpPr>
          <p:spPr bwMode="auto">
            <a:xfrm>
              <a:off x="2214" y="735"/>
              <a:ext cx="15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b="1" dirty="0"/>
                <a:t>s</a:t>
              </a:r>
              <a:endParaRPr lang="en-US" altLang="zh-CN" sz="2800" b="1" dirty="0"/>
            </a:p>
          </p:txBody>
        </p:sp>
      </p:grpSp>
      <p:grpSp>
        <p:nvGrpSpPr>
          <p:cNvPr id="290826" name="Group 10"/>
          <p:cNvGrpSpPr/>
          <p:nvPr/>
        </p:nvGrpSpPr>
        <p:grpSpPr bwMode="auto">
          <a:xfrm>
            <a:off x="3422455" y="1736727"/>
            <a:ext cx="1771860" cy="509660"/>
            <a:chOff x="1292" y="935"/>
            <a:chExt cx="1066" cy="1134"/>
          </a:xfrm>
        </p:grpSpPr>
        <p:sp>
          <p:nvSpPr>
            <p:cNvPr id="62507" name="Line 11"/>
            <p:cNvSpPr>
              <a:spLocks noChangeShapeType="1"/>
            </p:cNvSpPr>
            <p:nvPr/>
          </p:nvSpPr>
          <p:spPr bwMode="auto">
            <a:xfrm flipV="1">
              <a:off x="1292" y="935"/>
              <a:ext cx="0" cy="113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8" name="Line 12"/>
            <p:cNvSpPr>
              <a:spLocks noChangeShapeType="1"/>
            </p:cNvSpPr>
            <p:nvPr/>
          </p:nvSpPr>
          <p:spPr bwMode="auto">
            <a:xfrm>
              <a:off x="1292" y="935"/>
              <a:ext cx="106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0829" name="Line 13"/>
          <p:cNvSpPr>
            <a:spLocks noChangeShapeType="1"/>
          </p:cNvSpPr>
          <p:nvPr/>
        </p:nvSpPr>
        <p:spPr bwMode="auto">
          <a:xfrm>
            <a:off x="2026034" y="3752850"/>
            <a:ext cx="1116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30" name="AutoShape 14"/>
          <p:cNvSpPr>
            <a:spLocks noChangeArrowheads="1"/>
          </p:cNvSpPr>
          <p:nvPr/>
        </p:nvSpPr>
        <p:spPr bwMode="auto">
          <a:xfrm>
            <a:off x="4438650" y="4473576"/>
            <a:ext cx="863600" cy="576263"/>
          </a:xfrm>
          <a:prstGeom prst="flowChartDecision">
            <a:avLst/>
          </a:prstGeom>
          <a:solidFill>
            <a:srgbClr val="FF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Verdana" panose="020B0604030504040204" pitchFamily="34" charset="0"/>
              </a:rPr>
              <a:t>&lt;</a:t>
            </a:r>
            <a:endParaRPr lang="en-US" altLang="zh-CN" b="1">
              <a:latin typeface="Verdana" panose="020B0604030504040204" pitchFamily="34" charset="0"/>
            </a:endParaRPr>
          </a:p>
        </p:txBody>
      </p:sp>
      <p:grpSp>
        <p:nvGrpSpPr>
          <p:cNvPr id="290831" name="Group 15"/>
          <p:cNvGrpSpPr/>
          <p:nvPr/>
        </p:nvGrpSpPr>
        <p:grpSpPr bwMode="auto">
          <a:xfrm>
            <a:off x="4870447" y="2312989"/>
            <a:ext cx="899403" cy="2160587"/>
            <a:chOff x="2200" y="1298"/>
            <a:chExt cx="238" cy="1361"/>
          </a:xfrm>
        </p:grpSpPr>
        <p:sp>
          <p:nvSpPr>
            <p:cNvPr id="62505" name="Line 16"/>
            <p:cNvSpPr>
              <a:spLocks noChangeShapeType="1"/>
            </p:cNvSpPr>
            <p:nvPr/>
          </p:nvSpPr>
          <p:spPr bwMode="auto">
            <a:xfrm flipH="1">
              <a:off x="2200" y="1298"/>
              <a:ext cx="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6" name="Line 17"/>
            <p:cNvSpPr>
              <a:spLocks noChangeShapeType="1"/>
            </p:cNvSpPr>
            <p:nvPr/>
          </p:nvSpPr>
          <p:spPr bwMode="auto">
            <a:xfrm>
              <a:off x="2200" y="1298"/>
              <a:ext cx="0" cy="1361"/>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0834" name="Group 18"/>
          <p:cNvGrpSpPr/>
          <p:nvPr/>
        </p:nvGrpSpPr>
        <p:grpSpPr bwMode="auto">
          <a:xfrm>
            <a:off x="4006850" y="3968751"/>
            <a:ext cx="431800" cy="792163"/>
            <a:chOff x="1610" y="2341"/>
            <a:chExt cx="272" cy="454"/>
          </a:xfrm>
        </p:grpSpPr>
        <p:sp>
          <p:nvSpPr>
            <p:cNvPr id="62503" name="Line 19"/>
            <p:cNvSpPr>
              <a:spLocks noChangeShapeType="1"/>
            </p:cNvSpPr>
            <p:nvPr/>
          </p:nvSpPr>
          <p:spPr bwMode="auto">
            <a:xfrm>
              <a:off x="1610" y="2341"/>
              <a:ext cx="0" cy="45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4" name="Line 20"/>
            <p:cNvSpPr>
              <a:spLocks noChangeShapeType="1"/>
            </p:cNvSpPr>
            <p:nvPr/>
          </p:nvSpPr>
          <p:spPr bwMode="auto">
            <a:xfrm>
              <a:off x="1610" y="2795"/>
              <a:ext cx="27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0837" name="Group 21"/>
          <p:cNvGrpSpPr/>
          <p:nvPr/>
        </p:nvGrpSpPr>
        <p:grpSpPr bwMode="auto">
          <a:xfrm>
            <a:off x="3289300" y="5049837"/>
            <a:ext cx="3113088" cy="1346199"/>
            <a:chOff x="1158" y="3022"/>
            <a:chExt cx="1961" cy="848"/>
          </a:xfrm>
        </p:grpSpPr>
        <p:grpSp>
          <p:nvGrpSpPr>
            <p:cNvPr id="62499" name="Group 22"/>
            <p:cNvGrpSpPr/>
            <p:nvPr/>
          </p:nvGrpSpPr>
          <p:grpSpPr bwMode="auto">
            <a:xfrm>
              <a:off x="2154" y="3022"/>
              <a:ext cx="363" cy="499"/>
              <a:chOff x="2154" y="3022"/>
              <a:chExt cx="363" cy="499"/>
            </a:xfrm>
          </p:grpSpPr>
          <p:sp>
            <p:nvSpPr>
              <p:cNvPr id="62501" name="Line 23"/>
              <p:cNvSpPr>
                <a:spLocks noChangeShapeType="1"/>
              </p:cNvSpPr>
              <p:nvPr/>
            </p:nvSpPr>
            <p:spPr bwMode="auto">
              <a:xfrm>
                <a:off x="2154" y="3022"/>
                <a:ext cx="0" cy="499"/>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2" name="Text Box 24"/>
              <p:cNvSpPr txBox="1">
                <a:spLocks noChangeArrowheads="1"/>
              </p:cNvSpPr>
              <p:nvPr/>
            </p:nvSpPr>
            <p:spPr bwMode="auto">
              <a:xfrm>
                <a:off x="2166" y="3051"/>
                <a:ext cx="35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No</a:t>
                </a:r>
                <a:endParaRPr lang="en-US" altLang="zh-CN" b="1" dirty="0"/>
              </a:p>
            </p:txBody>
          </p:sp>
        </p:grpSp>
        <p:sp>
          <p:nvSpPr>
            <p:cNvPr id="62500" name="Text Box 25"/>
            <p:cNvSpPr txBox="1">
              <a:spLocks noChangeArrowheads="1"/>
            </p:cNvSpPr>
            <p:nvPr/>
          </p:nvSpPr>
          <p:spPr bwMode="auto">
            <a:xfrm>
              <a:off x="1158" y="3579"/>
              <a:ext cx="196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trap; addressing error</a:t>
              </a:r>
              <a:endParaRPr lang="en-US" altLang="zh-CN" b="1" dirty="0"/>
            </a:p>
          </p:txBody>
        </p:sp>
      </p:grpSp>
      <p:sp>
        <p:nvSpPr>
          <p:cNvPr id="290842" name="Oval 26"/>
          <p:cNvSpPr>
            <a:spLocks noChangeArrowheads="1"/>
          </p:cNvSpPr>
          <p:nvPr/>
        </p:nvSpPr>
        <p:spPr bwMode="auto">
          <a:xfrm>
            <a:off x="7986483" y="4473576"/>
            <a:ext cx="576262" cy="576263"/>
          </a:xfrm>
          <a:prstGeom prst="ellipse">
            <a:avLst/>
          </a:prstGeom>
          <a:solidFill>
            <a:srgbClr val="FFFF66"/>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Verdana" panose="020B0604030504040204" pitchFamily="34" charset="0"/>
              </a:rPr>
              <a:t>+</a:t>
            </a:r>
            <a:endParaRPr lang="en-US" altLang="zh-CN" b="1">
              <a:latin typeface="Verdana" panose="020B0604030504040204" pitchFamily="34" charset="0"/>
            </a:endParaRPr>
          </a:p>
        </p:txBody>
      </p:sp>
      <p:grpSp>
        <p:nvGrpSpPr>
          <p:cNvPr id="290843" name="Group 27"/>
          <p:cNvGrpSpPr/>
          <p:nvPr/>
        </p:nvGrpSpPr>
        <p:grpSpPr bwMode="auto">
          <a:xfrm>
            <a:off x="7410592" y="2386013"/>
            <a:ext cx="872522" cy="2087562"/>
            <a:chOff x="3379" y="1344"/>
            <a:chExt cx="272" cy="1315"/>
          </a:xfrm>
        </p:grpSpPr>
        <p:sp>
          <p:nvSpPr>
            <p:cNvPr id="62497" name="Line 28"/>
            <p:cNvSpPr>
              <a:spLocks noChangeShapeType="1"/>
            </p:cNvSpPr>
            <p:nvPr/>
          </p:nvSpPr>
          <p:spPr bwMode="auto">
            <a:xfrm>
              <a:off x="3379" y="1344"/>
              <a:ext cx="27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8" name="Line 29"/>
            <p:cNvSpPr>
              <a:spLocks noChangeShapeType="1"/>
            </p:cNvSpPr>
            <p:nvPr/>
          </p:nvSpPr>
          <p:spPr bwMode="auto">
            <a:xfrm>
              <a:off x="3651" y="1344"/>
              <a:ext cx="0" cy="131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0846" name="Rectangle 30"/>
          <p:cNvSpPr>
            <a:spLocks noChangeArrowheads="1"/>
          </p:cNvSpPr>
          <p:nvPr/>
        </p:nvSpPr>
        <p:spPr bwMode="auto">
          <a:xfrm>
            <a:off x="9570808" y="3033714"/>
            <a:ext cx="1655762" cy="3455987"/>
          </a:xfrm>
          <a:prstGeom prst="rect">
            <a:avLst/>
          </a:prstGeom>
          <a:solidFill>
            <a:srgbClr val="B2B2B2"/>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physical</a:t>
            </a:r>
            <a:endParaRPr lang="en-US" altLang="zh-CN" b="1"/>
          </a:p>
          <a:p>
            <a:pPr algn="ctr"/>
            <a:r>
              <a:rPr lang="en-US" altLang="zh-CN" b="1"/>
              <a:t>memory</a:t>
            </a:r>
            <a:endParaRPr lang="en-US" altLang="zh-CN" b="1"/>
          </a:p>
        </p:txBody>
      </p:sp>
      <p:cxnSp>
        <p:nvCxnSpPr>
          <p:cNvPr id="290847" name="AutoShape 31"/>
          <p:cNvCxnSpPr>
            <a:cxnSpLocks noChangeShapeType="1"/>
            <a:stCxn id="290842" idx="6"/>
            <a:endCxn id="290846" idx="1"/>
          </p:cNvCxnSpPr>
          <p:nvPr/>
        </p:nvCxnSpPr>
        <p:spPr bwMode="auto">
          <a:xfrm>
            <a:off x="8562746" y="4762500"/>
            <a:ext cx="1008063"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0848" name="Group 32"/>
          <p:cNvGrpSpPr/>
          <p:nvPr/>
        </p:nvGrpSpPr>
        <p:grpSpPr bwMode="auto">
          <a:xfrm>
            <a:off x="5656083" y="1303339"/>
            <a:ext cx="1970087" cy="2566987"/>
            <a:chOff x="2303" y="662"/>
            <a:chExt cx="1241" cy="1617"/>
          </a:xfrm>
        </p:grpSpPr>
        <p:grpSp>
          <p:nvGrpSpPr>
            <p:cNvPr id="62487" name="Group 33"/>
            <p:cNvGrpSpPr/>
            <p:nvPr/>
          </p:nvGrpSpPr>
          <p:grpSpPr bwMode="auto">
            <a:xfrm>
              <a:off x="2386" y="662"/>
              <a:ext cx="998" cy="1317"/>
              <a:chOff x="2517" y="662"/>
              <a:chExt cx="998" cy="1317"/>
            </a:xfrm>
          </p:grpSpPr>
          <p:sp>
            <p:nvSpPr>
              <p:cNvPr id="62489" name="Rectangle 34"/>
              <p:cNvSpPr>
                <a:spLocks noChangeArrowheads="1"/>
              </p:cNvSpPr>
              <p:nvPr/>
            </p:nvSpPr>
            <p:spPr bwMode="auto">
              <a:xfrm>
                <a:off x="2517" y="1207"/>
                <a:ext cx="499" cy="227"/>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limit</a:t>
                </a:r>
                <a:endParaRPr lang="en-US" altLang="zh-CN" b="1"/>
              </a:p>
            </p:txBody>
          </p:sp>
          <p:sp>
            <p:nvSpPr>
              <p:cNvPr id="62490" name="Rectangle 35"/>
              <p:cNvSpPr>
                <a:spLocks noChangeArrowheads="1"/>
              </p:cNvSpPr>
              <p:nvPr/>
            </p:nvSpPr>
            <p:spPr bwMode="auto">
              <a:xfrm>
                <a:off x="3016" y="1207"/>
                <a:ext cx="499" cy="227"/>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base</a:t>
                </a:r>
                <a:endParaRPr lang="en-US" altLang="zh-CN" b="1"/>
              </a:p>
            </p:txBody>
          </p:sp>
          <p:grpSp>
            <p:nvGrpSpPr>
              <p:cNvPr id="62491" name="Group 36"/>
              <p:cNvGrpSpPr/>
              <p:nvPr/>
            </p:nvGrpSpPr>
            <p:grpSpPr bwMode="auto">
              <a:xfrm>
                <a:off x="2517" y="1434"/>
                <a:ext cx="998" cy="545"/>
                <a:chOff x="2517" y="1479"/>
                <a:chExt cx="998" cy="227"/>
              </a:xfrm>
            </p:grpSpPr>
            <p:sp>
              <p:nvSpPr>
                <p:cNvPr id="62495" name="Rectangle 37"/>
                <p:cNvSpPr>
                  <a:spLocks noChangeArrowheads="1"/>
                </p:cNvSpPr>
                <p:nvPr/>
              </p:nvSpPr>
              <p:spPr bwMode="auto">
                <a:xfrm>
                  <a:off x="2517" y="1479"/>
                  <a:ext cx="499" cy="227"/>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62496" name="Rectangle 38"/>
                <p:cNvSpPr>
                  <a:spLocks noChangeArrowheads="1"/>
                </p:cNvSpPr>
                <p:nvPr/>
              </p:nvSpPr>
              <p:spPr bwMode="auto">
                <a:xfrm>
                  <a:off x="3016" y="1479"/>
                  <a:ext cx="499" cy="227"/>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nvGrpSpPr>
              <p:cNvPr id="62492" name="Group 39"/>
              <p:cNvGrpSpPr/>
              <p:nvPr/>
            </p:nvGrpSpPr>
            <p:grpSpPr bwMode="auto">
              <a:xfrm>
                <a:off x="2517" y="662"/>
                <a:ext cx="998" cy="545"/>
                <a:chOff x="2517" y="1479"/>
                <a:chExt cx="998" cy="227"/>
              </a:xfrm>
            </p:grpSpPr>
            <p:sp>
              <p:nvSpPr>
                <p:cNvPr id="62493" name="Rectangle 40"/>
                <p:cNvSpPr>
                  <a:spLocks noChangeArrowheads="1"/>
                </p:cNvSpPr>
                <p:nvPr/>
              </p:nvSpPr>
              <p:spPr bwMode="auto">
                <a:xfrm>
                  <a:off x="2517" y="1479"/>
                  <a:ext cx="499" cy="227"/>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62494" name="Rectangle 41"/>
                <p:cNvSpPr>
                  <a:spLocks noChangeArrowheads="1"/>
                </p:cNvSpPr>
                <p:nvPr/>
              </p:nvSpPr>
              <p:spPr bwMode="auto">
                <a:xfrm>
                  <a:off x="3016" y="1479"/>
                  <a:ext cx="499" cy="227"/>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sp>
          <p:nvSpPr>
            <p:cNvPr id="62488" name="Text Box 42"/>
            <p:cNvSpPr txBox="1">
              <a:spLocks noChangeArrowheads="1"/>
            </p:cNvSpPr>
            <p:nvPr/>
          </p:nvSpPr>
          <p:spPr bwMode="auto">
            <a:xfrm>
              <a:off x="2303" y="1991"/>
              <a:ext cx="124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segment table</a:t>
              </a:r>
              <a:endParaRPr lang="en-US" altLang="zh-CN" b="1"/>
            </a:p>
          </p:txBody>
        </p:sp>
      </p:grpSp>
      <p:grpSp>
        <p:nvGrpSpPr>
          <p:cNvPr id="290859" name="Group 43"/>
          <p:cNvGrpSpPr/>
          <p:nvPr/>
        </p:nvGrpSpPr>
        <p:grpSpPr bwMode="auto">
          <a:xfrm>
            <a:off x="5302260" y="4303713"/>
            <a:ext cx="2684467" cy="461962"/>
            <a:chOff x="2426" y="2552"/>
            <a:chExt cx="1691" cy="291"/>
          </a:xfrm>
        </p:grpSpPr>
        <p:cxnSp>
          <p:nvCxnSpPr>
            <p:cNvPr id="62485" name="AutoShape 44"/>
            <p:cNvCxnSpPr>
              <a:cxnSpLocks noChangeShapeType="1"/>
              <a:stCxn id="290830" idx="3"/>
              <a:endCxn id="290842" idx="2"/>
            </p:cNvCxnSpPr>
            <p:nvPr/>
          </p:nvCxnSpPr>
          <p:spPr bwMode="auto">
            <a:xfrm>
              <a:off x="2426" y="2841"/>
              <a:ext cx="1691"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486" name="Text Box 45"/>
            <p:cNvSpPr txBox="1">
              <a:spLocks noChangeArrowheads="1"/>
            </p:cNvSpPr>
            <p:nvPr/>
          </p:nvSpPr>
          <p:spPr bwMode="auto">
            <a:xfrm>
              <a:off x="2426" y="2552"/>
              <a:ext cx="4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Yes </a:t>
              </a:r>
              <a:endParaRPr lang="en-US" altLang="zh-CN" b="1"/>
            </a:p>
          </p:txBody>
        </p:sp>
      </p:grpSp>
      <p:sp>
        <p:nvSpPr>
          <p:cNvPr id="290862" name="Rectangle 46"/>
          <p:cNvSpPr>
            <a:spLocks noChangeArrowheads="1"/>
          </p:cNvSpPr>
          <p:nvPr/>
        </p:nvSpPr>
        <p:spPr bwMode="auto">
          <a:xfrm>
            <a:off x="1802856" y="1052513"/>
            <a:ext cx="973137" cy="4937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STBR</a:t>
            </a:r>
            <a:endParaRPr lang="en-US" altLang="zh-CN" b="1"/>
          </a:p>
        </p:txBody>
      </p:sp>
      <p:sp>
        <p:nvSpPr>
          <p:cNvPr id="290863" name="Line 47"/>
          <p:cNvSpPr>
            <a:spLocks noChangeShapeType="1"/>
          </p:cNvSpPr>
          <p:nvPr/>
        </p:nvSpPr>
        <p:spPr bwMode="auto">
          <a:xfrm>
            <a:off x="2792965" y="1304925"/>
            <a:ext cx="2988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46"/>
          <p:cNvSpPr>
            <a:spLocks noChangeArrowheads="1"/>
          </p:cNvSpPr>
          <p:nvPr/>
        </p:nvSpPr>
        <p:spPr bwMode="auto">
          <a:xfrm>
            <a:off x="1813308" y="1720153"/>
            <a:ext cx="973137" cy="49371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STLR</a:t>
            </a:r>
            <a:endParaRPr lang="en-US" altLang="zh-CN" b="1"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4" name="AutoShape 14"/>
          <p:cNvSpPr>
            <a:spLocks noChangeArrowheads="1"/>
          </p:cNvSpPr>
          <p:nvPr/>
        </p:nvSpPr>
        <p:spPr bwMode="auto">
          <a:xfrm>
            <a:off x="2990655" y="2213865"/>
            <a:ext cx="863600" cy="576263"/>
          </a:xfrm>
          <a:prstGeom prst="flowChartDecision">
            <a:avLst/>
          </a:prstGeom>
          <a:solidFill>
            <a:srgbClr val="FF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Verdana" panose="020B0604030504040204" pitchFamily="34" charset="0"/>
              </a:rPr>
              <a:t>&lt;</a:t>
            </a:r>
            <a:endParaRPr lang="en-US" altLang="zh-CN" b="1">
              <a:latin typeface="Verdana" panose="020B0604030504040204" pitchFamily="34" charset="0"/>
            </a:endParaRPr>
          </a:p>
        </p:txBody>
      </p:sp>
      <p:cxnSp>
        <p:nvCxnSpPr>
          <p:cNvPr id="6" name="直接箭头连接符 5"/>
          <p:cNvCxnSpPr>
            <a:stCxn id="62511" idx="0"/>
            <a:endCxn id="4" idx="2"/>
          </p:cNvCxnSpPr>
          <p:nvPr/>
        </p:nvCxnSpPr>
        <p:spPr bwMode="auto">
          <a:xfrm flipH="1" flipV="1">
            <a:off x="3422455" y="2790128"/>
            <a:ext cx="8928" cy="74682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连接符: 肘形 7"/>
          <p:cNvCxnSpPr>
            <a:stCxn id="49" idx="2"/>
            <a:endCxn id="4" idx="1"/>
          </p:cNvCxnSpPr>
          <p:nvPr/>
        </p:nvCxnSpPr>
        <p:spPr bwMode="auto">
          <a:xfrm rot="16200000" flipH="1">
            <a:off x="2501200" y="2012542"/>
            <a:ext cx="288132" cy="690778"/>
          </a:xfrm>
          <a:prstGeom prst="bent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组合 14"/>
          <p:cNvGrpSpPr/>
          <p:nvPr/>
        </p:nvGrpSpPr>
        <p:grpSpPr>
          <a:xfrm>
            <a:off x="3839556" y="2483895"/>
            <a:ext cx="906294" cy="956720"/>
            <a:chOff x="3839556" y="2483895"/>
            <a:chExt cx="906294" cy="956720"/>
          </a:xfrm>
        </p:grpSpPr>
        <p:grpSp>
          <p:nvGrpSpPr>
            <p:cNvPr id="13" name="组合 12"/>
            <p:cNvGrpSpPr/>
            <p:nvPr/>
          </p:nvGrpSpPr>
          <p:grpSpPr>
            <a:xfrm>
              <a:off x="3839556" y="2483895"/>
              <a:ext cx="557213" cy="576000"/>
              <a:chOff x="3839556" y="2482702"/>
              <a:chExt cx="557213" cy="766914"/>
            </a:xfrm>
          </p:grpSpPr>
          <p:grpSp>
            <p:nvGrpSpPr>
              <p:cNvPr id="9" name="Group 10"/>
              <p:cNvGrpSpPr/>
              <p:nvPr/>
            </p:nvGrpSpPr>
            <p:grpSpPr bwMode="auto">
              <a:xfrm rot="5400000">
                <a:off x="3750509" y="2631735"/>
                <a:ext cx="726102" cy="509660"/>
                <a:chOff x="1292" y="935"/>
                <a:chExt cx="1066" cy="1134"/>
              </a:xfrm>
            </p:grpSpPr>
            <p:sp>
              <p:nvSpPr>
                <p:cNvPr id="10" name="Line 11"/>
                <p:cNvSpPr>
                  <a:spLocks noChangeShapeType="1"/>
                </p:cNvSpPr>
                <p:nvPr/>
              </p:nvSpPr>
              <p:spPr bwMode="auto">
                <a:xfrm flipV="1">
                  <a:off x="1292" y="935"/>
                  <a:ext cx="0" cy="113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2"/>
                <p:cNvSpPr>
                  <a:spLocks noChangeShapeType="1"/>
                </p:cNvSpPr>
                <p:nvPr/>
              </p:nvSpPr>
              <p:spPr bwMode="auto">
                <a:xfrm>
                  <a:off x="1292" y="935"/>
                  <a:ext cx="106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 name="Text Box 24"/>
              <p:cNvSpPr txBox="1">
                <a:spLocks noChangeArrowheads="1"/>
              </p:cNvSpPr>
              <p:nvPr/>
            </p:nvSpPr>
            <p:spPr bwMode="auto">
              <a:xfrm>
                <a:off x="3839556" y="2482702"/>
                <a:ext cx="557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No</a:t>
                </a:r>
                <a:endParaRPr lang="en-US" altLang="zh-CN" b="1" dirty="0"/>
              </a:p>
            </p:txBody>
          </p:sp>
        </p:grpSp>
        <p:sp>
          <p:nvSpPr>
            <p:cNvPr id="14" name="Text Box 25"/>
            <p:cNvSpPr txBox="1">
              <a:spLocks noChangeArrowheads="1"/>
            </p:cNvSpPr>
            <p:nvPr/>
          </p:nvSpPr>
          <p:spPr bwMode="auto">
            <a:xfrm>
              <a:off x="3996927" y="2978950"/>
              <a:ext cx="74892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trap</a:t>
              </a:r>
              <a:endParaRPr lang="en-US" altLang="zh-CN"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862"/>
                                        </p:tgtEl>
                                        <p:attrNameLst>
                                          <p:attrName>style.visibility</p:attrName>
                                        </p:attrNameLst>
                                      </p:cBhvr>
                                      <p:to>
                                        <p:strVal val="visible"/>
                                      </p:to>
                                    </p:set>
                                    <p:animEffect transition="in" filter="wipe(left)">
                                      <p:cBhvr>
                                        <p:cTn id="7" dur="500"/>
                                        <p:tgtEl>
                                          <p:spTgt spid="29086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90863"/>
                                        </p:tgtEl>
                                        <p:attrNameLst>
                                          <p:attrName>style.visibility</p:attrName>
                                        </p:attrNameLst>
                                      </p:cBhvr>
                                      <p:to>
                                        <p:strVal val="visible"/>
                                      </p:to>
                                    </p:set>
                                    <p:animEffect transition="in" filter="wipe(left)">
                                      <p:cBhvr>
                                        <p:cTn id="15" dur="500"/>
                                        <p:tgtEl>
                                          <p:spTgt spid="290863"/>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90848"/>
                                        </p:tgtEl>
                                        <p:attrNameLst>
                                          <p:attrName>style.visibility</p:attrName>
                                        </p:attrNameLst>
                                      </p:cBhvr>
                                      <p:to>
                                        <p:strVal val="visible"/>
                                      </p:to>
                                    </p:set>
                                    <p:animEffect transition="in" filter="wipe(up)">
                                      <p:cBhvr>
                                        <p:cTn id="19" dur="500"/>
                                        <p:tgtEl>
                                          <p:spTgt spid="290848"/>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290846"/>
                                        </p:tgtEl>
                                        <p:attrNameLst>
                                          <p:attrName>style.visibility</p:attrName>
                                        </p:attrNameLst>
                                      </p:cBhvr>
                                      <p:to>
                                        <p:strVal val="visible"/>
                                      </p:to>
                                    </p:set>
                                    <p:animEffect transition="in" filter="wipe(up)">
                                      <p:cBhvr>
                                        <p:cTn id="23" dur="500"/>
                                        <p:tgtEl>
                                          <p:spTgt spid="29084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0819"/>
                                        </p:tgtEl>
                                        <p:attrNameLst>
                                          <p:attrName>style.visibility</p:attrName>
                                        </p:attrNameLst>
                                      </p:cBhvr>
                                      <p:to>
                                        <p:strVal val="visible"/>
                                      </p:to>
                                    </p:set>
                                    <p:animEffect transition="in" filter="wipe(left)">
                                      <p:cBhvr>
                                        <p:cTn id="28" dur="500"/>
                                        <p:tgtEl>
                                          <p:spTgt spid="290819"/>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90829"/>
                                        </p:tgtEl>
                                        <p:attrNameLst>
                                          <p:attrName>style.visibility</p:attrName>
                                        </p:attrNameLst>
                                      </p:cBhvr>
                                      <p:to>
                                        <p:strVal val="visible"/>
                                      </p:to>
                                    </p:set>
                                    <p:animEffect transition="in" filter="wipe(left)">
                                      <p:cBhvr>
                                        <p:cTn id="32" dur="500"/>
                                        <p:tgtEl>
                                          <p:spTgt spid="290829"/>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90820"/>
                                        </p:tgtEl>
                                        <p:attrNameLst>
                                          <p:attrName>style.visibility</p:attrName>
                                        </p:attrNameLst>
                                      </p:cBhvr>
                                      <p:to>
                                        <p:strVal val="visible"/>
                                      </p:to>
                                    </p:set>
                                    <p:animEffect transition="in" filter="wipe(left)">
                                      <p:cBhvr>
                                        <p:cTn id="36" dur="500"/>
                                        <p:tgtEl>
                                          <p:spTgt spid="2908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par>
                                <p:cTn id="42" presetID="22" presetClass="entr" presetSubtype="4"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par>
                          <p:cTn id="45" fill="hold">
                            <p:stCondLst>
                              <p:cond delay="500"/>
                            </p:stCondLst>
                            <p:childTnLst>
                              <p:par>
                                <p:cTn id="46" presetID="18" presetClass="entr" presetSubtype="6"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strips(downRigh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nodeType="clickEffect">
                                  <p:stCondLst>
                                    <p:cond delay="0"/>
                                  </p:stCondLst>
                                  <p:childTnLst>
                                    <p:set>
                                      <p:cBhvr>
                                        <p:cTn id="57" dur="1" fill="hold">
                                          <p:stCondLst>
                                            <p:cond delay="0"/>
                                          </p:stCondLst>
                                        </p:cTn>
                                        <p:tgtEl>
                                          <p:spTgt spid="290826"/>
                                        </p:tgtEl>
                                        <p:attrNameLst>
                                          <p:attrName>style.visibility</p:attrName>
                                        </p:attrNameLst>
                                      </p:cBhvr>
                                      <p:to>
                                        <p:strVal val="visible"/>
                                      </p:to>
                                    </p:set>
                                    <p:animEffect transition="in" filter="strips(upRight)">
                                      <p:cBhvr>
                                        <p:cTn id="58" dur="500"/>
                                        <p:tgtEl>
                                          <p:spTgt spid="290826"/>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290823"/>
                                        </p:tgtEl>
                                        <p:attrNameLst>
                                          <p:attrName>style.visibility</p:attrName>
                                        </p:attrNameLst>
                                      </p:cBhvr>
                                      <p:to>
                                        <p:strVal val="visible"/>
                                      </p:to>
                                    </p:set>
                                    <p:animEffect transition="in" filter="wipe(up)">
                                      <p:cBhvr>
                                        <p:cTn id="62" dur="500"/>
                                        <p:tgtEl>
                                          <p:spTgt spid="290823"/>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290834"/>
                                        </p:tgtEl>
                                        <p:attrNameLst>
                                          <p:attrName>style.visibility</p:attrName>
                                        </p:attrNameLst>
                                      </p:cBhvr>
                                      <p:to>
                                        <p:strVal val="visible"/>
                                      </p:to>
                                    </p:set>
                                    <p:animEffect transition="in" filter="strips(downRight)">
                                      <p:cBhvr>
                                        <p:cTn id="67" dur="500"/>
                                        <p:tgtEl>
                                          <p:spTgt spid="290834"/>
                                        </p:tgtEl>
                                      </p:cBhvr>
                                    </p:animEffect>
                                  </p:childTnLst>
                                </p:cTn>
                              </p:par>
                              <p:par>
                                <p:cTn id="68" presetID="18" presetClass="entr" presetSubtype="12" fill="hold" nodeType="withEffect">
                                  <p:stCondLst>
                                    <p:cond delay="0"/>
                                  </p:stCondLst>
                                  <p:childTnLst>
                                    <p:set>
                                      <p:cBhvr>
                                        <p:cTn id="69" dur="1" fill="hold">
                                          <p:stCondLst>
                                            <p:cond delay="0"/>
                                          </p:stCondLst>
                                        </p:cTn>
                                        <p:tgtEl>
                                          <p:spTgt spid="290831"/>
                                        </p:tgtEl>
                                        <p:attrNameLst>
                                          <p:attrName>style.visibility</p:attrName>
                                        </p:attrNameLst>
                                      </p:cBhvr>
                                      <p:to>
                                        <p:strVal val="visible"/>
                                      </p:to>
                                    </p:set>
                                    <p:animEffect transition="in" filter="strips(downLeft)">
                                      <p:cBhvr>
                                        <p:cTn id="70" dur="500"/>
                                        <p:tgtEl>
                                          <p:spTgt spid="290831"/>
                                        </p:tgtEl>
                                      </p:cBhvr>
                                    </p:animEffect>
                                  </p:childTnLst>
                                </p:cTn>
                              </p:par>
                            </p:childTnLst>
                          </p:cTn>
                        </p:par>
                        <p:par>
                          <p:cTn id="71" fill="hold">
                            <p:stCondLst>
                              <p:cond delay="500"/>
                            </p:stCondLst>
                            <p:childTnLst>
                              <p:par>
                                <p:cTn id="72" presetID="18" presetClass="entr" presetSubtype="6" fill="hold" grpId="0" nodeType="afterEffect">
                                  <p:stCondLst>
                                    <p:cond delay="0"/>
                                  </p:stCondLst>
                                  <p:childTnLst>
                                    <p:set>
                                      <p:cBhvr>
                                        <p:cTn id="73" dur="1" fill="hold">
                                          <p:stCondLst>
                                            <p:cond delay="0"/>
                                          </p:stCondLst>
                                        </p:cTn>
                                        <p:tgtEl>
                                          <p:spTgt spid="290830"/>
                                        </p:tgtEl>
                                        <p:attrNameLst>
                                          <p:attrName>style.visibility</p:attrName>
                                        </p:attrNameLst>
                                      </p:cBhvr>
                                      <p:to>
                                        <p:strVal val="visible"/>
                                      </p:to>
                                    </p:set>
                                    <p:animEffect transition="in" filter="strips(downRight)">
                                      <p:cBhvr>
                                        <p:cTn id="74" dur="500"/>
                                        <p:tgtEl>
                                          <p:spTgt spid="29083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90837"/>
                                        </p:tgtEl>
                                        <p:attrNameLst>
                                          <p:attrName>style.visibility</p:attrName>
                                        </p:attrNameLst>
                                      </p:cBhvr>
                                      <p:to>
                                        <p:strVal val="visible"/>
                                      </p:to>
                                    </p:set>
                                    <p:animEffect transition="in" filter="wipe(up)">
                                      <p:cBhvr>
                                        <p:cTn id="79" dur="500"/>
                                        <p:tgtEl>
                                          <p:spTgt spid="29083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90859"/>
                                        </p:tgtEl>
                                        <p:attrNameLst>
                                          <p:attrName>style.visibility</p:attrName>
                                        </p:attrNameLst>
                                      </p:cBhvr>
                                      <p:to>
                                        <p:strVal val="visible"/>
                                      </p:to>
                                    </p:set>
                                    <p:animEffect transition="in" filter="wipe(left)">
                                      <p:cBhvr>
                                        <p:cTn id="84" dur="500"/>
                                        <p:tgtEl>
                                          <p:spTgt spid="290859"/>
                                        </p:tgtEl>
                                      </p:cBhvr>
                                    </p:animEffect>
                                  </p:childTnLst>
                                </p:cTn>
                              </p:par>
                              <p:par>
                                <p:cTn id="85" presetID="18" presetClass="entr" presetSubtype="6" fill="hold" nodeType="withEffect">
                                  <p:stCondLst>
                                    <p:cond delay="0"/>
                                  </p:stCondLst>
                                  <p:childTnLst>
                                    <p:set>
                                      <p:cBhvr>
                                        <p:cTn id="86" dur="1" fill="hold">
                                          <p:stCondLst>
                                            <p:cond delay="0"/>
                                          </p:stCondLst>
                                        </p:cTn>
                                        <p:tgtEl>
                                          <p:spTgt spid="290843"/>
                                        </p:tgtEl>
                                        <p:attrNameLst>
                                          <p:attrName>style.visibility</p:attrName>
                                        </p:attrNameLst>
                                      </p:cBhvr>
                                      <p:to>
                                        <p:strVal val="visible"/>
                                      </p:to>
                                    </p:set>
                                    <p:animEffect transition="in" filter="strips(downRight)">
                                      <p:cBhvr>
                                        <p:cTn id="87" dur="500"/>
                                        <p:tgtEl>
                                          <p:spTgt spid="290843"/>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290842"/>
                                        </p:tgtEl>
                                        <p:attrNameLst>
                                          <p:attrName>style.visibility</p:attrName>
                                        </p:attrNameLst>
                                      </p:cBhvr>
                                      <p:to>
                                        <p:strVal val="visible"/>
                                      </p:to>
                                    </p:set>
                                    <p:animEffect transition="in" filter="wipe(left)">
                                      <p:cBhvr>
                                        <p:cTn id="91" dur="500"/>
                                        <p:tgtEl>
                                          <p:spTgt spid="29084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90847"/>
                                        </p:tgtEl>
                                        <p:attrNameLst>
                                          <p:attrName>style.visibility</p:attrName>
                                        </p:attrNameLst>
                                      </p:cBhvr>
                                      <p:to>
                                        <p:strVal val="visible"/>
                                      </p:to>
                                    </p:set>
                                    <p:animEffect transition="in" filter="wipe(left)">
                                      <p:cBhvr>
                                        <p:cTn id="96" dur="500"/>
                                        <p:tgtEl>
                                          <p:spTgt spid="290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nimBg="1"/>
      <p:bldP spid="290829" grpId="0" animBg="1"/>
      <p:bldP spid="290830" grpId="0" animBg="1"/>
      <p:bldP spid="290842" grpId="0" animBg="1"/>
      <p:bldP spid="290846" grpId="0" animBg="1"/>
      <p:bldP spid="290862" grpId="0" animBg="1"/>
      <p:bldP spid="290863" grpId="0" animBg="1"/>
      <p:bldP spid="49" grpId="0" animBg="1"/>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en-US" altLang="zh-CN" dirty="0"/>
              <a:t>Exercise 8</a:t>
            </a:r>
            <a:endParaRPr lang="zh-CN" altLang="en-US" dirty="0"/>
          </a:p>
        </p:txBody>
      </p:sp>
      <p:sp>
        <p:nvSpPr>
          <p:cNvPr id="63492" name="Rectangle 3"/>
          <p:cNvSpPr>
            <a:spLocks noGrp="1" noChangeArrowheads="1"/>
          </p:cNvSpPr>
          <p:nvPr>
            <p:ph idx="1"/>
          </p:nvPr>
        </p:nvSpPr>
        <p:spPr/>
        <p:txBody>
          <a:bodyPr/>
          <a:lstStyle/>
          <a:p>
            <a:pPr eaLnBrk="1" hangingPunct="1"/>
            <a:r>
              <a:rPr lang="en-US" altLang="zh-CN" dirty="0"/>
              <a:t>Segment table</a:t>
            </a:r>
            <a:r>
              <a:rPr lang="zh-CN" altLang="en-US" dirty="0"/>
              <a:t>：</a:t>
            </a:r>
            <a:endParaRPr lang="zh-CN" altLang="en-US" dirty="0"/>
          </a:p>
          <a:p>
            <a:pPr lvl="1" eaLnBrk="1" hangingPunct="1"/>
            <a:endParaRPr lang="zh-CN" altLang="en-US" dirty="0"/>
          </a:p>
          <a:p>
            <a:pPr lvl="1" eaLnBrk="1" hangingPunct="1"/>
            <a:endParaRPr lang="zh-CN" altLang="en-US" dirty="0"/>
          </a:p>
          <a:p>
            <a:pPr lvl="1" eaLnBrk="1" hangingPunct="1"/>
            <a:endParaRPr lang="zh-CN" altLang="en-US" dirty="0"/>
          </a:p>
          <a:p>
            <a:pPr lvl="1" eaLnBrk="1" hangingPunct="1"/>
            <a:endParaRPr lang="zh-CN" altLang="en-US" dirty="0"/>
          </a:p>
          <a:p>
            <a:pPr lvl="1" eaLnBrk="1" hangingPunct="1"/>
            <a:endParaRPr lang="zh-CN" altLang="en-US" dirty="0"/>
          </a:p>
          <a:p>
            <a:pPr eaLnBrk="1" hangingPunct="1"/>
            <a:r>
              <a:rPr lang="en-US" altLang="zh-CN" dirty="0"/>
              <a:t>mapping logical address to physical address:</a:t>
            </a:r>
            <a:br>
              <a:rPr lang="en-US" altLang="zh-CN" dirty="0"/>
            </a:br>
            <a:r>
              <a:rPr lang="en-US" altLang="zh-CN" sz="2400" dirty="0"/>
              <a:t>[0, 432]</a:t>
            </a:r>
            <a:r>
              <a:rPr lang="zh-CN" altLang="en-US" sz="2400" dirty="0"/>
              <a:t>，  </a:t>
            </a:r>
            <a:r>
              <a:rPr lang="en-US" altLang="zh-CN" sz="2400" dirty="0"/>
              <a:t>[1, 10]</a:t>
            </a:r>
            <a:r>
              <a:rPr lang="zh-CN" altLang="en-US" sz="2400" dirty="0"/>
              <a:t>，  </a:t>
            </a:r>
            <a:r>
              <a:rPr lang="en-US" altLang="zh-CN" sz="2400" dirty="0"/>
              <a:t>[2, 500]</a:t>
            </a:r>
            <a:r>
              <a:rPr lang="zh-CN" altLang="en-US" sz="2400" dirty="0"/>
              <a:t>，  </a:t>
            </a:r>
            <a:r>
              <a:rPr lang="en-US" altLang="zh-CN" sz="2400" dirty="0"/>
              <a:t>[3, 400]</a:t>
            </a:r>
            <a:endParaRPr lang="en-US" altLang="zh-CN" sz="2400" dirty="0"/>
          </a:p>
          <a:p>
            <a:pPr lvl="1" eaLnBrk="1" hangingPunct="1"/>
            <a:endParaRPr lang="en-US" altLang="zh-CN" sz="2000" dirty="0"/>
          </a:p>
          <a:p>
            <a:pPr lvl="1" eaLnBrk="1" hangingPunct="1"/>
            <a:endParaRPr lang="en-US" altLang="zh-CN" sz="2000" dirty="0"/>
          </a:p>
          <a:p>
            <a:pPr eaLnBrk="1" hangingPunct="1"/>
            <a:r>
              <a:rPr lang="en-US" altLang="zh-CN" dirty="0"/>
              <a:t>Summarize the procedure that mapping a logical address to physical address.</a:t>
            </a:r>
            <a:endParaRPr lang="en-US" altLang="zh-CN" dirty="0"/>
          </a:p>
        </p:txBody>
      </p:sp>
      <p:pic>
        <p:nvPicPr>
          <p:cNvPr id="146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5870" y="1077276"/>
            <a:ext cx="4770530" cy="2711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Segmentation Architecture</a:t>
            </a:r>
            <a:endParaRPr lang="zh-CN" altLang="en-US" dirty="0"/>
          </a:p>
        </p:txBody>
      </p:sp>
      <p:sp>
        <p:nvSpPr>
          <p:cNvPr id="294915" name="Rectangle 3"/>
          <p:cNvSpPr>
            <a:spLocks noGrp="1" noChangeArrowheads="1"/>
          </p:cNvSpPr>
          <p:nvPr>
            <p:ph idx="1"/>
          </p:nvPr>
        </p:nvSpPr>
        <p:spPr>
          <a:xfrm>
            <a:off x="360000" y="1043735"/>
            <a:ext cx="4070815" cy="5580000"/>
          </a:xfrm>
        </p:spPr>
        <p:txBody>
          <a:bodyPr>
            <a:normAutofit lnSpcReduction="10000"/>
          </a:bodyPr>
          <a:lstStyle/>
          <a:p>
            <a:pPr eaLnBrk="1" hangingPunct="1"/>
            <a:r>
              <a:rPr lang="en-US" altLang="zh-CN" dirty="0"/>
              <a:t>Relocation</a:t>
            </a:r>
            <a:endParaRPr lang="en-US" altLang="zh-CN" dirty="0"/>
          </a:p>
          <a:p>
            <a:pPr lvl="1" eaLnBrk="1" hangingPunct="1"/>
            <a:r>
              <a:rPr lang="en-US" altLang="zh-CN" dirty="0"/>
              <a:t>dynamic</a:t>
            </a:r>
            <a:endParaRPr lang="en-US" altLang="zh-CN" dirty="0"/>
          </a:p>
          <a:p>
            <a:pPr lvl="1" eaLnBrk="1" hangingPunct="1"/>
            <a:r>
              <a:rPr lang="en-US" altLang="zh-CN" dirty="0"/>
              <a:t>by segment table </a:t>
            </a:r>
            <a:endParaRPr lang="en-US" altLang="zh-CN" dirty="0"/>
          </a:p>
          <a:p>
            <a:pPr eaLnBrk="1" hangingPunct="1"/>
            <a:r>
              <a:rPr lang="en-US" altLang="zh-CN" dirty="0"/>
              <a:t>Allocation</a:t>
            </a:r>
            <a:endParaRPr lang="en-US" altLang="zh-CN" dirty="0"/>
          </a:p>
          <a:p>
            <a:pPr lvl="1" eaLnBrk="1" hangingPunct="1"/>
            <a:r>
              <a:rPr lang="en-US" altLang="zh-CN" dirty="0"/>
              <a:t>first fit / best fit</a:t>
            </a:r>
            <a:endParaRPr lang="en-US" altLang="zh-CN" dirty="0"/>
          </a:p>
          <a:p>
            <a:pPr lvl="1" eaLnBrk="1" hangingPunct="1"/>
            <a:r>
              <a:rPr lang="en-US" altLang="zh-CN" dirty="0"/>
              <a:t>external fragmentation</a:t>
            </a:r>
            <a:endParaRPr lang="en-US" altLang="zh-CN" dirty="0"/>
          </a:p>
          <a:p>
            <a:pPr lvl="1">
              <a:spcBef>
                <a:spcPts val="600"/>
              </a:spcBef>
            </a:pPr>
            <a:r>
              <a:rPr lang="en-US" altLang="zh-CN" dirty="0"/>
              <a:t>External fragmentation on backing store</a:t>
            </a:r>
            <a:endParaRPr lang="en-US" altLang="zh-CN" dirty="0"/>
          </a:p>
          <a:p>
            <a:pPr lvl="1">
              <a:spcBef>
                <a:spcPts val="600"/>
              </a:spcBef>
            </a:pPr>
            <a:r>
              <a:rPr lang="en-US" altLang="zh-CN" dirty="0"/>
              <a:t>compaction</a:t>
            </a:r>
            <a:endParaRPr lang="en-US" altLang="zh-CN" dirty="0"/>
          </a:p>
          <a:p>
            <a:pPr eaLnBrk="1" hangingPunct="1"/>
            <a:r>
              <a:rPr lang="en-US" altLang="zh-CN" dirty="0"/>
              <a:t>Sharing</a:t>
            </a:r>
            <a:endParaRPr lang="en-US" altLang="zh-CN" dirty="0"/>
          </a:p>
          <a:p>
            <a:pPr lvl="1" eaLnBrk="1" hangingPunct="1"/>
            <a:r>
              <a:rPr lang="en-US" altLang="zh-CN" dirty="0"/>
              <a:t>at segment level </a:t>
            </a:r>
            <a:endParaRPr lang="en-US" altLang="zh-CN" dirty="0"/>
          </a:p>
          <a:p>
            <a:pPr lvl="1" eaLnBrk="1" hangingPunct="1"/>
            <a:r>
              <a:rPr lang="en-US" altLang="zh-CN" dirty="0"/>
              <a:t>shared segments</a:t>
            </a:r>
            <a:endParaRPr lang="en-US" altLang="zh-CN" dirty="0"/>
          </a:p>
          <a:p>
            <a:pPr lvl="1" eaLnBrk="1" hangingPunct="1"/>
            <a:r>
              <a:rPr lang="en-US" altLang="zh-CN" dirty="0"/>
              <a:t>same segment number</a:t>
            </a:r>
            <a:endParaRPr lang="en-US" altLang="zh-CN" dirty="0"/>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791655" y="818710"/>
            <a:ext cx="7200000" cy="3931308"/>
          </a:xfrm>
          <a:prstGeom prst="rect">
            <a:avLst/>
          </a:prstGeom>
        </p:spPr>
      </p:pic>
      <p:sp>
        <p:nvSpPr>
          <p:cNvPr id="6" name="矩形: 圆角 5"/>
          <p:cNvSpPr/>
          <p:nvPr/>
        </p:nvSpPr>
        <p:spPr bwMode="auto">
          <a:xfrm>
            <a:off x="7762185" y="1389519"/>
            <a:ext cx="1800000" cy="252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7" name="矩形: 圆角 6"/>
          <p:cNvSpPr/>
          <p:nvPr/>
        </p:nvSpPr>
        <p:spPr bwMode="auto">
          <a:xfrm>
            <a:off x="7762185" y="3279729"/>
            <a:ext cx="1800000" cy="252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 name="Rectangle 3"/>
          <p:cNvSpPr txBox="1">
            <a:spLocks noChangeArrowheads="1"/>
          </p:cNvSpPr>
          <p:nvPr/>
        </p:nvSpPr>
        <p:spPr bwMode="auto">
          <a:xfrm>
            <a:off x="4791655" y="4824155"/>
            <a:ext cx="7200000" cy="1755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noAutofit/>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spcBef>
                <a:spcPts val="0"/>
              </a:spcBef>
            </a:pPr>
            <a:r>
              <a:rPr lang="en-US" altLang="zh-CN" kern="0" dirty="0"/>
              <a:t>Protection.    associated with segments.</a:t>
            </a:r>
            <a:endParaRPr lang="en-US" altLang="zh-CN" kern="0" dirty="0"/>
          </a:p>
          <a:p>
            <a:pPr lvl="1">
              <a:spcBef>
                <a:spcPts val="0"/>
              </a:spcBef>
            </a:pPr>
            <a:r>
              <a:rPr lang="en-US" altLang="zh-CN" kern="0" dirty="0"/>
              <a:t>With each entry in segment table associate</a:t>
            </a:r>
            <a:endParaRPr lang="en-US" altLang="zh-CN" kern="0" dirty="0"/>
          </a:p>
          <a:p>
            <a:pPr lvl="1">
              <a:spcBef>
                <a:spcPts val="0"/>
              </a:spcBef>
            </a:pPr>
            <a:r>
              <a:rPr lang="en-US" altLang="zh-CN" kern="0" dirty="0"/>
              <a:t>validation bit = 0 </a:t>
            </a:r>
            <a:r>
              <a:rPr lang="en-US" altLang="zh-CN" kern="0" dirty="0">
                <a:sym typeface="Symbol" panose="05050102010706020507" pitchFamily="18" charset="2"/>
              </a:rPr>
              <a:t> illegal segment</a:t>
            </a:r>
            <a:endParaRPr lang="en-US" altLang="zh-CN" kern="0" dirty="0">
              <a:sym typeface="Symbol" panose="05050102010706020507" pitchFamily="18" charset="2"/>
            </a:endParaRPr>
          </a:p>
          <a:p>
            <a:pPr lvl="1">
              <a:spcBef>
                <a:spcPts val="0"/>
              </a:spcBef>
            </a:pPr>
            <a:r>
              <a:rPr lang="en-US" altLang="zh-CN" kern="0" dirty="0">
                <a:sym typeface="Symbol" panose="05050102010706020507" pitchFamily="18" charset="2"/>
              </a:rPr>
              <a:t>read/write/execute privileges</a:t>
            </a:r>
            <a:endParaRPr lang="en-US" altLang="zh-CN"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wipe(left)">
                                      <p:cBhvr>
                                        <p:cTn id="7" dur="500"/>
                                        <p:tgtEl>
                                          <p:spTgt spid="2949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4915">
                                            <p:txEl>
                                              <p:pRg st="1" end="1"/>
                                            </p:txEl>
                                          </p:spTgt>
                                        </p:tgtEl>
                                        <p:attrNameLst>
                                          <p:attrName>style.visibility</p:attrName>
                                        </p:attrNameLst>
                                      </p:cBhvr>
                                      <p:to>
                                        <p:strVal val="visible"/>
                                      </p:to>
                                    </p:set>
                                    <p:animEffect transition="in" filter="wipe(left)">
                                      <p:cBhvr>
                                        <p:cTn id="10" dur="500"/>
                                        <p:tgtEl>
                                          <p:spTgt spid="2949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4915">
                                            <p:txEl>
                                              <p:pRg st="2" end="2"/>
                                            </p:txEl>
                                          </p:spTgt>
                                        </p:tgtEl>
                                        <p:attrNameLst>
                                          <p:attrName>style.visibility</p:attrName>
                                        </p:attrNameLst>
                                      </p:cBhvr>
                                      <p:to>
                                        <p:strVal val="visible"/>
                                      </p:to>
                                    </p:set>
                                    <p:animEffect transition="in" filter="wipe(left)">
                                      <p:cBhvr>
                                        <p:cTn id="13" dur="500"/>
                                        <p:tgtEl>
                                          <p:spTgt spid="2949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4915">
                                            <p:txEl>
                                              <p:pRg st="3" end="3"/>
                                            </p:txEl>
                                          </p:spTgt>
                                        </p:tgtEl>
                                        <p:attrNameLst>
                                          <p:attrName>style.visibility</p:attrName>
                                        </p:attrNameLst>
                                      </p:cBhvr>
                                      <p:to>
                                        <p:strVal val="visible"/>
                                      </p:to>
                                    </p:set>
                                    <p:animEffect transition="in" filter="wipe(left)">
                                      <p:cBhvr>
                                        <p:cTn id="18" dur="500"/>
                                        <p:tgtEl>
                                          <p:spTgt spid="29491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4915">
                                            <p:txEl>
                                              <p:pRg st="4" end="4"/>
                                            </p:txEl>
                                          </p:spTgt>
                                        </p:tgtEl>
                                        <p:attrNameLst>
                                          <p:attrName>style.visibility</p:attrName>
                                        </p:attrNameLst>
                                      </p:cBhvr>
                                      <p:to>
                                        <p:strVal val="visible"/>
                                      </p:to>
                                    </p:set>
                                    <p:animEffect transition="in" filter="wipe(left)">
                                      <p:cBhvr>
                                        <p:cTn id="21" dur="500"/>
                                        <p:tgtEl>
                                          <p:spTgt spid="29491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4915">
                                            <p:txEl>
                                              <p:pRg st="5" end="5"/>
                                            </p:txEl>
                                          </p:spTgt>
                                        </p:tgtEl>
                                        <p:attrNameLst>
                                          <p:attrName>style.visibility</p:attrName>
                                        </p:attrNameLst>
                                      </p:cBhvr>
                                      <p:to>
                                        <p:strVal val="visible"/>
                                      </p:to>
                                    </p:set>
                                    <p:animEffect transition="in" filter="wipe(left)">
                                      <p:cBhvr>
                                        <p:cTn id="24" dur="500"/>
                                        <p:tgtEl>
                                          <p:spTgt spid="29491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4915">
                                            <p:txEl>
                                              <p:pRg st="6" end="6"/>
                                            </p:txEl>
                                          </p:spTgt>
                                        </p:tgtEl>
                                        <p:attrNameLst>
                                          <p:attrName>style.visibility</p:attrName>
                                        </p:attrNameLst>
                                      </p:cBhvr>
                                      <p:to>
                                        <p:strVal val="visible"/>
                                      </p:to>
                                    </p:set>
                                    <p:animEffect transition="in" filter="wipe(left)">
                                      <p:cBhvr>
                                        <p:cTn id="27" dur="500"/>
                                        <p:tgtEl>
                                          <p:spTgt spid="29491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94915">
                                            <p:txEl>
                                              <p:pRg st="7" end="7"/>
                                            </p:txEl>
                                          </p:spTgt>
                                        </p:tgtEl>
                                        <p:attrNameLst>
                                          <p:attrName>style.visibility</p:attrName>
                                        </p:attrNameLst>
                                      </p:cBhvr>
                                      <p:to>
                                        <p:strVal val="visible"/>
                                      </p:to>
                                    </p:set>
                                    <p:animEffect transition="in" filter="wipe(left)">
                                      <p:cBhvr>
                                        <p:cTn id="30" dur="500"/>
                                        <p:tgtEl>
                                          <p:spTgt spid="294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94915">
                                            <p:txEl>
                                              <p:pRg st="8" end="8"/>
                                            </p:txEl>
                                          </p:spTgt>
                                        </p:tgtEl>
                                        <p:attrNameLst>
                                          <p:attrName>style.visibility</p:attrName>
                                        </p:attrNameLst>
                                      </p:cBhvr>
                                      <p:to>
                                        <p:strVal val="visible"/>
                                      </p:to>
                                    </p:set>
                                    <p:animEffect transition="in" filter="wipe(left)">
                                      <p:cBhvr>
                                        <p:cTn id="35" dur="500"/>
                                        <p:tgtEl>
                                          <p:spTgt spid="294915">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94915">
                                            <p:txEl>
                                              <p:pRg st="9" end="9"/>
                                            </p:txEl>
                                          </p:spTgt>
                                        </p:tgtEl>
                                        <p:attrNameLst>
                                          <p:attrName>style.visibility</p:attrName>
                                        </p:attrNameLst>
                                      </p:cBhvr>
                                      <p:to>
                                        <p:strVal val="visible"/>
                                      </p:to>
                                    </p:set>
                                    <p:animEffect transition="in" filter="wipe(left)">
                                      <p:cBhvr>
                                        <p:cTn id="38" dur="500"/>
                                        <p:tgtEl>
                                          <p:spTgt spid="294915">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94915">
                                            <p:txEl>
                                              <p:pRg st="10" end="10"/>
                                            </p:txEl>
                                          </p:spTgt>
                                        </p:tgtEl>
                                        <p:attrNameLst>
                                          <p:attrName>style.visibility</p:attrName>
                                        </p:attrNameLst>
                                      </p:cBhvr>
                                      <p:to>
                                        <p:strVal val="visible"/>
                                      </p:to>
                                    </p:set>
                                    <p:animEffect transition="in" filter="wipe(left)">
                                      <p:cBhvr>
                                        <p:cTn id="41" dur="500"/>
                                        <p:tgtEl>
                                          <p:spTgt spid="294915">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94915">
                                            <p:txEl>
                                              <p:pRg st="11" end="11"/>
                                            </p:txEl>
                                          </p:spTgt>
                                        </p:tgtEl>
                                        <p:attrNameLst>
                                          <p:attrName>style.visibility</p:attrName>
                                        </p:attrNameLst>
                                      </p:cBhvr>
                                      <p:to>
                                        <p:strVal val="visible"/>
                                      </p:to>
                                    </p:set>
                                    <p:animEffect transition="in" filter="wipe(left)">
                                      <p:cBhvr>
                                        <p:cTn id="44" dur="500"/>
                                        <p:tgtEl>
                                          <p:spTgt spid="29491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
                                            <p:txEl>
                                              <p:pRg st="0" end="0"/>
                                            </p:txEl>
                                          </p:spTgt>
                                        </p:tgtEl>
                                        <p:attrNameLst>
                                          <p:attrName>style.visibility</p:attrName>
                                        </p:attrNameLst>
                                      </p:cBhvr>
                                      <p:to>
                                        <p:strVal val="visible"/>
                                      </p:to>
                                    </p:set>
                                    <p:animEffect transition="in" filter="wipe(left)">
                                      <p:cBhvr>
                                        <p:cTn id="64" dur="500"/>
                                        <p:tgtEl>
                                          <p:spTgt spid="8">
                                            <p:txEl>
                                              <p:pRg st="0" end="0"/>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8">
                                            <p:txEl>
                                              <p:pRg st="1" end="1"/>
                                            </p:txEl>
                                          </p:spTgt>
                                        </p:tgtEl>
                                        <p:attrNameLst>
                                          <p:attrName>style.visibility</p:attrName>
                                        </p:attrNameLst>
                                      </p:cBhvr>
                                      <p:to>
                                        <p:strVal val="visible"/>
                                      </p:to>
                                    </p:set>
                                    <p:animEffect transition="in" filter="wipe(left)">
                                      <p:cBhvr>
                                        <p:cTn id="67" dur="500"/>
                                        <p:tgtEl>
                                          <p:spTgt spid="8">
                                            <p:txEl>
                                              <p:pRg st="1" end="1"/>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8">
                                            <p:txEl>
                                              <p:pRg st="2" end="2"/>
                                            </p:txEl>
                                          </p:spTgt>
                                        </p:tgtEl>
                                        <p:attrNameLst>
                                          <p:attrName>style.visibility</p:attrName>
                                        </p:attrNameLst>
                                      </p:cBhvr>
                                      <p:to>
                                        <p:strVal val="visible"/>
                                      </p:to>
                                    </p:set>
                                    <p:animEffect transition="in" filter="wipe(left)">
                                      <p:cBhvr>
                                        <p:cTn id="70" dur="500"/>
                                        <p:tgtEl>
                                          <p:spTgt spid="8">
                                            <p:txEl>
                                              <p:pRg st="2" end="2"/>
                                            </p:txEl>
                                          </p:spTgt>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8">
                                            <p:txEl>
                                              <p:pRg st="3" end="3"/>
                                            </p:txEl>
                                          </p:spTgt>
                                        </p:tgtEl>
                                        <p:attrNameLst>
                                          <p:attrName>style.visibility</p:attrName>
                                        </p:attrNameLst>
                                      </p:cBhvr>
                                      <p:to>
                                        <p:strVal val="visible"/>
                                      </p:to>
                                    </p:set>
                                    <p:animEffect transition="in" filter="wipe(left)">
                                      <p:cBhvr>
                                        <p:cTn id="7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p:bldP spid="6" grpId="0" animBg="1"/>
      <p:bldP spid="7" grpId="0" animBg="1"/>
      <p:bldP spid="8"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Segmentation With Paging </a:t>
            </a:r>
            <a:r>
              <a:rPr lang="zh-CN" altLang="en-US" dirty="0"/>
              <a:t>段页式</a:t>
            </a:r>
            <a:endParaRPr lang="zh-CN" altLang="en-US" dirty="0"/>
          </a:p>
        </p:txBody>
      </p:sp>
      <p:sp>
        <p:nvSpPr>
          <p:cNvPr id="349187" name="Rectangle 3"/>
          <p:cNvSpPr>
            <a:spLocks noGrp="1" noChangeArrowheads="1"/>
          </p:cNvSpPr>
          <p:nvPr>
            <p:ph sz="half" idx="1"/>
          </p:nvPr>
        </p:nvSpPr>
        <p:spPr/>
        <p:txBody>
          <a:bodyPr>
            <a:noAutofit/>
          </a:bodyPr>
          <a:lstStyle/>
          <a:p>
            <a:r>
              <a:rPr lang="zh-CN" altLang="en-US" dirty="0">
                <a:latin typeface="+mn-ea"/>
              </a:rPr>
              <a:t>页式存储管理的特点</a:t>
            </a:r>
            <a:endParaRPr lang="zh-CN" altLang="en-US" dirty="0">
              <a:latin typeface="+mn-ea"/>
            </a:endParaRPr>
          </a:p>
          <a:p>
            <a:pPr lvl="1"/>
            <a:r>
              <a:rPr lang="zh-CN" altLang="en-US" dirty="0">
                <a:latin typeface="+mn-ea"/>
              </a:rPr>
              <a:t>内存分配单位：内存块</a:t>
            </a:r>
            <a:r>
              <a:rPr lang="en-US" altLang="zh-CN" dirty="0"/>
              <a:t>frame</a:t>
            </a:r>
            <a:r>
              <a:rPr lang="zh-CN" altLang="en-US" dirty="0">
                <a:latin typeface="+mn-ea"/>
              </a:rPr>
              <a:t>；</a:t>
            </a:r>
            <a:br>
              <a:rPr lang="en-US" altLang="zh-CN" dirty="0">
                <a:latin typeface="+mn-ea"/>
              </a:rPr>
            </a:br>
            <a:r>
              <a:rPr lang="zh-CN" altLang="en-US" dirty="0">
                <a:latin typeface="+mn-ea"/>
              </a:rPr>
              <a:t>没有外部碎片、且内部碎片也很少，有利于提高内存利用率。</a:t>
            </a:r>
            <a:endParaRPr lang="zh-CN" altLang="en-US" dirty="0">
              <a:latin typeface="+mn-ea"/>
            </a:endParaRPr>
          </a:p>
          <a:p>
            <a:pPr lvl="1"/>
            <a:r>
              <a:rPr lang="zh-CN" altLang="en-US" dirty="0">
                <a:latin typeface="+mn-ea"/>
              </a:rPr>
              <a:t>不能兼顾程序本身的逻辑结构，难于实现代码段</a:t>
            </a:r>
            <a:r>
              <a:rPr lang="en-US" altLang="zh-CN" dirty="0">
                <a:latin typeface="+mn-ea"/>
              </a:rPr>
              <a:t>/</a:t>
            </a:r>
            <a:r>
              <a:rPr lang="zh-CN" altLang="en-US" dirty="0">
                <a:latin typeface="+mn-ea"/>
              </a:rPr>
              <a:t>数据段的共享。</a:t>
            </a:r>
            <a:endParaRPr lang="zh-CN" altLang="en-US" dirty="0">
              <a:latin typeface="+mn-ea"/>
            </a:endParaRPr>
          </a:p>
          <a:p>
            <a:r>
              <a:rPr lang="zh-CN" altLang="en-US" dirty="0">
                <a:latin typeface="+mn-ea"/>
              </a:rPr>
              <a:t>段式存储管理的特点</a:t>
            </a:r>
            <a:endParaRPr lang="zh-CN" altLang="en-US" dirty="0">
              <a:latin typeface="+mn-ea"/>
            </a:endParaRPr>
          </a:p>
          <a:p>
            <a:pPr lvl="1"/>
            <a:r>
              <a:rPr lang="zh-CN" altLang="en-US" dirty="0">
                <a:latin typeface="+mn-ea"/>
              </a:rPr>
              <a:t>程序采用二维的地址空间，能够反映程序的逻辑结构，便于实现存储保护和共享。</a:t>
            </a:r>
            <a:endParaRPr lang="zh-CN" altLang="en-US" dirty="0">
              <a:latin typeface="+mn-ea"/>
            </a:endParaRPr>
          </a:p>
          <a:p>
            <a:pPr lvl="1"/>
            <a:r>
              <a:rPr lang="zh-CN" altLang="en-US" dirty="0">
                <a:latin typeface="+mn-ea"/>
              </a:rPr>
              <a:t>内存分配单位：段；</a:t>
            </a:r>
            <a:br>
              <a:rPr lang="en-US" altLang="zh-CN" dirty="0">
                <a:latin typeface="+mn-ea"/>
              </a:rPr>
            </a:br>
            <a:r>
              <a:rPr lang="zh-CN" altLang="en-US" dirty="0">
                <a:latin typeface="+mn-ea"/>
              </a:rPr>
              <a:t>没有内部碎片，会出现较多的外部碎片，不利于提高内存利用率。</a:t>
            </a:r>
            <a:endParaRPr lang="zh-CN" altLang="en-US" dirty="0">
              <a:latin typeface="+mn-ea"/>
            </a:endParaRPr>
          </a:p>
        </p:txBody>
      </p:sp>
      <p:sp>
        <p:nvSpPr>
          <p:cNvPr id="3" name="内容占位符 2"/>
          <p:cNvSpPr>
            <a:spLocks noGrp="1"/>
          </p:cNvSpPr>
          <p:nvPr>
            <p:ph sz="half" idx="2"/>
          </p:nvPr>
        </p:nvSpPr>
        <p:spPr/>
        <p:txBody>
          <a:bodyPr/>
          <a:lstStyle/>
          <a:p>
            <a:r>
              <a:rPr lang="zh-CN" altLang="en-US" dirty="0">
                <a:latin typeface="+mn-ea"/>
              </a:rPr>
              <a:t>解决方法：</a:t>
            </a:r>
            <a:r>
              <a:rPr lang="zh-CN" altLang="en-US" dirty="0">
                <a:solidFill>
                  <a:srgbClr val="0000FF"/>
                </a:solidFill>
                <a:latin typeface="+mn-ea"/>
              </a:rPr>
              <a:t>段页式存储管理</a:t>
            </a:r>
            <a:endParaRPr lang="zh-CN" altLang="en-US" dirty="0">
              <a:solidFill>
                <a:srgbClr val="0000FF"/>
              </a:solidFill>
              <a:latin typeface="+mn-ea"/>
            </a:endParaRPr>
          </a:p>
          <a:p>
            <a:pPr lvl="1"/>
            <a:r>
              <a:rPr lang="zh-CN" altLang="en-US" dirty="0">
                <a:latin typeface="+mn-ea"/>
              </a:rPr>
              <a:t>段式</a:t>
            </a:r>
            <a:r>
              <a:rPr lang="en-US" altLang="zh-CN" dirty="0">
                <a:latin typeface="+mn-ea"/>
              </a:rPr>
              <a:t>+</a:t>
            </a:r>
            <a:r>
              <a:rPr lang="zh-CN" altLang="en-US" dirty="0">
                <a:latin typeface="+mn-ea"/>
              </a:rPr>
              <a:t>页式</a:t>
            </a:r>
            <a:endParaRPr lang="en-US" altLang="zh-CN" dirty="0">
              <a:latin typeface="+mn-ea"/>
            </a:endParaRPr>
          </a:p>
          <a:p>
            <a:pPr lvl="1"/>
            <a:r>
              <a:rPr lang="zh-CN" altLang="en-US" dirty="0">
                <a:latin typeface="+mn-ea"/>
              </a:rPr>
              <a:t>物理内存管理：页式</a:t>
            </a:r>
            <a:endParaRPr lang="zh-CN" altLang="en-US" dirty="0">
              <a:latin typeface="+mn-ea"/>
            </a:endParaRPr>
          </a:p>
          <a:p>
            <a:pPr lvl="1"/>
            <a:r>
              <a:rPr lang="zh-CN" altLang="en-US" dirty="0">
                <a:latin typeface="+mn-ea"/>
              </a:rPr>
              <a:t>程序逻辑地址空间：分段</a:t>
            </a:r>
            <a:r>
              <a:rPr lang="en-US" altLang="zh-CN" dirty="0">
                <a:latin typeface="+mn-ea"/>
              </a:rPr>
              <a:t>+</a:t>
            </a:r>
            <a:r>
              <a:rPr lang="zh-CN" altLang="en-US" dirty="0">
                <a:latin typeface="+mn-ea"/>
              </a:rPr>
              <a:t>分页</a:t>
            </a:r>
            <a:endParaRPr lang="zh-CN" altLang="en-US" dirty="0">
              <a:latin typeface="+mn-ea"/>
            </a:endParaRPr>
          </a:p>
          <a:p>
            <a:pPr lvl="2"/>
            <a:r>
              <a:rPr lang="zh-CN" altLang="en-US" sz="2400" dirty="0">
                <a:latin typeface="+mn-ea"/>
              </a:rPr>
              <a:t>进程中具有独立逻辑功能的程序或数据仍被划分成段。</a:t>
            </a:r>
            <a:endParaRPr lang="zh-CN" altLang="en-US" sz="2400" dirty="0">
              <a:latin typeface="+mn-ea"/>
            </a:endParaRPr>
          </a:p>
          <a:p>
            <a:pPr lvl="2"/>
            <a:r>
              <a:rPr lang="zh-CN" altLang="en-US" sz="2400" dirty="0">
                <a:latin typeface="+mn-ea"/>
              </a:rPr>
              <a:t>各段再分页。</a:t>
            </a:r>
            <a:endParaRPr lang="en-US" altLang="zh-CN" sz="2400" dirty="0">
              <a:latin typeface="+mn-ea"/>
            </a:endParaRPr>
          </a:p>
          <a:p>
            <a:pPr lvl="2"/>
            <a:r>
              <a:rPr lang="zh-CN" altLang="en-US" sz="2400" dirty="0">
                <a:latin typeface="+mn-ea"/>
              </a:rPr>
              <a:t>每个段的各页可以装入内存中不连续的页面中。</a:t>
            </a:r>
            <a:endParaRPr lang="zh-CN" altLang="en-US" sz="2400" dirty="0">
              <a:latin typeface="+mn-ea"/>
            </a:endParaRPr>
          </a:p>
          <a:p>
            <a:pPr lvl="1"/>
            <a:endParaRPr lang="zh-CN" altLang="en-US" dirty="0">
              <a:latin typeface="+mn-ea"/>
            </a:endParaRPr>
          </a:p>
          <a:p>
            <a:endParaRPr lang="zh-CN" altLang="en-US" dirty="0"/>
          </a:p>
        </p:txBody>
      </p:sp>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wipe(left)">
                                      <p:cBhvr>
                                        <p:cTn id="7" dur="500"/>
                                        <p:tgtEl>
                                          <p:spTgt spid="3491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9187">
                                            <p:txEl>
                                              <p:pRg st="1" end="1"/>
                                            </p:txEl>
                                          </p:spTgt>
                                        </p:tgtEl>
                                        <p:attrNameLst>
                                          <p:attrName>style.visibility</p:attrName>
                                        </p:attrNameLst>
                                      </p:cBhvr>
                                      <p:to>
                                        <p:strVal val="visible"/>
                                      </p:to>
                                    </p:set>
                                    <p:animEffect transition="in" filter="wipe(left)">
                                      <p:cBhvr>
                                        <p:cTn id="10" dur="500"/>
                                        <p:tgtEl>
                                          <p:spTgt spid="3491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9187">
                                            <p:txEl>
                                              <p:pRg st="2" end="2"/>
                                            </p:txEl>
                                          </p:spTgt>
                                        </p:tgtEl>
                                        <p:attrNameLst>
                                          <p:attrName>style.visibility</p:attrName>
                                        </p:attrNameLst>
                                      </p:cBhvr>
                                      <p:to>
                                        <p:strVal val="visible"/>
                                      </p:to>
                                    </p:set>
                                    <p:animEffect transition="in" filter="wipe(left)">
                                      <p:cBhvr>
                                        <p:cTn id="13" dur="500"/>
                                        <p:tgtEl>
                                          <p:spTgt spid="3491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49187">
                                            <p:txEl>
                                              <p:pRg st="3" end="3"/>
                                            </p:txEl>
                                          </p:spTgt>
                                        </p:tgtEl>
                                        <p:attrNameLst>
                                          <p:attrName>style.visibility</p:attrName>
                                        </p:attrNameLst>
                                      </p:cBhvr>
                                      <p:to>
                                        <p:strVal val="visible"/>
                                      </p:to>
                                    </p:set>
                                    <p:animEffect transition="in" filter="wipe(left)">
                                      <p:cBhvr>
                                        <p:cTn id="18" dur="500"/>
                                        <p:tgtEl>
                                          <p:spTgt spid="34918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49187">
                                            <p:txEl>
                                              <p:pRg st="4" end="4"/>
                                            </p:txEl>
                                          </p:spTgt>
                                        </p:tgtEl>
                                        <p:attrNameLst>
                                          <p:attrName>style.visibility</p:attrName>
                                        </p:attrNameLst>
                                      </p:cBhvr>
                                      <p:to>
                                        <p:strVal val="visible"/>
                                      </p:to>
                                    </p:set>
                                    <p:animEffect transition="in" filter="wipe(left)">
                                      <p:cBhvr>
                                        <p:cTn id="21" dur="500"/>
                                        <p:tgtEl>
                                          <p:spTgt spid="34918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49187">
                                            <p:txEl>
                                              <p:pRg st="5" end="5"/>
                                            </p:txEl>
                                          </p:spTgt>
                                        </p:tgtEl>
                                        <p:attrNameLst>
                                          <p:attrName>style.visibility</p:attrName>
                                        </p:attrNameLst>
                                      </p:cBhvr>
                                      <p:to>
                                        <p:strVal val="visible"/>
                                      </p:to>
                                    </p:set>
                                    <p:animEffect transition="in" filter="wipe(left)">
                                      <p:cBhvr>
                                        <p:cTn id="24" dur="500"/>
                                        <p:tgtEl>
                                          <p:spTgt spid="34918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wipe(left)">
                                      <p:cBhvr>
                                        <p:cTn id="29" dur="500"/>
                                        <p:tgtEl>
                                          <p:spTgt spid="3">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left)">
                                      <p:cBhvr>
                                        <p:cTn id="32" dur="500"/>
                                        <p:tgtEl>
                                          <p:spTgt spid="3">
                                            <p:txEl>
                                              <p:pRg st="1" end="1"/>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left)">
                                      <p:cBhvr>
                                        <p:cTn id="35" dur="500"/>
                                        <p:tgtEl>
                                          <p:spTgt spid="3">
                                            <p:txEl>
                                              <p:pRg st="2" end="2"/>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left)">
                                      <p:cBhvr>
                                        <p:cTn id="38" dur="500"/>
                                        <p:tgtEl>
                                          <p:spTgt spid="3">
                                            <p:txEl>
                                              <p:pRg st="3" end="3"/>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wipe(left)">
                                      <p:cBhvr>
                                        <p:cTn id="41" dur="500"/>
                                        <p:tgtEl>
                                          <p:spTgt spid="3">
                                            <p:txEl>
                                              <p:pRg st="4" end="4"/>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wipe(left)">
                                      <p:cBhvr>
                                        <p:cTn id="44" dur="500"/>
                                        <p:tgtEl>
                                          <p:spTgt spid="3">
                                            <p:txEl>
                                              <p:pRg st="5" end="5"/>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05135" y="5679250"/>
            <a:ext cx="2340615" cy="945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solidFill>
            <a:srgbClr val="002060"/>
          </a:solidFill>
        </p:spPr>
        <p:txBody>
          <a:bodyPr/>
          <a:lstStyle/>
          <a:p>
            <a:r>
              <a:rPr lang="en-US" altLang="zh-CN" dirty="0"/>
              <a:t>Segmentation With Paging </a:t>
            </a:r>
            <a:r>
              <a:rPr lang="zh-CN" altLang="en-US" dirty="0"/>
              <a:t>段页式</a:t>
            </a:r>
            <a:endParaRPr lang="zh-CN" altLang="en-US" dirty="0"/>
          </a:p>
        </p:txBody>
      </p:sp>
      <p:sp>
        <p:nvSpPr>
          <p:cNvPr id="351235" name="Rectangle 3"/>
          <p:cNvSpPr>
            <a:spLocks noGrp="1" noChangeArrowheads="1"/>
          </p:cNvSpPr>
          <p:nvPr>
            <p:ph sz="half" idx="1"/>
          </p:nvPr>
        </p:nvSpPr>
        <p:spPr/>
        <p:txBody>
          <a:bodyPr>
            <a:normAutofit/>
          </a:bodyPr>
          <a:lstStyle/>
          <a:p>
            <a:r>
              <a:rPr lang="zh-CN" altLang="en-US" dirty="0"/>
              <a:t>虚拟地址的构成</a:t>
            </a:r>
            <a:endParaRPr lang="zh-CN" altLang="en-US" dirty="0"/>
          </a:p>
          <a:p>
            <a:pPr lvl="1"/>
            <a:r>
              <a:rPr lang="zh-CN" altLang="en-US" dirty="0"/>
              <a:t>进程的逻辑地址空间划分成段，</a:t>
            </a:r>
            <a:br>
              <a:rPr lang="en-US" altLang="zh-CN" dirty="0"/>
            </a:br>
            <a:r>
              <a:rPr lang="zh-CN" altLang="en-US" dirty="0"/>
              <a:t>每个段有自己的段号</a:t>
            </a:r>
            <a:r>
              <a:rPr lang="en-US" altLang="zh-CN" dirty="0"/>
              <a:t>S</a:t>
            </a:r>
            <a:r>
              <a:rPr lang="zh-CN" altLang="en-US" dirty="0"/>
              <a:t>。</a:t>
            </a:r>
            <a:endParaRPr lang="zh-CN" altLang="en-US" dirty="0"/>
          </a:p>
          <a:p>
            <a:pPr lvl="1"/>
            <a:r>
              <a:rPr lang="zh-CN" altLang="en-US" dirty="0"/>
              <a:t>段内的代码或数据，按照内存页面的大小划分为若干页。</a:t>
            </a:r>
            <a:endParaRPr lang="zh-CN" altLang="en-US" dirty="0"/>
          </a:p>
          <a:p>
            <a:pPr lvl="1"/>
            <a:r>
              <a:rPr lang="zh-CN" altLang="en-US" dirty="0"/>
              <a:t>逻辑地址包括三部分：段号</a:t>
            </a:r>
            <a:r>
              <a:rPr lang="en-US" altLang="zh-CN" dirty="0"/>
              <a:t>S</a:t>
            </a:r>
            <a:r>
              <a:rPr lang="zh-CN" altLang="en-US" dirty="0"/>
              <a:t>、页号</a:t>
            </a:r>
            <a:r>
              <a:rPr lang="en-US" altLang="zh-CN" dirty="0"/>
              <a:t>P</a:t>
            </a:r>
            <a:r>
              <a:rPr lang="zh-CN" altLang="en-US" dirty="0"/>
              <a:t>、以及页内地址</a:t>
            </a:r>
            <a:r>
              <a:rPr lang="en-US" altLang="zh-CN" dirty="0"/>
              <a:t>d</a:t>
            </a:r>
            <a:r>
              <a:rPr lang="zh-CN" altLang="en-US" dirty="0"/>
              <a:t>。</a:t>
            </a:r>
            <a:endParaRPr lang="en-US" altLang="zh-CN" dirty="0"/>
          </a:p>
          <a:p>
            <a:pPr lvl="2"/>
            <a:r>
              <a:rPr lang="zh-CN" altLang="en-US" sz="2400" dirty="0"/>
              <a:t>程序员可见：段号</a:t>
            </a:r>
            <a:r>
              <a:rPr lang="en-US" altLang="zh-CN" sz="2400" dirty="0"/>
              <a:t>S</a:t>
            </a:r>
            <a:r>
              <a:rPr lang="zh-CN" altLang="en-US" sz="2400" dirty="0"/>
              <a:t>、段内相对地址</a:t>
            </a:r>
            <a:r>
              <a:rPr lang="en-US" altLang="zh-CN" sz="2400" dirty="0"/>
              <a:t>W</a:t>
            </a:r>
            <a:r>
              <a:rPr lang="zh-CN" altLang="en-US" sz="2400" dirty="0"/>
              <a:t>。</a:t>
            </a:r>
            <a:endParaRPr lang="en-US" altLang="zh-CN" sz="2400" dirty="0"/>
          </a:p>
          <a:p>
            <a:pPr lvl="2"/>
            <a:r>
              <a:rPr lang="zh-CN" altLang="en-US" sz="2400" dirty="0"/>
              <a:t>页号</a:t>
            </a:r>
            <a:r>
              <a:rPr lang="en-US" altLang="zh-CN" sz="2400" dirty="0"/>
              <a:t>P</a:t>
            </a:r>
            <a:r>
              <a:rPr lang="zh-CN" altLang="en-US" sz="2400" dirty="0"/>
              <a:t>和页内地址</a:t>
            </a:r>
            <a:r>
              <a:rPr lang="en-US" altLang="zh-CN" sz="2400" dirty="0"/>
              <a:t>d</a:t>
            </a:r>
            <a:r>
              <a:rPr lang="zh-CN" altLang="en-US" sz="2400" dirty="0"/>
              <a:t>是由地址变换机构根据</a:t>
            </a:r>
            <a:r>
              <a:rPr lang="en-US" altLang="zh-CN" sz="2400" dirty="0"/>
              <a:t>W</a:t>
            </a:r>
            <a:r>
              <a:rPr lang="zh-CN" altLang="en-US" sz="2400" dirty="0"/>
              <a:t>生成的。</a:t>
            </a:r>
            <a:endParaRPr lang="en-US" altLang="zh-CN" sz="2400" dirty="0"/>
          </a:p>
        </p:txBody>
      </p:sp>
      <p:sp>
        <p:nvSpPr>
          <p:cNvPr id="3" name="内容占位符 2"/>
          <p:cNvSpPr>
            <a:spLocks noGrp="1"/>
          </p:cNvSpPr>
          <p:nvPr>
            <p:ph sz="half" idx="2"/>
          </p:nvPr>
        </p:nvSpPr>
        <p:spPr/>
        <p:txBody>
          <a:bodyPr>
            <a:normAutofit/>
          </a:bodyPr>
          <a:lstStyle/>
          <a:p>
            <a:r>
              <a:rPr lang="zh-CN" altLang="en-US" dirty="0">
                <a:latin typeface="+mn-ea"/>
              </a:rPr>
              <a:t>主要数据结构：段表和页表</a:t>
            </a:r>
            <a:endParaRPr lang="en-US" altLang="zh-CN" dirty="0">
              <a:latin typeface="+mn-ea"/>
            </a:endParaRPr>
          </a:p>
          <a:p>
            <a:pPr lvl="1"/>
            <a:r>
              <a:rPr lang="zh-CN" altLang="en-US" dirty="0">
                <a:solidFill>
                  <a:srgbClr val="0000FF"/>
                </a:solidFill>
                <a:latin typeface="+mn-ea"/>
              </a:rPr>
              <a:t>每个进程有一张段表</a:t>
            </a:r>
            <a:endParaRPr lang="zh-CN" altLang="en-US" dirty="0">
              <a:solidFill>
                <a:srgbClr val="0000FF"/>
              </a:solidFill>
              <a:latin typeface="+mn-ea"/>
            </a:endParaRPr>
          </a:p>
          <a:p>
            <a:pPr lvl="2"/>
            <a:r>
              <a:rPr lang="zh-CN" altLang="en-US" sz="2400" dirty="0">
                <a:latin typeface="+mn-ea"/>
              </a:rPr>
              <a:t>管理内存的分配与释放、存储保护和地址变换等。</a:t>
            </a:r>
            <a:endParaRPr lang="zh-CN" altLang="en-US" sz="2400" dirty="0">
              <a:latin typeface="+mn-ea"/>
            </a:endParaRPr>
          </a:p>
          <a:p>
            <a:pPr lvl="2"/>
            <a:r>
              <a:rPr lang="zh-CN" altLang="en-US" sz="2400" dirty="0">
                <a:latin typeface="+mn-ea"/>
              </a:rPr>
              <a:t>每个表项记录对应段的</a:t>
            </a:r>
            <a:r>
              <a:rPr lang="zh-CN" altLang="en-US" sz="2400" dirty="0">
                <a:solidFill>
                  <a:srgbClr val="0000FF"/>
                </a:solidFill>
                <a:latin typeface="+mn-ea"/>
              </a:rPr>
              <a:t>页表的起始地址和页表长度</a:t>
            </a:r>
            <a:r>
              <a:rPr lang="zh-CN" altLang="en-US" sz="2400" dirty="0">
                <a:latin typeface="+mn-ea"/>
              </a:rPr>
              <a:t>。</a:t>
            </a:r>
            <a:endParaRPr lang="zh-CN" altLang="en-US" sz="2400" dirty="0">
              <a:latin typeface="+mn-ea"/>
            </a:endParaRPr>
          </a:p>
          <a:p>
            <a:pPr lvl="1"/>
            <a:r>
              <a:rPr lang="zh-CN" altLang="en-US" dirty="0">
                <a:solidFill>
                  <a:srgbClr val="0000FF"/>
                </a:solidFill>
                <a:latin typeface="+mn-ea"/>
              </a:rPr>
              <a:t>每个段有一张页表</a:t>
            </a:r>
            <a:endParaRPr lang="zh-CN" altLang="en-US" dirty="0">
              <a:solidFill>
                <a:srgbClr val="0000FF"/>
              </a:solidFill>
              <a:latin typeface="+mn-ea"/>
            </a:endParaRPr>
          </a:p>
          <a:p>
            <a:pPr lvl="2"/>
            <a:r>
              <a:rPr lang="zh-CN" altLang="en-US" sz="2400" dirty="0">
                <a:latin typeface="+mn-ea"/>
              </a:rPr>
              <a:t>保存段中的每个逻辑页在物理内存中的内存块号</a:t>
            </a:r>
            <a:endParaRPr lang="zh-CN" altLang="en-US" sz="2400" dirty="0">
              <a:latin typeface="+mn-ea"/>
            </a:endParaRPr>
          </a:p>
          <a:p>
            <a:pPr lvl="1"/>
            <a:r>
              <a:rPr lang="zh-CN" altLang="en-US" dirty="0">
                <a:latin typeface="+mj-ea"/>
              </a:rPr>
              <a:t>段表、页表与内存之间的关系</a:t>
            </a:r>
            <a:endParaRPr lang="zh-CN" altLang="en-US" dirty="0"/>
          </a:p>
          <a:p>
            <a:endParaRPr lang="zh-CN" altLang="en-US" sz="3200" dirty="0"/>
          </a:p>
        </p:txBody>
      </p:sp>
      <p:sp>
        <p:nvSpPr>
          <p:cNvPr id="4"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wipe(left)">
                                      <p:cBhvr>
                                        <p:cTn id="7" dur="500"/>
                                        <p:tgtEl>
                                          <p:spTgt spid="351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wipe(left)">
                                      <p:cBhvr>
                                        <p:cTn id="12" dur="500"/>
                                        <p:tgtEl>
                                          <p:spTgt spid="351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1235">
                                            <p:txEl>
                                              <p:pRg st="2" end="2"/>
                                            </p:txEl>
                                          </p:spTgt>
                                        </p:tgtEl>
                                        <p:attrNameLst>
                                          <p:attrName>style.visibility</p:attrName>
                                        </p:attrNameLst>
                                      </p:cBhvr>
                                      <p:to>
                                        <p:strVal val="visible"/>
                                      </p:to>
                                    </p:set>
                                    <p:animEffect transition="in" filter="wipe(left)">
                                      <p:cBhvr>
                                        <p:cTn id="17" dur="500"/>
                                        <p:tgtEl>
                                          <p:spTgt spid="351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1235">
                                            <p:txEl>
                                              <p:pRg st="3" end="3"/>
                                            </p:txEl>
                                          </p:spTgt>
                                        </p:tgtEl>
                                        <p:attrNameLst>
                                          <p:attrName>style.visibility</p:attrName>
                                        </p:attrNameLst>
                                      </p:cBhvr>
                                      <p:to>
                                        <p:strVal val="visible"/>
                                      </p:to>
                                    </p:set>
                                    <p:animEffect transition="in" filter="wipe(left)">
                                      <p:cBhvr>
                                        <p:cTn id="22" dur="500"/>
                                        <p:tgtEl>
                                          <p:spTgt spid="351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9506"/>
                                        </p:tgtEl>
                                        <p:attrNameLst>
                                          <p:attrName>style.visibility</p:attrName>
                                        </p:attrNameLst>
                                      </p:cBhvr>
                                      <p:to>
                                        <p:strVal val="visible"/>
                                      </p:to>
                                    </p:set>
                                    <p:animEffect transition="in" filter="wipe(left)">
                                      <p:cBhvr>
                                        <p:cTn id="27" dur="500"/>
                                        <p:tgtEl>
                                          <p:spTgt spid="14950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1235">
                                            <p:txEl>
                                              <p:pRg st="4" end="4"/>
                                            </p:txEl>
                                          </p:spTgt>
                                        </p:tgtEl>
                                        <p:attrNameLst>
                                          <p:attrName>style.visibility</p:attrName>
                                        </p:attrNameLst>
                                      </p:cBhvr>
                                      <p:to>
                                        <p:strVal val="visible"/>
                                      </p:to>
                                    </p:set>
                                    <p:animEffect transition="in" filter="wipe(left)">
                                      <p:cBhvr>
                                        <p:cTn id="30" dur="500"/>
                                        <p:tgtEl>
                                          <p:spTgt spid="351235">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51235">
                                            <p:txEl>
                                              <p:pRg st="5" end="5"/>
                                            </p:txEl>
                                          </p:spTgt>
                                        </p:tgtEl>
                                        <p:attrNameLst>
                                          <p:attrName>style.visibility</p:attrName>
                                        </p:attrNameLst>
                                      </p:cBhvr>
                                      <p:to>
                                        <p:strVal val="visible"/>
                                      </p:to>
                                    </p:set>
                                    <p:animEffect transition="in" filter="wipe(left)">
                                      <p:cBhvr>
                                        <p:cTn id="33" dur="500"/>
                                        <p:tgtEl>
                                          <p:spTgt spid="35123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wipe(left)">
                                      <p:cBhvr>
                                        <p:cTn id="38" dur="500"/>
                                        <p:tgtEl>
                                          <p:spTgt spid="3">
                                            <p:txEl>
                                              <p:pRg st="0" end="0"/>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wipe(left)">
                                      <p:cBhvr>
                                        <p:cTn id="41" dur="500"/>
                                        <p:tgtEl>
                                          <p:spTgt spid="3">
                                            <p:txEl>
                                              <p:pRg st="1" end="1"/>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left)">
                                      <p:cBhvr>
                                        <p:cTn id="44" dur="500"/>
                                        <p:tgtEl>
                                          <p:spTgt spid="3">
                                            <p:txEl>
                                              <p:pRg st="2" end="2"/>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wipe(left)">
                                      <p:cBhvr>
                                        <p:cTn id="47" dur="500"/>
                                        <p:tgtEl>
                                          <p:spTgt spid="3">
                                            <p:txEl>
                                              <p:pRg st="3" end="3"/>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wipe(left)">
                                      <p:cBhvr>
                                        <p:cTn id="50" dur="500"/>
                                        <p:tgtEl>
                                          <p:spTgt spid="3">
                                            <p:txEl>
                                              <p:pRg st="4" end="4"/>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wipe(left)">
                                      <p:cBhvr>
                                        <p:cTn id="53" dur="500"/>
                                        <p:tgtEl>
                                          <p:spTgt spid="3">
                                            <p:txEl>
                                              <p:pRg st="5" end="5"/>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wipe(left)">
                                      <p:cBhvr>
                                        <p:cTn id="5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ldLvl="2" build="p"/>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zh-CN" altLang="en-US" dirty="0"/>
              <a:t>段表、页表与内存之间的关系示例</a:t>
            </a:r>
            <a:endParaRPr lang="zh-CN" altLang="en-US" dirty="0"/>
          </a:p>
        </p:txBody>
      </p:sp>
      <p:pic>
        <p:nvPicPr>
          <p:cNvPr id="5" name="图片 4"/>
          <p:cNvPicPr>
            <a:picLocks noChangeAspect="1"/>
          </p:cNvPicPr>
          <p:nvPr/>
        </p:nvPicPr>
        <p:blipFill>
          <a:blip r:embed="rId1"/>
          <a:stretch>
            <a:fillRect/>
          </a:stretch>
        </p:blipFill>
        <p:spPr>
          <a:xfrm>
            <a:off x="1865530" y="1133356"/>
            <a:ext cx="8676000" cy="5355984"/>
          </a:xfrm>
          <a:prstGeom prst="rect">
            <a:avLst/>
          </a:prstGeom>
        </p:spPr>
      </p:pic>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lstStyle/>
          <a:p>
            <a:r>
              <a:rPr lang="en-US" altLang="zh-CN" dirty="0"/>
              <a:t>Address Translation Scheme</a:t>
            </a:r>
            <a:endParaRPr lang="zh-CN" altLang="en-US" dirty="0"/>
          </a:p>
        </p:txBody>
      </p:sp>
      <p:grpSp>
        <p:nvGrpSpPr>
          <p:cNvPr id="303107" name="Group 3"/>
          <p:cNvGrpSpPr/>
          <p:nvPr/>
        </p:nvGrpSpPr>
        <p:grpSpPr bwMode="auto">
          <a:xfrm>
            <a:off x="515380" y="972309"/>
            <a:ext cx="1782763" cy="792162"/>
            <a:chOff x="196" y="527"/>
            <a:chExt cx="1123" cy="499"/>
          </a:xfrm>
        </p:grpSpPr>
        <p:sp>
          <p:nvSpPr>
            <p:cNvPr id="303108" name="Text Box 4"/>
            <p:cNvSpPr txBox="1">
              <a:spLocks noChangeArrowheads="1"/>
            </p:cNvSpPr>
            <p:nvPr/>
          </p:nvSpPr>
          <p:spPr bwMode="auto">
            <a:xfrm>
              <a:off x="196" y="527"/>
              <a:ext cx="11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logical address</a:t>
              </a:r>
              <a:endParaRPr lang="en-US" altLang="zh-CN" sz="2000" b="1" dirty="0"/>
            </a:p>
          </p:txBody>
        </p:sp>
        <p:grpSp>
          <p:nvGrpSpPr>
            <p:cNvPr id="303109" name="Group 5"/>
            <p:cNvGrpSpPr/>
            <p:nvPr/>
          </p:nvGrpSpPr>
          <p:grpSpPr bwMode="auto">
            <a:xfrm>
              <a:off x="385" y="800"/>
              <a:ext cx="726" cy="226"/>
              <a:chOff x="385" y="1616"/>
              <a:chExt cx="726" cy="226"/>
            </a:xfrm>
          </p:grpSpPr>
          <p:sp>
            <p:nvSpPr>
              <p:cNvPr id="303110" name="Rectangle 6"/>
              <p:cNvSpPr>
                <a:spLocks noChangeArrowheads="1"/>
              </p:cNvSpPr>
              <p:nvPr/>
            </p:nvSpPr>
            <p:spPr bwMode="auto">
              <a:xfrm>
                <a:off x="385" y="1616"/>
                <a:ext cx="363" cy="226"/>
              </a:xfrm>
              <a:prstGeom prst="rect">
                <a:avLst/>
              </a:prstGeom>
              <a:solidFill>
                <a:srgbClr val="66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s</a:t>
                </a:r>
                <a:endParaRPr lang="en-US" altLang="zh-CN" b="1"/>
              </a:p>
            </p:txBody>
          </p:sp>
          <p:sp>
            <p:nvSpPr>
              <p:cNvPr id="303111" name="Rectangle 7"/>
              <p:cNvSpPr>
                <a:spLocks noChangeArrowheads="1"/>
              </p:cNvSpPr>
              <p:nvPr/>
            </p:nvSpPr>
            <p:spPr bwMode="auto">
              <a:xfrm>
                <a:off x="748" y="1616"/>
                <a:ext cx="363" cy="226"/>
              </a:xfrm>
              <a:prstGeom prst="rect">
                <a:avLst/>
              </a:prstGeom>
              <a:solidFill>
                <a:srgbClr val="66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d</a:t>
                </a:r>
                <a:endParaRPr lang="en-US" altLang="zh-CN" b="1"/>
              </a:p>
            </p:txBody>
          </p:sp>
        </p:grpSp>
      </p:grpSp>
      <p:sp>
        <p:nvSpPr>
          <p:cNvPr id="303112" name="Oval 8"/>
          <p:cNvSpPr>
            <a:spLocks noChangeArrowheads="1"/>
          </p:cNvSpPr>
          <p:nvPr/>
        </p:nvSpPr>
        <p:spPr bwMode="auto">
          <a:xfrm>
            <a:off x="888442" y="2701096"/>
            <a:ext cx="431800" cy="431800"/>
          </a:xfrm>
          <a:prstGeom prst="ellipse">
            <a:avLst/>
          </a:prstGeom>
          <a:solidFill>
            <a:srgbClr val="FFFF66"/>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Verdana" panose="020B0604030504040204" pitchFamily="34" charset="0"/>
              </a:rPr>
              <a:t>+</a:t>
            </a:r>
            <a:endParaRPr lang="en-US" altLang="zh-CN" b="1">
              <a:latin typeface="Verdana" panose="020B0604030504040204" pitchFamily="34" charset="0"/>
            </a:endParaRPr>
          </a:p>
        </p:txBody>
      </p:sp>
      <p:sp>
        <p:nvSpPr>
          <p:cNvPr id="303113" name="Line 9"/>
          <p:cNvSpPr>
            <a:spLocks noChangeShapeType="1"/>
          </p:cNvSpPr>
          <p:nvPr/>
        </p:nvSpPr>
        <p:spPr bwMode="auto">
          <a:xfrm>
            <a:off x="1104342" y="1764472"/>
            <a:ext cx="0" cy="9366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3114" name="Group 10"/>
          <p:cNvGrpSpPr/>
          <p:nvPr/>
        </p:nvGrpSpPr>
        <p:grpSpPr bwMode="auto">
          <a:xfrm>
            <a:off x="680480" y="3132896"/>
            <a:ext cx="849313" cy="1309688"/>
            <a:chOff x="190" y="1888"/>
            <a:chExt cx="535" cy="825"/>
          </a:xfrm>
        </p:grpSpPr>
        <p:sp>
          <p:nvSpPr>
            <p:cNvPr id="303115" name="Line 11"/>
            <p:cNvSpPr>
              <a:spLocks noChangeShapeType="1"/>
            </p:cNvSpPr>
            <p:nvPr/>
          </p:nvSpPr>
          <p:spPr bwMode="auto">
            <a:xfrm flipV="1">
              <a:off x="457" y="1888"/>
              <a:ext cx="0" cy="5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16" name="Text Box 12"/>
            <p:cNvSpPr txBox="1">
              <a:spLocks noChangeArrowheads="1"/>
            </p:cNvSpPr>
            <p:nvPr/>
          </p:nvSpPr>
          <p:spPr bwMode="auto">
            <a:xfrm>
              <a:off x="190" y="2463"/>
              <a:ext cx="53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STBR</a:t>
              </a:r>
              <a:endParaRPr lang="en-US" altLang="zh-CN" sz="2000" b="1"/>
            </a:p>
          </p:txBody>
        </p:sp>
      </p:grpSp>
      <p:grpSp>
        <p:nvGrpSpPr>
          <p:cNvPr id="303117" name="Group 13"/>
          <p:cNvGrpSpPr/>
          <p:nvPr/>
        </p:nvGrpSpPr>
        <p:grpSpPr bwMode="auto">
          <a:xfrm>
            <a:off x="2225570" y="2196271"/>
            <a:ext cx="2447925" cy="1765300"/>
            <a:chOff x="1111" y="1298"/>
            <a:chExt cx="1542" cy="1112"/>
          </a:xfrm>
        </p:grpSpPr>
        <p:grpSp>
          <p:nvGrpSpPr>
            <p:cNvPr id="303118" name="Group 14"/>
            <p:cNvGrpSpPr/>
            <p:nvPr/>
          </p:nvGrpSpPr>
          <p:grpSpPr bwMode="auto">
            <a:xfrm>
              <a:off x="1111" y="1298"/>
              <a:ext cx="1542" cy="860"/>
              <a:chOff x="1565" y="1753"/>
              <a:chExt cx="1542" cy="860"/>
            </a:xfrm>
          </p:grpSpPr>
          <p:grpSp>
            <p:nvGrpSpPr>
              <p:cNvPr id="303119" name="Group 15"/>
              <p:cNvGrpSpPr/>
              <p:nvPr/>
            </p:nvGrpSpPr>
            <p:grpSpPr bwMode="auto">
              <a:xfrm>
                <a:off x="1565" y="1979"/>
                <a:ext cx="1542" cy="408"/>
                <a:chOff x="1565" y="1979"/>
                <a:chExt cx="1542" cy="408"/>
              </a:xfrm>
            </p:grpSpPr>
            <p:sp>
              <p:nvSpPr>
                <p:cNvPr id="303120" name="Rectangle 16"/>
                <p:cNvSpPr>
                  <a:spLocks noChangeArrowheads="1"/>
                </p:cNvSpPr>
                <p:nvPr/>
              </p:nvSpPr>
              <p:spPr bwMode="auto">
                <a:xfrm>
                  <a:off x="1565" y="1979"/>
                  <a:ext cx="771" cy="408"/>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segment</a:t>
                  </a:r>
                  <a:endParaRPr lang="en-US" altLang="zh-CN" sz="2000" b="1"/>
                </a:p>
                <a:p>
                  <a:pPr algn="ctr"/>
                  <a:r>
                    <a:rPr lang="en-US" altLang="zh-CN" sz="2000" b="1"/>
                    <a:t>length</a:t>
                  </a:r>
                  <a:endParaRPr lang="en-US" altLang="zh-CN" sz="2000" b="1"/>
                </a:p>
              </p:txBody>
            </p:sp>
            <p:sp>
              <p:nvSpPr>
                <p:cNvPr id="303121" name="Rectangle 17"/>
                <p:cNvSpPr>
                  <a:spLocks noChangeArrowheads="1"/>
                </p:cNvSpPr>
                <p:nvPr/>
              </p:nvSpPr>
              <p:spPr bwMode="auto">
                <a:xfrm>
                  <a:off x="2336" y="1979"/>
                  <a:ext cx="771" cy="408"/>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page-table</a:t>
                  </a:r>
                  <a:endParaRPr lang="en-US" altLang="zh-CN" sz="2000" b="1"/>
                </a:p>
                <a:p>
                  <a:pPr algn="ctr"/>
                  <a:r>
                    <a:rPr lang="en-US" altLang="zh-CN" sz="2000" b="1"/>
                    <a:t>base</a:t>
                  </a:r>
                  <a:endParaRPr lang="en-US" altLang="zh-CN" sz="2000" b="1"/>
                </a:p>
              </p:txBody>
            </p:sp>
          </p:grpSp>
          <p:grpSp>
            <p:nvGrpSpPr>
              <p:cNvPr id="303122" name="Group 18"/>
              <p:cNvGrpSpPr/>
              <p:nvPr/>
            </p:nvGrpSpPr>
            <p:grpSpPr bwMode="auto">
              <a:xfrm>
                <a:off x="1565" y="2387"/>
                <a:ext cx="1542" cy="226"/>
                <a:chOff x="1565" y="2614"/>
                <a:chExt cx="1542" cy="408"/>
              </a:xfrm>
            </p:grpSpPr>
            <p:sp>
              <p:nvSpPr>
                <p:cNvPr id="303123" name="Rectangle 19"/>
                <p:cNvSpPr>
                  <a:spLocks noChangeArrowheads="1"/>
                </p:cNvSpPr>
                <p:nvPr/>
              </p:nvSpPr>
              <p:spPr bwMode="auto">
                <a:xfrm>
                  <a:off x="1565" y="2614"/>
                  <a:ext cx="771" cy="408"/>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1"/>
                </a:p>
                <a:p>
                  <a:pPr algn="ctr"/>
                  <a:endParaRPr lang="en-US" altLang="zh-CN" sz="2000" b="1"/>
                </a:p>
              </p:txBody>
            </p:sp>
            <p:sp>
              <p:nvSpPr>
                <p:cNvPr id="303124" name="Rectangle 20"/>
                <p:cNvSpPr>
                  <a:spLocks noChangeArrowheads="1"/>
                </p:cNvSpPr>
                <p:nvPr/>
              </p:nvSpPr>
              <p:spPr bwMode="auto">
                <a:xfrm>
                  <a:off x="2336" y="2614"/>
                  <a:ext cx="771" cy="408"/>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grpSp>
          <p:grpSp>
            <p:nvGrpSpPr>
              <p:cNvPr id="303125" name="Group 21"/>
              <p:cNvGrpSpPr/>
              <p:nvPr/>
            </p:nvGrpSpPr>
            <p:grpSpPr bwMode="auto">
              <a:xfrm>
                <a:off x="1565" y="1753"/>
                <a:ext cx="1542" cy="226"/>
                <a:chOff x="1565" y="2614"/>
                <a:chExt cx="1542" cy="408"/>
              </a:xfrm>
            </p:grpSpPr>
            <p:sp>
              <p:nvSpPr>
                <p:cNvPr id="303126" name="Rectangle 22"/>
                <p:cNvSpPr>
                  <a:spLocks noChangeArrowheads="1"/>
                </p:cNvSpPr>
                <p:nvPr/>
              </p:nvSpPr>
              <p:spPr bwMode="auto">
                <a:xfrm>
                  <a:off x="1565" y="2614"/>
                  <a:ext cx="771" cy="408"/>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1"/>
                </a:p>
                <a:p>
                  <a:pPr algn="ctr"/>
                  <a:endParaRPr lang="en-US" altLang="zh-CN" sz="2000" b="1"/>
                </a:p>
              </p:txBody>
            </p:sp>
            <p:sp>
              <p:nvSpPr>
                <p:cNvPr id="303127" name="Rectangle 23"/>
                <p:cNvSpPr>
                  <a:spLocks noChangeArrowheads="1"/>
                </p:cNvSpPr>
                <p:nvPr/>
              </p:nvSpPr>
              <p:spPr bwMode="auto">
                <a:xfrm>
                  <a:off x="2336" y="2614"/>
                  <a:ext cx="771" cy="408"/>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grpSp>
        </p:grpSp>
        <p:sp>
          <p:nvSpPr>
            <p:cNvPr id="303128" name="Text Box 24"/>
            <p:cNvSpPr txBox="1">
              <a:spLocks noChangeArrowheads="1"/>
            </p:cNvSpPr>
            <p:nvPr/>
          </p:nvSpPr>
          <p:spPr bwMode="auto">
            <a:xfrm>
              <a:off x="1356" y="2160"/>
              <a:ext cx="105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segment table</a:t>
              </a:r>
              <a:endParaRPr lang="en-US" altLang="zh-CN" sz="2000" b="1"/>
            </a:p>
          </p:txBody>
        </p:sp>
      </p:grpSp>
      <p:sp>
        <p:nvSpPr>
          <p:cNvPr id="303129" name="Line 25"/>
          <p:cNvSpPr>
            <a:spLocks noChangeShapeType="1"/>
          </p:cNvSpPr>
          <p:nvPr/>
        </p:nvSpPr>
        <p:spPr bwMode="auto">
          <a:xfrm>
            <a:off x="1320242" y="2916996"/>
            <a:ext cx="900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0" name="AutoShape 26"/>
          <p:cNvSpPr>
            <a:spLocks noChangeArrowheads="1"/>
          </p:cNvSpPr>
          <p:nvPr/>
        </p:nvSpPr>
        <p:spPr bwMode="auto">
          <a:xfrm>
            <a:off x="5589274" y="2240920"/>
            <a:ext cx="900000" cy="468000"/>
          </a:xfrm>
          <a:prstGeom prst="flowChartDecision">
            <a:avLst/>
          </a:prstGeom>
          <a:solidFill>
            <a:srgbClr val="FFFF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cs typeface="Times New Roman" panose="02020603050405020304" pitchFamily="18" charset="0"/>
              </a:rPr>
              <a:t>&gt;</a:t>
            </a:r>
            <a:endParaRPr lang="en-US" altLang="zh-CN" b="1" dirty="0">
              <a:cs typeface="Times New Roman" panose="02020603050405020304" pitchFamily="18" charset="0"/>
            </a:endParaRPr>
          </a:p>
        </p:txBody>
      </p:sp>
      <p:grpSp>
        <p:nvGrpSpPr>
          <p:cNvPr id="303131" name="Group 27"/>
          <p:cNvGrpSpPr/>
          <p:nvPr/>
        </p:nvGrpSpPr>
        <p:grpSpPr bwMode="auto">
          <a:xfrm>
            <a:off x="1685510" y="1764472"/>
            <a:ext cx="4374000" cy="504825"/>
            <a:chOff x="930" y="1026"/>
            <a:chExt cx="2585" cy="408"/>
          </a:xfrm>
        </p:grpSpPr>
        <p:sp>
          <p:nvSpPr>
            <p:cNvPr id="303132" name="Line 28"/>
            <p:cNvSpPr>
              <a:spLocks noChangeShapeType="1"/>
            </p:cNvSpPr>
            <p:nvPr/>
          </p:nvSpPr>
          <p:spPr bwMode="auto">
            <a:xfrm>
              <a:off x="930" y="1026"/>
              <a:ext cx="0"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3" name="Line 29"/>
            <p:cNvSpPr>
              <a:spLocks noChangeShapeType="1"/>
            </p:cNvSpPr>
            <p:nvPr/>
          </p:nvSpPr>
          <p:spPr bwMode="auto">
            <a:xfrm>
              <a:off x="930" y="1162"/>
              <a:ext cx="258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4" name="Line 30"/>
            <p:cNvSpPr>
              <a:spLocks noChangeShapeType="1"/>
            </p:cNvSpPr>
            <p:nvPr/>
          </p:nvSpPr>
          <p:spPr bwMode="auto">
            <a:xfrm>
              <a:off x="3515" y="1162"/>
              <a:ext cx="0"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3135" name="Group 31"/>
          <p:cNvGrpSpPr/>
          <p:nvPr/>
        </p:nvGrpSpPr>
        <p:grpSpPr bwMode="auto">
          <a:xfrm>
            <a:off x="1974062" y="2051809"/>
            <a:ext cx="3654214" cy="647700"/>
            <a:chOff x="930" y="1253"/>
            <a:chExt cx="2506" cy="408"/>
          </a:xfrm>
        </p:grpSpPr>
        <p:sp>
          <p:nvSpPr>
            <p:cNvPr id="303136" name="Line 32"/>
            <p:cNvSpPr>
              <a:spLocks noChangeShapeType="1"/>
            </p:cNvSpPr>
            <p:nvPr/>
          </p:nvSpPr>
          <p:spPr bwMode="auto">
            <a:xfrm flipH="1">
              <a:off x="930" y="1661"/>
              <a:ext cx="18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7" name="Line 33"/>
            <p:cNvSpPr>
              <a:spLocks noChangeShapeType="1"/>
            </p:cNvSpPr>
            <p:nvPr/>
          </p:nvSpPr>
          <p:spPr bwMode="auto">
            <a:xfrm flipV="1">
              <a:off x="930" y="1253"/>
              <a:ext cx="0" cy="40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8" name="Line 34"/>
            <p:cNvSpPr>
              <a:spLocks noChangeShapeType="1"/>
            </p:cNvSpPr>
            <p:nvPr/>
          </p:nvSpPr>
          <p:spPr bwMode="auto">
            <a:xfrm>
              <a:off x="930" y="1253"/>
              <a:ext cx="208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39" name="Line 35"/>
            <p:cNvSpPr>
              <a:spLocks noChangeShapeType="1"/>
            </p:cNvSpPr>
            <p:nvPr/>
          </p:nvSpPr>
          <p:spPr bwMode="auto">
            <a:xfrm>
              <a:off x="3016" y="1253"/>
              <a:ext cx="0" cy="2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40" name="Line 36"/>
            <p:cNvSpPr>
              <a:spLocks noChangeShapeType="1"/>
            </p:cNvSpPr>
            <p:nvPr/>
          </p:nvSpPr>
          <p:spPr bwMode="auto">
            <a:xfrm>
              <a:off x="3016" y="1525"/>
              <a:ext cx="42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3141" name="Rectangle 37"/>
          <p:cNvSpPr>
            <a:spLocks noChangeArrowheads="1"/>
          </p:cNvSpPr>
          <p:nvPr/>
        </p:nvSpPr>
        <p:spPr bwMode="auto">
          <a:xfrm>
            <a:off x="6861085" y="2915409"/>
            <a:ext cx="1296000" cy="360362"/>
          </a:xfrm>
          <a:prstGeom prst="rect">
            <a:avLst/>
          </a:prstGeom>
          <a:solidFill>
            <a:srgbClr val="FF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d</a:t>
            </a:r>
            <a:endParaRPr lang="en-US" altLang="zh-CN" b="1" dirty="0"/>
          </a:p>
        </p:txBody>
      </p:sp>
      <p:grpSp>
        <p:nvGrpSpPr>
          <p:cNvPr id="303142" name="Group 38"/>
          <p:cNvGrpSpPr/>
          <p:nvPr/>
        </p:nvGrpSpPr>
        <p:grpSpPr bwMode="auto">
          <a:xfrm>
            <a:off x="6900724" y="3636134"/>
            <a:ext cx="1296987" cy="360362"/>
            <a:chOff x="3424" y="2160"/>
            <a:chExt cx="817" cy="227"/>
          </a:xfrm>
        </p:grpSpPr>
        <p:sp>
          <p:nvSpPr>
            <p:cNvPr id="303143" name="Rectangle 39"/>
            <p:cNvSpPr>
              <a:spLocks noChangeArrowheads="1"/>
            </p:cNvSpPr>
            <p:nvPr/>
          </p:nvSpPr>
          <p:spPr bwMode="auto">
            <a:xfrm>
              <a:off x="3424" y="2160"/>
              <a:ext cx="408" cy="227"/>
            </a:xfrm>
            <a:prstGeom prst="rect">
              <a:avLst/>
            </a:prstGeom>
            <a:solidFill>
              <a:srgbClr val="66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endParaRPr lang="en-US" altLang="zh-CN" b="1"/>
            </a:p>
          </p:txBody>
        </p:sp>
        <p:sp>
          <p:nvSpPr>
            <p:cNvPr id="303144" name="Rectangle 40"/>
            <p:cNvSpPr>
              <a:spLocks noChangeArrowheads="1"/>
            </p:cNvSpPr>
            <p:nvPr/>
          </p:nvSpPr>
          <p:spPr bwMode="auto">
            <a:xfrm>
              <a:off x="3833" y="2160"/>
              <a:ext cx="408" cy="227"/>
            </a:xfrm>
            <a:prstGeom prst="rect">
              <a:avLst/>
            </a:prstGeom>
            <a:solidFill>
              <a:srgbClr val="66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d'</a:t>
              </a:r>
              <a:endParaRPr lang="en-US" altLang="zh-CN" b="1" dirty="0"/>
            </a:p>
          </p:txBody>
        </p:sp>
      </p:grpSp>
      <p:grpSp>
        <p:nvGrpSpPr>
          <p:cNvPr id="303145" name="Group 41"/>
          <p:cNvGrpSpPr/>
          <p:nvPr/>
        </p:nvGrpSpPr>
        <p:grpSpPr bwMode="auto">
          <a:xfrm>
            <a:off x="6456040" y="2051810"/>
            <a:ext cx="1080000" cy="865187"/>
            <a:chOff x="3504" y="1207"/>
            <a:chExt cx="374" cy="545"/>
          </a:xfrm>
        </p:grpSpPr>
        <p:grpSp>
          <p:nvGrpSpPr>
            <p:cNvPr id="303146" name="Group 42"/>
            <p:cNvGrpSpPr/>
            <p:nvPr/>
          </p:nvGrpSpPr>
          <p:grpSpPr bwMode="auto">
            <a:xfrm>
              <a:off x="3515" y="1480"/>
              <a:ext cx="363" cy="272"/>
              <a:chOff x="3515" y="1480"/>
              <a:chExt cx="363" cy="272"/>
            </a:xfrm>
          </p:grpSpPr>
          <p:sp>
            <p:nvSpPr>
              <p:cNvPr id="303147" name="Line 43"/>
              <p:cNvSpPr>
                <a:spLocks noChangeShapeType="1"/>
              </p:cNvSpPr>
              <p:nvPr/>
            </p:nvSpPr>
            <p:spPr bwMode="auto">
              <a:xfrm>
                <a:off x="3515" y="1480"/>
                <a:ext cx="36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48" name="Line 44"/>
              <p:cNvSpPr>
                <a:spLocks noChangeShapeType="1"/>
              </p:cNvSpPr>
              <p:nvPr/>
            </p:nvSpPr>
            <p:spPr bwMode="auto">
              <a:xfrm>
                <a:off x="3878" y="1480"/>
                <a:ext cx="0"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3149" name="Text Box 45"/>
            <p:cNvSpPr txBox="1">
              <a:spLocks noChangeArrowheads="1"/>
            </p:cNvSpPr>
            <p:nvPr/>
          </p:nvSpPr>
          <p:spPr bwMode="auto">
            <a:xfrm>
              <a:off x="3504" y="1207"/>
              <a:ext cx="329" cy="250"/>
            </a:xfrm>
            <a:prstGeom prst="rect">
              <a:avLst/>
            </a:prstGeom>
            <a:noFill/>
            <a:ln w="9525" algn="ctr">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yes</a:t>
              </a:r>
              <a:endParaRPr lang="en-US" altLang="zh-CN" sz="2000" b="1" dirty="0"/>
            </a:p>
          </p:txBody>
        </p:sp>
      </p:grpSp>
      <p:grpSp>
        <p:nvGrpSpPr>
          <p:cNvPr id="303150" name="Group 46"/>
          <p:cNvGrpSpPr/>
          <p:nvPr/>
        </p:nvGrpSpPr>
        <p:grpSpPr bwMode="auto">
          <a:xfrm>
            <a:off x="5555940" y="2624894"/>
            <a:ext cx="919163" cy="863600"/>
            <a:chOff x="2950" y="1568"/>
            <a:chExt cx="579" cy="544"/>
          </a:xfrm>
        </p:grpSpPr>
        <p:grpSp>
          <p:nvGrpSpPr>
            <p:cNvPr id="303151" name="Group 47"/>
            <p:cNvGrpSpPr/>
            <p:nvPr/>
          </p:nvGrpSpPr>
          <p:grpSpPr bwMode="auto">
            <a:xfrm>
              <a:off x="3242" y="1568"/>
              <a:ext cx="287" cy="320"/>
              <a:chOff x="3242" y="1568"/>
              <a:chExt cx="287" cy="320"/>
            </a:xfrm>
          </p:grpSpPr>
          <p:sp>
            <p:nvSpPr>
              <p:cNvPr id="303152" name="Line 48"/>
              <p:cNvSpPr>
                <a:spLocks noChangeShapeType="1"/>
              </p:cNvSpPr>
              <p:nvPr/>
            </p:nvSpPr>
            <p:spPr bwMode="auto">
              <a:xfrm>
                <a:off x="3243" y="1616"/>
                <a:ext cx="0"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53" name="Text Box 49"/>
              <p:cNvSpPr txBox="1">
                <a:spLocks noChangeArrowheads="1"/>
              </p:cNvSpPr>
              <p:nvPr/>
            </p:nvSpPr>
            <p:spPr bwMode="auto">
              <a:xfrm>
                <a:off x="3242" y="1568"/>
                <a:ext cx="28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cs typeface="Times New Roman" panose="02020603050405020304" pitchFamily="18" charset="0"/>
                  </a:rPr>
                  <a:t>no</a:t>
                </a:r>
                <a:endParaRPr lang="en-US" altLang="zh-CN" sz="2000" b="1" dirty="0">
                  <a:cs typeface="Times New Roman" panose="02020603050405020304" pitchFamily="18" charset="0"/>
                </a:endParaRPr>
              </a:p>
            </p:txBody>
          </p:sp>
        </p:grpSp>
        <p:sp>
          <p:nvSpPr>
            <p:cNvPr id="303154" name="Text Box 50"/>
            <p:cNvSpPr txBox="1">
              <a:spLocks noChangeArrowheads="1"/>
            </p:cNvSpPr>
            <p:nvPr/>
          </p:nvSpPr>
          <p:spPr bwMode="auto">
            <a:xfrm>
              <a:off x="2950" y="1821"/>
              <a:ext cx="50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cs typeface="Times New Roman" panose="02020603050405020304" pitchFamily="18" charset="0"/>
                </a:rPr>
                <a:t>  </a:t>
              </a:r>
              <a:r>
                <a:rPr lang="en-US" altLang="zh-CN" sz="2000" b="1" dirty="0">
                  <a:cs typeface="Times New Roman" panose="02020603050405020304" pitchFamily="18" charset="0"/>
                </a:rPr>
                <a:t>trap</a:t>
              </a:r>
              <a:endParaRPr lang="en-US" altLang="zh-CN" b="1" dirty="0">
                <a:cs typeface="Times New Roman" panose="02020603050405020304" pitchFamily="18" charset="0"/>
              </a:endParaRPr>
            </a:p>
          </p:txBody>
        </p:sp>
      </p:grpSp>
      <p:sp>
        <p:nvSpPr>
          <p:cNvPr id="303155" name="Line 51"/>
          <p:cNvSpPr>
            <a:spLocks noChangeShapeType="1"/>
          </p:cNvSpPr>
          <p:nvPr/>
        </p:nvSpPr>
        <p:spPr bwMode="auto">
          <a:xfrm>
            <a:off x="7550010" y="3277360"/>
            <a:ext cx="0" cy="35877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56" name="Oval 52"/>
          <p:cNvSpPr>
            <a:spLocks noChangeArrowheads="1"/>
          </p:cNvSpPr>
          <p:nvPr/>
        </p:nvSpPr>
        <p:spPr bwMode="auto">
          <a:xfrm>
            <a:off x="5462448" y="4861684"/>
            <a:ext cx="431800" cy="431800"/>
          </a:xfrm>
          <a:prstGeom prst="ellipse">
            <a:avLst/>
          </a:prstGeom>
          <a:solidFill>
            <a:srgbClr val="FFFF66"/>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Verdana" panose="020B0604030504040204" pitchFamily="34" charset="0"/>
              </a:rPr>
              <a:t>+</a:t>
            </a:r>
            <a:endParaRPr lang="en-US" altLang="zh-CN" b="1">
              <a:latin typeface="Verdana" panose="020B0604030504040204" pitchFamily="34" charset="0"/>
            </a:endParaRPr>
          </a:p>
        </p:txBody>
      </p:sp>
      <p:grpSp>
        <p:nvGrpSpPr>
          <p:cNvPr id="303157" name="Group 53"/>
          <p:cNvGrpSpPr/>
          <p:nvPr/>
        </p:nvGrpSpPr>
        <p:grpSpPr bwMode="auto">
          <a:xfrm>
            <a:off x="5678348" y="3996496"/>
            <a:ext cx="1511300" cy="863600"/>
            <a:chOff x="2699" y="2432"/>
            <a:chExt cx="952" cy="544"/>
          </a:xfrm>
        </p:grpSpPr>
        <p:sp>
          <p:nvSpPr>
            <p:cNvPr id="303158" name="Line 54"/>
            <p:cNvSpPr>
              <a:spLocks noChangeShapeType="1"/>
            </p:cNvSpPr>
            <p:nvPr/>
          </p:nvSpPr>
          <p:spPr bwMode="auto">
            <a:xfrm>
              <a:off x="3651" y="2432"/>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59" name="Line 55"/>
            <p:cNvSpPr>
              <a:spLocks noChangeShapeType="1"/>
            </p:cNvSpPr>
            <p:nvPr/>
          </p:nvSpPr>
          <p:spPr bwMode="auto">
            <a:xfrm flipH="1">
              <a:off x="2699" y="2614"/>
              <a:ext cx="95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60" name="Line 56"/>
            <p:cNvSpPr>
              <a:spLocks noChangeShapeType="1"/>
            </p:cNvSpPr>
            <p:nvPr/>
          </p:nvSpPr>
          <p:spPr bwMode="auto">
            <a:xfrm>
              <a:off x="2699" y="2614"/>
              <a:ext cx="0" cy="3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3161" name="Group 57"/>
          <p:cNvGrpSpPr/>
          <p:nvPr/>
        </p:nvGrpSpPr>
        <p:grpSpPr bwMode="auto">
          <a:xfrm>
            <a:off x="4700237" y="2916997"/>
            <a:ext cx="746127" cy="2155826"/>
            <a:chOff x="2115" y="1752"/>
            <a:chExt cx="470" cy="1358"/>
          </a:xfrm>
        </p:grpSpPr>
        <p:sp>
          <p:nvSpPr>
            <p:cNvPr id="303162" name="Line 58"/>
            <p:cNvSpPr>
              <a:spLocks noChangeShapeType="1"/>
            </p:cNvSpPr>
            <p:nvPr/>
          </p:nvSpPr>
          <p:spPr bwMode="auto">
            <a:xfrm>
              <a:off x="2115" y="1752"/>
              <a:ext cx="19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3165" name="Group 61"/>
            <p:cNvGrpSpPr/>
            <p:nvPr/>
          </p:nvGrpSpPr>
          <p:grpSpPr bwMode="auto">
            <a:xfrm>
              <a:off x="2324" y="1763"/>
              <a:ext cx="261" cy="1347"/>
              <a:chOff x="2310" y="1715"/>
              <a:chExt cx="244" cy="1443"/>
            </a:xfrm>
          </p:grpSpPr>
          <p:sp>
            <p:nvSpPr>
              <p:cNvPr id="303166" name="Line 62"/>
              <p:cNvSpPr>
                <a:spLocks noChangeShapeType="1"/>
              </p:cNvSpPr>
              <p:nvPr/>
            </p:nvSpPr>
            <p:spPr bwMode="auto">
              <a:xfrm>
                <a:off x="2310" y="1715"/>
                <a:ext cx="0" cy="143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67" name="Line 63"/>
              <p:cNvSpPr>
                <a:spLocks noChangeShapeType="1"/>
              </p:cNvSpPr>
              <p:nvPr/>
            </p:nvSpPr>
            <p:spPr bwMode="auto">
              <a:xfrm>
                <a:off x="2320" y="3158"/>
                <a:ext cx="23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3168" name="Group 64"/>
          <p:cNvGrpSpPr/>
          <p:nvPr/>
        </p:nvGrpSpPr>
        <p:grpSpPr bwMode="auto">
          <a:xfrm>
            <a:off x="5421174" y="4509805"/>
            <a:ext cx="2879728" cy="2082801"/>
            <a:chOff x="2537" y="2795"/>
            <a:chExt cx="1814" cy="1312"/>
          </a:xfrm>
        </p:grpSpPr>
        <p:sp>
          <p:nvSpPr>
            <p:cNvPr id="303169" name="Rectangle 65"/>
            <p:cNvSpPr>
              <a:spLocks noChangeArrowheads="1"/>
            </p:cNvSpPr>
            <p:nvPr/>
          </p:nvSpPr>
          <p:spPr bwMode="auto">
            <a:xfrm>
              <a:off x="3198" y="3022"/>
              <a:ext cx="453" cy="227"/>
            </a:xfrm>
            <a:prstGeom prst="rect">
              <a:avLst/>
            </a:prstGeom>
            <a:solidFill>
              <a:srgbClr val="B2B2B2"/>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f</a:t>
              </a:r>
              <a:endParaRPr lang="en-US" altLang="zh-CN" b="1" dirty="0"/>
            </a:p>
          </p:txBody>
        </p:sp>
        <p:sp>
          <p:nvSpPr>
            <p:cNvPr id="303170" name="Rectangle 66"/>
            <p:cNvSpPr>
              <a:spLocks noChangeArrowheads="1"/>
            </p:cNvSpPr>
            <p:nvPr/>
          </p:nvSpPr>
          <p:spPr bwMode="auto">
            <a:xfrm>
              <a:off x="3198" y="3249"/>
              <a:ext cx="453" cy="589"/>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03171" name="Rectangle 67"/>
            <p:cNvSpPr>
              <a:spLocks noChangeArrowheads="1"/>
            </p:cNvSpPr>
            <p:nvPr/>
          </p:nvSpPr>
          <p:spPr bwMode="auto">
            <a:xfrm>
              <a:off x="3198" y="2795"/>
              <a:ext cx="453" cy="227"/>
            </a:xfrm>
            <a:prstGeom prst="rect">
              <a:avLst/>
            </a:prstGeom>
            <a:solidFill>
              <a:schemeClr val="folHlink"/>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03172" name="Text Box 68"/>
            <p:cNvSpPr txBox="1">
              <a:spLocks noChangeArrowheads="1"/>
            </p:cNvSpPr>
            <p:nvPr/>
          </p:nvSpPr>
          <p:spPr bwMode="auto">
            <a:xfrm>
              <a:off x="2537" y="3855"/>
              <a:ext cx="181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t>page table for Segment s</a:t>
              </a:r>
              <a:endParaRPr lang="en-US" altLang="zh-CN" sz="2000" b="1" dirty="0"/>
            </a:p>
          </p:txBody>
        </p:sp>
      </p:grpSp>
      <p:sp>
        <p:nvSpPr>
          <p:cNvPr id="303173" name="Line 69"/>
          <p:cNvSpPr>
            <a:spLocks noChangeShapeType="1"/>
          </p:cNvSpPr>
          <p:nvPr/>
        </p:nvSpPr>
        <p:spPr bwMode="auto">
          <a:xfrm>
            <a:off x="5894248" y="5077584"/>
            <a:ext cx="57626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77" name="Line 73"/>
          <p:cNvSpPr>
            <a:spLocks noChangeShapeType="1"/>
          </p:cNvSpPr>
          <p:nvPr/>
        </p:nvSpPr>
        <p:spPr bwMode="auto">
          <a:xfrm>
            <a:off x="7189648" y="5077584"/>
            <a:ext cx="972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3178" name="Group 74"/>
          <p:cNvGrpSpPr/>
          <p:nvPr/>
        </p:nvGrpSpPr>
        <p:grpSpPr bwMode="auto">
          <a:xfrm>
            <a:off x="7837348" y="3996496"/>
            <a:ext cx="1332000" cy="864000"/>
            <a:chOff x="4059" y="2432"/>
            <a:chExt cx="454" cy="590"/>
          </a:xfrm>
        </p:grpSpPr>
        <p:sp>
          <p:nvSpPr>
            <p:cNvPr id="303179" name="Line 75"/>
            <p:cNvSpPr>
              <a:spLocks noChangeShapeType="1"/>
            </p:cNvSpPr>
            <p:nvPr/>
          </p:nvSpPr>
          <p:spPr bwMode="auto">
            <a:xfrm>
              <a:off x="4059" y="2432"/>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80" name="Line 76"/>
            <p:cNvSpPr>
              <a:spLocks noChangeShapeType="1"/>
            </p:cNvSpPr>
            <p:nvPr/>
          </p:nvSpPr>
          <p:spPr bwMode="auto">
            <a:xfrm>
              <a:off x="4059" y="2614"/>
              <a:ext cx="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3181" name="Line 77"/>
            <p:cNvSpPr>
              <a:spLocks noChangeShapeType="1"/>
            </p:cNvSpPr>
            <p:nvPr/>
          </p:nvSpPr>
          <p:spPr bwMode="auto">
            <a:xfrm>
              <a:off x="4513" y="2614"/>
              <a:ext cx="0" cy="40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3182" name="Rectangle 78"/>
          <p:cNvSpPr>
            <a:spLocks noChangeArrowheads="1"/>
          </p:cNvSpPr>
          <p:nvPr/>
        </p:nvSpPr>
        <p:spPr bwMode="auto">
          <a:xfrm>
            <a:off x="10403923" y="3754165"/>
            <a:ext cx="1182687" cy="2645847"/>
          </a:xfrm>
          <a:prstGeom prst="rect">
            <a:avLst/>
          </a:prstGeom>
          <a:solidFill>
            <a:srgbClr val="B2B2B2"/>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memory</a:t>
            </a:r>
            <a:endParaRPr lang="en-US" altLang="zh-CN" sz="2000" b="1"/>
          </a:p>
        </p:txBody>
      </p:sp>
      <p:sp>
        <p:nvSpPr>
          <p:cNvPr id="303183" name="Line 79"/>
          <p:cNvSpPr>
            <a:spLocks noChangeShapeType="1"/>
          </p:cNvSpPr>
          <p:nvPr/>
        </p:nvSpPr>
        <p:spPr bwMode="auto">
          <a:xfrm>
            <a:off x="9471374" y="5077584"/>
            <a:ext cx="9000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 name="组合 1"/>
          <p:cNvGrpSpPr/>
          <p:nvPr/>
        </p:nvGrpSpPr>
        <p:grpSpPr>
          <a:xfrm>
            <a:off x="7851193" y="4869842"/>
            <a:ext cx="1980222" cy="839287"/>
            <a:chOff x="5761911" y="4734145"/>
            <a:chExt cx="1980222" cy="839287"/>
          </a:xfrm>
        </p:grpSpPr>
        <p:sp>
          <p:nvSpPr>
            <p:cNvPr id="303175" name="Rectangle 71"/>
            <p:cNvSpPr>
              <a:spLocks noChangeArrowheads="1"/>
            </p:cNvSpPr>
            <p:nvPr/>
          </p:nvSpPr>
          <p:spPr bwMode="auto">
            <a:xfrm>
              <a:off x="6084783" y="4734145"/>
              <a:ext cx="647700" cy="360363"/>
            </a:xfrm>
            <a:prstGeom prst="rect">
              <a:avLst/>
            </a:prstGeom>
            <a:solidFill>
              <a:srgbClr val="B2B2B2"/>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f</a:t>
              </a:r>
              <a:endParaRPr lang="en-US" altLang="zh-CN" b="1" dirty="0"/>
            </a:p>
          </p:txBody>
        </p:sp>
        <p:sp>
          <p:nvSpPr>
            <p:cNvPr id="303176" name="Rectangle 72"/>
            <p:cNvSpPr>
              <a:spLocks noChangeArrowheads="1"/>
            </p:cNvSpPr>
            <p:nvPr/>
          </p:nvSpPr>
          <p:spPr bwMode="auto">
            <a:xfrm>
              <a:off x="6734070" y="4734145"/>
              <a:ext cx="647700" cy="360363"/>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d'</a:t>
              </a:r>
              <a:endParaRPr lang="en-US" altLang="zh-CN" b="1" dirty="0"/>
            </a:p>
          </p:txBody>
        </p:sp>
        <p:sp>
          <p:nvSpPr>
            <p:cNvPr id="81" name="Text Box 4"/>
            <p:cNvSpPr txBox="1">
              <a:spLocks noChangeArrowheads="1"/>
            </p:cNvSpPr>
            <p:nvPr/>
          </p:nvSpPr>
          <p:spPr bwMode="auto">
            <a:xfrm>
              <a:off x="5761911" y="5173322"/>
              <a:ext cx="198022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physical address</a:t>
              </a:r>
              <a:endParaRPr lang="en-US" altLang="zh-CN" sz="2000" b="1" dirty="0"/>
            </a:p>
          </p:txBody>
        </p:sp>
      </p:grpSp>
      <p:sp>
        <p:nvSpPr>
          <p:cNvPr id="4" name="文本框 3"/>
          <p:cNvSpPr txBox="1"/>
          <p:nvPr/>
        </p:nvSpPr>
        <p:spPr>
          <a:xfrm>
            <a:off x="9606390" y="908720"/>
            <a:ext cx="2339102" cy="1569660"/>
          </a:xfrm>
          <a:prstGeom prst="rect">
            <a:avLst/>
          </a:prstGeom>
          <a:solidFill>
            <a:schemeClr val="bg1"/>
          </a:solidFill>
          <a:ln>
            <a:solidFill>
              <a:schemeClr val="tx1"/>
            </a:solidFill>
          </a:ln>
        </p:spPr>
        <p:txBody>
          <a:bodyPr wrap="none" rtlCol="0">
            <a:spAutoFit/>
          </a:bodyPr>
          <a:lstStyle/>
          <a:p>
            <a:r>
              <a:rPr lang="zh-CN" altLang="en-US" dirty="0">
                <a:ea typeface="楷体" panose="02010609060101010101" pitchFamily="49" charset="-122"/>
                <a:cs typeface="Times New Roman" panose="02020603050405020304" pitchFamily="18" charset="0"/>
              </a:rPr>
              <a:t>三次内存访问：</a:t>
            </a:r>
            <a:endParaRPr lang="en-US" altLang="zh-CN" dirty="0">
              <a:ea typeface="楷体" panose="02010609060101010101" pitchFamily="49" charset="-122"/>
              <a:cs typeface="Times New Roman" panose="02020603050405020304" pitchFamily="18" charset="0"/>
            </a:endParaRPr>
          </a:p>
          <a:p>
            <a:pPr marL="457200" indent="-457200">
              <a:buAutoNum type="arabicPeriod"/>
            </a:pPr>
            <a:r>
              <a:rPr lang="zh-CN" altLang="en-US" dirty="0">
                <a:ea typeface="楷体" panose="02010609060101010101" pitchFamily="49" charset="-122"/>
                <a:cs typeface="Times New Roman" panose="02020603050405020304" pitchFamily="18" charset="0"/>
              </a:rPr>
              <a:t>段表</a:t>
            </a:r>
            <a:endParaRPr lang="en-US" altLang="zh-CN" dirty="0">
              <a:ea typeface="楷体" panose="02010609060101010101" pitchFamily="49" charset="-122"/>
              <a:cs typeface="Times New Roman" panose="02020603050405020304" pitchFamily="18" charset="0"/>
            </a:endParaRPr>
          </a:p>
          <a:p>
            <a:pPr marL="457200" indent="-457200">
              <a:buAutoNum type="arabicPeriod"/>
            </a:pPr>
            <a:r>
              <a:rPr lang="zh-CN" altLang="en-US" dirty="0">
                <a:ea typeface="楷体" panose="02010609060101010101" pitchFamily="49" charset="-122"/>
                <a:cs typeface="Times New Roman" panose="02020603050405020304" pitchFamily="18" charset="0"/>
              </a:rPr>
              <a:t>页表</a:t>
            </a:r>
            <a:endParaRPr lang="en-US" altLang="zh-CN" dirty="0">
              <a:ea typeface="楷体" panose="02010609060101010101" pitchFamily="49" charset="-122"/>
              <a:cs typeface="Times New Roman" panose="02020603050405020304" pitchFamily="18" charset="0"/>
            </a:endParaRPr>
          </a:p>
          <a:p>
            <a:pPr marL="457200" indent="-457200">
              <a:buAutoNum type="arabicPeriod"/>
            </a:pPr>
            <a:r>
              <a:rPr lang="zh-CN" altLang="en-US" dirty="0">
                <a:ea typeface="楷体" panose="02010609060101010101" pitchFamily="49" charset="-122"/>
                <a:cs typeface="Times New Roman" panose="02020603050405020304" pitchFamily="18" charset="0"/>
              </a:rPr>
              <a:t>内存</a:t>
            </a:r>
            <a:endParaRPr lang="zh-CN" altLang="en-US" dirty="0">
              <a:ea typeface="楷体" panose="02010609060101010101" pitchFamily="49" charset="-122"/>
              <a:cs typeface="Times New Roman" panose="02020603050405020304" pitchFamily="18" charset="0"/>
            </a:endParaRPr>
          </a:p>
        </p:txBody>
      </p:sp>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3182"/>
                                        </p:tgtEl>
                                        <p:attrNameLst>
                                          <p:attrName>style.visibility</p:attrName>
                                        </p:attrNameLst>
                                      </p:cBhvr>
                                      <p:to>
                                        <p:strVal val="visible"/>
                                      </p:to>
                                    </p:set>
                                    <p:animEffect transition="in" filter="wipe(up)">
                                      <p:cBhvr>
                                        <p:cTn id="7" dur="1000"/>
                                        <p:tgtEl>
                                          <p:spTgt spid="303182"/>
                                        </p:tgtEl>
                                      </p:cBhvr>
                                    </p:animEffect>
                                  </p:childTnLst>
                                </p:cTn>
                              </p:par>
                              <p:par>
                                <p:cTn id="8" presetID="22" presetClass="entr" presetSubtype="1" fill="hold" nodeType="withEffect">
                                  <p:stCondLst>
                                    <p:cond delay="0"/>
                                  </p:stCondLst>
                                  <p:childTnLst>
                                    <p:set>
                                      <p:cBhvr>
                                        <p:cTn id="9" dur="1" fill="hold">
                                          <p:stCondLst>
                                            <p:cond delay="0"/>
                                          </p:stCondLst>
                                        </p:cTn>
                                        <p:tgtEl>
                                          <p:spTgt spid="303117"/>
                                        </p:tgtEl>
                                        <p:attrNameLst>
                                          <p:attrName>style.visibility</p:attrName>
                                        </p:attrNameLst>
                                      </p:cBhvr>
                                      <p:to>
                                        <p:strVal val="visible"/>
                                      </p:to>
                                    </p:set>
                                    <p:animEffect transition="in" filter="wipe(up)">
                                      <p:cBhvr>
                                        <p:cTn id="10" dur="1000"/>
                                        <p:tgtEl>
                                          <p:spTgt spid="303117"/>
                                        </p:tgtEl>
                                      </p:cBhvr>
                                    </p:animEffect>
                                  </p:childTnLst>
                                </p:cTn>
                              </p:par>
                              <p:par>
                                <p:cTn id="11" presetID="22" presetClass="entr" presetSubtype="1" fill="hold" nodeType="withEffect">
                                  <p:stCondLst>
                                    <p:cond delay="0"/>
                                  </p:stCondLst>
                                  <p:childTnLst>
                                    <p:set>
                                      <p:cBhvr>
                                        <p:cTn id="12" dur="1" fill="hold">
                                          <p:stCondLst>
                                            <p:cond delay="0"/>
                                          </p:stCondLst>
                                        </p:cTn>
                                        <p:tgtEl>
                                          <p:spTgt spid="303168"/>
                                        </p:tgtEl>
                                        <p:attrNameLst>
                                          <p:attrName>style.visibility</p:attrName>
                                        </p:attrNameLst>
                                      </p:cBhvr>
                                      <p:to>
                                        <p:strVal val="visible"/>
                                      </p:to>
                                    </p:set>
                                    <p:animEffect transition="in" filter="wipe(up)">
                                      <p:cBhvr>
                                        <p:cTn id="13" dur="1000"/>
                                        <p:tgtEl>
                                          <p:spTgt spid="30316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03107"/>
                                        </p:tgtEl>
                                        <p:attrNameLst>
                                          <p:attrName>style.visibility</p:attrName>
                                        </p:attrNameLst>
                                      </p:cBhvr>
                                      <p:to>
                                        <p:strVal val="visible"/>
                                      </p:to>
                                    </p:set>
                                    <p:animEffect transition="in" filter="wipe(left)">
                                      <p:cBhvr>
                                        <p:cTn id="18" dur="1000"/>
                                        <p:tgtEl>
                                          <p:spTgt spid="30310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03113"/>
                                        </p:tgtEl>
                                        <p:attrNameLst>
                                          <p:attrName>style.visibility</p:attrName>
                                        </p:attrNameLst>
                                      </p:cBhvr>
                                      <p:to>
                                        <p:strVal val="visible"/>
                                      </p:to>
                                    </p:set>
                                    <p:animEffect transition="in" filter="wipe(up)">
                                      <p:cBhvr>
                                        <p:cTn id="23" dur="1000"/>
                                        <p:tgtEl>
                                          <p:spTgt spid="303113"/>
                                        </p:tgtEl>
                                      </p:cBhvr>
                                    </p:animEffect>
                                  </p:childTnLst>
                                </p:cTn>
                              </p:par>
                              <p:par>
                                <p:cTn id="24" presetID="22" presetClass="entr" presetSubtype="4" fill="hold" nodeType="withEffect">
                                  <p:stCondLst>
                                    <p:cond delay="0"/>
                                  </p:stCondLst>
                                  <p:childTnLst>
                                    <p:set>
                                      <p:cBhvr>
                                        <p:cTn id="25" dur="1" fill="hold">
                                          <p:stCondLst>
                                            <p:cond delay="0"/>
                                          </p:stCondLst>
                                        </p:cTn>
                                        <p:tgtEl>
                                          <p:spTgt spid="303114"/>
                                        </p:tgtEl>
                                        <p:attrNameLst>
                                          <p:attrName>style.visibility</p:attrName>
                                        </p:attrNameLst>
                                      </p:cBhvr>
                                      <p:to>
                                        <p:strVal val="visible"/>
                                      </p:to>
                                    </p:set>
                                    <p:animEffect transition="in" filter="wipe(down)">
                                      <p:cBhvr>
                                        <p:cTn id="26" dur="1000"/>
                                        <p:tgtEl>
                                          <p:spTgt spid="303114"/>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03112"/>
                                        </p:tgtEl>
                                        <p:attrNameLst>
                                          <p:attrName>style.visibility</p:attrName>
                                        </p:attrNameLst>
                                      </p:cBhvr>
                                      <p:to>
                                        <p:strVal val="visible"/>
                                      </p:to>
                                    </p:set>
                                    <p:animEffect transition="in" filter="wipe(left)">
                                      <p:cBhvr>
                                        <p:cTn id="30" dur="1000"/>
                                        <p:tgtEl>
                                          <p:spTgt spid="303112"/>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303129"/>
                                        </p:tgtEl>
                                        <p:attrNameLst>
                                          <p:attrName>style.visibility</p:attrName>
                                        </p:attrNameLst>
                                      </p:cBhvr>
                                      <p:to>
                                        <p:strVal val="visible"/>
                                      </p:to>
                                    </p:set>
                                    <p:animEffect transition="in" filter="wipe(left)">
                                      <p:cBhvr>
                                        <p:cTn id="34" dur="1000"/>
                                        <p:tgtEl>
                                          <p:spTgt spid="30312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303131"/>
                                        </p:tgtEl>
                                        <p:attrNameLst>
                                          <p:attrName>style.visibility</p:attrName>
                                        </p:attrNameLst>
                                      </p:cBhvr>
                                      <p:to>
                                        <p:strVal val="visible"/>
                                      </p:to>
                                    </p:set>
                                    <p:animEffect transition="in" filter="strips(downRight)">
                                      <p:cBhvr>
                                        <p:cTn id="39" dur="1000"/>
                                        <p:tgtEl>
                                          <p:spTgt spid="303131"/>
                                        </p:tgtEl>
                                      </p:cBhvr>
                                    </p:animEffect>
                                  </p:childTnLst>
                                </p:cTn>
                              </p:par>
                              <p:par>
                                <p:cTn id="40" presetID="18" presetClass="entr" presetSubtype="3" fill="hold" nodeType="withEffect">
                                  <p:stCondLst>
                                    <p:cond delay="0"/>
                                  </p:stCondLst>
                                  <p:childTnLst>
                                    <p:set>
                                      <p:cBhvr>
                                        <p:cTn id="41" dur="1" fill="hold">
                                          <p:stCondLst>
                                            <p:cond delay="0"/>
                                          </p:stCondLst>
                                        </p:cTn>
                                        <p:tgtEl>
                                          <p:spTgt spid="303135"/>
                                        </p:tgtEl>
                                        <p:attrNameLst>
                                          <p:attrName>style.visibility</p:attrName>
                                        </p:attrNameLst>
                                      </p:cBhvr>
                                      <p:to>
                                        <p:strVal val="visible"/>
                                      </p:to>
                                    </p:set>
                                    <p:animEffect transition="in" filter="strips(upRight)">
                                      <p:cBhvr>
                                        <p:cTn id="42" dur="1000"/>
                                        <p:tgtEl>
                                          <p:spTgt spid="303135"/>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303130"/>
                                        </p:tgtEl>
                                        <p:attrNameLst>
                                          <p:attrName>style.visibility</p:attrName>
                                        </p:attrNameLst>
                                      </p:cBhvr>
                                      <p:to>
                                        <p:strVal val="visible"/>
                                      </p:to>
                                    </p:set>
                                    <p:animEffect transition="in" filter="wipe(left)">
                                      <p:cBhvr>
                                        <p:cTn id="46" dur="1000"/>
                                        <p:tgtEl>
                                          <p:spTgt spid="30313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3150"/>
                                        </p:tgtEl>
                                        <p:attrNameLst>
                                          <p:attrName>style.visibility</p:attrName>
                                        </p:attrNameLst>
                                      </p:cBhvr>
                                      <p:to>
                                        <p:strVal val="visible"/>
                                      </p:to>
                                    </p:set>
                                    <p:animEffect transition="in" filter="wipe(up)">
                                      <p:cBhvr>
                                        <p:cTn id="51" dur="1000"/>
                                        <p:tgtEl>
                                          <p:spTgt spid="303150"/>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303145"/>
                                        </p:tgtEl>
                                        <p:attrNameLst>
                                          <p:attrName>style.visibility</p:attrName>
                                        </p:attrNameLst>
                                      </p:cBhvr>
                                      <p:to>
                                        <p:strVal val="visible"/>
                                      </p:to>
                                    </p:set>
                                    <p:animEffect transition="in" filter="strips(downRight)">
                                      <p:cBhvr>
                                        <p:cTn id="56" dur="1000"/>
                                        <p:tgtEl>
                                          <p:spTgt spid="303145"/>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303141"/>
                                        </p:tgtEl>
                                        <p:attrNameLst>
                                          <p:attrName>style.visibility</p:attrName>
                                        </p:attrNameLst>
                                      </p:cBhvr>
                                      <p:to>
                                        <p:strVal val="visible"/>
                                      </p:to>
                                    </p:set>
                                    <p:animEffect transition="in" filter="wipe(up)">
                                      <p:cBhvr>
                                        <p:cTn id="60" dur="1000"/>
                                        <p:tgtEl>
                                          <p:spTgt spid="303141"/>
                                        </p:tgtEl>
                                      </p:cBhvr>
                                    </p:animEffect>
                                  </p:childTnLst>
                                </p:cTn>
                              </p:par>
                            </p:childTnLst>
                          </p:cTn>
                        </p:par>
                        <p:par>
                          <p:cTn id="61" fill="hold">
                            <p:stCondLst>
                              <p:cond delay="2000"/>
                            </p:stCondLst>
                            <p:childTnLst>
                              <p:par>
                                <p:cTn id="62" presetID="22" presetClass="entr" presetSubtype="1" fill="hold" grpId="0" nodeType="afterEffect">
                                  <p:stCondLst>
                                    <p:cond delay="0"/>
                                  </p:stCondLst>
                                  <p:childTnLst>
                                    <p:set>
                                      <p:cBhvr>
                                        <p:cTn id="63" dur="1" fill="hold">
                                          <p:stCondLst>
                                            <p:cond delay="0"/>
                                          </p:stCondLst>
                                        </p:cTn>
                                        <p:tgtEl>
                                          <p:spTgt spid="303155"/>
                                        </p:tgtEl>
                                        <p:attrNameLst>
                                          <p:attrName>style.visibility</p:attrName>
                                        </p:attrNameLst>
                                      </p:cBhvr>
                                      <p:to>
                                        <p:strVal val="visible"/>
                                      </p:to>
                                    </p:set>
                                    <p:animEffect transition="in" filter="wipe(up)">
                                      <p:cBhvr>
                                        <p:cTn id="64" dur="1000"/>
                                        <p:tgtEl>
                                          <p:spTgt spid="303155"/>
                                        </p:tgtEl>
                                      </p:cBhvr>
                                    </p:animEffect>
                                  </p:childTnLst>
                                </p:cTn>
                              </p:par>
                            </p:childTnLst>
                          </p:cTn>
                        </p:par>
                        <p:par>
                          <p:cTn id="65" fill="hold">
                            <p:stCondLst>
                              <p:cond delay="3000"/>
                            </p:stCondLst>
                            <p:childTnLst>
                              <p:par>
                                <p:cTn id="66" presetID="22" presetClass="entr" presetSubtype="1" fill="hold" nodeType="afterEffect">
                                  <p:stCondLst>
                                    <p:cond delay="0"/>
                                  </p:stCondLst>
                                  <p:childTnLst>
                                    <p:set>
                                      <p:cBhvr>
                                        <p:cTn id="67" dur="1" fill="hold">
                                          <p:stCondLst>
                                            <p:cond delay="0"/>
                                          </p:stCondLst>
                                        </p:cTn>
                                        <p:tgtEl>
                                          <p:spTgt spid="303142"/>
                                        </p:tgtEl>
                                        <p:attrNameLst>
                                          <p:attrName>style.visibility</p:attrName>
                                        </p:attrNameLst>
                                      </p:cBhvr>
                                      <p:to>
                                        <p:strVal val="visible"/>
                                      </p:to>
                                    </p:set>
                                    <p:animEffect transition="in" filter="wipe(up)">
                                      <p:cBhvr>
                                        <p:cTn id="68" dur="1000"/>
                                        <p:tgtEl>
                                          <p:spTgt spid="303142"/>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12" fill="hold" nodeType="clickEffect">
                                  <p:stCondLst>
                                    <p:cond delay="0"/>
                                  </p:stCondLst>
                                  <p:childTnLst>
                                    <p:set>
                                      <p:cBhvr>
                                        <p:cTn id="72" dur="1" fill="hold">
                                          <p:stCondLst>
                                            <p:cond delay="0"/>
                                          </p:stCondLst>
                                        </p:cTn>
                                        <p:tgtEl>
                                          <p:spTgt spid="303157"/>
                                        </p:tgtEl>
                                        <p:attrNameLst>
                                          <p:attrName>style.visibility</p:attrName>
                                        </p:attrNameLst>
                                      </p:cBhvr>
                                      <p:to>
                                        <p:strVal val="visible"/>
                                      </p:to>
                                    </p:set>
                                    <p:animEffect transition="in" filter="strips(downLeft)">
                                      <p:cBhvr>
                                        <p:cTn id="73" dur="1000"/>
                                        <p:tgtEl>
                                          <p:spTgt spid="303157"/>
                                        </p:tgtEl>
                                      </p:cBhvr>
                                    </p:animEffect>
                                  </p:childTnLst>
                                </p:cTn>
                              </p:par>
                              <p:par>
                                <p:cTn id="74" presetID="18" presetClass="entr" presetSubtype="12" fill="hold" nodeType="withEffect">
                                  <p:stCondLst>
                                    <p:cond delay="0"/>
                                  </p:stCondLst>
                                  <p:childTnLst>
                                    <p:set>
                                      <p:cBhvr>
                                        <p:cTn id="75" dur="1" fill="hold">
                                          <p:stCondLst>
                                            <p:cond delay="0"/>
                                          </p:stCondLst>
                                        </p:cTn>
                                        <p:tgtEl>
                                          <p:spTgt spid="303161"/>
                                        </p:tgtEl>
                                        <p:attrNameLst>
                                          <p:attrName>style.visibility</p:attrName>
                                        </p:attrNameLst>
                                      </p:cBhvr>
                                      <p:to>
                                        <p:strVal val="visible"/>
                                      </p:to>
                                    </p:set>
                                    <p:animEffect transition="in" filter="strips(downLeft)">
                                      <p:cBhvr>
                                        <p:cTn id="76" dur="1000"/>
                                        <p:tgtEl>
                                          <p:spTgt spid="303161"/>
                                        </p:tgtEl>
                                      </p:cBhvr>
                                    </p:animEffect>
                                  </p:childTnLst>
                                </p:cTn>
                              </p:par>
                            </p:childTnLst>
                          </p:cTn>
                        </p:par>
                        <p:par>
                          <p:cTn id="77" fill="hold">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303156"/>
                                        </p:tgtEl>
                                        <p:attrNameLst>
                                          <p:attrName>style.visibility</p:attrName>
                                        </p:attrNameLst>
                                      </p:cBhvr>
                                      <p:to>
                                        <p:strVal val="visible"/>
                                      </p:to>
                                    </p:set>
                                    <p:animEffect transition="in" filter="wipe(left)">
                                      <p:cBhvr>
                                        <p:cTn id="80" dur="1000"/>
                                        <p:tgtEl>
                                          <p:spTgt spid="303156"/>
                                        </p:tgtEl>
                                      </p:cBhvr>
                                    </p:animEffect>
                                  </p:childTnLst>
                                </p:cTn>
                              </p:par>
                            </p:childTnLst>
                          </p:cTn>
                        </p:par>
                        <p:par>
                          <p:cTn id="81" fill="hold">
                            <p:stCondLst>
                              <p:cond delay="2000"/>
                            </p:stCondLst>
                            <p:childTnLst>
                              <p:par>
                                <p:cTn id="82" presetID="22" presetClass="entr" presetSubtype="8" fill="hold" grpId="0" nodeType="afterEffect">
                                  <p:stCondLst>
                                    <p:cond delay="0"/>
                                  </p:stCondLst>
                                  <p:childTnLst>
                                    <p:set>
                                      <p:cBhvr>
                                        <p:cTn id="83" dur="1" fill="hold">
                                          <p:stCondLst>
                                            <p:cond delay="0"/>
                                          </p:stCondLst>
                                        </p:cTn>
                                        <p:tgtEl>
                                          <p:spTgt spid="303173"/>
                                        </p:tgtEl>
                                        <p:attrNameLst>
                                          <p:attrName>style.visibility</p:attrName>
                                        </p:attrNameLst>
                                      </p:cBhvr>
                                      <p:to>
                                        <p:strVal val="visible"/>
                                      </p:to>
                                    </p:set>
                                    <p:animEffect transition="in" filter="wipe(left)">
                                      <p:cBhvr>
                                        <p:cTn id="84" dur="1000"/>
                                        <p:tgtEl>
                                          <p:spTgt spid="30317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03177"/>
                                        </p:tgtEl>
                                        <p:attrNameLst>
                                          <p:attrName>style.visibility</p:attrName>
                                        </p:attrNameLst>
                                      </p:cBhvr>
                                      <p:to>
                                        <p:strVal val="visible"/>
                                      </p:to>
                                    </p:set>
                                    <p:animEffect transition="in" filter="wipe(left)">
                                      <p:cBhvr>
                                        <p:cTn id="89" dur="1000"/>
                                        <p:tgtEl>
                                          <p:spTgt spid="303177"/>
                                        </p:tgtEl>
                                      </p:cBhvr>
                                    </p:animEffect>
                                  </p:childTnLst>
                                </p:cTn>
                              </p:par>
                              <p:par>
                                <p:cTn id="90" presetID="18" presetClass="entr" presetSubtype="6" fill="hold" nodeType="withEffect">
                                  <p:stCondLst>
                                    <p:cond delay="0"/>
                                  </p:stCondLst>
                                  <p:childTnLst>
                                    <p:set>
                                      <p:cBhvr>
                                        <p:cTn id="91" dur="1" fill="hold">
                                          <p:stCondLst>
                                            <p:cond delay="0"/>
                                          </p:stCondLst>
                                        </p:cTn>
                                        <p:tgtEl>
                                          <p:spTgt spid="303178"/>
                                        </p:tgtEl>
                                        <p:attrNameLst>
                                          <p:attrName>style.visibility</p:attrName>
                                        </p:attrNameLst>
                                      </p:cBhvr>
                                      <p:to>
                                        <p:strVal val="visible"/>
                                      </p:to>
                                    </p:set>
                                    <p:animEffect transition="in" filter="strips(downRight)">
                                      <p:cBhvr>
                                        <p:cTn id="92" dur="1000"/>
                                        <p:tgtEl>
                                          <p:spTgt spid="303178"/>
                                        </p:tgtEl>
                                      </p:cBhvr>
                                    </p:animEffect>
                                  </p:childTnLst>
                                </p:cTn>
                              </p:par>
                            </p:childTnLst>
                          </p:cTn>
                        </p:par>
                        <p:par>
                          <p:cTn id="93" fill="hold">
                            <p:stCondLst>
                              <p:cond delay="1000"/>
                            </p:stCondLst>
                            <p:childTnLst>
                              <p:par>
                                <p:cTn id="94" presetID="22" presetClass="entr" presetSubtype="8" fill="hold" nodeType="after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wipe(left)">
                                      <p:cBhvr>
                                        <p:cTn id="96" dur="500"/>
                                        <p:tgtEl>
                                          <p:spTgt spid="2"/>
                                        </p:tgtEl>
                                      </p:cBhvr>
                                    </p:animEffect>
                                  </p:childTnLst>
                                </p:cTn>
                              </p:par>
                            </p:childTnLst>
                          </p:cTn>
                        </p:par>
                        <p:par>
                          <p:cTn id="97" fill="hold">
                            <p:stCondLst>
                              <p:cond delay="1500"/>
                            </p:stCondLst>
                            <p:childTnLst>
                              <p:par>
                                <p:cTn id="98" presetID="22" presetClass="entr" presetSubtype="8" fill="hold" grpId="0" nodeType="afterEffect">
                                  <p:stCondLst>
                                    <p:cond delay="0"/>
                                  </p:stCondLst>
                                  <p:childTnLst>
                                    <p:set>
                                      <p:cBhvr>
                                        <p:cTn id="99" dur="1" fill="hold">
                                          <p:stCondLst>
                                            <p:cond delay="0"/>
                                          </p:stCondLst>
                                        </p:cTn>
                                        <p:tgtEl>
                                          <p:spTgt spid="303183"/>
                                        </p:tgtEl>
                                        <p:attrNameLst>
                                          <p:attrName>style.visibility</p:attrName>
                                        </p:attrNameLst>
                                      </p:cBhvr>
                                      <p:to>
                                        <p:strVal val="visible"/>
                                      </p:to>
                                    </p:set>
                                    <p:animEffect transition="in" filter="wipe(left)">
                                      <p:cBhvr>
                                        <p:cTn id="100" dur="1000"/>
                                        <p:tgtEl>
                                          <p:spTgt spid="303183"/>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4"/>
                                        </p:tgtEl>
                                        <p:attrNameLst>
                                          <p:attrName>style.visibility</p:attrName>
                                        </p:attrNameLst>
                                      </p:cBhvr>
                                      <p:to>
                                        <p:strVal val="visible"/>
                                      </p:to>
                                    </p:set>
                                    <p:anim calcmode="lin" valueType="num">
                                      <p:cBhvr>
                                        <p:cTn id="105" dur="500" fill="hold"/>
                                        <p:tgtEl>
                                          <p:spTgt spid="4"/>
                                        </p:tgtEl>
                                        <p:attrNameLst>
                                          <p:attrName>ppt_w</p:attrName>
                                        </p:attrNameLst>
                                      </p:cBhvr>
                                      <p:tavLst>
                                        <p:tav tm="0">
                                          <p:val>
                                            <p:fltVal val="0"/>
                                          </p:val>
                                        </p:tav>
                                        <p:tav tm="100000">
                                          <p:val>
                                            <p:strVal val="#ppt_w"/>
                                          </p:val>
                                        </p:tav>
                                      </p:tavLst>
                                    </p:anim>
                                    <p:anim calcmode="lin" valueType="num">
                                      <p:cBhvr>
                                        <p:cTn id="106" dur="500" fill="hold"/>
                                        <p:tgtEl>
                                          <p:spTgt spid="4"/>
                                        </p:tgtEl>
                                        <p:attrNameLst>
                                          <p:attrName>ppt_h</p:attrName>
                                        </p:attrNameLst>
                                      </p:cBhvr>
                                      <p:tavLst>
                                        <p:tav tm="0">
                                          <p:val>
                                            <p:fltVal val="0"/>
                                          </p:val>
                                        </p:tav>
                                        <p:tav tm="100000">
                                          <p:val>
                                            <p:strVal val="#ppt_h"/>
                                          </p:val>
                                        </p:tav>
                                      </p:tavLst>
                                    </p:anim>
                                    <p:animEffect transition="in" filter="fade">
                                      <p:cBhvr>
                                        <p:cTn id="10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2" grpId="0" animBg="1"/>
      <p:bldP spid="303113" grpId="0" animBg="1"/>
      <p:bldP spid="303129" grpId="0" animBg="1"/>
      <p:bldP spid="303130" grpId="0" animBg="1"/>
      <p:bldP spid="303141" grpId="0" animBg="1"/>
      <p:bldP spid="303155" grpId="0" animBg="1"/>
      <p:bldP spid="303156" grpId="0" animBg="1"/>
      <p:bldP spid="303173" grpId="0" animBg="1"/>
      <p:bldP spid="303177" grpId="0" animBg="1"/>
      <p:bldP spid="303182" grpId="0" animBg="1"/>
      <p:bldP spid="303183" grpId="0" animBg="1"/>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TLB </a:t>
            </a:r>
            <a:r>
              <a:rPr lang="zh-CN" altLang="en-US" dirty="0"/>
              <a:t>快表</a:t>
            </a:r>
            <a:endParaRPr lang="zh-CN" altLang="en-US" dirty="0"/>
          </a:p>
        </p:txBody>
      </p:sp>
      <p:sp>
        <p:nvSpPr>
          <p:cNvPr id="355331" name="Rectangle 3"/>
          <p:cNvSpPr>
            <a:spLocks noGrp="1" noChangeArrowheads="1"/>
          </p:cNvSpPr>
          <p:nvPr>
            <p:ph idx="1"/>
          </p:nvPr>
        </p:nvSpPr>
        <p:spPr/>
        <p:txBody>
          <a:bodyPr>
            <a:normAutofit/>
          </a:bodyPr>
          <a:lstStyle/>
          <a:p>
            <a:pPr>
              <a:spcBef>
                <a:spcPts val="600"/>
              </a:spcBef>
            </a:pPr>
            <a:r>
              <a:rPr lang="zh-CN" altLang="en-US" dirty="0"/>
              <a:t>对内存中指令或数据进行一次存取的话，至少需要访问三次以上的内存。</a:t>
            </a:r>
            <a:endParaRPr lang="zh-CN" altLang="en-US" dirty="0"/>
          </a:p>
          <a:p>
            <a:pPr>
              <a:spcBef>
                <a:spcPts val="600"/>
              </a:spcBef>
            </a:pPr>
            <a:r>
              <a:rPr lang="zh-CN" altLang="en-US" dirty="0"/>
              <a:t>设置</a:t>
            </a:r>
            <a:r>
              <a:rPr lang="en-US" altLang="zh-CN" dirty="0"/>
              <a:t>TLB</a:t>
            </a:r>
            <a:r>
              <a:rPr lang="zh-CN" altLang="en-US" dirty="0"/>
              <a:t>表，存放当前最常用的段号</a:t>
            </a:r>
            <a:r>
              <a:rPr lang="en-US" altLang="zh-CN" dirty="0"/>
              <a:t>S</a:t>
            </a:r>
            <a:r>
              <a:rPr lang="zh-CN" altLang="en-US" dirty="0"/>
              <a:t>、页号</a:t>
            </a:r>
            <a:r>
              <a:rPr lang="en-US" altLang="zh-CN" dirty="0"/>
              <a:t>P</a:t>
            </a:r>
            <a:r>
              <a:rPr lang="zh-CN" altLang="en-US" dirty="0"/>
              <a:t>和对应的内存块号</a:t>
            </a:r>
            <a:r>
              <a:rPr lang="en-US" altLang="zh-CN" dirty="0"/>
              <a:t>F</a:t>
            </a:r>
            <a:r>
              <a:rPr lang="zh-CN" altLang="en-US" dirty="0"/>
              <a:t>。</a:t>
            </a:r>
            <a:endParaRPr lang="en-US" altLang="zh-CN" dirty="0"/>
          </a:p>
          <a:p>
            <a:pPr lvl="1">
              <a:spcBef>
                <a:spcPts val="600"/>
              </a:spcBef>
            </a:pPr>
            <a:endParaRPr lang="en-US" altLang="zh-CN" dirty="0"/>
          </a:p>
          <a:p>
            <a:pPr lvl="1">
              <a:spcBef>
                <a:spcPts val="600"/>
              </a:spcBef>
            </a:pPr>
            <a:endParaRPr lang="zh-CN" altLang="en-US" dirty="0"/>
          </a:p>
          <a:p>
            <a:pPr>
              <a:spcBef>
                <a:spcPts val="600"/>
              </a:spcBef>
            </a:pPr>
            <a:r>
              <a:rPr lang="zh-CN" altLang="en-US" dirty="0"/>
              <a:t>当要访问内存时，首先根据段号</a:t>
            </a:r>
            <a:r>
              <a:rPr lang="en-US" altLang="zh-CN" dirty="0"/>
              <a:t>S</a:t>
            </a:r>
            <a:r>
              <a:rPr lang="zh-CN" altLang="en-US" dirty="0"/>
              <a:t>和页号</a:t>
            </a:r>
            <a:r>
              <a:rPr lang="en-US" altLang="zh-CN" dirty="0"/>
              <a:t>P</a:t>
            </a:r>
            <a:r>
              <a:rPr lang="zh-CN" altLang="en-US" dirty="0"/>
              <a:t>在</a:t>
            </a:r>
            <a:r>
              <a:rPr lang="en-US" altLang="zh-CN" dirty="0"/>
              <a:t>TLB</a:t>
            </a:r>
            <a:r>
              <a:rPr lang="zh-CN" altLang="en-US" dirty="0"/>
              <a:t>中查找。</a:t>
            </a:r>
            <a:endParaRPr lang="zh-CN" altLang="en-US" dirty="0"/>
          </a:p>
          <a:p>
            <a:pPr lvl="1">
              <a:spcBef>
                <a:spcPts val="600"/>
              </a:spcBef>
            </a:pPr>
            <a:r>
              <a:rPr lang="en-US" altLang="zh-CN" sz="2800" dirty="0"/>
              <a:t>TLB</a:t>
            </a:r>
            <a:r>
              <a:rPr lang="zh-CN" altLang="en-US" sz="2800" dirty="0"/>
              <a:t>命中：取出对应的内存块号</a:t>
            </a:r>
            <a:r>
              <a:rPr lang="en-US" altLang="zh-CN" sz="2800" dirty="0"/>
              <a:t>F</a:t>
            </a:r>
            <a:r>
              <a:rPr lang="zh-CN" altLang="en-US" sz="2800" dirty="0"/>
              <a:t>、拼接物理地址、访问内存；</a:t>
            </a:r>
            <a:endParaRPr lang="zh-CN" altLang="en-US" sz="2800" dirty="0"/>
          </a:p>
          <a:p>
            <a:pPr lvl="1">
              <a:spcBef>
                <a:spcPts val="600"/>
              </a:spcBef>
            </a:pPr>
            <a:r>
              <a:rPr lang="en-US" altLang="zh-CN" sz="2800" dirty="0"/>
              <a:t>TLB</a:t>
            </a:r>
            <a:r>
              <a:rPr lang="zh-CN" altLang="en-US" sz="2800" dirty="0"/>
              <a:t>失败：查找内存中的段表、页表、取得内存块号</a:t>
            </a:r>
            <a:r>
              <a:rPr lang="en-US" altLang="zh-CN" sz="2800" dirty="0"/>
              <a:t>F</a:t>
            </a:r>
            <a:r>
              <a:rPr lang="zh-CN" altLang="en-US" sz="2800" dirty="0"/>
              <a:t>，拼接物理地址，访问内存。</a:t>
            </a:r>
            <a:br>
              <a:rPr lang="en-US" altLang="zh-CN" sz="2800" dirty="0"/>
            </a:br>
            <a:r>
              <a:rPr lang="zh-CN" altLang="en-US" sz="2800" dirty="0"/>
              <a:t>并将段号</a:t>
            </a:r>
            <a:r>
              <a:rPr lang="en-US" altLang="zh-CN" sz="2800" dirty="0"/>
              <a:t>S</a:t>
            </a:r>
            <a:r>
              <a:rPr lang="zh-CN" altLang="en-US" sz="2800" dirty="0"/>
              <a:t>、页号</a:t>
            </a:r>
            <a:r>
              <a:rPr lang="en-US" altLang="zh-CN" sz="2800" dirty="0"/>
              <a:t>P</a:t>
            </a:r>
            <a:r>
              <a:rPr lang="zh-CN" altLang="en-US" sz="2800" dirty="0"/>
              <a:t>、内存块号</a:t>
            </a:r>
            <a:r>
              <a:rPr lang="en-US" altLang="zh-CN" sz="2800" dirty="0"/>
              <a:t>F</a:t>
            </a:r>
            <a:r>
              <a:rPr lang="zh-CN" altLang="en-US" sz="2800" dirty="0"/>
              <a:t>存入</a:t>
            </a:r>
            <a:r>
              <a:rPr lang="en-US" altLang="zh-CN" sz="2800" dirty="0"/>
              <a:t>TLB</a:t>
            </a:r>
            <a:r>
              <a:rPr lang="zh-CN" altLang="en-US" sz="2800" dirty="0"/>
              <a:t>中。</a:t>
            </a:r>
            <a:endParaRPr lang="en-US" altLang="zh-CN" sz="2800" dirty="0"/>
          </a:p>
          <a:p>
            <a:pPr>
              <a:spcBef>
                <a:spcPts val="600"/>
              </a:spcBef>
            </a:pPr>
            <a:r>
              <a:rPr lang="en-US" altLang="zh-CN" sz="3200" dirty="0"/>
              <a:t>EAT=(</a:t>
            </a:r>
            <a:r>
              <a:rPr lang="en-US" altLang="zh-CN" sz="3200" dirty="0">
                <a:sym typeface="Symbol" panose="05050102010706020507" pitchFamily="18" charset="2"/>
              </a:rPr>
              <a:t>+)* + </a:t>
            </a:r>
            <a:r>
              <a:rPr lang="en-US" altLang="zh-CN" sz="3200" dirty="0"/>
              <a:t>(</a:t>
            </a:r>
            <a:r>
              <a:rPr lang="en-US" altLang="zh-CN" sz="3200" dirty="0">
                <a:sym typeface="Symbol" panose="05050102010706020507" pitchFamily="18" charset="2"/>
              </a:rPr>
              <a:t>+3)*(1-) </a:t>
            </a:r>
            <a:endParaRPr lang="zh-CN" altLang="en-US" sz="3200" dirty="0"/>
          </a:p>
        </p:txBody>
      </p:sp>
      <p:pic>
        <p:nvPicPr>
          <p:cNvPr id="9" name="图片 8"/>
          <p:cNvPicPr>
            <a:picLocks noChangeAspect="1"/>
          </p:cNvPicPr>
          <p:nvPr/>
        </p:nvPicPr>
        <p:blipFill>
          <a:blip r:embed="rId1"/>
          <a:stretch>
            <a:fillRect/>
          </a:stretch>
        </p:blipFill>
        <p:spPr>
          <a:xfrm>
            <a:off x="2990655" y="2618910"/>
            <a:ext cx="2976610" cy="540060"/>
          </a:xfrm>
          <a:prstGeom prst="rect">
            <a:avLst/>
          </a:prstGeom>
        </p:spPr>
      </p:pic>
      <p:sp>
        <p:nvSpPr>
          <p:cNvPr id="3" name="动作按钮: 结束 6">
            <a:hlinkClick r:id="" action="ppaction://noaction" highlightClick="1"/>
          </p:cNvPr>
          <p:cNvSpPr/>
          <p:nvPr/>
        </p:nvSpPr>
        <p:spPr bwMode="auto">
          <a:xfrm>
            <a:off x="1172162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wipe(left)">
                                      <p:cBhvr>
                                        <p:cTn id="7" dur="500"/>
                                        <p:tgtEl>
                                          <p:spTgt spid="355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wipe(left)">
                                      <p:cBhvr>
                                        <p:cTn id="12" dur="500"/>
                                        <p:tgtEl>
                                          <p:spTgt spid="355331">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5331">
                                            <p:txEl>
                                              <p:pRg st="4" end="4"/>
                                            </p:txEl>
                                          </p:spTgt>
                                        </p:tgtEl>
                                        <p:attrNameLst>
                                          <p:attrName>style.visibility</p:attrName>
                                        </p:attrNameLst>
                                      </p:cBhvr>
                                      <p:to>
                                        <p:strVal val="visible"/>
                                      </p:to>
                                    </p:set>
                                    <p:animEffect transition="in" filter="wipe(left)">
                                      <p:cBhvr>
                                        <p:cTn id="21" dur="500"/>
                                        <p:tgtEl>
                                          <p:spTgt spid="35533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55331">
                                            <p:txEl>
                                              <p:pRg st="5" end="5"/>
                                            </p:txEl>
                                          </p:spTgt>
                                        </p:tgtEl>
                                        <p:attrNameLst>
                                          <p:attrName>style.visibility</p:attrName>
                                        </p:attrNameLst>
                                      </p:cBhvr>
                                      <p:to>
                                        <p:strVal val="visible"/>
                                      </p:to>
                                    </p:set>
                                    <p:animEffect transition="in" filter="wipe(left)">
                                      <p:cBhvr>
                                        <p:cTn id="24" dur="500"/>
                                        <p:tgtEl>
                                          <p:spTgt spid="35533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5331">
                                            <p:txEl>
                                              <p:pRg st="6" end="6"/>
                                            </p:txEl>
                                          </p:spTgt>
                                        </p:tgtEl>
                                        <p:attrNameLst>
                                          <p:attrName>style.visibility</p:attrName>
                                        </p:attrNameLst>
                                      </p:cBhvr>
                                      <p:to>
                                        <p:strVal val="visible"/>
                                      </p:to>
                                    </p:set>
                                    <p:animEffect transition="in" filter="wipe(left)">
                                      <p:cBhvr>
                                        <p:cTn id="27" dur="500"/>
                                        <p:tgtEl>
                                          <p:spTgt spid="3553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5331">
                                            <p:txEl>
                                              <p:pRg st="7" end="7"/>
                                            </p:txEl>
                                          </p:spTgt>
                                        </p:tgtEl>
                                        <p:attrNameLst>
                                          <p:attrName>style.visibility</p:attrName>
                                        </p:attrNameLst>
                                      </p:cBhvr>
                                      <p:to>
                                        <p:strVal val="visible"/>
                                      </p:to>
                                    </p:set>
                                    <p:animEffect transition="in" filter="wipe(left)">
                                      <p:cBhvr>
                                        <p:cTn id="32" dur="500"/>
                                        <p:tgtEl>
                                          <p:spTgt spid="35533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ircle(ou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uiExpand="1" build="p"/>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Protection: Base and Limit Registers</a:t>
            </a:r>
            <a:endParaRPr lang="zh-CN" altLang="en-US" dirty="0"/>
          </a:p>
        </p:txBody>
      </p:sp>
      <p:sp>
        <p:nvSpPr>
          <p:cNvPr id="7172" name="Rectangle 3"/>
          <p:cNvSpPr>
            <a:spLocks noGrp="1" noChangeArrowheads="1"/>
          </p:cNvSpPr>
          <p:nvPr>
            <p:ph idx="1"/>
          </p:nvPr>
        </p:nvSpPr>
        <p:spPr/>
        <p:txBody>
          <a:bodyPr>
            <a:noAutofit/>
          </a:bodyPr>
          <a:lstStyle/>
          <a:p>
            <a:pPr>
              <a:spcBef>
                <a:spcPts val="0"/>
              </a:spcBef>
            </a:pPr>
            <a:r>
              <a:rPr lang="en-US" altLang="zh-CN" dirty="0">
                <a:solidFill>
                  <a:srgbClr val="0000FF"/>
                </a:solidFill>
              </a:rPr>
              <a:t>base</a:t>
            </a:r>
            <a:r>
              <a:rPr lang="en-US" altLang="zh-CN" dirty="0"/>
              <a:t> and</a:t>
            </a:r>
            <a:r>
              <a:rPr lang="en-US" altLang="zh-CN" dirty="0">
                <a:solidFill>
                  <a:srgbClr val="FF0000"/>
                </a:solidFill>
              </a:rPr>
              <a:t> </a:t>
            </a:r>
            <a:r>
              <a:rPr lang="en-US" altLang="zh-CN" dirty="0">
                <a:solidFill>
                  <a:srgbClr val="0000FF"/>
                </a:solidFill>
              </a:rPr>
              <a:t>limit</a:t>
            </a:r>
            <a:r>
              <a:rPr lang="en-US" altLang="zh-CN" dirty="0"/>
              <a:t> registers define the physical address space.</a:t>
            </a:r>
            <a:endParaRPr lang="en-US" altLang="zh-CN" dirty="0"/>
          </a:p>
          <a:p>
            <a:pPr>
              <a:spcBef>
                <a:spcPts val="0"/>
              </a:spcBef>
            </a:pPr>
            <a:r>
              <a:rPr lang="en-US" altLang="en-US" dirty="0"/>
              <a:t>CPU must check every memory access generated in user mode to be sure it is between base and limit for that user.</a:t>
            </a:r>
            <a:endParaRPr lang="en-US" altLang="en-US"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a:spcBef>
                <a:spcPts val="0"/>
              </a:spcBef>
            </a:pPr>
            <a:r>
              <a:rPr lang="en-US" altLang="zh-CN" dirty="0"/>
              <a:t>The base and limit registers can be loaded only by the OS, which uses a special </a:t>
            </a:r>
            <a:r>
              <a:rPr lang="en-US" altLang="zh-CN" dirty="0">
                <a:solidFill>
                  <a:srgbClr val="0000FF"/>
                </a:solidFill>
              </a:rPr>
              <a:t>privileged</a:t>
            </a:r>
            <a:r>
              <a:rPr lang="en-US" altLang="zh-CN" dirty="0"/>
              <a:t> instructions.</a:t>
            </a:r>
            <a:endParaRPr lang="en-US" altLang="zh-CN" dirty="0"/>
          </a:p>
        </p:txBody>
      </p:sp>
      <p:pic>
        <p:nvPicPr>
          <p:cNvPr id="7173"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l="16727" t="876" r="16431" b="876"/>
          <a:stretch>
            <a:fillRect/>
          </a:stretch>
        </p:blipFill>
        <p:spPr bwMode="auto">
          <a:xfrm>
            <a:off x="920424" y="2529179"/>
            <a:ext cx="2776418" cy="30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l="465" t="20837" r="443" b="21426"/>
          <a:stretch>
            <a:fillRect/>
          </a:stretch>
        </p:blipFill>
        <p:spPr bwMode="auto">
          <a:xfrm>
            <a:off x="5180610" y="2529180"/>
            <a:ext cx="6135970" cy="30600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wipe(left)">
                                      <p:cBhvr>
                                        <p:cTn id="12" dur="500"/>
                                        <p:tgtEl>
                                          <p:spTgt spid="7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wipe(up)">
                                      <p:cBhvr>
                                        <p:cTn id="17" dur="500"/>
                                        <p:tgtEl>
                                          <p:spTgt spid="717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2">
                                            <p:txEl>
                                              <p:pRg st="11" end="11"/>
                                            </p:txEl>
                                          </p:spTgt>
                                        </p:tgtEl>
                                        <p:attrNameLst>
                                          <p:attrName>style.visibility</p:attrName>
                                        </p:attrNameLst>
                                      </p:cBhvr>
                                      <p:to>
                                        <p:strVal val="visible"/>
                                      </p:to>
                                    </p:set>
                                    <p:animEffect transition="in" filter="wipe(left)">
                                      <p:cBhvr>
                                        <p:cTn id="27" dur="500"/>
                                        <p:tgtEl>
                                          <p:spTgt spid="717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8.7  Example: The Intel Pentium</a:t>
            </a:r>
            <a:endParaRPr lang="zh-CN" altLang="en-US" dirty="0"/>
          </a:p>
        </p:txBody>
      </p:sp>
      <p:sp>
        <p:nvSpPr>
          <p:cNvPr id="322563" name="Rectangle 3"/>
          <p:cNvSpPr>
            <a:spLocks noGrp="1" noChangeArrowheads="1"/>
          </p:cNvSpPr>
          <p:nvPr>
            <p:ph idx="1"/>
          </p:nvPr>
        </p:nvSpPr>
        <p:spPr/>
        <p:txBody>
          <a:bodyPr/>
          <a:lstStyle/>
          <a:p>
            <a:pPr eaLnBrk="1" hangingPunct="1"/>
            <a:r>
              <a:rPr lang="en-US" altLang="zh-CN" dirty="0"/>
              <a:t>Supports both segmentation and segmentation with paging</a:t>
            </a:r>
            <a:endParaRPr lang="en-US" altLang="zh-CN" dirty="0"/>
          </a:p>
          <a:p>
            <a:pPr eaLnBrk="1" hangingPunct="1"/>
            <a:r>
              <a:rPr lang="en-US" altLang="zh-CN" dirty="0"/>
              <a:t>CPU generates logical address</a:t>
            </a:r>
            <a:endParaRPr lang="en-US" altLang="zh-CN" dirty="0"/>
          </a:p>
          <a:p>
            <a:pPr lvl="1" eaLnBrk="1" hangingPunct="1"/>
            <a:r>
              <a:rPr lang="en-US" altLang="zh-CN" dirty="0"/>
              <a:t>Given to segmentation unit, Which produces linear addresses </a:t>
            </a:r>
            <a:endParaRPr lang="en-US" altLang="zh-CN" dirty="0"/>
          </a:p>
          <a:p>
            <a:pPr lvl="1" eaLnBrk="1" hangingPunct="1"/>
            <a:r>
              <a:rPr lang="en-US" altLang="zh-CN" dirty="0"/>
              <a:t>Linear address given to paging unit, Which generates physical address in main memory</a:t>
            </a:r>
            <a:endParaRPr lang="en-US" altLang="zh-CN" dirty="0"/>
          </a:p>
          <a:p>
            <a:pPr eaLnBrk="1" hangingPunct="1"/>
            <a:r>
              <a:rPr lang="en-US" altLang="zh-CN" dirty="0"/>
              <a:t>The segmentation and Paging units form the equivalent of MMU.</a:t>
            </a:r>
            <a:endParaRPr lang="en-US" altLang="zh-CN" dirty="0"/>
          </a:p>
          <a:p>
            <a:pPr eaLnBrk="1" hangingPunct="1"/>
            <a:endParaRPr lang="en-US" altLang="zh-CN" dirty="0"/>
          </a:p>
        </p:txBody>
      </p:sp>
      <p:pic>
        <p:nvPicPr>
          <p:cNvPr id="322564" name="Picture 4"/>
          <p:cNvPicPr>
            <a:picLocks noChangeAspect="1" noChangeArrowheads="1"/>
          </p:cNvPicPr>
          <p:nvPr/>
        </p:nvPicPr>
        <p:blipFill>
          <a:blip r:embed="rId1">
            <a:extLst>
              <a:ext uri="{28A0092B-C50C-407E-A947-70E740481C1C}">
                <a14:useLocalDpi xmlns:a14="http://schemas.microsoft.com/office/drawing/2010/main" val="0"/>
              </a:ext>
            </a:extLst>
          </a:blip>
          <a:srcRect l="446" t="43227" r="681" b="42947"/>
          <a:stretch>
            <a:fillRect/>
          </a:stretch>
        </p:blipFill>
        <p:spPr bwMode="auto">
          <a:xfrm>
            <a:off x="920425" y="4329100"/>
            <a:ext cx="9450698" cy="99011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wipe(left)">
                                      <p:cBhvr>
                                        <p:cTn id="7" dur="500"/>
                                        <p:tgtEl>
                                          <p:spTgt spid="32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left)">
                                      <p:cBhvr>
                                        <p:cTn id="12" dur="500"/>
                                        <p:tgtEl>
                                          <p:spTgt spid="32256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animEffect transition="in" filter="wipe(left)">
                                      <p:cBhvr>
                                        <p:cTn id="15" dur="500"/>
                                        <p:tgtEl>
                                          <p:spTgt spid="32256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2563">
                                            <p:txEl>
                                              <p:pRg st="3" end="3"/>
                                            </p:txEl>
                                          </p:spTgt>
                                        </p:tgtEl>
                                        <p:attrNameLst>
                                          <p:attrName>style.visibility</p:attrName>
                                        </p:attrNameLst>
                                      </p:cBhvr>
                                      <p:to>
                                        <p:strVal val="visible"/>
                                      </p:to>
                                    </p:set>
                                    <p:animEffect transition="in" filter="wipe(left)">
                                      <p:cBhvr>
                                        <p:cTn id="18" dur="500"/>
                                        <p:tgtEl>
                                          <p:spTgt spid="32256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22563">
                                            <p:txEl>
                                              <p:pRg st="4" end="4"/>
                                            </p:txEl>
                                          </p:spTgt>
                                        </p:tgtEl>
                                        <p:attrNameLst>
                                          <p:attrName>style.visibility</p:attrName>
                                        </p:attrNameLst>
                                      </p:cBhvr>
                                      <p:to>
                                        <p:strVal val="visible"/>
                                      </p:to>
                                    </p:set>
                                    <p:animEffect transition="in" filter="wipe(left)">
                                      <p:cBhvr>
                                        <p:cTn id="23" dur="500"/>
                                        <p:tgtEl>
                                          <p:spTgt spid="32256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22564"/>
                                        </p:tgtEl>
                                        <p:attrNameLst>
                                          <p:attrName>style.visibility</p:attrName>
                                        </p:attrNameLst>
                                      </p:cBhvr>
                                      <p:to>
                                        <p:strVal val="visible"/>
                                      </p:to>
                                    </p:set>
                                    <p:animEffect transition="in" filter="wipe(left)">
                                      <p:cBhvr>
                                        <p:cTn id="28"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79875" name="Rectangle 2"/>
          <p:cNvSpPr>
            <a:spLocks noGrp="1" noChangeArrowheads="1"/>
          </p:cNvSpPr>
          <p:nvPr>
            <p:ph type="title"/>
          </p:nvPr>
        </p:nvSpPr>
        <p:spPr/>
        <p:txBody>
          <a:bodyPr/>
          <a:lstStyle/>
          <a:p>
            <a:pPr eaLnBrk="1" hangingPunct="1"/>
            <a:r>
              <a:rPr lang="zh-CN" altLang="en-US" dirty="0"/>
              <a:t>课后作业及研究性学习</a:t>
            </a:r>
            <a:endParaRPr lang="en-US" altLang="zh-CN" sz="3200" dirty="0">
              <a:solidFill>
                <a:srgbClr val="0000FF"/>
              </a:solidFill>
            </a:endParaRPr>
          </a:p>
        </p:txBody>
      </p:sp>
      <p:sp>
        <p:nvSpPr>
          <p:cNvPr id="2" name="内容占位符 1"/>
          <p:cNvSpPr>
            <a:spLocks noGrp="1"/>
          </p:cNvSpPr>
          <p:nvPr>
            <p:ph idx="1"/>
          </p:nvPr>
        </p:nvSpPr>
        <p:spPr/>
        <p:txBody>
          <a:bodyPr/>
          <a:lstStyle/>
          <a:p>
            <a:r>
              <a:rPr lang="zh-CN" altLang="en-US" dirty="0"/>
              <a:t>作业</a:t>
            </a:r>
            <a:endParaRPr lang="en-US" altLang="zh-CN" dirty="0"/>
          </a:p>
          <a:p>
            <a:pPr lvl="1"/>
            <a:r>
              <a:rPr lang="zh-CN" altLang="en-US" dirty="0"/>
              <a:t>内存中逻辑地址到物理地址的转换；</a:t>
            </a:r>
            <a:endParaRPr lang="en-US" altLang="zh-CN" dirty="0"/>
          </a:p>
          <a:p>
            <a:pPr lvl="1"/>
            <a:r>
              <a:rPr lang="zh-CN" altLang="en-US" dirty="0"/>
              <a:t>比较不同的内存管理模式。</a:t>
            </a:r>
            <a:endParaRPr lang="en-US" altLang="zh-CN" dirty="0"/>
          </a:p>
          <a:p>
            <a:r>
              <a:rPr lang="zh-CN" altLang="en-US" dirty="0"/>
              <a:t>研究性学习</a:t>
            </a:r>
            <a:endParaRPr lang="en-US" altLang="zh-CN" dirty="0"/>
          </a:p>
          <a:p>
            <a:pPr lvl="1"/>
            <a:r>
              <a:rPr lang="zh-CN" altLang="en-US" dirty="0"/>
              <a:t>国产内存产品调研，撰写调研报告。</a:t>
            </a:r>
            <a:endParaRPr lang="zh-CN" altLang="en-US" dirty="0"/>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69095" y="6004275"/>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云形 3"/>
          <p:cNvSpPr/>
          <p:nvPr/>
        </p:nvSpPr>
        <p:spPr bwMode="auto">
          <a:xfrm>
            <a:off x="1640505" y="3969060"/>
            <a:ext cx="2880000" cy="1260000"/>
          </a:xfrm>
          <a:prstGeom prst="cloud">
            <a:avLst/>
          </a:prstGeom>
          <a:solidFill>
            <a:srgbClr val="FFFF00"/>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endParaRPr kumimoji="1" lang="en-US" altLang="zh-CN"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pPr>
            <a:r>
              <a:rPr lang="zh-CN" altLang="en-US" b="1" dirty="0">
                <a:solidFill>
                  <a:srgbClr val="0000FF"/>
                </a:solidFill>
                <a:ea typeface="楷体" panose="02010609060101010101" pitchFamily="49" charset="-122"/>
                <a:cs typeface="Times New Roman" panose="02020603050405020304" pitchFamily="18" charset="0"/>
              </a:rPr>
              <a:t>多级页表</a:t>
            </a:r>
            <a:endParaRPr kumimoji="1" lang="zh-CN" altLang="en-US"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marR="0" indent="0" defTabSz="914400" rtl="0" eaLnBrk="1" fontAlgn="base" latinLnBrk="0" hangingPunct="1">
              <a:lnSpc>
                <a:spcPct val="100000"/>
              </a:lnSpc>
              <a:spcBef>
                <a:spcPct val="0"/>
              </a:spcBef>
              <a:spcAft>
                <a:spcPct val="0"/>
              </a:spcAft>
            </a:pPr>
            <a:r>
              <a:rPr kumimoji="1" lang="en-US" altLang="zh-CN" sz="3600" b="1" i="0" u="none" strike="noStrike" cap="none" normalizeH="0" baseline="0" dirty="0" err="1">
                <a:ln>
                  <a:noFill/>
                </a:ln>
                <a:effectLst/>
                <a:latin typeface="Times New Roman" panose="02020603050405020304" pitchFamily="18" charset="0"/>
                <a:ea typeface="黑体" panose="02010609060101010101" pitchFamily="2" charset="-122"/>
              </a:rPr>
              <a:t>openEuler</a:t>
            </a:r>
            <a:r>
              <a:rPr kumimoji="1" lang="en-US" altLang="zh-CN" sz="3600" b="1" i="0" u="none" strike="noStrike" cap="none" normalizeH="0" baseline="0" dirty="0">
                <a:ln>
                  <a:noFill/>
                </a:ln>
                <a:effectLst/>
                <a:latin typeface="Times New Roman" panose="02020603050405020304" pitchFamily="18" charset="0"/>
                <a:ea typeface="黑体" panose="02010609060101010101" pitchFamily="2" charset="-122"/>
              </a:rPr>
              <a:t> </a:t>
            </a:r>
            <a:r>
              <a:rPr lang="zh-CN" altLang="en-US" b="1" dirty="0">
                <a:ea typeface="黑体" panose="02010609060101010101" pitchFamily="2" charset="-122"/>
              </a:rPr>
              <a:t>多级页表</a:t>
            </a:r>
            <a:endParaRPr lang="zh-CN" altLang="en-US" dirty="0"/>
          </a:p>
        </p:txBody>
      </p:sp>
      <p:sp>
        <p:nvSpPr>
          <p:cNvPr id="6" name="内容占位符 5"/>
          <p:cNvSpPr>
            <a:spLocks noGrp="1"/>
          </p:cNvSpPr>
          <p:nvPr>
            <p:ph idx="1"/>
          </p:nvPr>
        </p:nvSpPr>
        <p:spPr/>
        <p:txBody>
          <a:bodyPr/>
          <a:lstStyle/>
          <a:p>
            <a:r>
              <a:rPr lang="en-US" altLang="zh-CN" dirty="0" err="1"/>
              <a:t>openEuler</a:t>
            </a:r>
            <a:r>
              <a:rPr lang="zh-CN" altLang="en-US" dirty="0"/>
              <a:t>中的多级页表</a:t>
            </a:r>
            <a:endParaRPr lang="en-US" altLang="zh-CN" dirty="0"/>
          </a:p>
          <a:p>
            <a:r>
              <a:rPr lang="zh-CN" altLang="en-US" dirty="0"/>
              <a:t>标准大页</a:t>
            </a:r>
            <a:endParaRPr lang="en-US" altLang="zh-CN" dirty="0"/>
          </a:p>
          <a:p>
            <a:r>
              <a:rPr lang="zh-CN" altLang="en-US" dirty="0"/>
              <a:t>标准大页池（</a:t>
            </a:r>
            <a:r>
              <a:rPr lang="en-US" altLang="zh-CN" dirty="0"/>
              <a:t>Huge Page Pool</a:t>
            </a:r>
            <a:r>
              <a:rPr lang="zh-CN" altLang="en-US" dirty="0"/>
              <a:t>）</a:t>
            </a:r>
            <a:endParaRPr lang="en-US" altLang="zh-CN" dirty="0"/>
          </a:p>
          <a:p>
            <a:r>
              <a:rPr lang="zh-CN" altLang="en-US" dirty="0"/>
              <a:t>伪文件系统：</a:t>
            </a:r>
            <a:r>
              <a:rPr lang="en-US" altLang="zh-CN" dirty="0" err="1"/>
              <a:t>hugetlbfs</a:t>
            </a:r>
            <a:endParaRPr lang="en-US" altLang="zh-CN" dirty="0"/>
          </a:p>
          <a:p>
            <a:r>
              <a:rPr lang="zh-CN" altLang="en-US" dirty="0"/>
              <a:t>标准大页缺点及改进</a:t>
            </a:r>
            <a:endParaRPr lang="zh-CN" altLang="en-US" dirty="0"/>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openEuler</a:t>
            </a:r>
            <a:r>
              <a:rPr lang="zh-CN" altLang="en-US" dirty="0"/>
              <a:t>中的多级页表</a:t>
            </a:r>
            <a:endParaRPr lang="zh-CN" altLang="en-US" dirty="0"/>
          </a:p>
        </p:txBody>
      </p:sp>
      <p:sp>
        <p:nvSpPr>
          <p:cNvPr id="3" name="内容占位符 2"/>
          <p:cNvSpPr>
            <a:spLocks noGrp="1"/>
          </p:cNvSpPr>
          <p:nvPr>
            <p:ph idx="1"/>
          </p:nvPr>
        </p:nvSpPr>
        <p:spPr/>
        <p:txBody>
          <a:bodyPr>
            <a:normAutofit/>
          </a:bodyPr>
          <a:lstStyle/>
          <a:p>
            <a:r>
              <a:rPr lang="en-US" altLang="zh-CN" dirty="0"/>
              <a:t>ARMv8</a:t>
            </a:r>
            <a:r>
              <a:rPr lang="zh-CN" altLang="en-US" dirty="0"/>
              <a:t>架构最大支持</a:t>
            </a:r>
            <a:r>
              <a:rPr lang="en-US" altLang="zh-CN" dirty="0"/>
              <a:t>48</a:t>
            </a:r>
            <a:r>
              <a:rPr lang="zh-CN" altLang="en-US" dirty="0"/>
              <a:t>位虚拟地址，最大可寻址</a:t>
            </a:r>
            <a:r>
              <a:rPr lang="en-US" altLang="zh-CN" dirty="0"/>
              <a:t>256TB</a:t>
            </a:r>
            <a:r>
              <a:rPr lang="zh-CN" altLang="en-US" dirty="0"/>
              <a:t>的地址空间。</a:t>
            </a:r>
            <a:endParaRPr lang="en-US" altLang="zh-CN" dirty="0"/>
          </a:p>
          <a:p>
            <a:r>
              <a:rPr lang="zh-CN" altLang="en-US" dirty="0"/>
              <a:t>操作系统通过配置</a:t>
            </a:r>
            <a:r>
              <a:rPr lang="en-US" altLang="zh-CN" dirty="0"/>
              <a:t>TCR_EL1</a:t>
            </a:r>
            <a:r>
              <a:rPr lang="zh-CN" altLang="en-US" dirty="0"/>
              <a:t>的字段</a:t>
            </a:r>
            <a:r>
              <a:rPr lang="en-US" altLang="zh-CN" dirty="0"/>
              <a:t>T0SZ</a:t>
            </a:r>
            <a:r>
              <a:rPr lang="zh-CN" altLang="en-US" dirty="0"/>
              <a:t>和字段</a:t>
            </a:r>
            <a:r>
              <a:rPr lang="en-US" altLang="zh-CN" dirty="0"/>
              <a:t>T1SZ</a:t>
            </a:r>
            <a:r>
              <a:rPr lang="zh-CN" altLang="en-US" dirty="0"/>
              <a:t>可指定实际使用的用户空间和内核空间的大小。</a:t>
            </a:r>
            <a:endParaRPr lang="en-US" altLang="zh-CN" dirty="0"/>
          </a:p>
          <a:p>
            <a:r>
              <a:rPr lang="zh-CN" altLang="en-US" dirty="0"/>
              <a:t>在</a:t>
            </a:r>
            <a:r>
              <a:rPr lang="en-US" altLang="zh-CN" dirty="0"/>
              <a:t>39</a:t>
            </a:r>
            <a:r>
              <a:rPr lang="zh-CN" altLang="en-US" dirty="0"/>
              <a:t>位虚拟地址下，</a:t>
            </a:r>
            <a:r>
              <a:rPr lang="en-US" altLang="zh-CN" dirty="0" err="1"/>
              <a:t>openEuler</a:t>
            </a:r>
            <a:r>
              <a:rPr lang="zh-CN" altLang="en-US" dirty="0"/>
              <a:t>可使用：</a:t>
            </a:r>
            <a:endParaRPr lang="en-US" altLang="zh-CN" dirty="0"/>
          </a:p>
          <a:p>
            <a:pPr lvl="1"/>
            <a:r>
              <a:rPr lang="en-US" altLang="zh-CN" dirty="0"/>
              <a:t>3</a:t>
            </a:r>
            <a:r>
              <a:rPr lang="zh-CN" altLang="en-US" dirty="0"/>
              <a:t>级页表（</a:t>
            </a:r>
            <a:r>
              <a:rPr lang="en-US" altLang="zh-CN" dirty="0"/>
              <a:t>4KB</a:t>
            </a:r>
            <a:r>
              <a:rPr lang="zh-CN" altLang="en-US" dirty="0"/>
              <a:t>页），或者</a:t>
            </a:r>
            <a:r>
              <a:rPr lang="en-US" altLang="zh-CN" dirty="0"/>
              <a:t>2</a:t>
            </a:r>
            <a:r>
              <a:rPr lang="zh-CN" altLang="en-US" dirty="0"/>
              <a:t>级页表（</a:t>
            </a:r>
            <a:r>
              <a:rPr lang="en-US" altLang="zh-CN" dirty="0"/>
              <a:t>64KB</a:t>
            </a:r>
            <a:r>
              <a:rPr lang="zh-CN" altLang="en-US" dirty="0"/>
              <a:t>页）</a:t>
            </a:r>
            <a:endParaRPr lang="en-US" altLang="zh-CN" dirty="0"/>
          </a:p>
          <a:p>
            <a:r>
              <a:rPr lang="en-US" altLang="zh-CN" dirty="0" err="1"/>
              <a:t>openEuler</a:t>
            </a:r>
            <a:r>
              <a:rPr lang="zh-CN" altLang="en-US" dirty="0"/>
              <a:t>中，各级页表的表项大小：</a:t>
            </a:r>
            <a:r>
              <a:rPr lang="en-US" altLang="zh-CN" dirty="0"/>
              <a:t>8B</a:t>
            </a:r>
            <a:endParaRPr lang="en-US" altLang="zh-CN" dirty="0"/>
          </a:p>
          <a:p>
            <a:r>
              <a:rPr lang="zh-CN" altLang="en-US" dirty="0"/>
              <a:t>页大小为</a:t>
            </a:r>
            <a:r>
              <a:rPr lang="en-US" altLang="zh-CN" dirty="0"/>
              <a:t>4KB</a:t>
            </a:r>
            <a:r>
              <a:rPr lang="zh-CN" altLang="en-US" dirty="0"/>
              <a:t>，每个</a:t>
            </a:r>
            <a:r>
              <a:rPr lang="en-US" altLang="zh-CN" dirty="0"/>
              <a:t>frame</a:t>
            </a:r>
            <a:r>
              <a:rPr lang="zh-CN" altLang="en-US" dirty="0"/>
              <a:t>可存放</a:t>
            </a:r>
            <a:r>
              <a:rPr lang="en-US" altLang="zh-CN" dirty="0"/>
              <a:t>512</a:t>
            </a:r>
            <a:r>
              <a:rPr lang="zh-CN" altLang="en-US" dirty="0"/>
              <a:t>项记录</a:t>
            </a:r>
            <a:endParaRPr lang="en-US" altLang="zh-CN" dirty="0"/>
          </a:p>
          <a:p>
            <a:pPr lvl="1"/>
            <a:r>
              <a:rPr lang="en-US" altLang="zh-CN" dirty="0"/>
              <a:t>4KB/8B=512=2</a:t>
            </a:r>
            <a:r>
              <a:rPr lang="en-US" altLang="zh-CN" baseline="30000" dirty="0"/>
              <a:t>9</a:t>
            </a:r>
            <a:r>
              <a:rPr lang="zh-CN" altLang="en-US" dirty="0"/>
              <a:t>，需要</a:t>
            </a:r>
            <a:r>
              <a:rPr lang="en-US" altLang="zh-CN" dirty="0"/>
              <a:t>9bits</a:t>
            </a:r>
            <a:endParaRPr lang="en-US" altLang="zh-CN" dirty="0"/>
          </a:p>
          <a:p>
            <a:pPr lvl="1"/>
            <a:endParaRPr lang="en-US" altLang="zh-CN" dirty="0"/>
          </a:p>
          <a:p>
            <a:endParaRPr lang="en-US" altLang="zh-CN" dirty="0"/>
          </a:p>
          <a:p>
            <a:endParaRPr lang="zh-CN" altLang="en-US" dirty="0"/>
          </a:p>
        </p:txBody>
      </p:sp>
      <p:pic>
        <p:nvPicPr>
          <p:cNvPr id="10" name="内容占位符 9"/>
          <p:cNvPicPr>
            <a:picLocks noGrp="1" noChangeAspect="1"/>
          </p:cNvPicPr>
          <p:nvPr>
            <p:ph idx="4294967295"/>
          </p:nvPr>
        </p:nvPicPr>
        <p:blipFill>
          <a:blip r:embed="rId1" cstate="print">
            <a:extLst>
              <a:ext uri="{28A0092B-C50C-407E-A947-70E740481C1C}">
                <a14:useLocalDpi xmlns:a14="http://schemas.microsoft.com/office/drawing/2010/main" val="0"/>
              </a:ext>
            </a:extLst>
          </a:blip>
          <a:stretch>
            <a:fillRect/>
          </a:stretch>
        </p:blipFill>
        <p:spPr>
          <a:xfrm>
            <a:off x="1955540" y="5229200"/>
            <a:ext cx="7204075" cy="1289050"/>
          </a:xfrm>
        </p:spPr>
      </p:pic>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err="1"/>
              <a:t>openEuler</a:t>
            </a:r>
            <a:r>
              <a:rPr lang="zh-CN" altLang="en-US" dirty="0"/>
              <a:t>中的多级页表</a:t>
            </a:r>
            <a:endParaRPr lang="zh-CN" altLang="en-US" dirty="0"/>
          </a:p>
        </p:txBody>
      </p:sp>
      <p:sp>
        <p:nvSpPr>
          <p:cNvPr id="10" name="内容占位符 9"/>
          <p:cNvSpPr>
            <a:spLocks noGrp="1"/>
          </p:cNvSpPr>
          <p:nvPr>
            <p:ph idx="1"/>
          </p:nvPr>
        </p:nvSpPr>
        <p:spPr/>
        <p:txBody>
          <a:bodyPr>
            <a:normAutofit lnSpcReduction="10000"/>
          </a:bodyPr>
          <a:lstStyle/>
          <a:p>
            <a:r>
              <a:rPr lang="zh-CN" altLang="en-US" dirty="0"/>
              <a:t>页表基础寄存器</a:t>
            </a:r>
            <a:r>
              <a:rPr lang="en-US" altLang="zh-CN" dirty="0"/>
              <a:t>TTBR0_EL1</a:t>
            </a:r>
            <a:r>
              <a:rPr lang="zh-CN" altLang="en-US" dirty="0"/>
              <a:t>和</a:t>
            </a:r>
            <a:r>
              <a:rPr lang="en-US" altLang="zh-CN" dirty="0"/>
              <a:t>TTBR——EL1</a:t>
            </a:r>
            <a:r>
              <a:rPr lang="zh-CN" altLang="en-US" dirty="0"/>
              <a:t>分别保存当前进程用户空间和内核空间的页表基址。</a:t>
            </a:r>
            <a:endParaRPr lang="en-US" altLang="zh-CN" dirty="0"/>
          </a:p>
          <a:p>
            <a:r>
              <a:rPr lang="zh-CN" altLang="en-US" dirty="0"/>
              <a:t>在</a:t>
            </a:r>
            <a:r>
              <a:rPr lang="en-US" altLang="zh-CN" dirty="0"/>
              <a:t>39</a:t>
            </a:r>
            <a:r>
              <a:rPr lang="zh-CN" altLang="en-US" dirty="0"/>
              <a:t>位虚拟地址下</a:t>
            </a:r>
            <a:endParaRPr lang="en-US" altLang="zh-CN" dirty="0"/>
          </a:p>
          <a:p>
            <a:pPr lvl="1"/>
            <a:r>
              <a:rPr lang="zh-CN" altLang="en-US" dirty="0"/>
              <a:t>虚拟地址的</a:t>
            </a:r>
            <a:r>
              <a:rPr lang="en-US" altLang="zh-CN" dirty="0"/>
              <a:t>bit[62:39]</a:t>
            </a:r>
            <a:r>
              <a:rPr lang="zh-CN" altLang="en-US" dirty="0"/>
              <a:t>为</a:t>
            </a:r>
            <a:r>
              <a:rPr lang="en-US" altLang="zh-CN" dirty="0"/>
              <a:t>0</a:t>
            </a:r>
            <a:r>
              <a:rPr lang="zh-CN" altLang="en-US" dirty="0"/>
              <a:t>，未用</a:t>
            </a:r>
            <a:endParaRPr lang="en-US" altLang="zh-CN" dirty="0"/>
          </a:p>
          <a:p>
            <a:pPr lvl="1"/>
            <a:r>
              <a:rPr lang="en-US" altLang="zh-CN" dirty="0"/>
              <a:t>Bit[63]=0</a:t>
            </a:r>
            <a:r>
              <a:rPr lang="zh-CN" altLang="en-US" dirty="0"/>
              <a:t>，用户空间；</a:t>
            </a:r>
            <a:r>
              <a:rPr lang="en-US" altLang="zh-CN" dirty="0"/>
              <a:t>Bit[63]=1</a:t>
            </a:r>
            <a:r>
              <a:rPr lang="zh-CN" altLang="en-US" dirty="0"/>
              <a:t>，内核空间</a:t>
            </a:r>
            <a:endParaRPr lang="zh-CN" altLang="en-US" dirty="0"/>
          </a:p>
          <a:p>
            <a:r>
              <a:rPr lang="zh-CN" altLang="en-US" dirty="0"/>
              <a:t>地址转换过程</a:t>
            </a:r>
            <a:endParaRPr lang="en-US" altLang="zh-CN" dirty="0"/>
          </a:p>
          <a:p>
            <a:pPr lvl="1"/>
            <a:r>
              <a:rPr lang="en-US" altLang="zh-CN" dirty="0"/>
              <a:t>MMU</a:t>
            </a:r>
            <a:r>
              <a:rPr lang="zh-CN" altLang="en-US" dirty="0"/>
              <a:t>将</a:t>
            </a:r>
            <a:r>
              <a:rPr lang="en-US" altLang="zh-CN" dirty="0"/>
              <a:t>Lx</a:t>
            </a:r>
            <a:r>
              <a:rPr lang="zh-CN" altLang="en-US" dirty="0"/>
              <a:t>索引的值作为</a:t>
            </a:r>
            <a:r>
              <a:rPr lang="en-US" altLang="zh-CN" dirty="0"/>
              <a:t>x</a:t>
            </a:r>
            <a:r>
              <a:rPr lang="zh-CN" altLang="en-US" dirty="0"/>
              <a:t>级页表内的偏移，据此查找对应的</a:t>
            </a:r>
            <a:r>
              <a:rPr lang="en-US" altLang="zh-CN" dirty="0"/>
              <a:t>Lx</a:t>
            </a:r>
            <a:r>
              <a:rPr lang="zh-CN" altLang="en-US" dirty="0"/>
              <a:t>表项，得到下一级页表的基址。</a:t>
            </a:r>
            <a:endParaRPr lang="en-US" altLang="zh-CN" dirty="0"/>
          </a:p>
          <a:p>
            <a:pPr lvl="1"/>
            <a:r>
              <a:rPr lang="zh-CN" altLang="en-US" dirty="0"/>
              <a:t>一级页表（页全局目录，</a:t>
            </a:r>
            <a:r>
              <a:rPr lang="en-US" altLang="zh-CN" dirty="0"/>
              <a:t>Page Global Directory, PGD</a:t>
            </a:r>
            <a:r>
              <a:rPr lang="zh-CN" altLang="en-US" dirty="0"/>
              <a:t>），其基址保存在</a:t>
            </a:r>
            <a:r>
              <a:rPr lang="en-US" altLang="zh-CN" dirty="0"/>
              <a:t>TTBR0/1_EL1</a:t>
            </a:r>
            <a:r>
              <a:rPr lang="zh-CN" altLang="en-US" dirty="0"/>
              <a:t>中。其中的目录项（</a:t>
            </a:r>
            <a:r>
              <a:rPr lang="en-US" altLang="zh-CN" dirty="0"/>
              <a:t>PGDE</a:t>
            </a:r>
            <a:r>
              <a:rPr lang="zh-CN" altLang="en-US" dirty="0"/>
              <a:t>）指向第二级页表（页中间目录，</a:t>
            </a:r>
            <a:r>
              <a:rPr lang="en-US" altLang="zh-CN" dirty="0"/>
              <a:t>Page Middle Directory, PMD</a:t>
            </a:r>
            <a:r>
              <a:rPr lang="zh-CN" altLang="en-US" dirty="0"/>
              <a:t>）。</a:t>
            </a:r>
            <a:endParaRPr lang="en-US" altLang="zh-CN" dirty="0"/>
          </a:p>
          <a:p>
            <a:pPr lvl="1"/>
            <a:r>
              <a:rPr lang="zh-CN" altLang="en-US" dirty="0"/>
              <a:t>第二级页表中存放目录项（</a:t>
            </a:r>
            <a:r>
              <a:rPr lang="en-US" altLang="zh-CN" dirty="0"/>
              <a:t>PMDE</a:t>
            </a:r>
            <a:r>
              <a:rPr lang="zh-CN" altLang="en-US" dirty="0"/>
              <a:t>），指向第三级页表（直接页表，</a:t>
            </a:r>
            <a:r>
              <a:rPr lang="en-US" altLang="zh-CN" dirty="0"/>
              <a:t>Page Table</a:t>
            </a:r>
            <a:r>
              <a:rPr lang="zh-CN" altLang="en-US" dirty="0"/>
              <a:t>），其中的目录项</a:t>
            </a:r>
            <a:r>
              <a:rPr lang="en-US" altLang="zh-CN" dirty="0"/>
              <a:t>PTE</a:t>
            </a:r>
            <a:r>
              <a:rPr lang="zh-CN" altLang="en-US" dirty="0"/>
              <a:t>记录了</a:t>
            </a:r>
            <a:r>
              <a:rPr lang="en-US" altLang="zh-CN" dirty="0"/>
              <a:t>frame number</a:t>
            </a:r>
            <a:r>
              <a:rPr lang="zh-CN" altLang="en-US" dirty="0"/>
              <a:t>。</a:t>
            </a:r>
            <a:endParaRPr lang="zh-CN" altLang="en-US" dirty="0"/>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left)">
                                      <p:cBhvr>
                                        <p:cTn id="18" dur="500"/>
                                        <p:tgtEl>
                                          <p:spTgt spid="1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wipe(left)">
                                      <p:cBhvr>
                                        <p:cTn id="26" dur="500"/>
                                        <p:tgtEl>
                                          <p:spTgt spid="10">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wipe(left)">
                                      <p:cBhvr>
                                        <p:cTn id="29" dur="500"/>
                                        <p:tgtEl>
                                          <p:spTgt spid="10">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wipe(left)">
                                      <p:cBhvr>
                                        <p:cTn id="3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标准大页</a:t>
            </a:r>
            <a:endParaRPr lang="zh-CN" altLang="en-US" dirty="0"/>
          </a:p>
        </p:txBody>
      </p:sp>
      <p:pic>
        <p:nvPicPr>
          <p:cNvPr id="6" name="内容占位符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68407" y="1079347"/>
            <a:ext cx="5390804" cy="3370811"/>
          </a:xfrm>
        </p:spPr>
      </p:pic>
      <p:pic>
        <p:nvPicPr>
          <p:cNvPr id="11" name="内容占位符 5"/>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135560" y="4826000"/>
            <a:ext cx="7740650" cy="1627188"/>
          </a:xfrm>
        </p:spPr>
      </p:pic>
      <p:sp>
        <p:nvSpPr>
          <p:cNvPr id="7" name="对话气泡: 矩形 6"/>
          <p:cNvSpPr/>
          <p:nvPr/>
        </p:nvSpPr>
        <p:spPr bwMode="auto">
          <a:xfrm>
            <a:off x="8661287" y="1943835"/>
            <a:ext cx="945105" cy="468000"/>
          </a:xfrm>
          <a:prstGeom prst="wedgeRectCallout">
            <a:avLst>
              <a:gd name="adj1" fmla="val -105878"/>
              <a:gd name="adj2" fmla="val -12751"/>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b="1" dirty="0">
                <a:ea typeface="黑体" panose="02010609060101010101" pitchFamily="2" charset="-122"/>
              </a:rPr>
              <a:t>2</a:t>
            </a:r>
            <a:r>
              <a:rPr lang="en-US" altLang="zh-CN" b="1" baseline="30000" dirty="0">
                <a:ea typeface="黑体" panose="02010609060101010101" pitchFamily="2" charset="-122"/>
              </a:rPr>
              <a:t>30</a:t>
            </a:r>
            <a:endParaRPr lang="zh-CN" altLang="en-US" b="1" baseline="30000" dirty="0">
              <a:ea typeface="黑体" panose="02010609060101010101" pitchFamily="2" charset="-122"/>
            </a:endParaRPr>
          </a:p>
        </p:txBody>
      </p:sp>
      <p:sp>
        <p:nvSpPr>
          <p:cNvPr id="8" name="对话气泡: 矩形 7"/>
          <p:cNvSpPr/>
          <p:nvPr/>
        </p:nvSpPr>
        <p:spPr bwMode="auto">
          <a:xfrm>
            <a:off x="8661287" y="2978950"/>
            <a:ext cx="945105" cy="468000"/>
          </a:xfrm>
          <a:prstGeom prst="wedgeRectCallout">
            <a:avLst>
              <a:gd name="adj1" fmla="val -105878"/>
              <a:gd name="adj2" fmla="val -12751"/>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b="1" dirty="0">
                <a:ea typeface="黑体" panose="02010609060101010101" pitchFamily="2" charset="-122"/>
              </a:rPr>
              <a:t>2</a:t>
            </a:r>
            <a:r>
              <a:rPr lang="en-US" altLang="zh-CN" b="1" baseline="30000" dirty="0">
                <a:ea typeface="黑体" panose="02010609060101010101" pitchFamily="2" charset="-122"/>
              </a:rPr>
              <a:t>21</a:t>
            </a:r>
            <a:endParaRPr lang="zh-CN" altLang="en-US" b="1" baseline="30000" dirty="0">
              <a:ea typeface="黑体" panose="02010609060101010101" pitchFamily="2" charset="-122"/>
            </a:endParaRPr>
          </a:p>
        </p:txBody>
      </p:sp>
      <p:sp>
        <p:nvSpPr>
          <p:cNvPr id="9" name="对话气泡: 矩形 8"/>
          <p:cNvSpPr/>
          <p:nvPr/>
        </p:nvSpPr>
        <p:spPr bwMode="auto">
          <a:xfrm>
            <a:off x="8661286" y="3969060"/>
            <a:ext cx="945105" cy="468000"/>
          </a:xfrm>
          <a:prstGeom prst="wedgeRectCallout">
            <a:avLst>
              <a:gd name="adj1" fmla="val -105878"/>
              <a:gd name="adj2" fmla="val -12751"/>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US" altLang="zh-CN" b="1" dirty="0">
                <a:ea typeface="黑体" panose="02010609060101010101" pitchFamily="2" charset="-122"/>
              </a:rPr>
              <a:t>2</a:t>
            </a:r>
            <a:r>
              <a:rPr lang="en-US" altLang="zh-CN" b="1" baseline="30000" dirty="0">
                <a:ea typeface="黑体" panose="02010609060101010101" pitchFamily="2" charset="-122"/>
              </a:rPr>
              <a:t>12</a:t>
            </a:r>
            <a:endParaRPr lang="zh-CN" altLang="en-US" b="1" baseline="30000" dirty="0">
              <a:ea typeface="黑体" panose="02010609060101010101" pitchFamily="2" charset="-122"/>
            </a:endParaRPr>
          </a:p>
        </p:txBody>
      </p:sp>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标准大页池（</a:t>
            </a:r>
            <a:r>
              <a:rPr lang="en-US" altLang="zh-CN" dirty="0"/>
              <a:t>Huge Page Pool</a:t>
            </a:r>
            <a:r>
              <a:rPr lang="zh-CN" altLang="en-US" dirty="0"/>
              <a:t>）</a:t>
            </a:r>
            <a:endParaRPr lang="zh-CN" altLang="en-US" dirty="0"/>
          </a:p>
        </p:txBody>
      </p:sp>
      <p:sp>
        <p:nvSpPr>
          <p:cNvPr id="7" name="内容占位符 6"/>
          <p:cNvSpPr>
            <a:spLocks noGrp="1"/>
          </p:cNvSpPr>
          <p:nvPr>
            <p:ph sz="half" idx="1"/>
          </p:nvPr>
        </p:nvSpPr>
        <p:spPr>
          <a:xfrm>
            <a:off x="359999" y="1080000"/>
            <a:ext cx="6411075" cy="5580000"/>
          </a:xfrm>
        </p:spPr>
        <p:txBody>
          <a:bodyPr/>
          <a:lstStyle/>
          <a:p>
            <a:r>
              <a:rPr lang="en-US" altLang="zh-CN" dirty="0" err="1"/>
              <a:t>openEuler</a:t>
            </a:r>
            <a:r>
              <a:rPr lang="zh-CN" altLang="en-US" dirty="0"/>
              <a:t>采用标准大页池的形式管理大页内存。</a:t>
            </a:r>
            <a:endParaRPr lang="en-US" altLang="zh-CN" dirty="0"/>
          </a:p>
          <a:p>
            <a:r>
              <a:rPr lang="zh-CN" altLang="en-US" dirty="0"/>
              <a:t>在内核启动时，根据用户的配置信息（大页长度、数量等）选择支持的大页长度，并预先在内存空间中预留出相应数量的大页。</a:t>
            </a:r>
            <a:endParaRPr lang="en-US" altLang="zh-CN" dirty="0"/>
          </a:p>
          <a:p>
            <a:r>
              <a:rPr lang="zh-CN" altLang="en-US" dirty="0"/>
              <a:t>结构体</a:t>
            </a:r>
            <a:r>
              <a:rPr lang="en-US" altLang="zh-CN" dirty="0" err="1"/>
              <a:t>hstate</a:t>
            </a:r>
            <a:r>
              <a:rPr lang="zh-CN" altLang="en-US" dirty="0"/>
              <a:t>记录大页的相关信息（页大小、空闲大页数量等），并将记录相同大页长度的结构体</a:t>
            </a:r>
            <a:r>
              <a:rPr lang="en-US" altLang="zh-CN" dirty="0" err="1"/>
              <a:t>hstate</a:t>
            </a:r>
            <a:r>
              <a:rPr lang="zh-CN" altLang="en-US" dirty="0"/>
              <a:t>组织成一个全局数组</a:t>
            </a:r>
            <a:r>
              <a:rPr lang="en-US" altLang="zh-CN" dirty="0" err="1"/>
              <a:t>hstates</a:t>
            </a:r>
            <a:r>
              <a:rPr lang="zh-CN" altLang="en-US" dirty="0"/>
              <a:t>进行管理</a:t>
            </a:r>
            <a:endParaRPr lang="zh-CN" altLang="en-US" dirty="0"/>
          </a:p>
        </p:txBody>
      </p:sp>
      <p:pic>
        <p:nvPicPr>
          <p:cNvPr id="10" name="内容占位符 9"/>
          <p:cNvPicPr>
            <a:picLocks noGrp="1" noChangeAspect="1"/>
          </p:cNvPicPr>
          <p:nvPr>
            <p:ph sz="half" idx="2"/>
          </p:nvPr>
        </p:nvPicPr>
        <p:blipFill>
          <a:blip r:embed="rId1" cstate="print">
            <a:extLst>
              <a:ext uri="{28A0092B-C50C-407E-A947-70E740481C1C}">
                <a14:useLocalDpi xmlns:a14="http://schemas.microsoft.com/office/drawing/2010/main" val="0"/>
              </a:ext>
            </a:extLst>
          </a:blip>
          <a:stretch>
            <a:fillRect/>
          </a:stretch>
        </p:blipFill>
        <p:spPr>
          <a:xfrm>
            <a:off x="7085258" y="1622240"/>
            <a:ext cx="4321332" cy="4182079"/>
          </a:xfrm>
        </p:spPr>
      </p:pic>
      <p:sp>
        <p:nvSpPr>
          <p:cNvPr id="3"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伪文件系统：</a:t>
            </a:r>
            <a:r>
              <a:rPr lang="en-US" altLang="zh-CN" dirty="0" err="1"/>
              <a:t>hugetlbfs</a:t>
            </a:r>
            <a:endParaRPr lang="zh-CN" altLang="en-US" dirty="0"/>
          </a:p>
        </p:txBody>
      </p:sp>
      <p:sp>
        <p:nvSpPr>
          <p:cNvPr id="7" name="内容占位符 6"/>
          <p:cNvSpPr>
            <a:spLocks noGrp="1"/>
          </p:cNvSpPr>
          <p:nvPr>
            <p:ph idx="1"/>
          </p:nvPr>
        </p:nvSpPr>
        <p:spPr/>
        <p:txBody>
          <a:bodyPr>
            <a:normAutofit/>
          </a:bodyPr>
          <a:lstStyle/>
          <a:p>
            <a:r>
              <a:rPr lang="en-US" altLang="zh-CN" dirty="0" err="1"/>
              <a:t>openEuler</a:t>
            </a:r>
            <a:r>
              <a:rPr lang="zh-CN" altLang="en-US" dirty="0"/>
              <a:t>将标准大页封装为一个伪文件系统，提供给用户程序申请使用。</a:t>
            </a:r>
            <a:endParaRPr lang="en-US" altLang="zh-CN" dirty="0"/>
          </a:p>
          <a:p>
            <a:r>
              <a:rPr lang="zh-CN" altLang="en-US" dirty="0"/>
              <a:t>使用之前，</a:t>
            </a:r>
            <a:r>
              <a:rPr lang="en-US" altLang="zh-CN" dirty="0" err="1"/>
              <a:t>openEuler</a:t>
            </a:r>
            <a:r>
              <a:rPr lang="zh-CN" altLang="en-US" dirty="0"/>
              <a:t>调用函数</a:t>
            </a:r>
            <a:r>
              <a:rPr lang="en-US" altLang="zh-CN" dirty="0" err="1"/>
              <a:t>hugetlbfs_mount</a:t>
            </a:r>
            <a:r>
              <a:rPr lang="en-US" altLang="zh-CN" dirty="0"/>
              <a:t>()</a:t>
            </a:r>
            <a:r>
              <a:rPr lang="zh-CN" altLang="en-US" dirty="0"/>
              <a:t>挂载</a:t>
            </a:r>
            <a:r>
              <a:rPr lang="en-US" altLang="zh-CN" dirty="0" err="1"/>
              <a:t>hugetlbfs</a:t>
            </a:r>
            <a:r>
              <a:rPr lang="zh-CN" altLang="en-US" dirty="0"/>
              <a:t>文件系统，创建超级块和根目录，将该文件系统和大页内存关联起来。</a:t>
            </a:r>
            <a:endParaRPr lang="en-US" altLang="zh-CN" dirty="0"/>
          </a:p>
          <a:p>
            <a:r>
              <a:rPr lang="en-US" altLang="zh-CN" dirty="0" err="1"/>
              <a:t>Hugetlbfs</a:t>
            </a:r>
            <a:r>
              <a:rPr lang="zh-CN" altLang="en-US" dirty="0"/>
              <a:t>指向大页所分配的内存。</a:t>
            </a:r>
            <a:endParaRPr lang="en-US" altLang="zh-CN" dirty="0"/>
          </a:p>
          <a:p>
            <a:r>
              <a:rPr lang="zh-CN" altLang="en-US" dirty="0"/>
              <a:t>用户从供需可利用简单文件编程接口使用标准大页。</a:t>
            </a:r>
            <a:endParaRPr lang="en-US" altLang="zh-CN" dirty="0"/>
          </a:p>
          <a:p>
            <a:endParaRPr lang="zh-CN" altLang="en-US" dirty="0"/>
          </a:p>
        </p:txBody>
      </p:sp>
      <p:sp>
        <p:nvSpPr>
          <p:cNvPr id="2"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11110670" y="6475763"/>
            <a:ext cx="1016000" cy="328612"/>
          </a:xfrm>
        </p:spPr>
        <p:txBody>
          <a:bodyPr/>
          <a:lstStyle/>
          <a:p>
            <a:fld id="{E66D2CC7-F4CF-4117-A897-807AC786776F}" type="slidenum">
              <a:rPr lang="en-US" altLang="zh-CN" smtClean="0">
                <a:latin typeface="Times New Roman" panose="02020603050405020304" pitchFamily="18" charset="0"/>
                <a:cs typeface="Times New Roman" panose="02020603050405020304" pitchFamily="18" charset="0"/>
              </a:rPr>
            </a:fld>
            <a:endParaRPr lang="en-US" altLang="zh-CN"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a:t>标准大页缺点及改进</a:t>
            </a:r>
            <a:endParaRPr lang="zh-CN" altLang="en-US" dirty="0"/>
          </a:p>
        </p:txBody>
      </p:sp>
      <p:sp>
        <p:nvSpPr>
          <p:cNvPr id="3" name="内容占位符 2"/>
          <p:cNvSpPr>
            <a:spLocks noGrp="1"/>
          </p:cNvSpPr>
          <p:nvPr>
            <p:ph idx="1"/>
          </p:nvPr>
        </p:nvSpPr>
        <p:spPr/>
        <p:txBody>
          <a:bodyPr>
            <a:normAutofit fontScale="92500"/>
          </a:bodyPr>
          <a:lstStyle/>
          <a:p>
            <a:pPr>
              <a:spcBef>
                <a:spcPts val="600"/>
              </a:spcBef>
            </a:pPr>
            <a:r>
              <a:rPr lang="zh-CN" altLang="en-US" dirty="0"/>
              <a:t>缺点：</a:t>
            </a:r>
            <a:endParaRPr lang="en-US" altLang="zh-CN" dirty="0"/>
          </a:p>
          <a:p>
            <a:pPr lvl="1">
              <a:spcBef>
                <a:spcPts val="600"/>
              </a:spcBef>
            </a:pPr>
            <a:r>
              <a:rPr lang="zh-CN" altLang="en-US" dirty="0"/>
              <a:t>数量和长度必须在内核启动时指定；</a:t>
            </a:r>
            <a:endParaRPr lang="en-US" altLang="zh-CN" dirty="0"/>
          </a:p>
          <a:p>
            <a:pPr lvl="1">
              <a:spcBef>
                <a:spcPts val="600"/>
              </a:spcBef>
            </a:pPr>
            <a:r>
              <a:rPr lang="zh-CN" altLang="en-US" dirty="0"/>
              <a:t>需要在内存中预留出大页池所需要的内存；</a:t>
            </a:r>
            <a:endParaRPr lang="en-US" altLang="zh-CN" dirty="0"/>
          </a:p>
          <a:p>
            <a:pPr lvl="1">
              <a:spcBef>
                <a:spcPts val="600"/>
              </a:spcBef>
            </a:pPr>
            <a:r>
              <a:rPr lang="zh-CN" altLang="en-US" dirty="0"/>
              <a:t>用户进程需要制定调用伪文件系统形式提供的接口来申请大页；</a:t>
            </a:r>
            <a:endParaRPr lang="en-US" altLang="zh-CN" dirty="0"/>
          </a:p>
          <a:p>
            <a:pPr lvl="1">
              <a:spcBef>
                <a:spcPts val="600"/>
              </a:spcBef>
            </a:pPr>
            <a:r>
              <a:rPr lang="zh-CN" altLang="en-US" dirty="0"/>
              <a:t>手动管理大页的申请和释放。</a:t>
            </a:r>
            <a:endParaRPr lang="en-US" altLang="zh-CN" dirty="0"/>
          </a:p>
          <a:p>
            <a:pPr>
              <a:spcBef>
                <a:spcPts val="600"/>
              </a:spcBef>
            </a:pPr>
            <a:r>
              <a:rPr lang="zh-CN" altLang="en-US" dirty="0"/>
              <a:t>改进：透明大页</a:t>
            </a:r>
            <a:endParaRPr lang="en-US" altLang="zh-CN" dirty="0"/>
          </a:p>
          <a:p>
            <a:pPr lvl="1">
              <a:spcBef>
                <a:spcPts val="600"/>
              </a:spcBef>
            </a:pPr>
            <a:r>
              <a:rPr lang="zh-CN" altLang="en-US" dirty="0"/>
              <a:t>为用户进程分配内存时，优先选择分配大页，如果不成功，再回退到分配普通页</a:t>
            </a:r>
            <a:endParaRPr lang="en-US" altLang="zh-CN" dirty="0"/>
          </a:p>
          <a:p>
            <a:pPr lvl="2">
              <a:spcBef>
                <a:spcPts val="600"/>
              </a:spcBef>
            </a:pPr>
            <a:r>
              <a:rPr lang="zh-CN" altLang="en-US" dirty="0"/>
              <a:t>无足够的空闲内存，或者该虚拟地址区域不允许映射大页内存</a:t>
            </a:r>
            <a:endParaRPr lang="en-US" altLang="zh-CN" dirty="0"/>
          </a:p>
          <a:p>
            <a:pPr lvl="1">
              <a:spcBef>
                <a:spcPts val="600"/>
              </a:spcBef>
            </a:pPr>
            <a:r>
              <a:rPr lang="zh-CN" altLang="en-US" dirty="0"/>
              <a:t>缺页处理时，再遍历页表的过程中，</a:t>
            </a:r>
            <a:r>
              <a:rPr lang="en-US" altLang="zh-CN" dirty="0"/>
              <a:t>OS</a:t>
            </a:r>
            <a:r>
              <a:rPr lang="zh-CN" altLang="en-US" dirty="0"/>
              <a:t>依次检查该进程的</a:t>
            </a:r>
            <a:r>
              <a:rPr lang="en-US" altLang="zh-CN" dirty="0"/>
              <a:t>L1</a:t>
            </a:r>
            <a:r>
              <a:rPr lang="zh-CN" altLang="en-US" dirty="0"/>
              <a:t>和</a:t>
            </a:r>
            <a:r>
              <a:rPr lang="en-US" altLang="zh-CN" dirty="0"/>
              <a:t>L2</a:t>
            </a:r>
            <a:r>
              <a:rPr lang="zh-CN" altLang="en-US" dirty="0"/>
              <a:t>级页表中的表项是否为空表项</a:t>
            </a:r>
            <a:endParaRPr lang="en-US" altLang="zh-CN" dirty="0"/>
          </a:p>
          <a:p>
            <a:pPr lvl="2">
              <a:spcBef>
                <a:spcPts val="600"/>
              </a:spcBef>
            </a:pPr>
            <a:r>
              <a:rPr lang="zh-CN" altLang="en-US" dirty="0"/>
              <a:t>是，虚拟地址范围足够大，并且虚拟内存区域允许映射到透明大页，则将尝试为之分配一个大页并建立映射关系。</a:t>
            </a:r>
            <a:endParaRPr lang="en-US" altLang="zh-CN" dirty="0"/>
          </a:p>
          <a:p>
            <a:pPr lvl="3">
              <a:spcBef>
                <a:spcPts val="60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用户进程可指定某个虚拟内存区域是否允许映射到透明大页</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2">
              <a:spcBef>
                <a:spcPts val="600"/>
              </a:spcBef>
            </a:pPr>
            <a:r>
              <a:rPr lang="zh-CN" altLang="en-US" dirty="0"/>
              <a:t>非空或大页内存不足，分配普页。</a:t>
            </a:r>
            <a:endParaRPr lang="zh-CN" altLang="en-US" dirty="0"/>
          </a:p>
        </p:txBody>
      </p:sp>
      <p:sp>
        <p:nvSpPr>
          <p:cNvPr id="6" name="五边形 5">
            <a:hlinkClick r:id="rId1" action="ppaction://hlinksldjump"/>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left)">
                                      <p:cBhvr>
                                        <p:cTn id="39" dur="500"/>
                                        <p:tgtEl>
                                          <p:spTgt spid="3">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left)">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tags/tag1.xml><?xml version="1.0" encoding="utf-8"?>
<p:tagLst xmlns:p="http://schemas.openxmlformats.org/presentationml/2006/main">
  <p:tag name="commondata" val="eyJoZGlkIjoiM2UzOWZmODkyZGNhNDM0NDYyZWVhOTYxYjJlOTViZDMifQ=="/>
</p:tagLst>
</file>

<file path=ppt/theme/theme1.xml><?xml version="1.0" encoding="utf-8"?>
<a:theme xmlns:a="http://schemas.openxmlformats.org/drawingml/2006/main" name="3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33957</Words>
  <Application>WPS 演示</Application>
  <PresentationFormat>宽屏</PresentationFormat>
  <Paragraphs>1970</Paragraphs>
  <Slides>98</Slides>
  <Notes>57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98</vt:i4>
      </vt:variant>
    </vt:vector>
  </HeadingPairs>
  <TitlesOfParts>
    <vt:vector size="112" baseType="lpstr">
      <vt:lpstr>Arial</vt:lpstr>
      <vt:lpstr>宋体</vt:lpstr>
      <vt:lpstr>Wingdings</vt:lpstr>
      <vt:lpstr>Times New Roman</vt:lpstr>
      <vt:lpstr>黑体</vt:lpstr>
      <vt:lpstr>楷体</vt:lpstr>
      <vt:lpstr>微软雅黑</vt:lpstr>
      <vt:lpstr>Arial Unicode MS</vt:lpstr>
      <vt:lpstr>Symbol</vt:lpstr>
      <vt:lpstr>Monotype Sorts</vt:lpstr>
      <vt:lpstr>Wingdings</vt:lpstr>
      <vt:lpstr>Verdana</vt:lpstr>
      <vt:lpstr>3_领带型模板</vt:lpstr>
      <vt:lpstr>MS_ClipArt_Gallery.2</vt:lpstr>
      <vt:lpstr>Chapter 8   Main Memory </vt:lpstr>
      <vt:lpstr>教学内容、目标与要求</vt:lpstr>
      <vt:lpstr>About Main Memory Management</vt:lpstr>
      <vt:lpstr>About Main Memory Management</vt:lpstr>
      <vt:lpstr>About Main Memory Management</vt:lpstr>
      <vt:lpstr>Contents</vt:lpstr>
      <vt:lpstr>8.1  Background</vt:lpstr>
      <vt:lpstr>Background</vt:lpstr>
      <vt:lpstr>Protection: Base and Limit Registers</vt:lpstr>
      <vt:lpstr>Address Binding</vt:lpstr>
      <vt:lpstr>Multistep Processing of a User Program </vt:lpstr>
      <vt:lpstr>Address Binding-- Compile time</vt:lpstr>
      <vt:lpstr>Address Binding-- Load time</vt:lpstr>
      <vt:lpstr>Address Binding-- Execution time</vt:lpstr>
      <vt:lpstr>Binding of Instructions and Data to Memory</vt:lpstr>
      <vt:lpstr>Logical vs. Physical Address Space</vt:lpstr>
      <vt:lpstr>Memory-Management Unit (MMU)</vt:lpstr>
      <vt:lpstr>Dynamic Loading (*)</vt:lpstr>
      <vt:lpstr>Dynamic Linking and Shared Libraries (*)</vt:lpstr>
      <vt:lpstr>Dynamic Linking and Shared Libraries (*)</vt:lpstr>
      <vt:lpstr>8.2  Swapping</vt:lpstr>
      <vt:lpstr>Swapping</vt:lpstr>
      <vt:lpstr>Swapping</vt:lpstr>
      <vt:lpstr>Swapping</vt:lpstr>
      <vt:lpstr>Overlays</vt:lpstr>
      <vt:lpstr>Overlays</vt:lpstr>
      <vt:lpstr>覆盖与交换技术——扩充内存的两种方法</vt:lpstr>
      <vt:lpstr>8.3  Contiguous Memory Allocation</vt:lpstr>
      <vt:lpstr>Memory Protection</vt:lpstr>
      <vt:lpstr>Contiguous Memory allocation -- Fixed Partitioning</vt:lpstr>
      <vt:lpstr>Placement Algorithm with Partitions</vt:lpstr>
      <vt:lpstr>Contiguous Memory allocation --Variable-partition scheme</vt:lpstr>
      <vt:lpstr>Variable-partition scheme</vt:lpstr>
      <vt:lpstr>Dynamic Storage-Allocation Problem</vt:lpstr>
      <vt:lpstr>Fragmentation</vt:lpstr>
      <vt:lpstr>Fragmentation</vt:lpstr>
      <vt:lpstr>分配流程</vt:lpstr>
      <vt:lpstr>动态分区的回收</vt:lpstr>
      <vt:lpstr>First fit 首次适应法</vt:lpstr>
      <vt:lpstr>Best fit 最佳适应法</vt:lpstr>
      <vt:lpstr>Worst fit 最坏适应法</vt:lpstr>
      <vt:lpstr>Exercise 1</vt:lpstr>
      <vt:lpstr>Exercise 2</vt:lpstr>
      <vt:lpstr>Exercise 3</vt:lpstr>
      <vt:lpstr>Answer to  Exercise 3</vt:lpstr>
      <vt:lpstr>8.4  Paging</vt:lpstr>
      <vt:lpstr>Paging</vt:lpstr>
      <vt:lpstr>Address structure</vt:lpstr>
      <vt:lpstr>Exercise 4</vt:lpstr>
      <vt:lpstr>Paging model </vt:lpstr>
      <vt:lpstr>Address Translation Architecture </vt:lpstr>
      <vt:lpstr>Example of Address Mapping</vt:lpstr>
      <vt:lpstr>Example of Address Mapping</vt:lpstr>
      <vt:lpstr>Exercise 5</vt:lpstr>
      <vt:lpstr>Exercise 6</vt:lpstr>
      <vt:lpstr>Fragmentation</vt:lpstr>
      <vt:lpstr>Free Frames</vt:lpstr>
      <vt:lpstr>Hardware support</vt:lpstr>
      <vt:lpstr>TLB --Translation Look-aside Buffer</vt:lpstr>
      <vt:lpstr>Paging Hardware With TLB</vt:lpstr>
      <vt:lpstr>TLB</vt:lpstr>
      <vt:lpstr>Effective Access Time (EAT)</vt:lpstr>
      <vt:lpstr>Exercise 7</vt:lpstr>
      <vt:lpstr>Memory Protection</vt:lpstr>
      <vt:lpstr>Valid(v)-Invalid(i) Bit </vt:lpstr>
      <vt:lpstr>Shared Pages</vt:lpstr>
      <vt:lpstr>Shared Pages Example</vt:lpstr>
      <vt:lpstr>8.5  Structure of Page Table </vt:lpstr>
      <vt:lpstr>Hierarchical Paging</vt:lpstr>
      <vt:lpstr>Two-Level Paging Example</vt:lpstr>
      <vt:lpstr>Address-Translation Scheme</vt:lpstr>
      <vt:lpstr>e.g. VAX Architecture</vt:lpstr>
      <vt:lpstr>64-bit Logical Address Space</vt:lpstr>
      <vt:lpstr>Hashed Page Tables</vt:lpstr>
      <vt:lpstr>Hashed Page Tables</vt:lpstr>
      <vt:lpstr>Inverted Page Table</vt:lpstr>
      <vt:lpstr>Inverted Page Table Architecture</vt:lpstr>
      <vt:lpstr>Inverted Page Table Architecture</vt:lpstr>
      <vt:lpstr>8.6  Segmentation</vt:lpstr>
      <vt:lpstr>Segmentation Architecture </vt:lpstr>
      <vt:lpstr>Example of Segmentation</vt:lpstr>
      <vt:lpstr>Segmentation Hardware</vt:lpstr>
      <vt:lpstr>Exercise 8</vt:lpstr>
      <vt:lpstr>Segmentation Architecture</vt:lpstr>
      <vt:lpstr>Segmentation With Paging 段页式</vt:lpstr>
      <vt:lpstr>Segmentation With Paging 段页式</vt:lpstr>
      <vt:lpstr>段表、页表与内存之间的关系示例</vt:lpstr>
      <vt:lpstr>Address Translation Scheme</vt:lpstr>
      <vt:lpstr>TLB 快表</vt:lpstr>
      <vt:lpstr>8.7  Example: The Intel Pentium</vt:lpstr>
      <vt:lpstr>课后作业及研究性学习</vt:lpstr>
      <vt:lpstr>openEuler 多级页表</vt:lpstr>
      <vt:lpstr>openEuler中的多级页表</vt:lpstr>
      <vt:lpstr>openEuler中的多级页表</vt:lpstr>
      <vt:lpstr>标准大页</vt:lpstr>
      <vt:lpstr>标准大页池（Huge Page Pool）</vt:lpstr>
      <vt:lpstr>伪文件系统：hugetlbfs</vt:lpstr>
      <vt:lpstr>标准大页缺点及改进</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dc:title>
  <dc:creator>Li Wensheng</dc:creator>
  <cp:lastModifiedBy>William</cp:lastModifiedBy>
  <cp:revision>620</cp:revision>
  <cp:lastPrinted>2002-07-19T08:01:00Z</cp:lastPrinted>
  <dcterms:created xsi:type="dcterms:W3CDTF">2002-06-11T01:14:00Z</dcterms:created>
  <dcterms:modified xsi:type="dcterms:W3CDTF">2025-01-04T08:02:15Z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3E400B4475A24B70BE961133F77CD0C4_12</vt:lpwstr>
  </property>
  <property fmtid="{D5CDD505-2E9C-101B-9397-08002B2CF9AE}" pid="3" name="KSOProductBuildVer">
    <vt:lpwstr>2052-12.1.0.19302</vt:lpwstr>
  </property>
</Properties>
</file>