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5"/>
  </p:handoutMasterIdLst>
  <p:sldIdLst>
    <p:sldId id="475" r:id="rId3"/>
    <p:sldId id="473" r:id="rId5"/>
    <p:sldId id="269" r:id="rId6"/>
    <p:sldId id="366" r:id="rId7"/>
    <p:sldId id="367" r:id="rId8"/>
    <p:sldId id="368" r:id="rId9"/>
    <p:sldId id="370" r:id="rId10"/>
    <p:sldId id="371" r:id="rId11"/>
    <p:sldId id="372" r:id="rId12"/>
    <p:sldId id="373" r:id="rId13"/>
    <p:sldId id="374" r:id="rId14"/>
    <p:sldId id="502" r:id="rId15"/>
    <p:sldId id="376" r:id="rId16"/>
    <p:sldId id="276" r:id="rId17"/>
    <p:sldId id="378" r:id="rId18"/>
    <p:sldId id="379" r:id="rId19"/>
    <p:sldId id="381" r:id="rId20"/>
    <p:sldId id="359" r:id="rId21"/>
    <p:sldId id="357" r:id="rId22"/>
    <p:sldId id="466" r:id="rId23"/>
    <p:sldId id="383" r:id="rId24"/>
    <p:sldId id="384" r:id="rId25"/>
    <p:sldId id="385" r:id="rId26"/>
    <p:sldId id="386" r:id="rId27"/>
    <p:sldId id="389" r:id="rId28"/>
    <p:sldId id="388" r:id="rId29"/>
    <p:sldId id="282" r:id="rId30"/>
    <p:sldId id="390" r:id="rId31"/>
    <p:sldId id="391" r:id="rId32"/>
    <p:sldId id="392" r:id="rId33"/>
    <p:sldId id="472" r:id="rId34"/>
    <p:sldId id="393" r:id="rId35"/>
    <p:sldId id="395" r:id="rId36"/>
    <p:sldId id="464" r:id="rId37"/>
    <p:sldId id="396" r:id="rId38"/>
    <p:sldId id="398" r:id="rId39"/>
    <p:sldId id="399" r:id="rId40"/>
    <p:sldId id="465" r:id="rId41"/>
    <p:sldId id="361" r:id="rId42"/>
    <p:sldId id="364" r:id="rId43"/>
    <p:sldId id="362" r:id="rId44"/>
    <p:sldId id="400" r:id="rId45"/>
    <p:sldId id="467" r:id="rId46"/>
    <p:sldId id="365" r:id="rId47"/>
    <p:sldId id="503" r:id="rId48"/>
    <p:sldId id="402" r:id="rId49"/>
    <p:sldId id="403" r:id="rId50"/>
    <p:sldId id="404" r:id="rId51"/>
    <p:sldId id="405" r:id="rId52"/>
    <p:sldId id="406" r:id="rId53"/>
    <p:sldId id="407" r:id="rId54"/>
    <p:sldId id="408" r:id="rId55"/>
    <p:sldId id="445" r:id="rId56"/>
    <p:sldId id="409" r:id="rId57"/>
    <p:sldId id="410" r:id="rId58"/>
    <p:sldId id="411" r:id="rId59"/>
    <p:sldId id="412" r:id="rId60"/>
    <p:sldId id="413" r:id="rId61"/>
    <p:sldId id="414" r:id="rId62"/>
    <p:sldId id="447" r:id="rId63"/>
    <p:sldId id="415" r:id="rId64"/>
    <p:sldId id="416" r:id="rId65"/>
    <p:sldId id="444" r:id="rId66"/>
    <p:sldId id="417" r:id="rId67"/>
    <p:sldId id="418" r:id="rId68"/>
    <p:sldId id="419" r:id="rId69"/>
    <p:sldId id="448" r:id="rId70"/>
    <p:sldId id="449" r:id="rId71"/>
    <p:sldId id="421" r:id="rId72"/>
    <p:sldId id="422" r:id="rId73"/>
    <p:sldId id="423" r:id="rId74"/>
    <p:sldId id="424" r:id="rId75"/>
    <p:sldId id="425" r:id="rId76"/>
    <p:sldId id="346" r:id="rId77"/>
    <p:sldId id="426" r:id="rId78"/>
    <p:sldId id="428" r:id="rId79"/>
    <p:sldId id="429" r:id="rId80"/>
    <p:sldId id="451" r:id="rId81"/>
    <p:sldId id="430" r:id="rId82"/>
    <p:sldId id="431" r:id="rId83"/>
    <p:sldId id="432" r:id="rId84"/>
    <p:sldId id="452" r:id="rId85"/>
    <p:sldId id="450" r:id="rId86"/>
    <p:sldId id="433" r:id="rId87"/>
    <p:sldId id="434" r:id="rId88"/>
    <p:sldId id="435" r:id="rId89"/>
    <p:sldId id="436" r:id="rId90"/>
    <p:sldId id="437" r:id="rId91"/>
    <p:sldId id="330" r:id="rId92"/>
    <p:sldId id="335" r:id="rId93"/>
    <p:sldId id="479" r:id="rId94"/>
    <p:sldId id="481" r:id="rId95"/>
    <p:sldId id="482" r:id="rId96"/>
    <p:sldId id="483" r:id="rId97"/>
    <p:sldId id="484" r:id="rId98"/>
    <p:sldId id="468" r:id="rId99"/>
    <p:sldId id="480" r:id="rId100"/>
    <p:sldId id="470" r:id="rId101"/>
    <p:sldId id="471" r:id="rId102"/>
    <p:sldId id="485" r:id="rId103"/>
    <p:sldId id="476" r:id="rId104"/>
    <p:sldId id="486" r:id="rId105"/>
    <p:sldId id="487" r:id="rId106"/>
    <p:sldId id="488" r:id="rId107"/>
    <p:sldId id="489" r:id="rId108"/>
    <p:sldId id="490" r:id="rId109"/>
    <p:sldId id="491" r:id="rId110"/>
    <p:sldId id="469" r:id="rId111"/>
    <p:sldId id="477" r:id="rId112"/>
    <p:sldId id="463" r:id="rId113"/>
    <p:sldId id="492" r:id="rId114"/>
    <p:sldId id="493" r:id="rId115"/>
    <p:sldId id="494" r:id="rId116"/>
    <p:sldId id="495" r:id="rId117"/>
    <p:sldId id="496" r:id="rId118"/>
    <p:sldId id="478" r:id="rId119"/>
    <p:sldId id="497" r:id="rId120"/>
    <p:sldId id="498" r:id="rId121"/>
    <p:sldId id="499" r:id="rId122"/>
    <p:sldId id="500" r:id="rId123"/>
    <p:sldId id="501" r:id="rId124"/>
  </p:sldIdLst>
  <p:sldSz cx="12192000" cy="6858000"/>
  <p:notesSz cx="10234295" cy="70993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7" userDrawn="1">
          <p15:clr>
            <a:srgbClr val="A4A3A4"/>
          </p15:clr>
        </p15:guide>
        <p15:guide id="2" pos="3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9933"/>
    <a:srgbClr val="00FFFF"/>
    <a:srgbClr val="99FFCC"/>
    <a:srgbClr val="00FF00"/>
    <a:srgbClr val="33CC33"/>
    <a:srgbClr val="66FFFF"/>
    <a:srgbClr val="FFFF00"/>
    <a:srgbClr val="FD9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84369" autoAdjust="0"/>
  </p:normalViewPr>
  <p:slideViewPr>
    <p:cSldViewPr showGuides="1">
      <p:cViewPr varScale="1">
        <p:scale>
          <a:sx n="65" d="100"/>
          <a:sy n="65" d="100"/>
        </p:scale>
        <p:origin x="1179" y="27"/>
      </p:cViewPr>
      <p:guideLst>
        <p:guide orient="horz" pos="2157"/>
        <p:guide pos="3868"/>
      </p:guideLst>
    </p:cSldViewPr>
  </p:slideViewPr>
  <p:notesTextViewPr>
    <p:cViewPr>
      <p:scale>
        <a:sx n="3" d="2"/>
        <a:sy n="3" d="2"/>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2"/>
        <p:guide pos="3247"/>
      </p:guideLst>
    </p:cSldViewPr>
  </p:notesViewPr>
  <p:gridSpacing cx="45005" cy="45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8" Type="http://schemas.openxmlformats.org/officeDocument/2006/relationships/tableStyles" Target="tableStyles.xml"/><Relationship Id="rId127" Type="http://schemas.openxmlformats.org/officeDocument/2006/relationships/viewProps" Target="viewProps.xml"/><Relationship Id="rId126" Type="http://schemas.openxmlformats.org/officeDocument/2006/relationships/presProps" Target="presProps.xml"/><Relationship Id="rId125" Type="http://schemas.openxmlformats.org/officeDocument/2006/relationships/handoutMaster" Target="handoutMasters/handoutMaster1.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fld id="{4EDD2AD7-A15B-40C8-8E47-12F2E982F5B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6148" name="Rectangle 4"/>
          <p:cNvSpPr>
            <a:spLocks noGrp="1" noRot="1" noChangeAspect="1" noChangeArrowheads="1" noTextEdit="1"/>
          </p:cNvSpPr>
          <p:nvPr>
            <p:ph type="sldImg" idx="2"/>
          </p:nvPr>
        </p:nvSpPr>
        <p:spPr bwMode="auto">
          <a:xfrm>
            <a:off x="2752725" y="533400"/>
            <a:ext cx="4729163" cy="26606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fld id="{16F5055E-1FD0-4057-AF02-CC2F7C33C76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00DB5D-D13F-4758-82C6-9B358FEFCF79}" type="slidenum">
              <a:rPr lang="en-US" altLang="zh-CN"/>
            </a:fld>
            <a:endParaRPr lang="en-US" altLang="zh-CN"/>
          </a:p>
        </p:txBody>
      </p:sp>
      <p:sp>
        <p:nvSpPr>
          <p:cNvPr id="189442" name="Rectangle 2"/>
          <p:cNvSpPr>
            <a:spLocks noGrp="1" noRot="1" noChangeAspect="1" noChangeArrowheads="1" noTextEdit="1"/>
          </p:cNvSpPr>
          <p:nvPr>
            <p:ph type="sldImg"/>
          </p:nvPr>
        </p:nvSpPr>
        <p:spPr>
          <a:xfrm>
            <a:off x="2752725" y="533400"/>
            <a:ext cx="4729163" cy="2660650"/>
          </a:xfrm>
        </p:spPr>
      </p:sp>
      <p:sp>
        <p:nvSpPr>
          <p:cNvPr id="189443" name="Rectangle 3"/>
          <p:cNvSpPr>
            <a:spLocks noGrp="1" noChangeArrowheads="1"/>
          </p:cNvSpPr>
          <p:nvPr>
            <p:ph type="body" idx="1"/>
          </p:nvPr>
        </p:nvSpPr>
        <p:spPr>
          <a:xfrm>
            <a:off x="796925" y="3430588"/>
            <a:ext cx="8415338" cy="3135312"/>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C1AAE4-ED99-4097-8C3A-42F6ED9BFF34}" type="slidenum">
              <a:rPr lang="en-US" altLang="zh-CN"/>
            </a:fld>
            <a:endParaRPr lang="en-US" altLang="zh-CN"/>
          </a:p>
        </p:txBody>
      </p:sp>
      <p:sp>
        <p:nvSpPr>
          <p:cNvPr id="279554" name="Rectangle 2"/>
          <p:cNvSpPr>
            <a:spLocks noGrp="1" noRot="1" noChangeAspect="1" noChangeArrowheads="1" noTextEdit="1"/>
          </p:cNvSpPr>
          <p:nvPr>
            <p:ph type="sldImg"/>
          </p:nvPr>
        </p:nvSpPr>
        <p:spPr>
          <a:xfrm>
            <a:off x="2752725" y="533400"/>
            <a:ext cx="4729163" cy="2660650"/>
          </a:xfrm>
        </p:spPr>
      </p:sp>
      <p:sp>
        <p:nvSpPr>
          <p:cNvPr id="2795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F65799-AD52-458D-B2C5-498BD27C47F3}" type="slidenum">
              <a:rPr lang="en-US" altLang="zh-CN"/>
            </a:fld>
            <a:endParaRPr lang="en-US" altLang="zh-CN"/>
          </a:p>
        </p:txBody>
      </p:sp>
      <p:sp>
        <p:nvSpPr>
          <p:cNvPr id="197634" name="Rectangle 2"/>
          <p:cNvSpPr>
            <a:spLocks noGrp="1" noRot="1" noChangeAspect="1" noChangeArrowheads="1" noTextEdit="1"/>
          </p:cNvSpPr>
          <p:nvPr>
            <p:ph type="sldImg"/>
          </p:nvPr>
        </p:nvSpPr>
        <p:spPr>
          <a:xfrm>
            <a:off x="2752725" y="533400"/>
            <a:ext cx="4729163" cy="2660650"/>
          </a:xfrm>
        </p:spPr>
      </p:sp>
      <p:sp>
        <p:nvSpPr>
          <p:cNvPr id="197635" name="Rectangle 3"/>
          <p:cNvSpPr>
            <a:spLocks noGrp="1" noChangeArrowheads="1"/>
          </p:cNvSpPr>
          <p:nvPr>
            <p:ph type="body" idx="1"/>
          </p:nvPr>
        </p:nvSpPr>
        <p:spPr>
          <a:xfrm>
            <a:off x="1679575" y="3430588"/>
            <a:ext cx="7089775" cy="3135312"/>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CFBC4B-B509-4B04-ADDC-78669869C81B}" type="slidenum">
              <a:rPr lang="en-US" altLang="zh-CN"/>
            </a:fld>
            <a:endParaRPr lang="en-US" altLang="zh-CN"/>
          </a:p>
        </p:txBody>
      </p:sp>
      <p:sp>
        <p:nvSpPr>
          <p:cNvPr id="199682" name="Rectangle 2"/>
          <p:cNvSpPr>
            <a:spLocks noGrp="1" noRot="1" noChangeAspect="1" noChangeArrowheads="1" noTextEdit="1"/>
          </p:cNvSpPr>
          <p:nvPr>
            <p:ph type="sldImg"/>
          </p:nvPr>
        </p:nvSpPr>
        <p:spPr>
          <a:xfrm>
            <a:off x="2752725" y="533400"/>
            <a:ext cx="4729163" cy="2660650"/>
          </a:xfrm>
        </p:spPr>
      </p:sp>
      <p:sp>
        <p:nvSpPr>
          <p:cNvPr id="199683"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4B354E-93F3-4917-B375-781BE2370E9F}" type="slidenum">
              <a:rPr lang="en-US" altLang="zh-CN"/>
            </a:fld>
            <a:endParaRPr lang="en-US" altLang="zh-CN"/>
          </a:p>
        </p:txBody>
      </p:sp>
      <p:sp>
        <p:nvSpPr>
          <p:cNvPr id="195586" name="Rectangle 2"/>
          <p:cNvSpPr>
            <a:spLocks noGrp="1" noRot="1" noChangeAspect="1" noChangeArrowheads="1" noTextEdit="1"/>
          </p:cNvSpPr>
          <p:nvPr>
            <p:ph type="sldImg"/>
          </p:nvPr>
        </p:nvSpPr>
        <p:spPr>
          <a:xfrm>
            <a:off x="2752725" y="533400"/>
            <a:ext cx="4729163" cy="2660650"/>
          </a:xfrm>
        </p:spPr>
      </p:sp>
      <p:sp>
        <p:nvSpPr>
          <p:cNvPr id="195587" name="Rectangle 3"/>
          <p:cNvSpPr>
            <a:spLocks noGrp="1" noChangeArrowheads="1"/>
          </p:cNvSpPr>
          <p:nvPr>
            <p:ph type="body" idx="1"/>
          </p:nvPr>
        </p:nvSpPr>
        <p:spPr>
          <a:xfrm>
            <a:off x="1787525" y="3430588"/>
            <a:ext cx="7092950" cy="3135312"/>
          </a:xfrm>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77BB05-848C-4D35-89B6-2826138CC6AC}" type="slidenum">
              <a:rPr lang="en-US" altLang="zh-CN"/>
            </a:fld>
            <a:endParaRPr lang="en-US" altLang="zh-CN"/>
          </a:p>
        </p:txBody>
      </p:sp>
      <p:sp>
        <p:nvSpPr>
          <p:cNvPr id="175106" name="Rectangle 2"/>
          <p:cNvSpPr>
            <a:spLocks noGrp="1" noRot="1" noChangeAspect="1" noChangeArrowheads="1" noTextEdit="1"/>
          </p:cNvSpPr>
          <p:nvPr>
            <p:ph type="sldImg"/>
          </p:nvPr>
        </p:nvSpPr>
        <p:spPr>
          <a:xfrm>
            <a:off x="2752725" y="533400"/>
            <a:ext cx="4729163" cy="2660650"/>
          </a:xfrm>
        </p:spPr>
      </p:sp>
      <p:sp>
        <p:nvSpPr>
          <p:cNvPr id="175107"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3D9542-C77A-4066-A3A8-8C9EC8F80809}" type="slidenum">
              <a:rPr lang="en-US" altLang="zh-CN"/>
            </a:fld>
            <a:endParaRPr lang="en-US" altLang="zh-CN"/>
          </a:p>
        </p:txBody>
      </p:sp>
      <p:sp>
        <p:nvSpPr>
          <p:cNvPr id="201730" name="Rectangle 2"/>
          <p:cNvSpPr>
            <a:spLocks noGrp="1" noRot="1" noChangeAspect="1" noChangeArrowheads="1" noTextEdit="1"/>
          </p:cNvSpPr>
          <p:nvPr>
            <p:ph type="sldImg"/>
          </p:nvPr>
        </p:nvSpPr>
        <p:spPr>
          <a:xfrm>
            <a:off x="2752725" y="533400"/>
            <a:ext cx="4729163" cy="2660650"/>
          </a:xfrm>
        </p:spPr>
      </p:sp>
      <p:sp>
        <p:nvSpPr>
          <p:cNvPr id="201731" name="Rectangle 3"/>
          <p:cNvSpPr>
            <a:spLocks noGrp="1" noChangeArrowheads="1"/>
          </p:cNvSpPr>
          <p:nvPr>
            <p:ph type="body" idx="1"/>
          </p:nvPr>
        </p:nvSpPr>
        <p:spPr>
          <a:xfrm>
            <a:off x="1787525" y="3430588"/>
            <a:ext cx="7092950" cy="3135312"/>
          </a:xfrm>
        </p:spPr>
        <p:txBody>
          <a:bodyPr/>
          <a:lstStyle/>
          <a:p>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E68CF8-75AD-4041-9A14-4E8FD2694158}" type="slidenum">
              <a:rPr lang="en-US" altLang="zh-CN"/>
            </a:fld>
            <a:endParaRPr lang="en-US" altLang="zh-CN"/>
          </a:p>
        </p:txBody>
      </p:sp>
      <p:sp>
        <p:nvSpPr>
          <p:cNvPr id="203778" name="Rectangle 2"/>
          <p:cNvSpPr>
            <a:spLocks noGrp="1" noRot="1" noChangeAspect="1" noChangeArrowheads="1" noTextEdit="1"/>
          </p:cNvSpPr>
          <p:nvPr>
            <p:ph type="sldImg"/>
          </p:nvPr>
        </p:nvSpPr>
        <p:spPr>
          <a:xfrm>
            <a:off x="2752725" y="533400"/>
            <a:ext cx="4729163" cy="2660650"/>
          </a:xfrm>
        </p:spPr>
      </p:sp>
      <p:sp>
        <p:nvSpPr>
          <p:cNvPr id="203779"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EFA4EF-5F18-41F1-93CA-2484819EC1B0}" type="slidenum">
              <a:rPr lang="en-US" altLang="zh-CN"/>
            </a:fld>
            <a:endParaRPr lang="en-US" altLang="zh-CN"/>
          </a:p>
        </p:txBody>
      </p:sp>
      <p:sp>
        <p:nvSpPr>
          <p:cNvPr id="207874" name="Rectangle 2"/>
          <p:cNvSpPr>
            <a:spLocks noGrp="1" noRot="1" noChangeAspect="1" noChangeArrowheads="1" noTextEdit="1"/>
          </p:cNvSpPr>
          <p:nvPr>
            <p:ph type="sldImg"/>
          </p:nvPr>
        </p:nvSpPr>
        <p:spPr>
          <a:xfrm>
            <a:off x="2752725" y="533400"/>
            <a:ext cx="4729163" cy="2660650"/>
          </a:xfrm>
        </p:spPr>
      </p:sp>
      <p:sp>
        <p:nvSpPr>
          <p:cNvPr id="207875" name="Rectangle 3"/>
          <p:cNvSpPr>
            <a:spLocks noGrp="1" noChangeArrowheads="1"/>
          </p:cNvSpPr>
          <p:nvPr>
            <p:ph type="body" idx="1"/>
          </p:nvPr>
        </p:nvSpPr>
        <p:spPr>
          <a:xfrm>
            <a:off x="1679575" y="3430588"/>
            <a:ext cx="7532688" cy="3135312"/>
          </a:xfrm>
        </p:spPr>
        <p:txBody>
          <a:bodyPr/>
          <a:lstStyle/>
          <a:p>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1EFA4EF-5F18-41F1-93CA-2484819EC1B0}" type="slidenum">
              <a:rPr lang="en-US" altLang="zh-CN"/>
            </a:fld>
            <a:endParaRPr lang="en-US" altLang="zh-CN"/>
          </a:p>
        </p:txBody>
      </p:sp>
      <p:sp>
        <p:nvSpPr>
          <p:cNvPr id="207874" name="Rectangle 2"/>
          <p:cNvSpPr>
            <a:spLocks noGrp="1" noRot="1" noChangeAspect="1" noChangeArrowheads="1" noTextEdit="1"/>
          </p:cNvSpPr>
          <p:nvPr>
            <p:ph type="sldImg"/>
          </p:nvPr>
        </p:nvSpPr>
        <p:spPr>
          <a:xfrm>
            <a:off x="2752725" y="533400"/>
            <a:ext cx="4729163" cy="2660650"/>
          </a:xfrm>
        </p:spPr>
      </p:sp>
      <p:sp>
        <p:nvSpPr>
          <p:cNvPr id="207875" name="Rectangle 3"/>
          <p:cNvSpPr>
            <a:spLocks noGrp="1" noChangeArrowheads="1"/>
          </p:cNvSpPr>
          <p:nvPr>
            <p:ph type="body" idx="1"/>
          </p:nvPr>
        </p:nvSpPr>
        <p:spPr>
          <a:xfrm>
            <a:off x="1679575" y="3430588"/>
            <a:ext cx="7532688" cy="3135312"/>
          </a:xfrm>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0C4468-B424-488E-8064-019698CCAF0F}" type="slidenum">
              <a:rPr lang="en-US" altLang="zh-CN"/>
            </a:fld>
            <a:endParaRPr lang="en-US" altLang="zh-CN"/>
          </a:p>
        </p:txBody>
      </p:sp>
      <p:sp>
        <p:nvSpPr>
          <p:cNvPr id="214018" name="Rectangle 2"/>
          <p:cNvSpPr>
            <a:spLocks noGrp="1" noRot="1" noChangeAspect="1" noChangeArrowheads="1" noTextEdit="1"/>
          </p:cNvSpPr>
          <p:nvPr>
            <p:ph type="sldImg"/>
          </p:nvPr>
        </p:nvSpPr>
        <p:spPr>
          <a:xfrm>
            <a:off x="2752725" y="533400"/>
            <a:ext cx="4729163" cy="2660650"/>
          </a:xfrm>
        </p:spPr>
      </p:sp>
      <p:sp>
        <p:nvSpPr>
          <p:cNvPr id="214019" name="Rectangle 3"/>
          <p:cNvSpPr>
            <a:spLocks noGrp="1" noChangeArrowheads="1"/>
          </p:cNvSpPr>
          <p:nvPr>
            <p:ph type="body" idx="1"/>
          </p:nvPr>
        </p:nvSpPr>
        <p:spPr>
          <a:xfrm>
            <a:off x="1787525" y="3430588"/>
            <a:ext cx="6981825" cy="3135312"/>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D1BD054-4A2E-4D49-993F-14E24E1CABDC}" type="slidenum">
              <a:rPr lang="en-US" altLang="zh-CN"/>
            </a:fld>
            <a:endParaRPr lang="en-US" altLang="zh-CN"/>
          </a:p>
        </p:txBody>
      </p:sp>
      <p:sp>
        <p:nvSpPr>
          <p:cNvPr id="325634" name="Rectangle 2"/>
          <p:cNvSpPr>
            <a:spLocks noGrp="1" noRot="1" noChangeAspect="1" noChangeArrowheads="1" noTextEdit="1"/>
          </p:cNvSpPr>
          <p:nvPr>
            <p:ph type="sldImg"/>
          </p:nvPr>
        </p:nvSpPr>
        <p:spPr>
          <a:xfrm>
            <a:off x="2752725" y="533400"/>
            <a:ext cx="4729163" cy="2660650"/>
          </a:xfrm>
        </p:spPr>
      </p:sp>
      <p:sp>
        <p:nvSpPr>
          <p:cNvPr id="325635"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2CED89-46F3-48ED-8A89-91EE951D3DAF}" type="slidenum">
              <a:rPr lang="en-US" altLang="zh-CN"/>
            </a:fld>
            <a:endParaRPr lang="en-US" altLang="zh-CN" dirty="0"/>
          </a:p>
        </p:txBody>
      </p:sp>
      <p:sp>
        <p:nvSpPr>
          <p:cNvPr id="177154" name="Rectangle 2"/>
          <p:cNvSpPr>
            <a:spLocks noGrp="1" noRot="1" noChangeAspect="1" noChangeArrowheads="1" noTextEdit="1"/>
          </p:cNvSpPr>
          <p:nvPr>
            <p:ph type="sldImg"/>
          </p:nvPr>
        </p:nvSpPr>
        <p:spPr>
          <a:xfrm>
            <a:off x="2752725" y="533400"/>
            <a:ext cx="4729163" cy="2660650"/>
          </a:xfrm>
        </p:spPr>
      </p:sp>
      <p:sp>
        <p:nvSpPr>
          <p:cNvPr id="177155" name="Rectangle 3"/>
          <p:cNvSpPr>
            <a:spLocks noGrp="1" noChangeArrowheads="1"/>
          </p:cNvSpPr>
          <p:nvPr>
            <p:ph type="body" idx="1"/>
          </p:nvPr>
        </p:nvSpPr>
        <p:spPr>
          <a:xfrm>
            <a:off x="1679575" y="3430588"/>
            <a:ext cx="6985000" cy="3135312"/>
          </a:xfrm>
        </p:spPr>
        <p:txBody>
          <a:bodyPr/>
          <a:lstStyle/>
          <a:p>
            <a:pPr>
              <a:lnSpc>
                <a:spcPct val="90000"/>
              </a:lnSpc>
            </a:pPr>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488BA2-4A12-44EC-863E-9DA06D1F79AC}" type="slidenum">
              <a:rPr lang="en-US" altLang="zh-CN"/>
            </a:fld>
            <a:endParaRPr lang="en-US" altLang="zh-CN"/>
          </a:p>
        </p:txBody>
      </p:sp>
      <p:sp>
        <p:nvSpPr>
          <p:cNvPr id="220162" name="Rectangle 2"/>
          <p:cNvSpPr>
            <a:spLocks noGrp="1" noRot="1" noChangeAspect="1" noChangeArrowheads="1" noTextEdit="1"/>
          </p:cNvSpPr>
          <p:nvPr>
            <p:ph type="sldImg"/>
          </p:nvPr>
        </p:nvSpPr>
        <p:spPr>
          <a:xfrm>
            <a:off x="2752725" y="533400"/>
            <a:ext cx="4729163" cy="2660650"/>
          </a:xfrm>
        </p:spPr>
      </p:sp>
      <p:sp>
        <p:nvSpPr>
          <p:cNvPr id="220163" name="Rectangle 3"/>
          <p:cNvSpPr>
            <a:spLocks noGrp="1" noChangeArrowheads="1"/>
          </p:cNvSpPr>
          <p:nvPr>
            <p:ph type="body" idx="1"/>
          </p:nvPr>
        </p:nvSpPr>
        <p:spPr>
          <a:xfrm>
            <a:off x="1679575" y="3430588"/>
            <a:ext cx="7089775" cy="3135312"/>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1723FB-3B9E-4584-B394-DC518E322A10}" type="slidenum">
              <a:rPr lang="en-US" altLang="zh-CN"/>
            </a:fld>
            <a:endParaRPr lang="en-US" altLang="zh-CN"/>
          </a:p>
        </p:txBody>
      </p:sp>
      <p:sp>
        <p:nvSpPr>
          <p:cNvPr id="222210" name="Rectangle 2"/>
          <p:cNvSpPr>
            <a:spLocks noGrp="1" noRot="1" noChangeAspect="1" noChangeArrowheads="1" noTextEdit="1"/>
          </p:cNvSpPr>
          <p:nvPr>
            <p:ph type="sldImg"/>
          </p:nvPr>
        </p:nvSpPr>
        <p:spPr>
          <a:xfrm>
            <a:off x="2752725" y="533400"/>
            <a:ext cx="4729163" cy="2660650"/>
          </a:xfrm>
        </p:spPr>
      </p:sp>
      <p:sp>
        <p:nvSpPr>
          <p:cNvPr id="222211" name="Rectangle 3"/>
          <p:cNvSpPr>
            <a:spLocks noGrp="1" noChangeArrowheads="1"/>
          </p:cNvSpPr>
          <p:nvPr>
            <p:ph type="body" idx="1"/>
          </p:nvPr>
        </p:nvSpPr>
        <p:spPr>
          <a:xfrm>
            <a:off x="1787525" y="3430588"/>
            <a:ext cx="6981825" cy="3135312"/>
          </a:xfrm>
        </p:spPr>
        <p:txBody>
          <a:bodyPr/>
          <a:lstStyle/>
          <a:p>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F3B4EA-869E-4BD8-A53F-7E35E483BC7D}" type="slidenum">
              <a:rPr lang="en-US" altLang="zh-CN"/>
            </a:fld>
            <a:endParaRPr lang="en-US" altLang="zh-CN"/>
          </a:p>
        </p:txBody>
      </p:sp>
      <p:sp>
        <p:nvSpPr>
          <p:cNvPr id="224258" name="Rectangle 2"/>
          <p:cNvSpPr>
            <a:spLocks noGrp="1" noRot="1" noChangeAspect="1" noChangeArrowheads="1" noTextEdit="1"/>
          </p:cNvSpPr>
          <p:nvPr>
            <p:ph type="sldImg"/>
          </p:nvPr>
        </p:nvSpPr>
        <p:spPr>
          <a:xfrm>
            <a:off x="2752725" y="533400"/>
            <a:ext cx="4729163" cy="2660650"/>
          </a:xfrm>
        </p:spPr>
      </p:sp>
      <p:sp>
        <p:nvSpPr>
          <p:cNvPr id="224259" name="Rectangle 3"/>
          <p:cNvSpPr>
            <a:spLocks noGrp="1" noChangeArrowheads="1"/>
          </p:cNvSpPr>
          <p:nvPr>
            <p:ph type="body" idx="1"/>
          </p:nvPr>
        </p:nvSpPr>
        <p:spPr>
          <a:xfrm>
            <a:off x="1679575" y="3430588"/>
            <a:ext cx="7089775" cy="3135312"/>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082DA9-4EF5-4CD2-BED1-426776933FD1}" type="slidenum">
              <a:rPr lang="en-US" altLang="zh-CN"/>
            </a:fld>
            <a:endParaRPr lang="en-US" altLang="zh-CN"/>
          </a:p>
        </p:txBody>
      </p:sp>
      <p:sp>
        <p:nvSpPr>
          <p:cNvPr id="315394" name="Rectangle 2"/>
          <p:cNvSpPr>
            <a:spLocks noGrp="1" noRot="1" noChangeAspect="1" noChangeArrowheads="1" noTextEdit="1"/>
          </p:cNvSpPr>
          <p:nvPr>
            <p:ph type="sldImg"/>
          </p:nvPr>
        </p:nvSpPr>
        <p:spPr>
          <a:xfrm>
            <a:off x="2752725" y="533400"/>
            <a:ext cx="4729163" cy="2660650"/>
          </a:xfrm>
        </p:spPr>
      </p:sp>
      <p:sp>
        <p:nvSpPr>
          <p:cNvPr id="315395"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EDA69E-2C81-4C5E-97C6-E385B1BAE47B}" type="slidenum">
              <a:rPr lang="en-US" altLang="zh-CN"/>
            </a:fld>
            <a:endParaRPr lang="en-US" altLang="zh-CN"/>
          </a:p>
        </p:txBody>
      </p:sp>
      <p:sp>
        <p:nvSpPr>
          <p:cNvPr id="297986" name="Rectangle 2"/>
          <p:cNvSpPr>
            <a:spLocks noGrp="1" noRot="1" noChangeAspect="1" noChangeArrowheads="1" noTextEdit="1"/>
          </p:cNvSpPr>
          <p:nvPr>
            <p:ph type="sldImg"/>
          </p:nvPr>
        </p:nvSpPr>
        <p:spPr>
          <a:xfrm>
            <a:off x="2752725" y="533400"/>
            <a:ext cx="4729163" cy="2660650"/>
          </a:xfrm>
        </p:spPr>
      </p:sp>
      <p:sp>
        <p:nvSpPr>
          <p:cNvPr id="297987"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7EF3D0E-F66F-47DC-B528-B2B239A633FA}" type="slidenum">
              <a:rPr lang="en-US" altLang="zh-CN"/>
            </a:fld>
            <a:endParaRPr lang="en-US" altLang="zh-CN"/>
          </a:p>
        </p:txBody>
      </p:sp>
      <p:sp>
        <p:nvSpPr>
          <p:cNvPr id="228354" name="Rectangle 2"/>
          <p:cNvSpPr>
            <a:spLocks noGrp="1" noRot="1" noChangeAspect="1" noChangeArrowheads="1" noTextEdit="1"/>
          </p:cNvSpPr>
          <p:nvPr>
            <p:ph type="sldImg"/>
          </p:nvPr>
        </p:nvSpPr>
        <p:spPr>
          <a:xfrm>
            <a:off x="2752725" y="533400"/>
            <a:ext cx="4729163" cy="2660650"/>
          </a:xfrm>
        </p:spPr>
      </p:sp>
      <p:sp>
        <p:nvSpPr>
          <p:cNvPr id="228355"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45736B-9515-4B4E-AEE4-9E2FEB94DB27}" type="slidenum">
              <a:rPr lang="en-US" altLang="zh-CN"/>
            </a:fld>
            <a:endParaRPr lang="en-US" altLang="zh-CN"/>
          </a:p>
        </p:txBody>
      </p:sp>
      <p:sp>
        <p:nvSpPr>
          <p:cNvPr id="230402" name="Rectangle 2"/>
          <p:cNvSpPr>
            <a:spLocks noGrp="1" noRot="1" noChangeAspect="1" noChangeArrowheads="1" noTextEdit="1"/>
          </p:cNvSpPr>
          <p:nvPr>
            <p:ph type="sldImg"/>
          </p:nvPr>
        </p:nvSpPr>
        <p:spPr>
          <a:xfrm>
            <a:off x="2752725" y="533400"/>
            <a:ext cx="4729163" cy="2660650"/>
          </a:xfrm>
        </p:spPr>
      </p:sp>
      <p:sp>
        <p:nvSpPr>
          <p:cNvPr id="230403" name="Rectangle 3"/>
          <p:cNvSpPr>
            <a:spLocks noGrp="1" noChangeArrowheads="1"/>
          </p:cNvSpPr>
          <p:nvPr>
            <p:ph type="body" idx="1"/>
          </p:nvPr>
        </p:nvSpPr>
        <p:spPr>
          <a:xfrm>
            <a:off x="1787525" y="3430588"/>
            <a:ext cx="6981825" cy="3135312"/>
          </a:xfrm>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953D3D-4AB3-4A1C-AB55-F5E49B87932F}" type="slidenum">
              <a:rPr lang="en-US" altLang="zh-CN"/>
            </a:fld>
            <a:endParaRPr lang="en-US" altLang="zh-CN"/>
          </a:p>
        </p:txBody>
      </p:sp>
      <p:sp>
        <p:nvSpPr>
          <p:cNvPr id="232450" name="Rectangle 2"/>
          <p:cNvSpPr>
            <a:spLocks noGrp="1" noRot="1" noChangeAspect="1" noChangeArrowheads="1" noTextEdit="1"/>
          </p:cNvSpPr>
          <p:nvPr>
            <p:ph type="sldImg"/>
          </p:nvPr>
        </p:nvSpPr>
        <p:spPr>
          <a:xfrm>
            <a:off x="2752725" y="533400"/>
            <a:ext cx="4729163" cy="2660650"/>
          </a:xfrm>
        </p:spPr>
      </p:sp>
      <p:sp>
        <p:nvSpPr>
          <p:cNvPr id="232451" name="Rectangle 3"/>
          <p:cNvSpPr>
            <a:spLocks noGrp="1" noChangeArrowheads="1"/>
          </p:cNvSpPr>
          <p:nvPr>
            <p:ph type="body" idx="1"/>
          </p:nvPr>
        </p:nvSpPr>
        <p:spPr>
          <a:xfrm>
            <a:off x="1787525" y="3430588"/>
            <a:ext cx="7424738" cy="3135312"/>
          </a:xfrm>
        </p:spPr>
        <p:txBody>
          <a:bodyPr/>
          <a:lstStyle/>
          <a:p>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BEA58F8-8181-497F-8C8F-056F3F33DE4C}" type="slidenum">
              <a:rPr lang="en-US" altLang="zh-CN"/>
            </a:fld>
            <a:endParaRPr lang="en-US" altLang="zh-CN"/>
          </a:p>
        </p:txBody>
      </p:sp>
      <p:sp>
        <p:nvSpPr>
          <p:cNvPr id="234498" name="Rectangle 2"/>
          <p:cNvSpPr>
            <a:spLocks noGrp="1" noRot="1" noChangeAspect="1" noChangeArrowheads="1" noTextEdit="1"/>
          </p:cNvSpPr>
          <p:nvPr>
            <p:ph type="sldImg"/>
          </p:nvPr>
        </p:nvSpPr>
        <p:spPr>
          <a:xfrm>
            <a:off x="2752725" y="533400"/>
            <a:ext cx="4729163" cy="2660650"/>
          </a:xfrm>
        </p:spPr>
      </p:sp>
      <p:sp>
        <p:nvSpPr>
          <p:cNvPr id="234499"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55E4B9-E013-452C-B6FF-73996F752DC3}" type="slidenum">
              <a:rPr lang="en-US" altLang="zh-CN"/>
            </a:fld>
            <a:endParaRPr lang="en-US" altLang="zh-CN"/>
          </a:p>
        </p:txBody>
      </p:sp>
      <p:sp>
        <p:nvSpPr>
          <p:cNvPr id="236546" name="Rectangle 2"/>
          <p:cNvSpPr>
            <a:spLocks noGrp="1" noRot="1" noChangeAspect="1" noChangeArrowheads="1" noTextEdit="1"/>
          </p:cNvSpPr>
          <p:nvPr>
            <p:ph type="sldImg"/>
          </p:nvPr>
        </p:nvSpPr>
        <p:spPr>
          <a:xfrm>
            <a:off x="2752725" y="533400"/>
            <a:ext cx="4729163" cy="2660650"/>
          </a:xfrm>
        </p:spPr>
      </p:sp>
      <p:sp>
        <p:nvSpPr>
          <p:cNvPr id="236547" name="Rectangle 3"/>
          <p:cNvSpPr>
            <a:spLocks noGrp="1" noChangeArrowheads="1"/>
          </p:cNvSpPr>
          <p:nvPr>
            <p:ph type="body" idx="1"/>
          </p:nvPr>
        </p:nvSpPr>
        <p:spPr>
          <a:xfrm>
            <a:off x="1679575" y="3430588"/>
            <a:ext cx="7089775" cy="3314700"/>
          </a:xfrm>
        </p:spPr>
        <p:txBody>
          <a:bodyPr/>
          <a:lstStyle/>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792AA4-CBF4-41DA-B0EE-1DA5C91C606D}" type="slidenum">
              <a:rPr lang="en-US" altLang="zh-CN"/>
            </a:fld>
            <a:endParaRPr lang="en-US" altLang="zh-CN"/>
          </a:p>
        </p:txBody>
      </p:sp>
      <p:sp>
        <p:nvSpPr>
          <p:cNvPr id="238594" name="Rectangle 2"/>
          <p:cNvSpPr>
            <a:spLocks noGrp="1" noRot="1" noChangeAspect="1" noChangeArrowheads="1" noTextEdit="1"/>
          </p:cNvSpPr>
          <p:nvPr>
            <p:ph type="sldImg"/>
          </p:nvPr>
        </p:nvSpPr>
        <p:spPr>
          <a:xfrm>
            <a:off x="2752725" y="533400"/>
            <a:ext cx="4729163" cy="2660650"/>
          </a:xfrm>
        </p:spPr>
      </p:sp>
      <p:sp>
        <p:nvSpPr>
          <p:cNvPr id="238595"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7DBE17-52BA-467E-9106-0CC707C45CA3}" type="slidenum">
              <a:rPr lang="en-US" altLang="zh-CN"/>
            </a:fld>
            <a:endParaRPr lang="en-US" altLang="zh-CN"/>
          </a:p>
        </p:txBody>
      </p:sp>
      <p:sp>
        <p:nvSpPr>
          <p:cNvPr id="240642" name="Rectangle 2"/>
          <p:cNvSpPr>
            <a:spLocks noGrp="1" noRot="1" noChangeAspect="1" noChangeArrowheads="1" noTextEdit="1"/>
          </p:cNvSpPr>
          <p:nvPr>
            <p:ph type="sldImg"/>
          </p:nvPr>
        </p:nvSpPr>
        <p:spPr>
          <a:xfrm>
            <a:off x="2752725" y="533400"/>
            <a:ext cx="4729163" cy="2660650"/>
          </a:xfrm>
        </p:spPr>
      </p:sp>
      <p:sp>
        <p:nvSpPr>
          <p:cNvPr id="240643" name="Rectangle 3"/>
          <p:cNvSpPr>
            <a:spLocks noGrp="1" noChangeArrowheads="1"/>
          </p:cNvSpPr>
          <p:nvPr>
            <p:ph type="body" idx="1"/>
          </p:nvPr>
        </p:nvSpPr>
        <p:spPr>
          <a:xfrm>
            <a:off x="1679575" y="3430588"/>
            <a:ext cx="7200900" cy="3135312"/>
          </a:xfrm>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D60276-27F1-4131-966F-0C9738C16BE4}" type="slidenum">
              <a:rPr lang="en-US" altLang="zh-CN"/>
            </a:fld>
            <a:endParaRPr lang="en-US" altLang="zh-CN"/>
          </a:p>
        </p:txBody>
      </p:sp>
      <p:sp>
        <p:nvSpPr>
          <p:cNvPr id="242690" name="Rectangle 2"/>
          <p:cNvSpPr>
            <a:spLocks noGrp="1" noRot="1" noChangeAspect="1" noChangeArrowheads="1" noTextEdit="1"/>
          </p:cNvSpPr>
          <p:nvPr>
            <p:ph type="sldImg"/>
          </p:nvPr>
        </p:nvSpPr>
        <p:spPr>
          <a:xfrm>
            <a:off x="2752725" y="533400"/>
            <a:ext cx="4729163" cy="2660650"/>
          </a:xfrm>
        </p:spPr>
      </p:sp>
      <p:sp>
        <p:nvSpPr>
          <p:cNvPr id="242691" name="Rectangle 3"/>
          <p:cNvSpPr>
            <a:spLocks noGrp="1" noChangeArrowheads="1"/>
          </p:cNvSpPr>
          <p:nvPr>
            <p:ph type="body" idx="1"/>
          </p:nvPr>
        </p:nvSpPr>
        <p:spPr>
          <a:xfrm>
            <a:off x="1679575" y="3430588"/>
            <a:ext cx="6985000" cy="3135312"/>
          </a:xfrm>
        </p:spPr>
        <p:txBody>
          <a:bodyPr/>
          <a:lstStyle/>
          <a:p>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DF837E-AE45-41C0-8624-8D8D21D8DA6E}" type="slidenum">
              <a:rPr lang="en-US" altLang="zh-CN"/>
            </a:fld>
            <a:endParaRPr lang="en-US" altLang="zh-CN"/>
          </a:p>
        </p:txBody>
      </p:sp>
      <p:sp>
        <p:nvSpPr>
          <p:cNvPr id="244738" name="Rectangle 2"/>
          <p:cNvSpPr>
            <a:spLocks noGrp="1" noRot="1" noChangeAspect="1" noChangeArrowheads="1" noTextEdit="1"/>
          </p:cNvSpPr>
          <p:nvPr>
            <p:ph type="sldImg"/>
          </p:nvPr>
        </p:nvSpPr>
        <p:spPr>
          <a:xfrm>
            <a:off x="2752725" y="533400"/>
            <a:ext cx="4729163" cy="2660650"/>
          </a:xfrm>
        </p:spPr>
      </p:sp>
      <p:sp>
        <p:nvSpPr>
          <p:cNvPr id="244739"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5F3A0F-7ABD-472E-B2BA-0148706C8C3C}" type="slidenum">
              <a:rPr lang="en-US" altLang="zh-CN"/>
            </a:fld>
            <a:endParaRPr lang="en-US" altLang="zh-CN"/>
          </a:p>
        </p:txBody>
      </p:sp>
      <p:sp>
        <p:nvSpPr>
          <p:cNvPr id="248834" name="Rectangle 2"/>
          <p:cNvSpPr>
            <a:spLocks noGrp="1" noRot="1" noChangeAspect="1" noChangeArrowheads="1" noTextEdit="1"/>
          </p:cNvSpPr>
          <p:nvPr>
            <p:ph type="sldImg"/>
          </p:nvPr>
        </p:nvSpPr>
        <p:spPr>
          <a:xfrm>
            <a:off x="2752725" y="533400"/>
            <a:ext cx="4729163" cy="2660650"/>
          </a:xfrm>
        </p:spPr>
      </p:sp>
      <p:sp>
        <p:nvSpPr>
          <p:cNvPr id="248835" name="Rectangle 3"/>
          <p:cNvSpPr>
            <a:spLocks noGrp="1" noChangeArrowheads="1"/>
          </p:cNvSpPr>
          <p:nvPr>
            <p:ph type="body" idx="1"/>
          </p:nvPr>
        </p:nvSpPr>
        <p:spPr>
          <a:xfrm>
            <a:off x="1787525" y="3430588"/>
            <a:ext cx="6981825" cy="3135312"/>
          </a:xfrm>
        </p:spPr>
        <p:txBody>
          <a:bodyPr/>
          <a:lstStyle/>
          <a:p>
            <a:endParaRPr lang="zh-CN" altLang="zh-CN" dirty="0">
              <a:sym typeface="Monotype Sorts" pitchFamily="2" charset="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5F3A0F-7ABD-472E-B2BA-0148706C8C3C}" type="slidenum">
              <a:rPr lang="en-US" altLang="zh-CN"/>
            </a:fld>
            <a:endParaRPr lang="en-US" altLang="zh-CN"/>
          </a:p>
        </p:txBody>
      </p:sp>
      <p:sp>
        <p:nvSpPr>
          <p:cNvPr id="248834" name="Rectangle 2"/>
          <p:cNvSpPr>
            <a:spLocks noGrp="1" noRot="1" noChangeAspect="1" noChangeArrowheads="1" noTextEdit="1"/>
          </p:cNvSpPr>
          <p:nvPr>
            <p:ph type="sldImg"/>
          </p:nvPr>
        </p:nvSpPr>
        <p:spPr>
          <a:xfrm>
            <a:off x="2752725" y="533400"/>
            <a:ext cx="4729163" cy="2660650"/>
          </a:xfrm>
        </p:spPr>
      </p:sp>
      <p:sp>
        <p:nvSpPr>
          <p:cNvPr id="248835" name="Rectangle 3"/>
          <p:cNvSpPr>
            <a:spLocks noGrp="1" noChangeArrowheads="1"/>
          </p:cNvSpPr>
          <p:nvPr>
            <p:ph type="body" idx="1"/>
          </p:nvPr>
        </p:nvSpPr>
        <p:spPr>
          <a:xfrm>
            <a:off x="1787525" y="3430588"/>
            <a:ext cx="6981825" cy="3135312"/>
          </a:xfrm>
        </p:spPr>
        <p:txBody>
          <a:bodyPr/>
          <a:lstStyle/>
          <a:p>
            <a:endParaRPr lang="zh-CN" altLang="zh-CN" dirty="0">
              <a:sym typeface="Monotype Sorts" pitchFamily="2" charset="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3337F15-F715-4F7E-8A37-33895BA7A8B2}" type="slidenum">
              <a:rPr lang="en-US" altLang="zh-CN"/>
            </a:fld>
            <a:endParaRPr lang="en-US" altLang="zh-CN"/>
          </a:p>
        </p:txBody>
      </p:sp>
      <p:sp>
        <p:nvSpPr>
          <p:cNvPr id="254978" name="Rectangle 2"/>
          <p:cNvSpPr>
            <a:spLocks noGrp="1" noRot="1" noChangeAspect="1" noChangeArrowheads="1" noTextEdit="1"/>
          </p:cNvSpPr>
          <p:nvPr>
            <p:ph type="sldImg"/>
          </p:nvPr>
        </p:nvSpPr>
        <p:spPr>
          <a:xfrm>
            <a:off x="2752725" y="533400"/>
            <a:ext cx="4729163" cy="2660650"/>
          </a:xfrm>
        </p:spPr>
      </p:sp>
      <p:sp>
        <p:nvSpPr>
          <p:cNvPr id="254979" name="Rectangle 3"/>
          <p:cNvSpPr>
            <a:spLocks noGrp="1" noChangeArrowheads="1"/>
          </p:cNvSpPr>
          <p:nvPr>
            <p:ph type="body" idx="1"/>
          </p:nvPr>
        </p:nvSpPr>
        <p:spPr>
          <a:xfrm>
            <a:off x="1679575" y="3430588"/>
            <a:ext cx="7532688" cy="3135312"/>
          </a:xfrm>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A8BD52-921A-4210-ABEB-AEEC856FAA67}" type="slidenum">
              <a:rPr lang="en-US" altLang="zh-CN"/>
            </a:fld>
            <a:endParaRPr lang="en-US" altLang="zh-CN" dirty="0"/>
          </a:p>
        </p:txBody>
      </p:sp>
      <p:sp>
        <p:nvSpPr>
          <p:cNvPr id="179202" name="Rectangle 2"/>
          <p:cNvSpPr>
            <a:spLocks noGrp="1" noRot="1" noChangeAspect="1" noChangeArrowheads="1" noTextEdit="1"/>
          </p:cNvSpPr>
          <p:nvPr>
            <p:ph type="sldImg"/>
          </p:nvPr>
        </p:nvSpPr>
        <p:spPr>
          <a:xfrm>
            <a:off x="2752725" y="533400"/>
            <a:ext cx="4729163" cy="2660650"/>
          </a:xfrm>
        </p:spPr>
      </p:sp>
      <p:sp>
        <p:nvSpPr>
          <p:cNvPr id="179203" name="Rectangle 3"/>
          <p:cNvSpPr>
            <a:spLocks noGrp="1" noChangeArrowheads="1"/>
          </p:cNvSpPr>
          <p:nvPr>
            <p:ph type="body" idx="1"/>
          </p:nvPr>
        </p:nvSpPr>
        <p:spPr>
          <a:xfrm>
            <a:off x="1679575" y="3430588"/>
            <a:ext cx="6985000" cy="3135312"/>
          </a:xfrm>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C8288D-5E73-4CF8-8200-AE1E4A9177D8}" type="slidenum">
              <a:rPr lang="en-US" altLang="zh-CN"/>
            </a:fld>
            <a:endParaRPr lang="en-US" altLang="zh-CN"/>
          </a:p>
        </p:txBody>
      </p:sp>
      <p:sp>
        <p:nvSpPr>
          <p:cNvPr id="306178" name="Rectangle 2"/>
          <p:cNvSpPr>
            <a:spLocks noGrp="1" noRot="1" noChangeAspect="1" noChangeArrowheads="1" noTextEdit="1"/>
          </p:cNvSpPr>
          <p:nvPr>
            <p:ph type="sldImg"/>
          </p:nvPr>
        </p:nvSpPr>
        <p:spPr>
          <a:xfrm>
            <a:off x="2752725" y="533400"/>
            <a:ext cx="4729163" cy="2660650"/>
          </a:xfrm>
        </p:spPr>
      </p:sp>
      <p:sp>
        <p:nvSpPr>
          <p:cNvPr id="306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D79F4C-05B4-438E-9953-E5355D0937DB}" type="slidenum">
              <a:rPr lang="en-US" altLang="zh-CN"/>
            </a:fld>
            <a:endParaRPr lang="en-US" altLang="zh-CN"/>
          </a:p>
        </p:txBody>
      </p:sp>
      <p:sp>
        <p:nvSpPr>
          <p:cNvPr id="308226" name="Rectangle 2"/>
          <p:cNvSpPr>
            <a:spLocks noGrp="1" noRot="1" noChangeAspect="1" noChangeArrowheads="1" noTextEdit="1"/>
          </p:cNvSpPr>
          <p:nvPr>
            <p:ph type="sldImg"/>
          </p:nvPr>
        </p:nvSpPr>
        <p:spPr>
          <a:xfrm>
            <a:off x="2752725" y="533400"/>
            <a:ext cx="4729163" cy="2660650"/>
          </a:xfrm>
        </p:spPr>
      </p:sp>
      <p:sp>
        <p:nvSpPr>
          <p:cNvPr id="308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262BFD-F3A8-4B1C-86EC-027AA8708A8E}" type="slidenum">
              <a:rPr lang="en-US" altLang="en-US">
                <a:latin typeface="Times New Roman" panose="02020603050405020304" pitchFamily="18" charset="0"/>
              </a:rPr>
            </a:fld>
            <a:endParaRPr lang="en-US" altLang="en-US" dirty="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xfrm>
            <a:off x="2752725" y="533400"/>
            <a:ext cx="4729163" cy="2660650"/>
          </a:xfrm>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716757-2A56-4A24-AC91-E6150FD1E4C4}" type="slidenum">
              <a:rPr lang="en-US" altLang="zh-CN"/>
            </a:fld>
            <a:endParaRPr lang="en-US" altLang="zh-CN"/>
          </a:p>
        </p:txBody>
      </p:sp>
      <p:sp>
        <p:nvSpPr>
          <p:cNvPr id="257026" name="Rectangle 2"/>
          <p:cNvSpPr>
            <a:spLocks noGrp="1" noRot="1" noChangeAspect="1" noChangeArrowheads="1" noTextEdit="1"/>
          </p:cNvSpPr>
          <p:nvPr>
            <p:ph type="sldImg"/>
          </p:nvPr>
        </p:nvSpPr>
        <p:spPr>
          <a:xfrm>
            <a:off x="2752725" y="533400"/>
            <a:ext cx="4729163" cy="2660650"/>
          </a:xfrm>
        </p:spPr>
      </p:sp>
      <p:sp>
        <p:nvSpPr>
          <p:cNvPr id="257027"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693DEE-24CF-4167-A738-86D543CAAC82}" type="slidenum">
              <a:rPr lang="en-US" altLang="zh-CN"/>
            </a:fld>
            <a:endParaRPr lang="en-US" altLang="zh-CN"/>
          </a:p>
        </p:txBody>
      </p:sp>
      <p:sp>
        <p:nvSpPr>
          <p:cNvPr id="259074" name="Rectangle 2"/>
          <p:cNvSpPr>
            <a:spLocks noGrp="1" noRot="1" noChangeAspect="1" noChangeArrowheads="1" noTextEdit="1"/>
          </p:cNvSpPr>
          <p:nvPr>
            <p:ph type="sldImg"/>
          </p:nvPr>
        </p:nvSpPr>
        <p:spPr>
          <a:xfrm>
            <a:off x="2752725" y="533400"/>
            <a:ext cx="4729163" cy="2660650"/>
          </a:xfrm>
        </p:spPr>
      </p:sp>
      <p:sp>
        <p:nvSpPr>
          <p:cNvPr id="259075" name="Rectangle 3"/>
          <p:cNvSpPr>
            <a:spLocks noGrp="1" noChangeArrowheads="1"/>
          </p:cNvSpPr>
          <p:nvPr>
            <p:ph type="body" idx="1"/>
          </p:nvPr>
        </p:nvSpPr>
        <p:spPr>
          <a:xfrm>
            <a:off x="1679575" y="3430588"/>
            <a:ext cx="6985000" cy="3371850"/>
          </a:xfrm>
        </p:spPr>
        <p:txBody>
          <a:bodyPr/>
          <a:lstStyle/>
          <a:p>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A1EFED-841A-4790-B31A-3A5650063B44}" type="slidenum">
              <a:rPr lang="en-US" altLang="zh-CN"/>
            </a:fld>
            <a:endParaRPr lang="en-US" altLang="zh-CN"/>
          </a:p>
        </p:txBody>
      </p:sp>
      <p:sp>
        <p:nvSpPr>
          <p:cNvPr id="263170" name="Rectangle 2"/>
          <p:cNvSpPr>
            <a:spLocks noGrp="1" noRot="1" noChangeAspect="1" noChangeArrowheads="1" noTextEdit="1"/>
          </p:cNvSpPr>
          <p:nvPr>
            <p:ph type="sldImg"/>
          </p:nvPr>
        </p:nvSpPr>
        <p:spPr>
          <a:xfrm>
            <a:off x="2752725" y="533400"/>
            <a:ext cx="4729163" cy="2660650"/>
          </a:xfrm>
        </p:spPr>
      </p:sp>
      <p:sp>
        <p:nvSpPr>
          <p:cNvPr id="263171"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4A949FE-0D19-422B-AEC1-3F715FE4A2DA}" type="slidenum">
              <a:rPr lang="en-US" altLang="zh-CN"/>
            </a:fld>
            <a:endParaRPr lang="en-US" altLang="zh-CN"/>
          </a:p>
        </p:txBody>
      </p:sp>
      <p:sp>
        <p:nvSpPr>
          <p:cNvPr id="265218" name="Rectangle 2"/>
          <p:cNvSpPr>
            <a:spLocks noGrp="1" noRot="1" noChangeAspect="1" noChangeArrowheads="1" noTextEdit="1"/>
          </p:cNvSpPr>
          <p:nvPr>
            <p:ph type="sldImg"/>
          </p:nvPr>
        </p:nvSpPr>
        <p:spPr>
          <a:xfrm>
            <a:off x="2752725" y="533400"/>
            <a:ext cx="4729163" cy="2660650"/>
          </a:xfrm>
        </p:spPr>
      </p:sp>
      <p:sp>
        <p:nvSpPr>
          <p:cNvPr id="265219" name="Rectangle 3"/>
          <p:cNvSpPr>
            <a:spLocks noGrp="1" noChangeArrowheads="1"/>
          </p:cNvSpPr>
          <p:nvPr>
            <p:ph type="body" idx="1"/>
          </p:nvPr>
        </p:nvSpPr>
        <p:spPr>
          <a:xfrm>
            <a:off x="1679575" y="3430588"/>
            <a:ext cx="7200900" cy="3135312"/>
          </a:xfrm>
        </p:spPr>
        <p:txBody>
          <a:bodyPr/>
          <a:lstStyle/>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596D98-0C25-4A3B-AC6C-B8681330D736}" type="slidenum">
              <a:rPr lang="en-US" altLang="zh-CN"/>
            </a:fld>
            <a:endParaRPr lang="en-US" altLang="zh-CN"/>
          </a:p>
        </p:txBody>
      </p:sp>
      <p:sp>
        <p:nvSpPr>
          <p:cNvPr id="181250" name="Rectangle 2"/>
          <p:cNvSpPr>
            <a:spLocks noGrp="1" noRot="1" noChangeAspect="1" noChangeArrowheads="1" noTextEdit="1"/>
          </p:cNvSpPr>
          <p:nvPr>
            <p:ph type="sldImg"/>
          </p:nvPr>
        </p:nvSpPr>
        <p:spPr>
          <a:xfrm>
            <a:off x="2752725" y="533400"/>
            <a:ext cx="4729163" cy="2660650"/>
          </a:xfrm>
        </p:spPr>
      </p:sp>
      <p:sp>
        <p:nvSpPr>
          <p:cNvPr id="181251" name="Rectangle 3"/>
          <p:cNvSpPr>
            <a:spLocks noGrp="1" noChangeArrowheads="1"/>
          </p:cNvSpPr>
          <p:nvPr>
            <p:ph type="body" idx="1"/>
          </p:nvPr>
        </p:nvSpPr>
        <p:spPr>
          <a:xfrm>
            <a:off x="1679575" y="3430588"/>
            <a:ext cx="7089775" cy="3135312"/>
          </a:xfrm>
        </p:spPr>
        <p:txBody>
          <a:bodyPr/>
          <a:lstStyle/>
          <a:p>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5468EB0-B1E9-4C60-A379-01E9F66A1ECD}" type="slidenum">
              <a:rPr lang="en-US" altLang="zh-CN"/>
            </a:fld>
            <a:endParaRPr lang="en-US" altLang="zh-CN"/>
          </a:p>
        </p:txBody>
      </p:sp>
      <p:sp>
        <p:nvSpPr>
          <p:cNvPr id="267266" name="Rectangle 2"/>
          <p:cNvSpPr>
            <a:spLocks noGrp="1" noRot="1" noChangeAspect="1" noChangeArrowheads="1" noTextEdit="1"/>
          </p:cNvSpPr>
          <p:nvPr>
            <p:ph type="sldImg"/>
          </p:nvPr>
        </p:nvSpPr>
        <p:spPr>
          <a:xfrm>
            <a:off x="2752725" y="533400"/>
            <a:ext cx="4729163" cy="2660650"/>
          </a:xfrm>
        </p:spPr>
      </p:sp>
      <p:sp>
        <p:nvSpPr>
          <p:cNvPr id="267267" name="Rectangle 3"/>
          <p:cNvSpPr>
            <a:spLocks noGrp="1" noChangeArrowheads="1"/>
          </p:cNvSpPr>
          <p:nvPr>
            <p:ph type="body" idx="1"/>
          </p:nvPr>
        </p:nvSpPr>
        <p:spPr>
          <a:xfrm>
            <a:off x="1679575" y="3430588"/>
            <a:ext cx="7305675" cy="3135312"/>
          </a:xfrm>
        </p:spPr>
        <p:txBody>
          <a:bodyPr/>
          <a:lstStyle/>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8FAC20-4AB5-45EC-BE3D-6E2AB518EE15}" type="slidenum">
              <a:rPr lang="en-US" altLang="zh-CN"/>
            </a:fld>
            <a:endParaRPr lang="en-US" altLang="zh-CN"/>
          </a:p>
        </p:txBody>
      </p:sp>
      <p:sp>
        <p:nvSpPr>
          <p:cNvPr id="183298" name="Rectangle 2"/>
          <p:cNvSpPr>
            <a:spLocks noGrp="1" noRot="1" noChangeAspect="1" noChangeArrowheads="1" noTextEdit="1"/>
          </p:cNvSpPr>
          <p:nvPr>
            <p:ph type="sldImg"/>
          </p:nvPr>
        </p:nvSpPr>
        <p:spPr>
          <a:xfrm>
            <a:off x="2752725" y="533400"/>
            <a:ext cx="4729163" cy="2660650"/>
          </a:xfrm>
        </p:spPr>
      </p:sp>
      <p:sp>
        <p:nvSpPr>
          <p:cNvPr id="183299" name="Rectangle 3"/>
          <p:cNvSpPr>
            <a:spLocks noGrp="1" noChangeArrowheads="1"/>
          </p:cNvSpPr>
          <p:nvPr>
            <p:ph type="body" idx="1"/>
          </p:nvPr>
        </p:nvSpPr>
        <p:spPr>
          <a:xfrm>
            <a:off x="1679575" y="3430588"/>
            <a:ext cx="6985000" cy="3135312"/>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954133-BE47-410D-A92B-32BDBB16F4DF}" type="slidenum">
              <a:rPr lang="en-US" altLang="zh-CN"/>
            </a:fld>
            <a:endParaRPr lang="en-US" altLang="zh-CN"/>
          </a:p>
        </p:txBody>
      </p:sp>
      <p:sp>
        <p:nvSpPr>
          <p:cNvPr id="185346" name="Rectangle 2"/>
          <p:cNvSpPr>
            <a:spLocks noGrp="1" noRot="1" noChangeAspect="1" noChangeArrowheads="1" noTextEdit="1"/>
          </p:cNvSpPr>
          <p:nvPr>
            <p:ph type="sldImg"/>
          </p:nvPr>
        </p:nvSpPr>
        <p:spPr>
          <a:xfrm>
            <a:off x="2752725" y="533400"/>
            <a:ext cx="4729163" cy="2660650"/>
          </a:xfrm>
        </p:spPr>
      </p:sp>
      <p:sp>
        <p:nvSpPr>
          <p:cNvPr id="185347" name="Rectangle 3"/>
          <p:cNvSpPr>
            <a:spLocks noGrp="1" noChangeArrowheads="1"/>
          </p:cNvSpPr>
          <p:nvPr>
            <p:ph type="body" idx="1"/>
          </p:nvPr>
        </p:nvSpPr>
        <p:spPr>
          <a:xfrm>
            <a:off x="1679575" y="3430588"/>
            <a:ext cx="7089775" cy="3135312"/>
          </a:xfrm>
        </p:spPr>
        <p:txBody>
          <a:bodyPr/>
          <a:lstStyle/>
          <a:p>
            <a:pPr marL="187325" indent="-187325"/>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35A4B9-478E-4A0A-B8F8-60F7604106D1}" type="slidenum">
              <a:rPr lang="en-US" altLang="zh-CN"/>
            </a:fld>
            <a:endParaRPr lang="en-US" altLang="zh-CN"/>
          </a:p>
        </p:txBody>
      </p:sp>
      <p:sp>
        <p:nvSpPr>
          <p:cNvPr id="187394" name="Rectangle 2"/>
          <p:cNvSpPr>
            <a:spLocks noGrp="1" noRot="1" noChangeAspect="1" noChangeArrowheads="1" noTextEdit="1"/>
          </p:cNvSpPr>
          <p:nvPr>
            <p:ph type="sldImg"/>
          </p:nvPr>
        </p:nvSpPr>
        <p:spPr>
          <a:xfrm>
            <a:off x="2752725" y="533400"/>
            <a:ext cx="4729163" cy="2660650"/>
          </a:xfrm>
        </p:spPr>
      </p:sp>
      <p:sp>
        <p:nvSpPr>
          <p:cNvPr id="187395" name="Rectangle 3"/>
          <p:cNvSpPr>
            <a:spLocks noGrp="1" noChangeArrowheads="1"/>
          </p:cNvSpPr>
          <p:nvPr>
            <p:ph type="body" idx="1"/>
          </p:nvPr>
        </p:nvSpPr>
        <p:spPr>
          <a:xfrm>
            <a:off x="1679575" y="3430588"/>
            <a:ext cx="7089775" cy="3432175"/>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spid="_x0000_s0" name="剪辑" r:id="rId2" imgW="10624185" imgH="4410075" progId="MS_ClipArt_Gallery.2">
                    <p:embed/>
                  </p:oleObj>
                </mc:Choice>
                <mc:Fallback>
                  <p:oleObj name="剪辑" r:id="rId2" imgW="10624185" imgH="4410075" progId="MS_ClipArt_Gallery.2">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anose="02010600030101010101" pitchFamily="2" charset="-122"/>
                </a:rPr>
                <a:t>wenshli@bupt.edu.cn</a:t>
              </a:r>
              <a:endParaRPr lang="en-US" altLang="zh-CN" sz="2000" i="1" dirty="0">
                <a:solidFill>
                  <a:srgbClr val="0000FF"/>
                </a:solidFill>
                <a:ea typeface="宋体" panose="02010600030101010101" pitchFamily="2" charset="-122"/>
              </a:endParaRP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p:cNvSpPr txBox="1">
            <a:spLocks noChangeArrowheads="1"/>
          </p:cNvSpPr>
          <p:nvPr userDrawn="1"/>
        </p:nvSpPr>
        <p:spPr bwMode="auto">
          <a:xfrm>
            <a:off x="360000" y="252000"/>
            <a:ext cx="5241553" cy="1143001"/>
          </a:xfrm>
          <a:prstGeom prst="rect">
            <a:avLst/>
          </a:prstGeom>
          <a:noFill/>
          <a:ln w="9525">
            <a:noFill/>
            <a:miter lim="800000"/>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6FE94433-00FA-4F71-914E-060E62B54059}" type="datetime3">
              <a:rPr lang="zh-CN" altLang="en-US" smtClean="0"/>
            </a:fld>
            <a:endParaRPr lang="zh-CN" altLang="en-US" dirty="0"/>
          </a:p>
        </p:txBody>
      </p:sp>
      <p:sp>
        <p:nvSpPr>
          <p:cNvPr id="5" name="标题 1"/>
          <p:cNvSpPr txBox="1"/>
          <p:nvPr userDrawn="1"/>
        </p:nvSpPr>
        <p:spPr bwMode="auto">
          <a:xfrm>
            <a:off x="5015880" y="203511"/>
            <a:ext cx="5760800" cy="1110254"/>
          </a:xfrm>
          <a:prstGeom prst="rect">
            <a:avLst/>
          </a:prstGeom>
          <a:noFill/>
          <a:ln w="9525">
            <a:noFill/>
            <a:miter lim="800000"/>
          </a:ln>
        </p:spPr>
        <p:txBody>
          <a:bodyPr vert="horz" wrap="square" lIns="91440" tIns="45720" rIns="91440" bIns="45720" numCol="1" anchor="ctr" anchorCtr="0" compatLnSpc="1"/>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fld>
            <a:endParaRPr lang="en-US" altLang="zh-CN"/>
          </a:p>
        </p:txBody>
      </p:sp>
      <p:sp>
        <p:nvSpPr>
          <p:cNvPr id="4" name="星形: 五角 3"/>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 name="星形: 五角 2"/>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Rectangle 29"/>
          <p:cNvSpPr>
            <a:spLocks noGrp="1" noChangeArrowheads="1"/>
          </p:cNvSpPr>
          <p:nvPr>
            <p:ph type="sldNum" sz="quarter" idx="10"/>
          </p:nvPr>
        </p:nvSpPr>
        <p:spPr/>
        <p:txBody>
          <a:bodyPr/>
          <a:lstStyle>
            <a:lvl1pPr>
              <a:defRPr/>
            </a:lvl1pPr>
          </a:lstStyle>
          <a:p>
            <a:pPr>
              <a:defRPr/>
            </a:pPr>
            <a:fld id="{56A76461-E082-43AD-9577-1E67FD9444D8}" type="slidenum">
              <a:rPr lang="en-US" altLang="zh-CN"/>
            </a:fld>
            <a:endParaRPr lang="en-US" altLang="zh-CN"/>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2" name="星形: 五角 1"/>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08000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0000FF"/>
              </a:buClr>
              <a:buFont typeface="Wingdings" panose="05000000000000000000" pitchFamily="2" charset="2"/>
              <a:buChar char="Ø"/>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内容占位符 2"/>
          <p:cNvSpPr>
            <a:spLocks noGrp="1"/>
          </p:cNvSpPr>
          <p:nvPr>
            <p:ph idx="11"/>
          </p:nvPr>
        </p:nvSpPr>
        <p:spPr>
          <a:xfrm>
            <a:off x="360000" y="378904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0000FF"/>
              </a:buClr>
              <a:buFont typeface="Wingdings" panose="05000000000000000000" pitchFamily="2" charset="2"/>
              <a:buChar char="Ø"/>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156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 name="内容占位符 2"/>
          <p:cNvSpPr>
            <a:spLocks noGrp="1"/>
          </p:cNvSpPr>
          <p:nvPr>
            <p:ph sz="half" idx="11"/>
          </p:nvPr>
        </p:nvSpPr>
        <p:spPr>
          <a:xfrm>
            <a:off x="360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内容占位符 3"/>
          <p:cNvSpPr>
            <a:spLocks noGrp="1"/>
          </p:cNvSpPr>
          <p:nvPr>
            <p:ph sz="half" idx="12"/>
          </p:nvPr>
        </p:nvSpPr>
        <p:spPr>
          <a:xfrm>
            <a:off x="6156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Rectangle 29"/>
          <p:cNvSpPr>
            <a:spLocks noGrp="1" noChangeArrowheads="1"/>
          </p:cNvSpPr>
          <p:nvPr>
            <p:ph type="sldNum" sz="quarter" idx="10"/>
          </p:nvPr>
        </p:nvSpPr>
        <p:spPr/>
        <p:txBody>
          <a:bodyPr/>
          <a:lstStyle>
            <a:lvl1pPr>
              <a:defRPr/>
            </a:lvl1pPr>
          </a:lstStyle>
          <a:p>
            <a:pPr>
              <a:defRPr/>
            </a:pPr>
            <a:fld id="{56A76461-E082-43AD-9577-1E67FD9444D8}" type="slidenum">
              <a:rPr lang="en-US" altLang="zh-CN"/>
            </a:fld>
            <a:endParaRPr lang="en-US" altLang="zh-CN"/>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a:solidFill>
            <a:srgbClr val="00FFFF"/>
          </a:solidFill>
        </p:spPr>
        <p:txBody>
          <a:bodyPr/>
          <a:lstStyle>
            <a:lvl1pPr>
              <a:defRPr>
                <a:solidFill>
                  <a:srgbClr val="0000F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endParaRPr lang="en-US" altLang="zh-CN" sz="1400" b="0" i="1" dirty="0">
              <a:solidFill>
                <a:srgbClr val="0000FF"/>
              </a:solidFill>
              <a:latin typeface="Times New Roman" panose="02020603050405020304" pitchFamily="18" charset="0"/>
              <a:cs typeface="Times New Roman" panose="02020603050405020304" pitchFamily="18" charset="0"/>
            </a:endParaRPr>
          </a:p>
        </p:txBody>
      </p:sp>
      <p:sp>
        <p:nvSpPr>
          <p:cNvPr id="4125" name="Rectangle 29"/>
          <p:cNvSpPr>
            <a:spLocks noGrp="1" noChangeArrowheads="1"/>
          </p:cNvSpPr>
          <p:nvPr>
            <p:ph type="sldNum" sz="quarter" idx="4"/>
          </p:nvPr>
        </p:nvSpPr>
        <p:spPr bwMode="auto">
          <a:xfrm>
            <a:off x="1113656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fld>
            <a:endParaRPr lang="en-US" altLang="zh-CN"/>
          </a:p>
        </p:txBody>
      </p:sp>
      <p:grpSp>
        <p:nvGrpSpPr>
          <p:cNvPr id="2" name="组合 1"/>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43735"/>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slide" Target="slide22.xml"/><Relationship Id="rId2" Type="http://schemas.openxmlformats.org/officeDocument/2006/relationships/image" Target="../media/image50.png"/><Relationship Id="rId1" Type="http://schemas.openxmlformats.org/officeDocument/2006/relationships/image" Target="../media/image4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1.tif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2.tiff"/></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3.tif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4.tiff"/></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slide" Target="slide9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5.tiff"/></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6.tif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slide" Target="slide9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9.xml"/><Relationship Id="rId1" Type="http://schemas.openxmlformats.org/officeDocument/2006/relationships/image" Target="../media/image57.tiff"/></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8.tif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slide" Target="slide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slide" Target="slide91.xml"/><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slide" Target="slide9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jpeg"/><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4.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7.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e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16.xml"/><Relationship Id="rId3" Type="http://schemas.openxmlformats.org/officeDocument/2006/relationships/slide" Target="slide109.xml"/><Relationship Id="rId2" Type="http://schemas.openxmlformats.org/officeDocument/2006/relationships/slide" Target="slide101.xml"/><Relationship Id="rId1" Type="http://schemas.openxmlformats.org/officeDocument/2006/relationships/image" Target="../media/image4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4.tif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slide" Target="slide2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slide" Target="slide22.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46.png"/><Relationship Id="rId1" Type="http://schemas.openxmlformats.org/officeDocument/2006/relationships/image" Target="../media/image45.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48.png"/><Relationship Id="rId1"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a:t>Chapter 9   Virtual Memory</a:t>
            </a:r>
            <a:endParaRPr lang="zh-CN" altLang="en-US" sz="4800" dirty="0"/>
          </a:p>
        </p:txBody>
      </p:sp>
      <p:sp>
        <p:nvSpPr>
          <p:cNvPr id="3" name="日期占位符 2"/>
          <p:cNvSpPr>
            <a:spLocks noGrp="1"/>
          </p:cNvSpPr>
          <p:nvPr>
            <p:ph type="dt" sz="half" idx="10"/>
          </p:nvPr>
        </p:nvSpPr>
        <p:spPr/>
        <p:txBody>
          <a:bodyPr/>
          <a:lstStyle/>
          <a:p>
            <a:fld id="{93E74C25-A76D-4489-8020-C1E6D98ED456}" type="datetime3">
              <a:rPr lang="zh-CN" altLang="en-US" smtClean="0"/>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Page Table When Some Pages Not in Memory</a:t>
            </a:r>
            <a:endParaRPr lang="zh-CN" altLang="en-US" dirty="0"/>
          </a:p>
        </p:txBody>
      </p:sp>
      <p:sp>
        <p:nvSpPr>
          <p:cNvPr id="111" name="灯片编号占位符 2"/>
          <p:cNvSpPr>
            <a:spLocks noGrp="1"/>
          </p:cNvSpPr>
          <p:nvPr>
            <p:ph type="sldNum" sz="quarter" idx="10"/>
          </p:nvPr>
        </p:nvSpPr>
        <p:spPr/>
        <p:txBody>
          <a:bodyPr/>
          <a:lstStyle/>
          <a:p>
            <a:fld id="{726107D7-F7CD-4568-B9DC-2D8204F9BFA5}" type="slidenum">
              <a:rPr lang="en-US" altLang="zh-CN"/>
            </a:fld>
            <a:endParaRPr lang="en-US" altLang="zh-CN"/>
          </a:p>
        </p:txBody>
      </p:sp>
      <p:pic>
        <p:nvPicPr>
          <p:cNvPr id="717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1591" y="1718810"/>
            <a:ext cx="1215135" cy="4097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22" y="1553912"/>
            <a:ext cx="2450198" cy="3990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305" y="1043735"/>
            <a:ext cx="299925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 1"/>
          <p:cNvSpPr/>
          <p:nvPr/>
        </p:nvSpPr>
        <p:spPr bwMode="auto">
          <a:xfrm>
            <a:off x="4590907" y="2438930"/>
            <a:ext cx="117013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0" name="圆角矩形 9"/>
          <p:cNvSpPr/>
          <p:nvPr/>
        </p:nvSpPr>
        <p:spPr bwMode="auto">
          <a:xfrm>
            <a:off x="4590907" y="3078005"/>
            <a:ext cx="117013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1" name="圆角矩形 10"/>
          <p:cNvSpPr/>
          <p:nvPr/>
        </p:nvSpPr>
        <p:spPr bwMode="auto">
          <a:xfrm>
            <a:off x="4590907" y="4059110"/>
            <a:ext cx="117013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2" name="圆角矩形 11"/>
          <p:cNvSpPr/>
          <p:nvPr/>
        </p:nvSpPr>
        <p:spPr bwMode="auto">
          <a:xfrm>
            <a:off x="1181590" y="1808860"/>
            <a:ext cx="1224000" cy="432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3" name="圆角矩形 12"/>
          <p:cNvSpPr/>
          <p:nvPr/>
        </p:nvSpPr>
        <p:spPr bwMode="auto">
          <a:xfrm>
            <a:off x="1181590" y="2645965"/>
            <a:ext cx="1224000" cy="432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4" name="圆角矩形 13"/>
          <p:cNvSpPr/>
          <p:nvPr/>
        </p:nvSpPr>
        <p:spPr bwMode="auto">
          <a:xfrm>
            <a:off x="1181590" y="3924055"/>
            <a:ext cx="1224000" cy="432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5" name="圆角矩形 14"/>
          <p:cNvSpPr/>
          <p:nvPr/>
        </p:nvSpPr>
        <p:spPr bwMode="auto">
          <a:xfrm>
            <a:off x="8047300" y="2393885"/>
            <a:ext cx="117013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6" name="圆角矩形 15"/>
          <p:cNvSpPr/>
          <p:nvPr/>
        </p:nvSpPr>
        <p:spPr bwMode="auto">
          <a:xfrm>
            <a:off x="8047300" y="3032960"/>
            <a:ext cx="117013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7" name="圆角矩形 16"/>
          <p:cNvSpPr/>
          <p:nvPr/>
        </p:nvSpPr>
        <p:spPr bwMode="auto">
          <a:xfrm>
            <a:off x="8047300" y="4014065"/>
            <a:ext cx="117013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a:t>vfork</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pic>
        <p:nvPicPr>
          <p:cNvPr id="8"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tretch>
            <a:fillRect/>
          </a:stretch>
        </p:blipFill>
        <p:spPr bwMode="auto">
          <a:xfrm>
            <a:off x="372362" y="1093289"/>
            <a:ext cx="4553508" cy="5441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4"/>
          <p:cNvSpPr>
            <a:spLocks noGrp="1"/>
          </p:cNvSpPr>
          <p:nvPr>
            <p:ph sz="half" idx="2"/>
          </p:nvPr>
        </p:nvSpPr>
        <p:spPr/>
        <p:txBody>
          <a:bodyPr>
            <a:normAutofit/>
          </a:bodyPr>
          <a:lstStyle/>
          <a:p>
            <a:r>
              <a:rPr lang="zh-CN" altLang="en-US" sz="2400" dirty="0"/>
              <a:t>用 </a:t>
            </a:r>
            <a:r>
              <a:rPr lang="en-US" altLang="zh-CN" sz="2400" dirty="0" err="1"/>
              <a:t>vfork</a:t>
            </a:r>
            <a:r>
              <a:rPr lang="en-US" altLang="zh-CN" sz="2400" dirty="0"/>
              <a:t>() </a:t>
            </a:r>
            <a:r>
              <a:rPr lang="zh-CN" altLang="en-US" sz="2400" dirty="0"/>
              <a:t>创建进程，子进程里一定要调用 </a:t>
            </a:r>
            <a:r>
              <a:rPr lang="en-US" altLang="zh-CN" sz="2400" dirty="0"/>
              <a:t>exec()</a:t>
            </a:r>
            <a:r>
              <a:rPr lang="zh-CN" altLang="en-US" sz="2400" dirty="0"/>
              <a:t> 或 </a:t>
            </a:r>
            <a:r>
              <a:rPr lang="en-US" altLang="zh-CN" sz="2400" dirty="0"/>
              <a:t>exit()</a:t>
            </a:r>
            <a:r>
              <a:rPr lang="zh-CN" altLang="en-US" sz="2400" dirty="0"/>
              <a:t>，否则，程序会出问题，没有意义。</a:t>
            </a:r>
            <a:endParaRPr lang="zh-CN" altLang="en-US" sz="2400" dirty="0"/>
          </a:p>
          <a:p>
            <a:endParaRPr lang="zh-CN" altLang="en-US" sz="24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180" y="3330644"/>
            <a:ext cx="2070230" cy="2276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五边形 5">
            <a:hlinkClick r:id="rId3" action="ppaction://hlinksldjump"/>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up)">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marR="0" indent="0" defTabSz="914400" rtl="0" eaLnBrk="1" fontAlgn="base" latinLnBrk="0" hangingPunct="1">
              <a:lnSpc>
                <a:spcPct val="100000"/>
              </a:lnSpc>
              <a:spcBef>
                <a:spcPct val="0"/>
              </a:spcBef>
              <a:spcAft>
                <a:spcPct val="0"/>
              </a:spcAft>
            </a:pPr>
            <a:r>
              <a:rPr kumimoji="1" lang="en-US" altLang="zh-CN" sz="36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A3: </a:t>
            </a:r>
            <a:r>
              <a:rPr kumimoji="1" lang="en-US" altLang="zh-CN" sz="36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openEuler</a:t>
            </a:r>
            <a:r>
              <a:rPr kumimoji="1" lang="en-US" altLang="zh-CN" sz="36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 </a:t>
            </a:r>
            <a:r>
              <a:rPr lang="zh-CN" altLang="en-US" b="1" dirty="0">
                <a:solidFill>
                  <a:srgbClr val="0000FF"/>
                </a:solidFill>
                <a:latin typeface="楷体" panose="02010609060101010101" pitchFamily="49" charset="-122"/>
                <a:ea typeface="楷体" panose="02010609060101010101" pitchFamily="49" charset="-122"/>
              </a:rPr>
              <a:t>按需调页</a:t>
            </a:r>
            <a:endParaRPr lang="zh-CN" altLang="en-US" dirty="0"/>
          </a:p>
        </p:txBody>
      </p:sp>
      <p:sp>
        <p:nvSpPr>
          <p:cNvPr id="6" name="内容占位符 5"/>
          <p:cNvSpPr>
            <a:spLocks noGrp="1"/>
          </p:cNvSpPr>
          <p:nvPr>
            <p:ph idx="1"/>
          </p:nvPr>
        </p:nvSpPr>
        <p:spPr/>
        <p:txBody>
          <a:bodyPr/>
          <a:lstStyle/>
          <a:p>
            <a:r>
              <a:rPr lang="en-US" altLang="zh-CN" dirty="0" err="1"/>
              <a:t>openEuler</a:t>
            </a:r>
            <a:r>
              <a:rPr lang="en-US" altLang="zh-CN" dirty="0"/>
              <a:t> demand paging</a:t>
            </a:r>
            <a:endParaRPr lang="en-US" altLang="zh-CN" dirty="0"/>
          </a:p>
          <a:p>
            <a:r>
              <a:rPr lang="en-US" altLang="zh-CN" dirty="0" err="1"/>
              <a:t>openEuler</a:t>
            </a:r>
            <a:r>
              <a:rPr lang="en-US" altLang="zh-CN" dirty="0"/>
              <a:t> </a:t>
            </a:r>
            <a:r>
              <a:rPr lang="zh-CN" altLang="en-US" dirty="0"/>
              <a:t>结构体</a:t>
            </a:r>
            <a:r>
              <a:rPr lang="en-US" altLang="zh-CN" dirty="0" err="1"/>
              <a:t>vm_area_struct</a:t>
            </a:r>
            <a:endParaRPr lang="en-US" altLang="zh-CN" dirty="0"/>
          </a:p>
          <a:p>
            <a:r>
              <a:rPr lang="en-US" altLang="zh-CN" dirty="0"/>
              <a:t>Page fault</a:t>
            </a:r>
            <a:r>
              <a:rPr lang="zh-CN" altLang="en-US" dirty="0"/>
              <a:t>处理</a:t>
            </a:r>
            <a:r>
              <a:rPr lang="en-US" altLang="zh-CN" dirty="0"/>
              <a:t>—</a:t>
            </a:r>
            <a:r>
              <a:rPr lang="zh-CN" altLang="en-US" dirty="0"/>
              <a:t>硬件部分</a:t>
            </a:r>
            <a:endParaRPr lang="en-US" altLang="zh-CN" dirty="0"/>
          </a:p>
          <a:p>
            <a:r>
              <a:rPr lang="en-US" altLang="zh-CN" dirty="0"/>
              <a:t>Page fault</a:t>
            </a:r>
            <a:r>
              <a:rPr lang="zh-CN" altLang="en-US" dirty="0"/>
              <a:t>处理</a:t>
            </a:r>
            <a:r>
              <a:rPr lang="en-US" altLang="zh-CN" dirty="0"/>
              <a:t>—</a:t>
            </a:r>
            <a:r>
              <a:rPr lang="zh-CN" altLang="en-US" dirty="0"/>
              <a:t>操作系统部分</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sz="half" idx="1"/>
          </p:nvPr>
        </p:nvSpPr>
        <p:spPr>
          <a:xfrm>
            <a:off x="360000" y="1088740"/>
            <a:ext cx="11592000" cy="2970330"/>
          </a:xfrm>
        </p:spPr>
        <p:txBody>
          <a:bodyPr>
            <a:normAutofit fontScale="92500"/>
          </a:bodyPr>
          <a:lstStyle/>
          <a:p>
            <a:pPr marL="457200" indent="-457200"/>
            <a:r>
              <a:rPr lang="zh-CN" altLang="en-US" dirty="0">
                <a:ea typeface="宋体" panose="02010600030101010101" pitchFamily="2" charset="-122"/>
              </a:rPr>
              <a:t>假设</a:t>
            </a:r>
            <a:r>
              <a:rPr lang="en-US" altLang="zh-CN" dirty="0" err="1"/>
              <a:t>openEuler</a:t>
            </a:r>
            <a:r>
              <a:rPr lang="zh-CN" altLang="en-US" dirty="0"/>
              <a:t>在加载进程时，只加载从虚拟地址</a:t>
            </a:r>
            <a:r>
              <a:rPr lang="en-US" altLang="zh-CN" dirty="0"/>
              <a:t>0</a:t>
            </a:r>
            <a:r>
              <a:rPr lang="zh-CN" altLang="en-US" dirty="0"/>
              <a:t>开始的</a:t>
            </a:r>
            <a:r>
              <a:rPr lang="en-US" altLang="zh-CN" dirty="0"/>
              <a:t>4KB</a:t>
            </a:r>
            <a:r>
              <a:rPr lang="zh-CN" altLang="en-US" dirty="0"/>
              <a:t>内容</a:t>
            </a:r>
            <a:endParaRPr lang="en-US" altLang="zh-CN" dirty="0"/>
          </a:p>
          <a:p>
            <a:pPr marL="857250" lvl="1" indent="-457200"/>
            <a:r>
              <a:rPr lang="zh-CN" altLang="en-US" dirty="0">
                <a:ea typeface="宋体" panose="02010600030101010101" pitchFamily="2" charset="-122"/>
              </a:rPr>
              <a:t>依次为</a:t>
            </a:r>
            <a:r>
              <a:rPr lang="en-US" altLang="zh-CN" dirty="0">
                <a:ea typeface="宋体" panose="02010600030101010101" pitchFamily="2" charset="-122"/>
              </a:rPr>
              <a:t>PGD</a:t>
            </a:r>
            <a:r>
              <a:rPr lang="zh-CN" altLang="en-US" dirty="0">
                <a:ea typeface="宋体" panose="02010600030101010101" pitchFamily="2" charset="-122"/>
              </a:rPr>
              <a:t>、</a:t>
            </a:r>
            <a:r>
              <a:rPr lang="en-US" altLang="zh-CN" dirty="0">
                <a:ea typeface="宋体" panose="02010600030101010101" pitchFamily="2" charset="-122"/>
              </a:rPr>
              <a:t>PMD</a:t>
            </a:r>
            <a:r>
              <a:rPr lang="zh-CN" altLang="en-US" dirty="0">
                <a:ea typeface="宋体" panose="02010600030101010101" pitchFamily="2" charset="-122"/>
              </a:rPr>
              <a:t>和</a:t>
            </a:r>
            <a:r>
              <a:rPr lang="en-US" altLang="zh-CN" dirty="0">
                <a:ea typeface="宋体" panose="02010600030101010101" pitchFamily="2" charset="-122"/>
              </a:rPr>
              <a:t>PT</a:t>
            </a:r>
            <a:r>
              <a:rPr lang="zh-CN" altLang="en-US" dirty="0">
                <a:ea typeface="宋体" panose="02010600030101010101" pitchFamily="2" charset="-122"/>
              </a:rPr>
              <a:t>分配一个</a:t>
            </a:r>
            <a:r>
              <a:rPr lang="en-US" altLang="zh-CN" dirty="0">
                <a:ea typeface="宋体" panose="02010600030101010101" pitchFamily="2" charset="-122"/>
              </a:rPr>
              <a:t>frame</a:t>
            </a:r>
            <a:r>
              <a:rPr lang="zh-CN" altLang="en-US" dirty="0">
                <a:ea typeface="宋体" panose="02010600030101010101" pitchFamily="2" charset="-122"/>
              </a:rPr>
              <a:t>，并初始化相关表项</a:t>
            </a:r>
            <a:endParaRPr lang="en-US" altLang="zh-CN" dirty="0">
              <a:ea typeface="宋体" panose="02010600030101010101" pitchFamily="2" charset="-122"/>
            </a:endParaRPr>
          </a:p>
          <a:p>
            <a:pPr marL="1257300" lvl="2" indent="-457200"/>
            <a:r>
              <a:rPr lang="zh-CN" altLang="en-US" dirty="0">
                <a:ea typeface="宋体" panose="02010600030101010101" pitchFamily="2" charset="-122"/>
              </a:rPr>
              <a:t>将</a:t>
            </a:r>
            <a:r>
              <a:rPr lang="en-US" altLang="zh-CN" dirty="0">
                <a:ea typeface="宋体" panose="02010600030101010101" pitchFamily="2" charset="-122"/>
              </a:rPr>
              <a:t>PGD</a:t>
            </a:r>
            <a:r>
              <a:rPr lang="zh-CN" altLang="en-US" dirty="0">
                <a:ea typeface="宋体" panose="02010600030101010101" pitchFamily="2" charset="-122"/>
              </a:rPr>
              <a:t>的地址保存在结构体</a:t>
            </a:r>
            <a:r>
              <a:rPr lang="en-US" altLang="zh-CN" dirty="0" err="1">
                <a:ea typeface="宋体" panose="02010600030101010101" pitchFamily="2" charset="-122"/>
              </a:rPr>
              <a:t>mm_struct</a:t>
            </a:r>
            <a:r>
              <a:rPr lang="zh-CN" altLang="en-US" dirty="0">
                <a:ea typeface="宋体" panose="02010600030101010101" pitchFamily="2" charset="-122"/>
              </a:rPr>
              <a:t>的成员</a:t>
            </a:r>
            <a:r>
              <a:rPr lang="en-US" altLang="zh-CN" dirty="0" err="1">
                <a:ea typeface="宋体" panose="02010600030101010101" pitchFamily="2" charset="-122"/>
              </a:rPr>
              <a:t>pgd</a:t>
            </a:r>
            <a:r>
              <a:rPr lang="zh-CN" altLang="en-US" dirty="0">
                <a:ea typeface="宋体" panose="02010600030101010101" pitchFamily="2" charset="-122"/>
              </a:rPr>
              <a:t>中，用于上下文切换时为页表基址寄存器赋值；</a:t>
            </a:r>
            <a:endParaRPr lang="en-US" altLang="zh-CN" dirty="0">
              <a:ea typeface="宋体" panose="02010600030101010101" pitchFamily="2" charset="-122"/>
            </a:endParaRPr>
          </a:p>
          <a:p>
            <a:pPr marL="1257300" lvl="2" indent="-457200"/>
            <a:r>
              <a:rPr lang="zh-CN" altLang="en-US" dirty="0">
                <a:ea typeface="宋体" panose="02010600030101010101" pitchFamily="2" charset="-122"/>
              </a:rPr>
              <a:t>将</a:t>
            </a:r>
            <a:r>
              <a:rPr lang="en-US" altLang="zh-CN" dirty="0">
                <a:ea typeface="宋体" panose="02010600030101010101" pitchFamily="2" charset="-122"/>
              </a:rPr>
              <a:t>PGD</a:t>
            </a:r>
            <a:r>
              <a:rPr lang="zh-CN" altLang="en-US" dirty="0">
                <a:ea typeface="宋体" panose="02010600030101010101" pitchFamily="2" charset="-122"/>
              </a:rPr>
              <a:t>的第</a:t>
            </a:r>
            <a:r>
              <a:rPr lang="en-US" altLang="zh-CN" dirty="0">
                <a:ea typeface="宋体" panose="02010600030101010101" pitchFamily="2" charset="-122"/>
              </a:rPr>
              <a:t>0</a:t>
            </a:r>
            <a:r>
              <a:rPr lang="zh-CN" altLang="en-US" dirty="0">
                <a:ea typeface="宋体" panose="02010600030101010101" pitchFamily="2" charset="-122"/>
              </a:rPr>
              <a:t>项</a:t>
            </a:r>
            <a:r>
              <a:rPr lang="en-US" altLang="zh-CN" dirty="0">
                <a:ea typeface="宋体" panose="02010600030101010101" pitchFamily="2" charset="-122"/>
              </a:rPr>
              <a:t>PGDE</a:t>
            </a:r>
            <a:r>
              <a:rPr lang="zh-CN" altLang="en-US" dirty="0">
                <a:ea typeface="宋体" panose="02010600030101010101" pitchFamily="2" charset="-122"/>
              </a:rPr>
              <a:t>初始化为表描述符形式，并设置其“下一级页表”字段指向</a:t>
            </a:r>
            <a:r>
              <a:rPr lang="en-US" altLang="zh-CN" dirty="0">
                <a:ea typeface="宋体" panose="02010600030101010101" pitchFamily="2" charset="-122"/>
              </a:rPr>
              <a:t>PMD</a:t>
            </a:r>
            <a:r>
              <a:rPr lang="zh-CN" altLang="en-US" dirty="0">
                <a:ea typeface="宋体" panose="02010600030101010101" pitchFamily="2" charset="-122"/>
              </a:rPr>
              <a:t>所在</a:t>
            </a:r>
            <a:r>
              <a:rPr lang="en-US" altLang="zh-CN" dirty="0">
                <a:ea typeface="宋体" panose="02010600030101010101" pitchFamily="2" charset="-122"/>
              </a:rPr>
              <a:t>frame</a:t>
            </a:r>
            <a:r>
              <a:rPr lang="zh-CN" altLang="en-US" dirty="0">
                <a:ea typeface="宋体" panose="02010600030101010101" pitchFamily="2" charset="-122"/>
              </a:rPr>
              <a:t>；</a:t>
            </a:r>
            <a:endParaRPr lang="en-US" altLang="zh-CN" dirty="0">
              <a:ea typeface="宋体" panose="02010600030101010101" pitchFamily="2" charset="-122"/>
            </a:endParaRPr>
          </a:p>
          <a:p>
            <a:pPr marL="1257300" lvl="2" indent="-457200"/>
            <a:r>
              <a:rPr lang="zh-CN" altLang="en-US" dirty="0">
                <a:ea typeface="宋体" panose="02010600030101010101" pitchFamily="2" charset="-122"/>
              </a:rPr>
              <a:t>将</a:t>
            </a:r>
            <a:r>
              <a:rPr lang="en-US" altLang="zh-CN" dirty="0">
                <a:ea typeface="宋体" panose="02010600030101010101" pitchFamily="2" charset="-122"/>
              </a:rPr>
              <a:t>PMD</a:t>
            </a:r>
            <a:r>
              <a:rPr lang="zh-CN" altLang="en-US" dirty="0">
                <a:ea typeface="宋体" panose="02010600030101010101" pitchFamily="2" charset="-122"/>
              </a:rPr>
              <a:t>的第</a:t>
            </a:r>
            <a:r>
              <a:rPr lang="en-US" altLang="zh-CN" dirty="0">
                <a:ea typeface="宋体" panose="02010600030101010101" pitchFamily="2" charset="-122"/>
              </a:rPr>
              <a:t>0</a:t>
            </a:r>
            <a:r>
              <a:rPr lang="zh-CN" altLang="en-US" dirty="0">
                <a:ea typeface="宋体" panose="02010600030101010101" pitchFamily="2" charset="-122"/>
              </a:rPr>
              <a:t>项</a:t>
            </a:r>
            <a:r>
              <a:rPr lang="en-US" altLang="zh-CN" dirty="0">
                <a:ea typeface="宋体" panose="02010600030101010101" pitchFamily="2" charset="-122"/>
              </a:rPr>
              <a:t>PMDE</a:t>
            </a:r>
            <a:r>
              <a:rPr lang="zh-CN" altLang="en-US" dirty="0">
                <a:ea typeface="宋体" panose="02010600030101010101" pitchFamily="2" charset="-122"/>
              </a:rPr>
              <a:t>初始化为表描述符形式，并设置其“下一级页表”字段指向</a:t>
            </a:r>
            <a:r>
              <a:rPr lang="en-US" altLang="zh-CN" dirty="0">
                <a:ea typeface="宋体" panose="02010600030101010101" pitchFamily="2" charset="-122"/>
              </a:rPr>
              <a:t>PT</a:t>
            </a:r>
            <a:r>
              <a:rPr lang="zh-CN" altLang="en-US" dirty="0">
                <a:ea typeface="宋体" panose="02010600030101010101" pitchFamily="2" charset="-122"/>
              </a:rPr>
              <a:t>所在</a:t>
            </a:r>
            <a:r>
              <a:rPr lang="en-US" altLang="zh-CN" dirty="0">
                <a:ea typeface="宋体" panose="02010600030101010101" pitchFamily="2" charset="-122"/>
              </a:rPr>
              <a:t>frame</a:t>
            </a:r>
            <a:r>
              <a:rPr lang="zh-CN" altLang="en-US" dirty="0">
                <a:ea typeface="宋体" panose="02010600030101010101" pitchFamily="2" charset="-122"/>
              </a:rPr>
              <a:t>；</a:t>
            </a:r>
            <a:endParaRPr lang="en-US" altLang="zh-CN" dirty="0">
              <a:ea typeface="宋体" panose="02010600030101010101" pitchFamily="2" charset="-122"/>
            </a:endParaRPr>
          </a:p>
          <a:p>
            <a:pPr marL="1257300" lvl="2" indent="-457200"/>
            <a:r>
              <a:rPr lang="zh-CN" altLang="en-US" dirty="0">
                <a:ea typeface="宋体" panose="02010600030101010101" pitchFamily="2" charset="-122"/>
              </a:rPr>
              <a:t>分配以恶搞</a:t>
            </a:r>
            <a:r>
              <a:rPr lang="en-US" altLang="zh-CN" dirty="0">
                <a:ea typeface="宋体" panose="02010600030101010101" pitchFamily="2" charset="-122"/>
              </a:rPr>
              <a:t>frame</a:t>
            </a:r>
            <a:r>
              <a:rPr lang="zh-CN" altLang="en-US" dirty="0">
                <a:ea typeface="宋体" panose="02010600030101010101" pitchFamily="2" charset="-122"/>
              </a:rPr>
              <a:t>用来装载进程信息，并将</a:t>
            </a:r>
            <a:r>
              <a:rPr lang="en-US" altLang="zh-CN" dirty="0">
                <a:ea typeface="宋体" panose="02010600030101010101" pitchFamily="2" charset="-122"/>
              </a:rPr>
              <a:t>PT</a:t>
            </a:r>
            <a:r>
              <a:rPr lang="zh-CN" altLang="en-US" dirty="0">
                <a:ea typeface="宋体" panose="02010600030101010101" pitchFamily="2" charset="-122"/>
              </a:rPr>
              <a:t>的第</a:t>
            </a:r>
            <a:r>
              <a:rPr lang="en-US" altLang="zh-CN" dirty="0">
                <a:ea typeface="宋体" panose="02010600030101010101" pitchFamily="2" charset="-122"/>
              </a:rPr>
              <a:t>0</a:t>
            </a:r>
            <a:r>
              <a:rPr lang="zh-CN" altLang="en-US" dirty="0">
                <a:ea typeface="宋体" panose="02010600030101010101" pitchFamily="2" charset="-122"/>
              </a:rPr>
              <a:t>项</a:t>
            </a:r>
            <a:r>
              <a:rPr lang="en-US" altLang="zh-CN" dirty="0">
                <a:ea typeface="宋体" panose="02010600030101010101" pitchFamily="2" charset="-122"/>
              </a:rPr>
              <a:t>PTE</a:t>
            </a:r>
            <a:r>
              <a:rPr lang="zh-CN" altLang="en-US" dirty="0">
                <a:ea typeface="宋体" panose="02010600030101010101" pitchFamily="2" charset="-122"/>
              </a:rPr>
              <a:t>设置为块描述符形式，并设置其“输出地址”字段指向新分配的</a:t>
            </a:r>
            <a:r>
              <a:rPr lang="en-US" altLang="zh-CN" dirty="0">
                <a:ea typeface="宋体" panose="02010600030101010101" pitchFamily="2" charset="-122"/>
              </a:rPr>
              <a:t>frame</a:t>
            </a:r>
            <a:r>
              <a:rPr lang="zh-CN" altLang="en-US" dirty="0">
                <a:ea typeface="宋体" panose="02010600030101010101" pitchFamily="2" charset="-122"/>
              </a:rPr>
              <a:t>。</a:t>
            </a:r>
            <a:endParaRPr lang="en-US" altLang="zh-CN" dirty="0">
              <a:ea typeface="宋体" panose="02010600030101010101" pitchFamily="2" charset="-122"/>
            </a:endParaRPr>
          </a:p>
          <a:p>
            <a:pPr marL="1257300" lvl="2" indent="-457200"/>
            <a:endParaRPr lang="en-US" altLang="zh-CN" dirty="0">
              <a:ea typeface="宋体" panose="02010600030101010101" pitchFamily="2" charset="-122"/>
            </a:endParaRPr>
          </a:p>
          <a:p>
            <a:pPr marL="857250" lvl="1" indent="-457200"/>
            <a:endParaRPr lang="en-US" altLang="zh-CN" dirty="0">
              <a:ea typeface="宋体" panose="02010600030101010101" pitchFamily="2" charset="-122"/>
            </a:endParaRPr>
          </a:p>
        </p:txBody>
      </p:sp>
      <p:sp>
        <p:nvSpPr>
          <p:cNvPr id="4" name="灯片编号占位符 3"/>
          <p:cNvSpPr>
            <a:spLocks noGrp="1"/>
          </p:cNvSpPr>
          <p:nvPr>
            <p:ph type="sldNum" sz="quarter" idx="10"/>
          </p:nvPr>
        </p:nvSpPr>
        <p:spPr/>
        <p:txBody>
          <a:bodyPr/>
          <a:lstStyle/>
          <a:p>
            <a:fld id="{F26EF964-0D08-4DC6-B480-8F9ADA4692A5}" type="slidenum">
              <a:rPr lang="en-US" altLang="zh-CN"/>
            </a:fld>
            <a:endParaRPr lang="en-US" altLang="zh-CN"/>
          </a:p>
        </p:txBody>
      </p:sp>
      <p:sp>
        <p:nvSpPr>
          <p:cNvPr id="2" name="标题 1"/>
          <p:cNvSpPr>
            <a:spLocks noGrp="1"/>
          </p:cNvSpPr>
          <p:nvPr>
            <p:ph type="title"/>
          </p:nvPr>
        </p:nvSpPr>
        <p:spPr/>
        <p:txBody>
          <a:bodyPr/>
          <a:lstStyle/>
          <a:p>
            <a:r>
              <a:rPr lang="en-US" altLang="zh-CN" dirty="0" err="1">
                <a:solidFill>
                  <a:schemeClr val="bg1"/>
                </a:solidFill>
              </a:rPr>
              <a:t>openEuler</a:t>
            </a:r>
            <a:r>
              <a:rPr lang="en-US" altLang="zh-CN" dirty="0">
                <a:solidFill>
                  <a:schemeClr val="bg1"/>
                </a:solidFill>
              </a:rPr>
              <a:t> demand paging</a:t>
            </a:r>
            <a:endParaRPr lang="zh-CN" altLang="en-US" dirty="0"/>
          </a:p>
        </p:txBody>
      </p:sp>
      <p:pic>
        <p:nvPicPr>
          <p:cNvPr id="7" name="内容占位符 4"/>
          <p:cNvPicPr>
            <a:picLocks noGrp="1" noChangeAspect="1"/>
          </p:cNvPicPr>
          <p:nvPr>
            <p:ph idx="4294967295"/>
          </p:nvPr>
        </p:nvPicPr>
        <p:blipFill>
          <a:blip r:embed="rId1" cstate="print">
            <a:extLst>
              <a:ext uri="{28A0092B-C50C-407E-A947-70E740481C1C}">
                <a14:useLocalDpi xmlns:a14="http://schemas.microsoft.com/office/drawing/2010/main" val="0"/>
              </a:ext>
            </a:extLst>
          </a:blip>
          <a:stretch>
            <a:fillRect/>
          </a:stretch>
        </p:blipFill>
        <p:spPr>
          <a:xfrm>
            <a:off x="2045550" y="4132466"/>
            <a:ext cx="6907213" cy="2474913"/>
          </a:xfr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openEuler</a:t>
            </a:r>
            <a:r>
              <a:rPr lang="en-US" altLang="zh-CN" dirty="0"/>
              <a:t> </a:t>
            </a:r>
            <a:r>
              <a:rPr lang="zh-CN" altLang="en-US" dirty="0"/>
              <a:t>结构体</a:t>
            </a:r>
            <a:r>
              <a:rPr lang="en-US" altLang="zh-CN" dirty="0" err="1"/>
              <a:t>vm_area_struct</a:t>
            </a:r>
            <a:endParaRPr lang="zh-CN" altLang="en-US" dirty="0"/>
          </a:p>
        </p:txBody>
      </p:sp>
      <p:sp>
        <p:nvSpPr>
          <p:cNvPr id="3" name="内容占位符 2"/>
          <p:cNvSpPr>
            <a:spLocks noGrp="1"/>
          </p:cNvSpPr>
          <p:nvPr>
            <p:ph idx="1"/>
          </p:nvPr>
        </p:nvSpPr>
        <p:spPr/>
        <p:txBody>
          <a:bodyPr/>
          <a:lstStyle/>
          <a:p>
            <a:r>
              <a:rPr lang="zh-CN" altLang="en-US" dirty="0"/>
              <a:t>记录一个虚拟地址段的信息</a:t>
            </a:r>
            <a:endParaRPr lang="en-US" altLang="zh-CN" dirty="0"/>
          </a:p>
          <a:p>
            <a:pPr lvl="1"/>
            <a:r>
              <a:rPr lang="zh-CN" altLang="en-US" dirty="0"/>
              <a:t>成员</a:t>
            </a:r>
            <a:r>
              <a:rPr lang="en-US" altLang="zh-CN" dirty="0" err="1"/>
              <a:t>vm_start</a:t>
            </a:r>
            <a:r>
              <a:rPr lang="zh-CN" altLang="en-US" dirty="0"/>
              <a:t>：虚拟地址段的起始地址</a:t>
            </a:r>
            <a:endParaRPr lang="zh-CN" altLang="en-US" dirty="0"/>
          </a:p>
          <a:p>
            <a:pPr lvl="1"/>
            <a:r>
              <a:rPr lang="zh-CN" altLang="en-US" dirty="0"/>
              <a:t>成员</a:t>
            </a:r>
            <a:r>
              <a:rPr lang="en-US" altLang="zh-CN" dirty="0" err="1"/>
              <a:t>vm_end</a:t>
            </a:r>
            <a:r>
              <a:rPr lang="zh-CN" altLang="en-US" dirty="0"/>
              <a:t>：虚拟地址段的结束地址</a:t>
            </a:r>
            <a:endParaRPr lang="en-US" altLang="zh-CN" dirty="0"/>
          </a:p>
          <a:p>
            <a:pPr lvl="1"/>
            <a:r>
              <a:rPr lang="zh-CN" altLang="en-US" dirty="0"/>
              <a:t>成员</a:t>
            </a:r>
            <a:r>
              <a:rPr lang="en-US" altLang="zh-CN" dirty="0" err="1"/>
              <a:t>vm_file</a:t>
            </a:r>
            <a:r>
              <a:rPr lang="zh-CN" altLang="en-US" dirty="0"/>
              <a:t>：映射到的文件信息</a:t>
            </a:r>
            <a:endParaRPr lang="zh-CN" altLang="en-US" dirty="0"/>
          </a:p>
          <a:p>
            <a:r>
              <a:rPr lang="zh-CN" altLang="en-US" dirty="0"/>
              <a:t>一个进程的所有虚拟地址段的描述组织成一个双向链表。</a:t>
            </a:r>
            <a:endParaRPr lang="en-US" altLang="zh-CN" dirty="0"/>
          </a:p>
          <a:p>
            <a:r>
              <a:rPr lang="en-US" altLang="zh-CN" dirty="0" err="1"/>
              <a:t>openEuler</a:t>
            </a:r>
            <a:r>
              <a:rPr lang="zh-CN" altLang="en-US" dirty="0"/>
              <a:t>根据可执行文件的</a:t>
            </a:r>
            <a:r>
              <a:rPr lang="en-US" altLang="zh-CN" dirty="0"/>
              <a:t>ELF</a:t>
            </a:r>
            <a:r>
              <a:rPr lang="zh-CN" altLang="en-US" dirty="0"/>
              <a:t>头部信息为进程建立若干虚拟地址段结构体，填写其中的起始地址和结束地址，并将程序的可执行文件信息保存在成员</a:t>
            </a:r>
            <a:r>
              <a:rPr lang="en-US" altLang="zh-CN" dirty="0" err="1"/>
              <a:t>vm_file</a:t>
            </a:r>
            <a:r>
              <a:rPr lang="zh-CN" altLang="en-US" dirty="0"/>
              <a:t>中。</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Page fault</a:t>
            </a:r>
            <a:r>
              <a:rPr lang="zh-CN" altLang="en-US" dirty="0"/>
              <a:t>处理</a:t>
            </a:r>
            <a:r>
              <a:rPr lang="en-US" altLang="zh-CN" dirty="0"/>
              <a:t>—</a:t>
            </a:r>
            <a:r>
              <a:rPr lang="zh-CN" altLang="en-US" dirty="0"/>
              <a:t>硬件部分</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CPU</a:t>
            </a:r>
            <a:r>
              <a:rPr lang="zh-CN" altLang="en-US" dirty="0"/>
              <a:t>自动将异常类型级原因分别保存在寄存器</a:t>
            </a:r>
            <a:r>
              <a:rPr lang="en-US" altLang="zh-CN" dirty="0"/>
              <a:t>ESR_EL1</a:t>
            </a:r>
            <a:r>
              <a:rPr lang="zh-CN" altLang="en-US" dirty="0"/>
              <a:t>的</a:t>
            </a:r>
            <a:r>
              <a:rPr lang="en-US" altLang="zh-CN" dirty="0"/>
              <a:t>EC</a:t>
            </a:r>
            <a:r>
              <a:rPr lang="zh-CN" altLang="en-US" dirty="0"/>
              <a:t>字段和</a:t>
            </a:r>
            <a:r>
              <a:rPr lang="en-US" altLang="zh-CN" dirty="0"/>
              <a:t>ISS</a:t>
            </a:r>
            <a:r>
              <a:rPr lang="zh-CN" altLang="en-US" dirty="0"/>
              <a:t>字段。</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触发异常的虚拟地址保存在寄存器</a:t>
            </a:r>
            <a:r>
              <a:rPr lang="en-US" altLang="zh-CN" dirty="0"/>
              <a:t>FAR_EL1</a:t>
            </a:r>
            <a:r>
              <a:rPr lang="zh-CN" altLang="en-US" dirty="0"/>
              <a:t>中。</a:t>
            </a:r>
            <a:endParaRPr lang="en-US" altLang="zh-CN" dirty="0"/>
          </a:p>
          <a:p>
            <a:r>
              <a:rPr lang="zh-CN" altLang="en-US" dirty="0"/>
              <a:t>内存访问异常：</a:t>
            </a:r>
            <a:endParaRPr lang="en-US" altLang="zh-CN" dirty="0"/>
          </a:p>
          <a:p>
            <a:pPr lvl="1"/>
            <a:r>
              <a:rPr lang="zh-CN" altLang="en-US" dirty="0"/>
              <a:t>数据异常（编号：</a:t>
            </a:r>
            <a:r>
              <a:rPr lang="en-US" altLang="zh-CN" dirty="0"/>
              <a:t>0x24</a:t>
            </a:r>
            <a:r>
              <a:rPr lang="zh-CN" altLang="en-US" dirty="0"/>
              <a:t>）</a:t>
            </a:r>
            <a:endParaRPr lang="en-US" altLang="zh-CN" dirty="0"/>
          </a:p>
          <a:p>
            <a:pPr lvl="1"/>
            <a:r>
              <a:rPr lang="zh-CN" altLang="en-US" dirty="0"/>
              <a:t>指令异常（编号：</a:t>
            </a:r>
            <a:r>
              <a:rPr lang="en-US" altLang="zh-CN" dirty="0"/>
              <a:t>0x20</a:t>
            </a:r>
            <a:r>
              <a:rPr lang="zh-CN" altLang="en-US" dirty="0"/>
              <a:t>），具体原因：</a:t>
            </a:r>
            <a:endParaRPr lang="en-US" altLang="zh-CN" dirty="0"/>
          </a:p>
          <a:p>
            <a:pPr lvl="2"/>
            <a:r>
              <a:rPr lang="zh-CN" altLang="en-US" b="1" dirty="0">
                <a:latin typeface="Times New Roman" panose="02020603050405020304" pitchFamily="18" charset="0"/>
                <a:ea typeface="楷体" panose="02010609060101010101" pitchFamily="49" charset="-122"/>
                <a:cs typeface="Times New Roman" panose="02020603050405020304" pitchFamily="18" charset="0"/>
              </a:rPr>
              <a:t>访问权限错误、转换错误等</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t>CPU</a:t>
            </a:r>
            <a:r>
              <a:rPr lang="zh-CN" altLang="en-US" dirty="0"/>
              <a:t>读取</a:t>
            </a:r>
            <a:r>
              <a:rPr lang="en-US" altLang="zh-CN" dirty="0"/>
              <a:t>VBAR_EL1</a:t>
            </a:r>
            <a:r>
              <a:rPr lang="zh-CN" altLang="en-US" dirty="0"/>
              <a:t>获得异常向量表地址，自动跳转到异常向量表偏移地址为</a:t>
            </a:r>
            <a:r>
              <a:rPr lang="en-US" altLang="zh-CN" dirty="0"/>
              <a:t>0x400</a:t>
            </a:r>
            <a:r>
              <a:rPr lang="zh-CN" altLang="en-US" dirty="0"/>
              <a:t>（</a:t>
            </a:r>
            <a:r>
              <a:rPr lang="en-US" altLang="zh-CN" dirty="0"/>
              <a:t>el0</a:t>
            </a:r>
            <a:r>
              <a:rPr lang="zh-CN" altLang="en-US" dirty="0"/>
              <a:t>同步异常）的位置开始执行。</a:t>
            </a:r>
            <a:endParaRPr lang="zh-CN" altLang="en-US" b="1"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pic>
        <p:nvPicPr>
          <p:cNvPr id="7" name="内容占位符 6"/>
          <p:cNvPicPr>
            <a:picLocks noGrp="1" noChangeAspect="1"/>
          </p:cNvPicPr>
          <p:nvPr>
            <p:ph idx="4294967295"/>
          </p:nvPr>
        </p:nvPicPr>
        <p:blipFill>
          <a:blip r:embed="rId1" cstate="print">
            <a:extLst>
              <a:ext uri="{28A0092B-C50C-407E-A947-70E740481C1C}">
                <a14:useLocalDpi xmlns:a14="http://schemas.microsoft.com/office/drawing/2010/main" val="0"/>
              </a:ext>
            </a:extLst>
          </a:blip>
          <a:stretch>
            <a:fillRect/>
          </a:stretch>
        </p:blipFill>
        <p:spPr>
          <a:xfrm>
            <a:off x="2090555" y="2078850"/>
            <a:ext cx="6148388" cy="12604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wipe(left)">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left)">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Page fault</a:t>
            </a:r>
            <a:r>
              <a:rPr lang="zh-CN" altLang="en-US" dirty="0"/>
              <a:t>处理</a:t>
            </a:r>
            <a:r>
              <a:rPr lang="en-US" altLang="zh-CN" dirty="0"/>
              <a:t>—</a:t>
            </a:r>
            <a:r>
              <a:rPr lang="zh-CN" altLang="en-US" dirty="0"/>
              <a:t>操作系统部分</a:t>
            </a:r>
            <a:endParaRPr lang="zh-CN" altLang="en-US" dirty="0"/>
          </a:p>
        </p:txBody>
      </p:sp>
      <p:sp>
        <p:nvSpPr>
          <p:cNvPr id="3" name="内容占位符 2"/>
          <p:cNvSpPr>
            <a:spLocks noGrp="1"/>
          </p:cNvSpPr>
          <p:nvPr>
            <p:ph idx="1"/>
          </p:nvPr>
        </p:nvSpPr>
        <p:spPr/>
        <p:txBody>
          <a:bodyPr>
            <a:normAutofit/>
          </a:bodyPr>
          <a:lstStyle/>
          <a:p>
            <a:r>
              <a:rPr lang="en-US" altLang="zh-CN" dirty="0"/>
              <a:t>el0_sync</a:t>
            </a:r>
            <a:r>
              <a:rPr lang="zh-CN" altLang="en-US" dirty="0"/>
              <a:t>处理流程</a:t>
            </a:r>
            <a:endParaRPr lang="en-US" altLang="zh-CN" dirty="0"/>
          </a:p>
          <a:p>
            <a:pPr lvl="1"/>
            <a:r>
              <a:rPr lang="zh-CN" altLang="en-US" dirty="0"/>
              <a:t>读取寄存器</a:t>
            </a:r>
            <a:r>
              <a:rPr lang="en-US" altLang="zh-CN" dirty="0"/>
              <a:t>ESR</a:t>
            </a:r>
            <a:r>
              <a:rPr lang="zh-CN" altLang="en-US" dirty="0"/>
              <a:t>的</a:t>
            </a:r>
            <a:r>
              <a:rPr lang="en-US" altLang="zh-CN" dirty="0"/>
              <a:t>EC</a:t>
            </a:r>
            <a:r>
              <a:rPr lang="zh-CN" altLang="en-US" dirty="0"/>
              <a:t>字段，获得异常类型，以进一步选择异常分支；</a:t>
            </a:r>
            <a:endParaRPr lang="en-US" altLang="zh-CN" dirty="0"/>
          </a:p>
          <a:p>
            <a:pPr lvl="1"/>
            <a:r>
              <a:rPr lang="zh-CN" altLang="en-US" dirty="0"/>
              <a:t>数据</a:t>
            </a:r>
            <a:r>
              <a:rPr lang="en-US" altLang="zh-CN" dirty="0"/>
              <a:t>/</a:t>
            </a:r>
            <a:r>
              <a:rPr lang="zh-CN" altLang="en-US" dirty="0"/>
              <a:t>指令异常处理函数</a:t>
            </a:r>
            <a:r>
              <a:rPr lang="en-US" altLang="zh-CN" dirty="0"/>
              <a:t>el0_da/el0_ia</a:t>
            </a:r>
            <a:r>
              <a:rPr lang="zh-CN" altLang="en-US" dirty="0"/>
              <a:t>进行一些必要的参数（异常地址、寄存器</a:t>
            </a:r>
            <a:r>
              <a:rPr lang="en-US" altLang="zh-CN" dirty="0"/>
              <a:t>ESR</a:t>
            </a:r>
            <a:r>
              <a:rPr lang="zh-CN" altLang="en-US" dirty="0"/>
              <a:t>的值，用户进程各寄存器终态）初始化，以传递给</a:t>
            </a:r>
            <a:r>
              <a:rPr lang="en-US" altLang="zh-CN" dirty="0"/>
              <a:t>C</a:t>
            </a:r>
            <a:r>
              <a:rPr lang="zh-CN" altLang="en-US" dirty="0"/>
              <a:t>语言函数</a:t>
            </a:r>
            <a:r>
              <a:rPr lang="en-US" altLang="zh-CN" dirty="0" err="1"/>
              <a:t>do_main_abort</a:t>
            </a:r>
            <a:r>
              <a:rPr lang="en-US" altLang="zh-CN" dirty="0"/>
              <a:t>()</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pic>
        <p:nvPicPr>
          <p:cNvPr id="7" name="内容占位符 6"/>
          <p:cNvPicPr>
            <a:picLocks noGrp="1" noChangeAspect="1"/>
          </p:cNvPicPr>
          <p:nvPr>
            <p:ph idx="4294967295"/>
          </p:nvPr>
        </p:nvPicPr>
        <p:blipFill>
          <a:blip r:embed="rId1" cstate="print">
            <a:extLst>
              <a:ext uri="{28A0092B-C50C-407E-A947-70E740481C1C}">
                <a14:useLocalDpi xmlns:a14="http://schemas.microsoft.com/office/drawing/2010/main" val="0"/>
              </a:ext>
            </a:extLst>
          </a:blip>
          <a:stretch>
            <a:fillRect/>
          </a:stretch>
        </p:blipFill>
        <p:spPr>
          <a:xfrm>
            <a:off x="1685510" y="3383995"/>
            <a:ext cx="6570663" cy="3155950"/>
          </a:xfr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Page fault</a:t>
            </a:r>
            <a:r>
              <a:rPr lang="zh-CN" altLang="en-US" dirty="0"/>
              <a:t>处理</a:t>
            </a:r>
            <a:r>
              <a:rPr lang="en-US" altLang="zh-CN" dirty="0"/>
              <a:t>—</a:t>
            </a:r>
            <a:r>
              <a:rPr lang="zh-CN" altLang="en-US" dirty="0"/>
              <a:t>操作系统部分</a:t>
            </a:r>
            <a:endParaRPr lang="zh-CN" altLang="en-US" dirty="0"/>
          </a:p>
        </p:txBody>
      </p:sp>
      <p:sp>
        <p:nvSpPr>
          <p:cNvPr id="3" name="内容占位符 2"/>
          <p:cNvSpPr>
            <a:spLocks noGrp="1"/>
          </p:cNvSpPr>
          <p:nvPr>
            <p:ph idx="1"/>
          </p:nvPr>
        </p:nvSpPr>
        <p:spPr/>
        <p:txBody>
          <a:bodyPr/>
          <a:lstStyle/>
          <a:p>
            <a:r>
              <a:rPr lang="en-US" altLang="zh-CN" dirty="0" err="1"/>
              <a:t>Do_main_abort</a:t>
            </a:r>
            <a:r>
              <a:rPr lang="en-US" altLang="zh-CN" dirty="0"/>
              <a:t>()</a:t>
            </a:r>
            <a:endParaRPr lang="en-US" altLang="zh-CN" dirty="0"/>
          </a:p>
          <a:p>
            <a:pPr lvl="1"/>
            <a:r>
              <a:rPr lang="zh-CN" altLang="en-US" dirty="0"/>
              <a:t>区分发生数据</a:t>
            </a:r>
            <a:r>
              <a:rPr lang="en-US" altLang="zh-CN" dirty="0"/>
              <a:t>/</a:t>
            </a:r>
            <a:r>
              <a:rPr lang="zh-CN" altLang="en-US" dirty="0"/>
              <a:t>指令异常的原因，选择不同的处理分支。</a:t>
            </a:r>
            <a:endParaRPr lang="en-US" altLang="zh-CN" dirty="0"/>
          </a:p>
          <a:p>
            <a:pPr lvl="2"/>
            <a:r>
              <a:rPr lang="zh-CN" altLang="en-US" dirty="0"/>
              <a:t>结构体</a:t>
            </a:r>
            <a:r>
              <a:rPr lang="en-US" altLang="zh-CN" dirty="0" err="1"/>
              <a:t>fault_info</a:t>
            </a:r>
            <a:r>
              <a:rPr lang="zh-CN" altLang="en-US" dirty="0"/>
              <a:t>，异常编号：处理函数地址，如：</a:t>
            </a:r>
            <a:br>
              <a:rPr lang="en-US" altLang="zh-CN" dirty="0"/>
            </a:br>
            <a:r>
              <a:rPr lang="en-US" altLang="zh-CN" dirty="0"/>
              <a:t>L3</a:t>
            </a:r>
            <a:r>
              <a:rPr lang="zh-CN" altLang="en-US" dirty="0"/>
              <a:t>级页表访问中发现无效</a:t>
            </a:r>
            <a:r>
              <a:rPr lang="en-US" altLang="zh-CN" dirty="0"/>
              <a:t>PTE</a:t>
            </a:r>
            <a:r>
              <a:rPr lang="zh-CN" altLang="en-US" dirty="0"/>
              <a:t>，</a:t>
            </a:r>
            <a:r>
              <a:rPr lang="en-US" altLang="zh-CN" dirty="0"/>
              <a:t>ISS=ox7</a:t>
            </a:r>
            <a:r>
              <a:rPr lang="zh-CN" altLang="en-US" dirty="0"/>
              <a:t>，处理函数“</a:t>
            </a:r>
            <a:r>
              <a:rPr lang="en-US" altLang="zh-CN" dirty="0"/>
              <a:t>level 3 Transaction Fault</a:t>
            </a:r>
            <a:r>
              <a:rPr lang="zh-CN" altLang="en-US" dirty="0"/>
              <a:t>”的地址。</a:t>
            </a:r>
            <a:endParaRPr lang="en-US" altLang="zh-CN" dirty="0"/>
          </a:p>
          <a:p>
            <a:pPr lvl="2"/>
            <a:r>
              <a:rPr lang="zh-CN" altLang="en-US" dirty="0"/>
              <a:t>函数“</a:t>
            </a:r>
            <a:r>
              <a:rPr lang="en-US" altLang="zh-CN" dirty="0"/>
              <a:t>level 3 Transaction Fault</a:t>
            </a:r>
            <a:r>
              <a:rPr lang="zh-CN" altLang="en-US" dirty="0"/>
              <a:t>”的执行，将缺少的信息加载到内存中。</a:t>
            </a:r>
            <a:endParaRPr lang="en-US" altLang="zh-CN" dirty="0"/>
          </a:p>
          <a:p>
            <a:pPr lvl="3"/>
            <a:r>
              <a:rPr lang="zh-CN" altLang="en-US" sz="2000" b="1" dirty="0">
                <a:latin typeface="楷体" panose="02010609060101010101" pitchFamily="49" charset="-122"/>
                <a:ea typeface="楷体" panose="02010609060101010101" pitchFamily="49" charset="-122"/>
                <a:cs typeface="Times New Roman" panose="02020603050405020304" pitchFamily="18" charset="0"/>
              </a:rPr>
              <a:t>需要先进行一些必要的页表设置操作</a:t>
            </a: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Page fault</a:t>
            </a:r>
            <a:r>
              <a:rPr lang="zh-CN" altLang="en-US" dirty="0"/>
              <a:t>处理</a:t>
            </a:r>
            <a:r>
              <a:rPr lang="en-US" altLang="zh-CN" dirty="0"/>
              <a:t>—</a:t>
            </a:r>
            <a:r>
              <a:rPr lang="zh-CN" altLang="en-US" dirty="0"/>
              <a:t>操作系统部分</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缺页时页表的建立（示例）</a:t>
            </a:r>
            <a:endParaRPr lang="en-US" altLang="zh-CN" dirty="0"/>
          </a:p>
          <a:p>
            <a:pPr lvl="1">
              <a:lnSpc>
                <a:spcPct val="130000"/>
              </a:lnSpc>
            </a:pPr>
            <a:r>
              <a:rPr lang="zh-CN" altLang="en-US" dirty="0"/>
              <a:t>页大小：</a:t>
            </a:r>
            <a:r>
              <a:rPr lang="en-US" altLang="zh-CN" dirty="0"/>
              <a:t>4KB</a:t>
            </a:r>
            <a:r>
              <a:rPr lang="zh-CN" altLang="en-US" dirty="0"/>
              <a:t>，</a:t>
            </a:r>
            <a:r>
              <a:rPr lang="en-US" altLang="zh-CN" dirty="0"/>
              <a:t>PTE</a:t>
            </a:r>
            <a:r>
              <a:rPr lang="zh-CN" altLang="en-US" dirty="0"/>
              <a:t>大小：</a:t>
            </a:r>
            <a:r>
              <a:rPr lang="en-US" altLang="zh-CN" dirty="0"/>
              <a:t>8B</a:t>
            </a:r>
            <a:endParaRPr lang="en-US" altLang="zh-CN" dirty="0"/>
          </a:p>
          <a:p>
            <a:pPr lvl="1">
              <a:lnSpc>
                <a:spcPct val="130000"/>
              </a:lnSpc>
            </a:pPr>
            <a:r>
              <a:rPr lang="zh-CN" altLang="en-US" dirty="0"/>
              <a:t>访问虚拟地址：</a:t>
            </a:r>
            <a:r>
              <a:rPr lang="en-US" altLang="zh-CN" dirty="0"/>
              <a:t>[2MB:2MB+4KB]</a:t>
            </a:r>
            <a:endParaRPr lang="en-US" altLang="zh-CN" dirty="0"/>
          </a:p>
          <a:p>
            <a:pPr lvl="2">
              <a:lnSpc>
                <a:spcPct val="130000"/>
              </a:lnSpc>
            </a:pPr>
            <a:r>
              <a:rPr lang="en-US" altLang="zh-CN" dirty="0"/>
              <a:t>PGD[0]</a:t>
            </a:r>
            <a:r>
              <a:rPr lang="en-US" altLang="zh-CN" dirty="0">
                <a:sym typeface="Wingdings" panose="05000000000000000000" pitchFamily="2" charset="2"/>
              </a:rPr>
              <a:t>PMD[1]PT[1]</a:t>
            </a:r>
            <a:endParaRPr lang="en-US" altLang="zh-CN" dirty="0">
              <a:sym typeface="Wingdings" panose="05000000000000000000" pitchFamily="2" charset="2"/>
            </a:endParaRPr>
          </a:p>
          <a:p>
            <a:pPr lvl="2">
              <a:lnSpc>
                <a:spcPct val="130000"/>
              </a:lnSpc>
            </a:pPr>
            <a:r>
              <a:rPr lang="zh-CN" altLang="en-US" dirty="0">
                <a:sym typeface="Wingdings" panose="05000000000000000000" pitchFamily="2" charset="2"/>
              </a:rPr>
              <a:t>假设遍历</a:t>
            </a:r>
            <a:r>
              <a:rPr lang="en-US" altLang="zh-CN" dirty="0">
                <a:sym typeface="Wingdings" panose="05000000000000000000" pitchFamily="2" charset="2"/>
              </a:rPr>
              <a:t>L2</a:t>
            </a:r>
            <a:r>
              <a:rPr lang="zh-CN" altLang="en-US" dirty="0">
                <a:sym typeface="Wingdings" panose="05000000000000000000" pitchFamily="2" charset="2"/>
              </a:rPr>
              <a:t>级页表时发现</a:t>
            </a:r>
            <a:r>
              <a:rPr lang="en-US" altLang="zh-CN" dirty="0">
                <a:sym typeface="Wingdings" panose="05000000000000000000" pitchFamily="2" charset="2"/>
              </a:rPr>
              <a:t>PMD[1]</a:t>
            </a:r>
            <a:r>
              <a:rPr lang="zh-CN" altLang="en-US" dirty="0">
                <a:sym typeface="Wingdings" panose="05000000000000000000" pitchFamily="2" charset="2"/>
              </a:rPr>
              <a:t>无效</a:t>
            </a:r>
            <a:endParaRPr lang="en-US" altLang="zh-CN" dirty="0">
              <a:sym typeface="Wingdings" panose="05000000000000000000" pitchFamily="2" charset="2"/>
            </a:endParaRPr>
          </a:p>
          <a:p>
            <a:pPr lvl="3">
              <a:lnSpc>
                <a:spcPct val="130000"/>
              </a:lnSpc>
              <a:buFont typeface="Wingdings" panose="05000000000000000000" pitchFamily="2" charset="2"/>
              <a:buChar char="ü"/>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完成第（</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）步：</a:t>
            </a:r>
            <a:b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b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分配一个</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frame</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，保存</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PT</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块，将该</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frame</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编号写入</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PMD[1]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lvl="3">
              <a:lnSpc>
                <a:spcPct val="130000"/>
              </a:lnSpc>
              <a:buFont typeface="Wingdings" panose="05000000000000000000" pitchFamily="2" charset="2"/>
              <a:buChar char="ü"/>
            </a:pP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访问该</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PT</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块的</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PT[1]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，发现无效，完成第（</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）步：分配一个</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frame</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，根据该可执行文件的文件名，从文件系统中把所缺的内容读入物理内存。</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lvl="3">
              <a:lnSpc>
                <a:spcPct val="130000"/>
              </a:lnSpc>
              <a:buFont typeface="Wingdings" panose="05000000000000000000" pitchFamily="2" charset="2"/>
              <a:buChar char="ü"/>
            </a:pPr>
            <a:r>
              <a:rPr lang="en-US" altLang="zh-CN" sz="2000" b="1" dirty="0" err="1">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openEuler</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采用</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ext4</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文件系统管理文件，调用函数</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ext4_filemap_fault()</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读取文件内容。</a:t>
            </a:r>
            <a:endParaRPr lang="zh-CN" alt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pic>
        <p:nvPicPr>
          <p:cNvPr id="7" name="内容占位符 6"/>
          <p:cNvPicPr>
            <a:picLocks noGrp="1" noChangeAspect="1"/>
          </p:cNvPicPr>
          <p:nvPr>
            <p:ph idx="4294967295"/>
          </p:nvPr>
        </p:nvPicPr>
        <p:blipFill>
          <a:blip r:embed="rId1" cstate="print">
            <a:extLst>
              <a:ext uri="{28A0092B-C50C-407E-A947-70E740481C1C}">
                <a14:useLocalDpi xmlns:a14="http://schemas.microsoft.com/office/drawing/2010/main" val="0"/>
              </a:ext>
            </a:extLst>
          </a:blip>
          <a:stretch>
            <a:fillRect/>
          </a:stretch>
        </p:blipFill>
        <p:spPr>
          <a:xfrm>
            <a:off x="6005990" y="998538"/>
            <a:ext cx="5895975" cy="2970212"/>
          </a:xfr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Page fault</a:t>
            </a:r>
            <a:r>
              <a:rPr lang="zh-CN" altLang="en-US" dirty="0"/>
              <a:t>处理</a:t>
            </a:r>
            <a:r>
              <a:rPr lang="en-US" altLang="zh-CN" dirty="0"/>
              <a:t>—</a:t>
            </a:r>
            <a:r>
              <a:rPr lang="zh-CN" altLang="en-US" dirty="0"/>
              <a:t>操作系统部分</a:t>
            </a:r>
            <a:endParaRPr lang="zh-CN" altLang="en-US" dirty="0"/>
          </a:p>
        </p:txBody>
      </p:sp>
      <p:sp>
        <p:nvSpPr>
          <p:cNvPr id="3" name="内容占位符 2"/>
          <p:cNvSpPr>
            <a:spLocks noGrp="1"/>
          </p:cNvSpPr>
          <p:nvPr>
            <p:ph idx="1"/>
          </p:nvPr>
        </p:nvSpPr>
        <p:spPr/>
        <p:txBody>
          <a:bodyPr/>
          <a:lstStyle/>
          <a:p>
            <a:pPr>
              <a:lnSpc>
                <a:spcPct val="130000"/>
              </a:lnSpc>
            </a:pPr>
            <a:r>
              <a:rPr lang="en-US" altLang="zh-CN"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ext4_filemap_fault()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lvl="1">
              <a:lnSpc>
                <a:spcPct val="13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根据可执行文件名获得记录该文件信息的</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inode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节点</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30000"/>
              </a:lnSpc>
            </a:pPr>
            <a:r>
              <a:rPr lang="zh-CN" altLang="en-US" dirty="0"/>
              <a:t>对该</a:t>
            </a:r>
            <a:r>
              <a:rPr lang="en-US" altLang="zh-CN" dirty="0" err="1"/>
              <a:t>inode</a:t>
            </a:r>
            <a:r>
              <a:rPr lang="zh-CN" altLang="en-US" dirty="0"/>
              <a:t>节点加锁</a:t>
            </a:r>
            <a:endParaRPr lang="en-US" altLang="zh-CN" dirty="0"/>
          </a:p>
          <a:p>
            <a:pPr lvl="1">
              <a:lnSpc>
                <a:spcPct val="13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调用函数</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filemap_fault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lvl="2">
              <a:lnSpc>
                <a:spcPct val="13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根据虚拟地址相对于虚拟地址起始地址的偏移量获得所缺内容在可执行文件中的偏移量</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lvl="2">
              <a:lnSpc>
                <a:spcPct val="130000"/>
              </a:lnSpc>
            </a:pPr>
            <a:r>
              <a:rPr lang="zh-CN" altLang="en-US" dirty="0"/>
              <a:t>为待加载内容分配一个</a:t>
            </a:r>
            <a:r>
              <a:rPr lang="en-US" altLang="zh-CN" dirty="0"/>
              <a:t>frame</a:t>
            </a:r>
            <a:endParaRPr lang="en-US" altLang="zh-CN" dirty="0"/>
          </a:p>
          <a:p>
            <a:pPr lvl="2">
              <a:lnSpc>
                <a:spcPct val="13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将待加载内容装入该</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frame</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lvl="2">
              <a:lnSpc>
                <a:spcPct val="130000"/>
              </a:lnSpc>
            </a:pPr>
            <a:r>
              <a:rPr lang="zh-CN" altLang="en-US" dirty="0"/>
              <a:t>设置该虚拟地址对应的页表项</a:t>
            </a:r>
            <a:r>
              <a:rPr lang="en-US" altLang="zh-CN" dirty="0"/>
              <a:t>PT[1]</a:t>
            </a:r>
            <a:r>
              <a:rPr lang="zh-CN" altLang="en-US" dirty="0"/>
              <a:t>，使之指向该</a:t>
            </a:r>
            <a:r>
              <a:rPr lang="en-US" altLang="zh-CN" dirty="0"/>
              <a:t>frame</a:t>
            </a:r>
            <a:r>
              <a:rPr lang="zh-CN" altLang="en-US" dirty="0"/>
              <a:t>。</a:t>
            </a:r>
            <a:endParaRPr lang="zh-CN" altLang="en-US"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6" name="五边形 5">
            <a:hlinkClick r:id="rId1" action="ppaction://hlinksldjump"/>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defTabSz="914400" rtl="0" eaLnBrk="1" fontAlgn="base" latinLnBrk="0" hangingPunct="1">
              <a:lnSpc>
                <a:spcPct val="100000"/>
              </a:lnSpc>
              <a:spcBef>
                <a:spcPct val="0"/>
              </a:spcBef>
              <a:spcAft>
                <a:spcPct val="0"/>
              </a:spcAft>
            </a:pPr>
            <a:r>
              <a:rPr kumimoji="1" lang="en-US" altLang="zh-CN" sz="36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A4: </a:t>
            </a:r>
            <a:r>
              <a:rPr kumimoji="1" lang="en-US" altLang="zh-CN" sz="36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openEuler</a:t>
            </a:r>
            <a:r>
              <a:rPr lang="zh-CN" altLang="en-US" b="1" dirty="0">
                <a:solidFill>
                  <a:srgbClr val="0000FF"/>
                </a:solidFill>
                <a:latin typeface="楷体" panose="02010609060101010101" pitchFamily="49" charset="-122"/>
                <a:ea typeface="楷体" panose="02010609060101010101" pitchFamily="49" charset="-122"/>
              </a:rPr>
              <a:t>页面交换</a:t>
            </a:r>
            <a:endParaRPr lang="zh-CN" altLang="en-US" dirty="0"/>
          </a:p>
        </p:txBody>
      </p:sp>
      <p:sp>
        <p:nvSpPr>
          <p:cNvPr id="3" name="内容占位符 2"/>
          <p:cNvSpPr>
            <a:spLocks noGrp="1"/>
          </p:cNvSpPr>
          <p:nvPr>
            <p:ph idx="1"/>
          </p:nvPr>
        </p:nvSpPr>
        <p:spPr/>
        <p:txBody>
          <a:bodyPr/>
          <a:lstStyle/>
          <a:p>
            <a:r>
              <a:rPr lang="en-US" altLang="zh-CN" dirty="0" err="1"/>
              <a:t>openEuler</a:t>
            </a:r>
            <a:r>
              <a:rPr lang="en-US" altLang="zh-CN" dirty="0"/>
              <a:t> page</a:t>
            </a:r>
            <a:r>
              <a:rPr lang="zh-CN" altLang="en-US" dirty="0"/>
              <a:t> </a:t>
            </a:r>
            <a:r>
              <a:rPr lang="en-US" altLang="zh-CN" dirty="0"/>
              <a:t>out</a:t>
            </a:r>
            <a:endParaRPr lang="en-US" altLang="zh-CN" dirty="0"/>
          </a:p>
          <a:p>
            <a:r>
              <a:rPr lang="en-US" altLang="zh-CN" dirty="0" err="1"/>
              <a:t>openEuler</a:t>
            </a:r>
            <a:r>
              <a:rPr lang="en-US" altLang="zh-CN" dirty="0"/>
              <a:t> page</a:t>
            </a:r>
            <a:r>
              <a:rPr lang="zh-CN" altLang="en-US" dirty="0"/>
              <a:t> </a:t>
            </a:r>
            <a:r>
              <a:rPr lang="en-US" altLang="zh-CN" dirty="0"/>
              <a:t>in</a:t>
            </a:r>
            <a:endParaRPr lang="en-US" altLang="zh-CN" dirty="0"/>
          </a:p>
          <a:p>
            <a:r>
              <a:rPr lang="en-US" altLang="zh-CN" dirty="0"/>
              <a:t> </a:t>
            </a:r>
            <a:r>
              <a:rPr lang="en-US" altLang="zh-CN" dirty="0" err="1"/>
              <a:t>openEuler</a:t>
            </a:r>
            <a:r>
              <a:rPr lang="en-US" altLang="zh-CN" dirty="0"/>
              <a:t> </a:t>
            </a:r>
            <a:r>
              <a:rPr lang="zh-CN" altLang="en-US" dirty="0"/>
              <a:t>页面置换</a:t>
            </a:r>
            <a:endParaRPr lang="en-US" altLang="zh-CN" dirty="0"/>
          </a:p>
          <a:p>
            <a:r>
              <a:rPr lang="en-US" altLang="zh-CN" dirty="0"/>
              <a:t> </a:t>
            </a:r>
            <a:r>
              <a:rPr lang="en-US" altLang="zh-CN" dirty="0" err="1"/>
              <a:t>openEuler</a:t>
            </a:r>
            <a:r>
              <a:rPr lang="en-US" altLang="zh-CN" dirty="0"/>
              <a:t> </a:t>
            </a:r>
            <a:r>
              <a:rPr lang="zh-CN" altLang="en-US" dirty="0"/>
              <a:t>内存回收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dirty="0"/>
              <a:t>Steps in Handling a Page Fault</a:t>
            </a:r>
            <a:endParaRPr lang="en-US" altLang="zh-CN" dirty="0"/>
          </a:p>
        </p:txBody>
      </p:sp>
      <p:sp>
        <p:nvSpPr>
          <p:cNvPr id="184323" name="Rectangle 3"/>
          <p:cNvSpPr>
            <a:spLocks noGrp="1" noChangeArrowheads="1"/>
          </p:cNvSpPr>
          <p:nvPr>
            <p:ph idx="1"/>
          </p:nvPr>
        </p:nvSpPr>
        <p:spPr/>
        <p:txBody>
          <a:bodyPr/>
          <a:lstStyle/>
          <a:p>
            <a:r>
              <a:rPr lang="en-US" altLang="zh-CN" dirty="0"/>
              <a:t>If there is a reference to a page, first reference </a:t>
            </a:r>
            <a:r>
              <a:rPr lang="en-US" altLang="en-US" dirty="0"/>
              <a:t>to that page </a:t>
            </a:r>
            <a:r>
              <a:rPr lang="en-US" altLang="zh-CN" dirty="0"/>
              <a:t>will trap to OS </a:t>
            </a:r>
            <a:r>
              <a:rPr lang="en-US" altLang="zh-CN" dirty="0">
                <a:sym typeface="Symbol" panose="05050102010706020507" pitchFamily="18" charset="2"/>
              </a:rPr>
              <a:t> </a:t>
            </a:r>
            <a:r>
              <a:rPr lang="en-US" altLang="zh-CN" dirty="0">
                <a:solidFill>
                  <a:srgbClr val="0000FF"/>
                </a:solidFill>
                <a:sym typeface="Symbol" panose="05050102010706020507" pitchFamily="18" charset="2"/>
              </a:rPr>
              <a:t>page fault</a:t>
            </a:r>
            <a:r>
              <a:rPr lang="en-US" altLang="zh-CN" dirty="0">
                <a:sym typeface="Symbol" panose="05050102010706020507" pitchFamily="18" charset="2"/>
              </a:rPr>
              <a:t>.</a:t>
            </a:r>
            <a:endParaRPr lang="en-US" altLang="zh-CN" dirty="0">
              <a:sym typeface="Symbol" panose="05050102010706020507" pitchFamily="18" charset="2"/>
            </a:endParaRPr>
          </a:p>
          <a:p>
            <a:r>
              <a:rPr lang="en-US" altLang="zh-CN" dirty="0">
                <a:sym typeface="Symbol" panose="05050102010706020507" pitchFamily="18" charset="2"/>
              </a:rPr>
              <a:t>OS looks at another </a:t>
            </a:r>
            <a:r>
              <a:rPr lang="en-US" altLang="zh-CN" dirty="0">
                <a:solidFill>
                  <a:srgbClr val="0000FF"/>
                </a:solidFill>
                <a:sym typeface="Symbol" panose="05050102010706020507" pitchFamily="18" charset="2"/>
              </a:rPr>
              <a:t>internal</a:t>
            </a:r>
            <a:r>
              <a:rPr lang="en-US" altLang="zh-CN" dirty="0">
                <a:sym typeface="Symbol" panose="05050102010706020507" pitchFamily="18" charset="2"/>
              </a:rPr>
              <a:t> </a:t>
            </a:r>
            <a:r>
              <a:rPr lang="en-US" altLang="zh-CN" dirty="0">
                <a:solidFill>
                  <a:srgbClr val="0000FF"/>
                </a:solidFill>
                <a:sym typeface="Symbol" panose="05050102010706020507" pitchFamily="18" charset="2"/>
              </a:rPr>
              <a:t>table</a:t>
            </a:r>
            <a:r>
              <a:rPr lang="en-US" altLang="zh-CN" dirty="0">
                <a:sym typeface="Symbol" panose="05050102010706020507" pitchFamily="18" charset="2"/>
              </a:rPr>
              <a:t> (kept with PCB, page#-block#) to decide:</a:t>
            </a:r>
            <a:endParaRPr lang="en-US" altLang="zh-CN" dirty="0">
              <a:sym typeface="Symbol" panose="05050102010706020507" pitchFamily="18" charset="2"/>
            </a:endParaRPr>
          </a:p>
          <a:p>
            <a:pPr lvl="1"/>
            <a:r>
              <a:rPr lang="en-US" altLang="zh-CN" sz="2800" dirty="0"/>
              <a:t>Invalid reference </a:t>
            </a:r>
            <a:r>
              <a:rPr lang="en-US" altLang="zh-CN" sz="2800" dirty="0">
                <a:sym typeface="Symbol" panose="05050102010706020507" pitchFamily="18" charset="2"/>
              </a:rPr>
              <a:t> abort.</a:t>
            </a:r>
            <a:endParaRPr lang="en-US" altLang="zh-CN" sz="2800" dirty="0">
              <a:sym typeface="Symbol" panose="05050102010706020507" pitchFamily="18" charset="2"/>
            </a:endParaRPr>
          </a:p>
          <a:p>
            <a:pPr lvl="1"/>
            <a:r>
              <a:rPr lang="en-US" altLang="zh-CN" sz="2800" dirty="0"/>
              <a:t>Valid, j</a:t>
            </a:r>
            <a:r>
              <a:rPr lang="en-US" altLang="zh-CN" sz="2800" dirty="0">
                <a:sym typeface="Symbol" panose="05050102010706020507" pitchFamily="18" charset="2"/>
              </a:rPr>
              <a:t>ust not in memory  page it in.</a:t>
            </a:r>
            <a:endParaRPr lang="en-US" altLang="zh-CN" sz="2800" dirty="0">
              <a:sym typeface="Symbol" panose="05050102010706020507" pitchFamily="18" charset="2"/>
            </a:endParaRPr>
          </a:p>
          <a:p>
            <a:r>
              <a:rPr lang="en-US" altLang="zh-CN" dirty="0">
                <a:sym typeface="Symbol" panose="05050102010706020507" pitchFamily="18" charset="2"/>
              </a:rPr>
              <a:t>Find a </a:t>
            </a:r>
            <a:r>
              <a:rPr lang="en-US" altLang="zh-CN" dirty="0">
                <a:solidFill>
                  <a:srgbClr val="0000FF"/>
                </a:solidFill>
                <a:sym typeface="Symbol" panose="05050102010706020507" pitchFamily="18" charset="2"/>
              </a:rPr>
              <a:t>free</a:t>
            </a:r>
            <a:r>
              <a:rPr lang="en-US" altLang="zh-CN" dirty="0">
                <a:sym typeface="Symbol" panose="05050102010706020507" pitchFamily="18" charset="2"/>
              </a:rPr>
              <a:t> </a:t>
            </a:r>
            <a:r>
              <a:rPr lang="en-US" altLang="zh-CN" dirty="0">
                <a:solidFill>
                  <a:srgbClr val="0000FF"/>
                </a:solidFill>
                <a:sym typeface="Symbol" panose="05050102010706020507" pitchFamily="18" charset="2"/>
              </a:rPr>
              <a:t>frame</a:t>
            </a:r>
            <a:r>
              <a:rPr lang="en-US" altLang="zh-CN" dirty="0">
                <a:sym typeface="Symbol" panose="05050102010706020507" pitchFamily="18" charset="2"/>
              </a:rPr>
              <a:t>.</a:t>
            </a:r>
            <a:endParaRPr lang="en-US" altLang="zh-CN" dirty="0">
              <a:sym typeface="Symbol" panose="05050102010706020507" pitchFamily="18" charset="2"/>
            </a:endParaRPr>
          </a:p>
          <a:p>
            <a:r>
              <a:rPr lang="en-US" altLang="zh-CN" dirty="0">
                <a:solidFill>
                  <a:srgbClr val="0000FF"/>
                </a:solidFill>
                <a:sym typeface="Symbol" panose="05050102010706020507" pitchFamily="18" charset="2"/>
              </a:rPr>
              <a:t>Read</a:t>
            </a:r>
            <a:r>
              <a:rPr lang="en-US" altLang="zh-CN" dirty="0">
                <a:sym typeface="Symbol" panose="05050102010706020507" pitchFamily="18" charset="2"/>
              </a:rPr>
              <a:t> page into frame</a:t>
            </a:r>
            <a:r>
              <a:rPr lang="en-US" altLang="en-US" dirty="0">
                <a:sym typeface="Symbol" panose="05050102010706020507" pitchFamily="18" charset="2"/>
              </a:rPr>
              <a:t> via scheduled disk operation</a:t>
            </a:r>
            <a:r>
              <a:rPr lang="en-US" altLang="zh-CN" dirty="0">
                <a:sym typeface="Symbol" panose="05050102010706020507" pitchFamily="18" charset="2"/>
              </a:rPr>
              <a:t>.</a:t>
            </a:r>
            <a:endParaRPr lang="en-US" altLang="zh-CN" dirty="0">
              <a:sym typeface="Symbol" panose="05050102010706020507" pitchFamily="18" charset="2"/>
            </a:endParaRPr>
          </a:p>
          <a:p>
            <a:r>
              <a:rPr lang="en-US" altLang="zh-CN" dirty="0">
                <a:solidFill>
                  <a:srgbClr val="0000FF"/>
                </a:solidFill>
                <a:sym typeface="Symbol" panose="05050102010706020507" pitchFamily="18" charset="2"/>
              </a:rPr>
              <a:t>Reset</a:t>
            </a:r>
            <a:r>
              <a:rPr lang="en-US" altLang="zh-CN" dirty="0">
                <a:sym typeface="Symbol" panose="05050102010706020507" pitchFamily="18" charset="2"/>
              </a:rPr>
              <a:t> page table, writes frame#, </a:t>
            </a:r>
            <a:r>
              <a:rPr lang="en-US" altLang="en-US" dirty="0">
                <a:sym typeface="Symbol" panose="05050102010706020507" pitchFamily="18" charset="2"/>
              </a:rPr>
              <a:t>Set validation bit=</a:t>
            </a:r>
            <a:r>
              <a:rPr lang="en-US" altLang="zh-CN" dirty="0">
                <a:solidFill>
                  <a:srgbClr val="0000FF"/>
                </a:solidFill>
                <a:sym typeface="Symbol" panose="05050102010706020507" pitchFamily="18" charset="2"/>
              </a:rPr>
              <a:t>"v"</a:t>
            </a:r>
            <a:r>
              <a:rPr lang="en-US" altLang="zh-CN" dirty="0">
                <a:sym typeface="Symbol" panose="05050102010706020507" pitchFamily="18" charset="2"/>
              </a:rPr>
              <a:t>.</a:t>
            </a:r>
            <a:endParaRPr lang="en-US" altLang="zh-CN" dirty="0">
              <a:sym typeface="Symbol" panose="05050102010706020507" pitchFamily="18" charset="2"/>
            </a:endParaRPr>
          </a:p>
          <a:p>
            <a:r>
              <a:rPr lang="en-US" altLang="en-US" dirty="0">
                <a:solidFill>
                  <a:srgbClr val="0000FF"/>
                </a:solidFill>
                <a:sym typeface="Symbol" panose="05050102010706020507" pitchFamily="18" charset="2"/>
              </a:rPr>
              <a:t>Restart</a:t>
            </a:r>
            <a:r>
              <a:rPr lang="en-US" altLang="en-US" dirty="0">
                <a:sym typeface="Symbol" panose="05050102010706020507" pitchFamily="18" charset="2"/>
              </a:rPr>
              <a:t> </a:t>
            </a:r>
            <a:r>
              <a:rPr lang="en-US" altLang="en-US" dirty="0">
                <a:solidFill>
                  <a:srgbClr val="0000FF"/>
                </a:solidFill>
                <a:sym typeface="Symbol" panose="05050102010706020507" pitchFamily="18" charset="2"/>
              </a:rPr>
              <a:t>the</a:t>
            </a:r>
            <a:r>
              <a:rPr lang="en-US" altLang="en-US" dirty="0">
                <a:sym typeface="Symbol" panose="05050102010706020507" pitchFamily="18" charset="2"/>
              </a:rPr>
              <a:t> </a:t>
            </a:r>
            <a:r>
              <a:rPr lang="en-US" altLang="en-US" dirty="0">
                <a:solidFill>
                  <a:srgbClr val="0000FF"/>
                </a:solidFill>
                <a:sym typeface="Symbol" panose="05050102010706020507" pitchFamily="18" charset="2"/>
              </a:rPr>
              <a:t>instruction</a:t>
            </a:r>
            <a:r>
              <a:rPr lang="en-US" altLang="en-US" dirty="0">
                <a:sym typeface="Symbol" panose="05050102010706020507" pitchFamily="18" charset="2"/>
              </a:rPr>
              <a:t> that caused the page fault.</a:t>
            </a:r>
            <a:endParaRPr lang="en-US" altLang="zh-CN" dirty="0">
              <a:sym typeface="Symbol" panose="05050102010706020507" pitchFamily="18" charset="2"/>
            </a:endParaRPr>
          </a:p>
        </p:txBody>
      </p:sp>
      <p:sp>
        <p:nvSpPr>
          <p:cNvPr id="4" name="灯片编号占位符 3"/>
          <p:cNvSpPr>
            <a:spLocks noGrp="1"/>
          </p:cNvSpPr>
          <p:nvPr>
            <p:ph type="sldNum" sz="quarter" idx="10"/>
          </p:nvPr>
        </p:nvSpPr>
        <p:spPr/>
        <p:txBody>
          <a:bodyPr/>
          <a:lstStyle/>
          <a:p>
            <a:fld id="{7FAC3C40-FDA7-4EA7-AF93-B372B33F481E}" type="slidenum">
              <a:rPr lang="en-US" altLang="zh-CN"/>
            </a:fld>
            <a:endParaRPr lang="en-US" altLang="zh-CN"/>
          </a:p>
        </p:txBody>
      </p:sp>
      <p:sp>
        <p:nvSpPr>
          <p:cNvPr id="2" name="矩形: 圆角 1"/>
          <p:cNvSpPr/>
          <p:nvPr/>
        </p:nvSpPr>
        <p:spPr bwMode="auto">
          <a:xfrm>
            <a:off x="5510935" y="3429000"/>
            <a:ext cx="1845205" cy="58506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3">
                                            <p:txEl>
                                              <p:pRg st="1" end="1"/>
                                            </p:txEl>
                                          </p:spTgt>
                                        </p:tgtEl>
                                        <p:attrNameLst>
                                          <p:attrName>style.visibility</p:attrName>
                                        </p:attrNameLst>
                                      </p:cBhvr>
                                      <p:to>
                                        <p:strVal val="visible"/>
                                      </p:to>
                                    </p:set>
                                    <p:animEffect transition="in" filter="wipe(left)">
                                      <p:cBhvr>
                                        <p:cTn id="12" dur="500"/>
                                        <p:tgtEl>
                                          <p:spTgt spid="18432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animEffect transition="in" filter="wipe(left)">
                                      <p:cBhvr>
                                        <p:cTn id="15" dur="500"/>
                                        <p:tgtEl>
                                          <p:spTgt spid="1843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4323">
                                            <p:txEl>
                                              <p:pRg st="3" end="3"/>
                                            </p:txEl>
                                          </p:spTgt>
                                        </p:tgtEl>
                                        <p:attrNameLst>
                                          <p:attrName>style.visibility</p:attrName>
                                        </p:attrNameLst>
                                      </p:cBhvr>
                                      <p:to>
                                        <p:strVal val="visible"/>
                                      </p:to>
                                    </p:set>
                                    <p:animEffect transition="in" filter="wipe(left)">
                                      <p:cBhvr>
                                        <p:cTn id="18" dur="500"/>
                                        <p:tgtEl>
                                          <p:spTgt spid="1843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4323">
                                            <p:txEl>
                                              <p:pRg st="4" end="4"/>
                                            </p:txEl>
                                          </p:spTgt>
                                        </p:tgtEl>
                                        <p:attrNameLst>
                                          <p:attrName>style.visibility</p:attrName>
                                        </p:attrNameLst>
                                      </p:cBhvr>
                                      <p:to>
                                        <p:strVal val="visible"/>
                                      </p:to>
                                    </p:set>
                                    <p:animEffect transition="in" filter="wipe(left)">
                                      <p:cBhvr>
                                        <p:cTn id="28" dur="500"/>
                                        <p:tgtEl>
                                          <p:spTgt spid="18432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4323">
                                            <p:txEl>
                                              <p:pRg st="5" end="5"/>
                                            </p:txEl>
                                          </p:spTgt>
                                        </p:tgtEl>
                                        <p:attrNameLst>
                                          <p:attrName>style.visibility</p:attrName>
                                        </p:attrNameLst>
                                      </p:cBhvr>
                                      <p:to>
                                        <p:strVal val="visible"/>
                                      </p:to>
                                    </p:set>
                                    <p:animEffect transition="in" filter="wipe(left)">
                                      <p:cBhvr>
                                        <p:cTn id="33" dur="500"/>
                                        <p:tgtEl>
                                          <p:spTgt spid="18432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4323">
                                            <p:txEl>
                                              <p:pRg st="6" end="6"/>
                                            </p:txEl>
                                          </p:spTgt>
                                        </p:tgtEl>
                                        <p:attrNameLst>
                                          <p:attrName>style.visibility</p:attrName>
                                        </p:attrNameLst>
                                      </p:cBhvr>
                                      <p:to>
                                        <p:strVal val="visible"/>
                                      </p:to>
                                    </p:set>
                                    <p:animEffect transition="in" filter="wipe(left)">
                                      <p:cBhvr>
                                        <p:cTn id="38" dur="500"/>
                                        <p:tgtEl>
                                          <p:spTgt spid="18432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84323">
                                            <p:txEl>
                                              <p:pRg st="7" end="7"/>
                                            </p:txEl>
                                          </p:spTgt>
                                        </p:tgtEl>
                                        <p:attrNameLst>
                                          <p:attrName>style.visibility</p:attrName>
                                        </p:attrNameLst>
                                      </p:cBhvr>
                                      <p:to>
                                        <p:strVal val="visible"/>
                                      </p:to>
                                    </p:set>
                                    <p:animEffect transition="in" filter="wipe(left)">
                                      <p:cBhvr>
                                        <p:cTn id="43" dur="500"/>
                                        <p:tgtEl>
                                          <p:spTgt spid="184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uiExpand="1" build="p"/>
      <p:bldP spid="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360000" y="4704345"/>
            <a:ext cx="11592000" cy="1920009"/>
          </a:xfrm>
        </p:spPr>
        <p:txBody>
          <a:bodyPr>
            <a:normAutofit fontScale="92500" lnSpcReduction="10000"/>
          </a:bodyPr>
          <a:lstStyle/>
          <a:p>
            <a:pPr>
              <a:lnSpc>
                <a:spcPct val="120000"/>
              </a:lnSpc>
            </a:pPr>
            <a:r>
              <a:rPr lang="zh-CN" altLang="en-US" dirty="0"/>
              <a:t>同步内存回收：当系统中没有可供分配的空闲</a:t>
            </a:r>
            <a:r>
              <a:rPr lang="en-US" altLang="zh-CN" dirty="0"/>
              <a:t>frame</a:t>
            </a:r>
            <a:r>
              <a:rPr lang="zh-CN" altLang="en-US" dirty="0"/>
              <a:t>时，</a:t>
            </a:r>
            <a:r>
              <a:rPr lang="en-US" altLang="zh-CN" dirty="0"/>
              <a:t>OS</a:t>
            </a:r>
            <a:r>
              <a:rPr lang="zh-CN" altLang="en-US" dirty="0"/>
              <a:t>在内存分配函数中同步调用页回收过程。</a:t>
            </a:r>
            <a:endParaRPr lang="en-US" altLang="zh-CN" dirty="0"/>
          </a:p>
          <a:p>
            <a:pPr>
              <a:lnSpc>
                <a:spcPct val="120000"/>
              </a:lnSpc>
            </a:pPr>
            <a:r>
              <a:rPr lang="zh-CN" altLang="en-US" dirty="0"/>
              <a:t>异步内存回收：系统运行时对内存进行周期性检查，当空闲</a:t>
            </a:r>
            <a:r>
              <a:rPr lang="en-US" altLang="zh-CN" dirty="0"/>
              <a:t>frame</a:t>
            </a:r>
            <a:r>
              <a:rPr lang="zh-CN" altLang="en-US" dirty="0"/>
              <a:t>数量下降到</a:t>
            </a:r>
            <a:r>
              <a:rPr lang="en-US" altLang="zh-CN" dirty="0" err="1"/>
              <a:t>page_low</a:t>
            </a:r>
            <a:r>
              <a:rPr lang="zh-CN" altLang="en-US" dirty="0"/>
              <a:t>以下时，系统唤醒</a:t>
            </a:r>
            <a:r>
              <a:rPr lang="en-US" altLang="zh-CN" dirty="0" err="1"/>
              <a:t>kswapd</a:t>
            </a:r>
            <a:r>
              <a:rPr lang="zh-CN" altLang="en-US" dirty="0"/>
              <a:t>进程来主动回收</a:t>
            </a:r>
            <a:r>
              <a:rPr lang="en-US" altLang="zh-CN" dirty="0"/>
              <a:t>frame.</a:t>
            </a:r>
            <a:endParaRPr lang="zh-CN" altLang="en-US" dirty="0"/>
          </a:p>
        </p:txBody>
      </p:sp>
      <p:sp>
        <p:nvSpPr>
          <p:cNvPr id="4" name="灯片编号占位符 3"/>
          <p:cNvSpPr>
            <a:spLocks noGrp="1"/>
          </p:cNvSpPr>
          <p:nvPr>
            <p:ph type="sldNum" sz="quarter" idx="10"/>
          </p:nvPr>
        </p:nvSpPr>
        <p:spPr/>
        <p:txBody>
          <a:bodyPr/>
          <a:lstStyle/>
          <a:p>
            <a:fld id="{F26EF964-0D08-4DC6-B480-8F9ADA4692A5}" type="slidenum">
              <a:rPr lang="en-US" altLang="zh-CN"/>
            </a:fld>
            <a:endParaRPr lang="en-US" altLang="zh-CN"/>
          </a:p>
        </p:txBody>
      </p:sp>
      <p:sp>
        <p:nvSpPr>
          <p:cNvPr id="291842" name="Rectangle 2"/>
          <p:cNvSpPr>
            <a:spLocks noGrp="1" noChangeArrowheads="1"/>
          </p:cNvSpPr>
          <p:nvPr>
            <p:ph type="title"/>
          </p:nvPr>
        </p:nvSpPr>
        <p:spPr>
          <a:solidFill>
            <a:srgbClr val="002060"/>
          </a:solidFill>
        </p:spPr>
        <p:txBody>
          <a:bodyPr/>
          <a:lstStyle/>
          <a:p>
            <a:r>
              <a:rPr lang="en-US" altLang="zh-CN" dirty="0" err="1"/>
              <a:t>openEuler</a:t>
            </a:r>
            <a:r>
              <a:rPr lang="en-US" altLang="zh-CN" dirty="0"/>
              <a:t> page</a:t>
            </a:r>
            <a:r>
              <a:rPr lang="zh-CN" altLang="en-US" dirty="0"/>
              <a:t> </a:t>
            </a:r>
            <a:r>
              <a:rPr lang="en-US" altLang="zh-CN" dirty="0"/>
              <a:t>out</a:t>
            </a:r>
            <a:endParaRPr lang="en-US" altLang="zh-CN" dirty="0"/>
          </a:p>
        </p:txBody>
      </p:sp>
      <p:pic>
        <p:nvPicPr>
          <p:cNvPr id="6" name="内容占位符 5"/>
          <p:cNvPicPr>
            <a:picLocks noGrp="1" noChangeAspect="1"/>
          </p:cNvPicPr>
          <p:nvPr>
            <p:ph idx="4294967295"/>
          </p:nvPr>
        </p:nvPicPr>
        <p:blipFill>
          <a:blip r:embed="rId1" cstate="print">
            <a:extLst>
              <a:ext uri="{28A0092B-C50C-407E-A947-70E740481C1C}">
                <a14:useLocalDpi xmlns:a14="http://schemas.microsoft.com/office/drawing/2010/main" val="0"/>
              </a:ext>
            </a:extLst>
          </a:blip>
          <a:stretch>
            <a:fillRect/>
          </a:stretch>
        </p:blipFill>
        <p:spPr>
          <a:xfrm>
            <a:off x="1775520" y="1043735"/>
            <a:ext cx="7156450" cy="34448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openEuler</a:t>
            </a:r>
            <a:r>
              <a:rPr lang="en-US" altLang="zh-CN" dirty="0"/>
              <a:t> page</a:t>
            </a:r>
            <a:r>
              <a:rPr lang="zh-CN" altLang="en-US" dirty="0"/>
              <a:t> </a:t>
            </a:r>
            <a:r>
              <a:rPr lang="en-US" altLang="zh-CN" dirty="0"/>
              <a:t>in</a:t>
            </a:r>
            <a:endParaRPr lang="zh-CN" altLang="en-US" dirty="0"/>
          </a:p>
        </p:txBody>
      </p:sp>
      <p:pic>
        <p:nvPicPr>
          <p:cNvPr id="7" name="内容占位符 6"/>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170675" y="1043735"/>
            <a:ext cx="5336771" cy="4181302"/>
          </a:xfrm>
        </p:spPr>
      </p:pic>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5" name="内容占位符 4"/>
          <p:cNvSpPr>
            <a:spLocks noGrp="1"/>
          </p:cNvSpPr>
          <p:nvPr>
            <p:ph idx="4294967295"/>
          </p:nvPr>
        </p:nvSpPr>
        <p:spPr>
          <a:xfrm>
            <a:off x="380365" y="5139190"/>
            <a:ext cx="11518900" cy="1449388"/>
          </a:xfrm>
        </p:spPr>
        <p:txBody>
          <a:bodyPr>
            <a:normAutofit fontScale="92500" lnSpcReduction="20000"/>
          </a:bodyPr>
          <a:lstStyle/>
          <a:p>
            <a:r>
              <a:rPr lang="en-US" altLang="zh-CN" dirty="0"/>
              <a:t>PTE</a:t>
            </a:r>
            <a:r>
              <a:rPr lang="zh-CN" altLang="en-US" dirty="0"/>
              <a:t>终态：</a:t>
            </a:r>
            <a:endParaRPr lang="en-US" altLang="zh-CN" dirty="0"/>
          </a:p>
          <a:p>
            <a:pPr lvl="1"/>
            <a:r>
              <a:rPr lang="zh-CN" altLang="en-US" dirty="0"/>
              <a:t>空，</a:t>
            </a:r>
            <a:r>
              <a:rPr lang="en-US" altLang="zh-CN" dirty="0"/>
              <a:t>page</a:t>
            </a:r>
            <a:r>
              <a:rPr lang="zh-CN" altLang="en-US" dirty="0"/>
              <a:t>还未分配空间，从文件系统调入（</a:t>
            </a:r>
            <a:r>
              <a:rPr lang="en-US" altLang="zh-CN" dirty="0" err="1"/>
              <a:t>do_fault</a:t>
            </a:r>
            <a:r>
              <a:rPr lang="en-US" altLang="zh-CN" dirty="0"/>
              <a:t>()</a:t>
            </a:r>
            <a:r>
              <a:rPr lang="zh-CN" altLang="en-US" dirty="0"/>
              <a:t>），或为匿名页分配空间（</a:t>
            </a:r>
            <a:r>
              <a:rPr lang="en-US" altLang="zh-CN" dirty="0" err="1"/>
              <a:t>do_anonymous_page</a:t>
            </a:r>
            <a:r>
              <a:rPr lang="en-US" altLang="zh-CN" dirty="0"/>
              <a:t>()</a:t>
            </a:r>
            <a:r>
              <a:rPr lang="zh-CN" altLang="en-US" dirty="0"/>
              <a:t>）；</a:t>
            </a:r>
            <a:endParaRPr lang="en-US" altLang="zh-CN" dirty="0"/>
          </a:p>
          <a:p>
            <a:pPr lvl="1"/>
            <a:r>
              <a:rPr lang="zh-CN" altLang="en-US" dirty="0"/>
              <a:t>非空，</a:t>
            </a:r>
            <a:r>
              <a:rPr lang="en-US" altLang="zh-CN" dirty="0" err="1"/>
              <a:t>swp_PTE</a:t>
            </a:r>
            <a:r>
              <a:rPr lang="zh-CN" altLang="en-US" dirty="0"/>
              <a:t>，从交换区调入（</a:t>
            </a:r>
            <a:r>
              <a:rPr lang="en-US" altLang="zh-CN" dirty="0" err="1"/>
              <a:t>do_swap_page</a:t>
            </a:r>
            <a:r>
              <a:rPr lang="en-US" altLang="zh-CN" dirty="0"/>
              <a:t>()</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err="1"/>
              <a:t>openEuler</a:t>
            </a:r>
            <a:r>
              <a:rPr lang="en-US" altLang="zh-CN" dirty="0"/>
              <a:t> </a:t>
            </a:r>
            <a:r>
              <a:rPr lang="zh-CN" altLang="en-US" dirty="0"/>
              <a:t>页面置换</a:t>
            </a:r>
            <a:endParaRPr lang="zh-CN" altLang="en-US" dirty="0"/>
          </a:p>
        </p:txBody>
      </p:sp>
      <p:sp>
        <p:nvSpPr>
          <p:cNvPr id="6" name="内容占位符 5"/>
          <p:cNvSpPr>
            <a:spLocks noGrp="1"/>
          </p:cNvSpPr>
          <p:nvPr>
            <p:ph idx="1"/>
          </p:nvPr>
        </p:nvSpPr>
        <p:spPr/>
        <p:txBody>
          <a:bodyPr/>
          <a:lstStyle/>
          <a:p>
            <a:pPr>
              <a:lnSpc>
                <a:spcPct val="120000"/>
              </a:lnSpc>
              <a:spcBef>
                <a:spcPts val="600"/>
              </a:spcBef>
            </a:pPr>
            <a:r>
              <a:rPr lang="en-US" altLang="zh-CN" dirty="0"/>
              <a:t>LRU</a:t>
            </a:r>
            <a:endParaRPr lang="en-US" altLang="zh-CN" dirty="0"/>
          </a:p>
          <a:p>
            <a:pPr>
              <a:lnSpc>
                <a:spcPct val="120000"/>
              </a:lnSpc>
              <a:spcBef>
                <a:spcPts val="600"/>
              </a:spcBef>
            </a:pPr>
            <a:r>
              <a:rPr lang="en-US" altLang="zh-CN" dirty="0"/>
              <a:t>5</a:t>
            </a:r>
            <a:r>
              <a:rPr lang="zh-CN" altLang="en-US" dirty="0"/>
              <a:t>个链表</a:t>
            </a:r>
            <a:endParaRPr lang="en-US" altLang="zh-CN" dirty="0"/>
          </a:p>
          <a:p>
            <a:pPr lvl="1">
              <a:lnSpc>
                <a:spcPct val="120000"/>
              </a:lnSpc>
              <a:spcBef>
                <a:spcPts val="600"/>
              </a:spcBef>
            </a:pPr>
            <a:r>
              <a:rPr lang="zh-CN" altLang="en-US" dirty="0"/>
              <a:t>非活跃匿名页</a:t>
            </a:r>
            <a:r>
              <a:rPr lang="en-US" altLang="zh-CN" dirty="0"/>
              <a:t>LRU</a:t>
            </a:r>
            <a:r>
              <a:rPr lang="zh-CN" altLang="en-US" dirty="0"/>
              <a:t>链表：所有最近没被访问的、并且可以存放到交换空间的匿名页的记录；</a:t>
            </a:r>
            <a:endParaRPr lang="en-US" altLang="zh-CN" dirty="0"/>
          </a:p>
          <a:p>
            <a:pPr lvl="1">
              <a:lnSpc>
                <a:spcPct val="120000"/>
              </a:lnSpc>
              <a:spcBef>
                <a:spcPts val="600"/>
              </a:spcBef>
            </a:pPr>
            <a:r>
              <a:rPr lang="zh-CN" altLang="en-US" dirty="0"/>
              <a:t>活跃匿名页</a:t>
            </a:r>
            <a:r>
              <a:rPr lang="en-US" altLang="zh-CN" dirty="0"/>
              <a:t>LRU</a:t>
            </a:r>
            <a:r>
              <a:rPr lang="zh-CN" altLang="en-US" dirty="0"/>
              <a:t>链表：所有最近被访问过的匿名页的记录；</a:t>
            </a:r>
            <a:endParaRPr lang="en-US" altLang="zh-CN" dirty="0"/>
          </a:p>
          <a:p>
            <a:pPr lvl="1">
              <a:lnSpc>
                <a:spcPct val="120000"/>
              </a:lnSpc>
              <a:spcBef>
                <a:spcPts val="600"/>
              </a:spcBef>
            </a:pPr>
            <a:r>
              <a:rPr lang="zh-CN" altLang="en-US" dirty="0"/>
              <a:t>非活跃文件页</a:t>
            </a:r>
            <a:r>
              <a:rPr lang="en-US" altLang="zh-CN" dirty="0"/>
              <a:t>LRU</a:t>
            </a:r>
            <a:r>
              <a:rPr lang="zh-CN" altLang="en-US" dirty="0"/>
              <a:t>链表：最近没被访问过的文件页的记录；</a:t>
            </a:r>
            <a:endParaRPr lang="en-US" altLang="zh-CN" dirty="0"/>
          </a:p>
          <a:p>
            <a:pPr lvl="1">
              <a:lnSpc>
                <a:spcPct val="120000"/>
              </a:lnSpc>
              <a:spcBef>
                <a:spcPts val="600"/>
              </a:spcBef>
            </a:pPr>
            <a:r>
              <a:rPr lang="zh-CN" altLang="en-US" dirty="0"/>
              <a:t>活跃文件页</a:t>
            </a:r>
            <a:r>
              <a:rPr lang="en-US" altLang="zh-CN" dirty="0"/>
              <a:t>LRU</a:t>
            </a:r>
            <a:r>
              <a:rPr lang="zh-CN" altLang="en-US" dirty="0"/>
              <a:t>链表：所有最近被访问过的文件页的记录；</a:t>
            </a:r>
            <a:endParaRPr lang="en-US" altLang="zh-CN" dirty="0"/>
          </a:p>
          <a:p>
            <a:pPr lvl="1">
              <a:lnSpc>
                <a:spcPct val="120000"/>
              </a:lnSpc>
              <a:spcBef>
                <a:spcPts val="600"/>
              </a:spcBef>
            </a:pPr>
            <a:r>
              <a:rPr lang="zh-CN" altLang="en-US" dirty="0"/>
              <a:t>不可回收</a:t>
            </a:r>
            <a:r>
              <a:rPr lang="en-US" altLang="zh-CN" dirty="0"/>
              <a:t>LRU</a:t>
            </a:r>
            <a:r>
              <a:rPr lang="zh-CN" altLang="en-US" dirty="0"/>
              <a:t>链表：所有禁止换出的页的记录。</a:t>
            </a:r>
            <a:endParaRPr lang="en-US" altLang="zh-CN" dirty="0"/>
          </a:p>
          <a:p>
            <a:pPr lvl="2">
              <a:lnSpc>
                <a:spcPct val="120000"/>
              </a:lnSpc>
              <a:spcBef>
                <a:spcPts val="600"/>
              </a:spcBef>
            </a:pPr>
            <a:r>
              <a:rPr lang="zh-CN" altLang="en-US" dirty="0"/>
              <a:t>用户程序，安全性要求高，希望敏感数据不被换出，</a:t>
            </a:r>
            <a:br>
              <a:rPr lang="en-US" altLang="zh-CN" dirty="0"/>
            </a:br>
            <a:r>
              <a:rPr lang="zh-CN" altLang="en-US" dirty="0"/>
              <a:t>因为：程序结束后，攻击者可能访问交换空间以恢复数据。</a:t>
            </a:r>
            <a:endParaRPr lang="en-US" altLang="zh-CN" dirty="0"/>
          </a:p>
          <a:p>
            <a:pPr>
              <a:lnSpc>
                <a:spcPct val="120000"/>
              </a:lnSpc>
              <a:spcBef>
                <a:spcPts val="600"/>
              </a:spcBef>
            </a:pP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err="1"/>
              <a:t>openEuler</a:t>
            </a:r>
            <a:r>
              <a:rPr lang="en-US" altLang="zh-CN" dirty="0"/>
              <a:t> </a:t>
            </a:r>
            <a:r>
              <a:rPr lang="zh-CN" altLang="en-US" dirty="0"/>
              <a:t>内存回收</a:t>
            </a:r>
            <a:endParaRPr lang="zh-CN" altLang="en-US" dirty="0"/>
          </a:p>
        </p:txBody>
      </p:sp>
      <p:sp>
        <p:nvSpPr>
          <p:cNvPr id="6" name="内容占位符 5"/>
          <p:cNvSpPr>
            <a:spLocks noGrp="1"/>
          </p:cNvSpPr>
          <p:nvPr>
            <p:ph idx="1"/>
          </p:nvPr>
        </p:nvSpPr>
        <p:spPr/>
        <p:txBody>
          <a:bodyPr/>
          <a:lstStyle/>
          <a:p>
            <a:r>
              <a:rPr lang="zh-CN" altLang="en-US" dirty="0"/>
              <a:t>从非活跃链表末尾开始选择多个记录回收。</a:t>
            </a:r>
            <a:endParaRPr lang="en-US" altLang="zh-CN" dirty="0"/>
          </a:p>
          <a:p>
            <a:r>
              <a:rPr lang="zh-CN" altLang="en-US" dirty="0"/>
              <a:t>在非活跃</a:t>
            </a:r>
            <a:r>
              <a:rPr lang="en-US" altLang="zh-CN" dirty="0"/>
              <a:t>LRU</a:t>
            </a:r>
            <a:r>
              <a:rPr lang="zh-CN" altLang="en-US" dirty="0"/>
              <a:t>链表中的页，更有可能优先被奥做系统回收。</a:t>
            </a:r>
            <a:endParaRPr lang="en-US" altLang="zh-CN" dirty="0"/>
          </a:p>
          <a:p>
            <a:r>
              <a:rPr lang="zh-CN" altLang="en-US" dirty="0"/>
              <a:t>进程请求新页时，根据不同的页类型（匿名页或文件页），把这个页的记录加入到不同的活跃</a:t>
            </a:r>
            <a:r>
              <a:rPr lang="en-US" altLang="zh-CN" dirty="0"/>
              <a:t>LRU</a:t>
            </a:r>
            <a:r>
              <a:rPr lang="zh-CN" altLang="en-US" dirty="0"/>
              <a:t>链表中。</a:t>
            </a:r>
            <a:endParaRPr lang="en-US" altLang="zh-CN" dirty="0"/>
          </a:p>
          <a:p>
            <a:pPr lvl="1"/>
            <a:r>
              <a:rPr lang="zh-CN" altLang="en-US" dirty="0"/>
              <a:t>堆和栈使用的新的匿名页，加入活跃匿名页链表中；</a:t>
            </a:r>
            <a:endParaRPr lang="en-US" altLang="zh-CN" dirty="0"/>
          </a:p>
          <a:p>
            <a:pPr lvl="1"/>
            <a:r>
              <a:rPr lang="zh-CN" altLang="en-US" dirty="0"/>
              <a:t>共享内存页，加入非活跃匿名链表中；</a:t>
            </a:r>
            <a:endParaRPr lang="en-US" altLang="zh-CN" dirty="0"/>
          </a:p>
          <a:p>
            <a:pPr lvl="1"/>
            <a:r>
              <a:rPr lang="zh-CN" altLang="en-US" dirty="0"/>
              <a:t>程序代码段对应的文件页，加入活跃文件页链表中；</a:t>
            </a:r>
            <a:endParaRPr lang="en-US" altLang="zh-CN" dirty="0"/>
          </a:p>
          <a:p>
            <a:pPr lvl="1"/>
            <a:r>
              <a:rPr lang="zh-CN" altLang="en-US" dirty="0"/>
              <a:t>进程打开的文件对应的文件页，加入到非活跃文件页链表中；</a:t>
            </a:r>
            <a:endParaRPr lang="en-US" altLang="zh-CN" dirty="0"/>
          </a:p>
          <a:p>
            <a:pPr lvl="2"/>
            <a:r>
              <a:rPr lang="zh-CN" altLang="en-US" dirty="0"/>
              <a:t>若该页未被修改，可以直接淘汰。</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left)">
                                      <p:cBhvr>
                                        <p:cTn id="26" dur="500"/>
                                        <p:tgtEl>
                                          <p:spTgt spid="6">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wipe(left)">
                                      <p:cBhvr>
                                        <p:cTn id="29" dur="500"/>
                                        <p:tgtEl>
                                          <p:spTgt spid="6">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left)">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err="1"/>
              <a:t>openEuler</a:t>
            </a:r>
            <a:r>
              <a:rPr lang="en-US" altLang="zh-CN" dirty="0"/>
              <a:t> </a:t>
            </a:r>
            <a:r>
              <a:rPr lang="zh-CN" altLang="en-US" dirty="0"/>
              <a:t>内存回收</a:t>
            </a:r>
            <a:endParaRPr lang="zh-CN" altLang="en-US" dirty="0"/>
          </a:p>
        </p:txBody>
      </p:sp>
      <p:sp>
        <p:nvSpPr>
          <p:cNvPr id="3" name="内容占位符 2"/>
          <p:cNvSpPr>
            <a:spLocks noGrp="1"/>
          </p:cNvSpPr>
          <p:nvPr>
            <p:ph idx="1"/>
          </p:nvPr>
        </p:nvSpPr>
        <p:spPr/>
        <p:txBody>
          <a:bodyPr/>
          <a:lstStyle/>
          <a:p>
            <a:r>
              <a:rPr lang="zh-CN" altLang="en-US" dirty="0"/>
              <a:t>匿名页的回收</a:t>
            </a:r>
            <a:endParaRPr lang="en-US" altLang="zh-CN" dirty="0"/>
          </a:p>
          <a:p>
            <a:pPr lvl="1"/>
            <a:r>
              <a:rPr lang="zh-CN" altLang="en-US" dirty="0"/>
              <a:t>当非活跃</a:t>
            </a:r>
            <a:r>
              <a:rPr lang="en-US" altLang="zh-CN" dirty="0"/>
              <a:t>LRU</a:t>
            </a:r>
            <a:r>
              <a:rPr lang="zh-CN" altLang="en-US" dirty="0"/>
              <a:t>链表中的页记录数量过少时，</a:t>
            </a:r>
            <a:r>
              <a:rPr lang="en-US" altLang="zh-CN" dirty="0" err="1"/>
              <a:t>openEuler</a:t>
            </a:r>
            <a:r>
              <a:rPr lang="zh-CN" altLang="en-US" dirty="0"/>
              <a:t>将从活跃</a:t>
            </a:r>
            <a:r>
              <a:rPr lang="en-US" altLang="zh-CN" dirty="0"/>
              <a:t>LRU</a:t>
            </a:r>
            <a:r>
              <a:rPr lang="zh-CN" altLang="en-US" dirty="0"/>
              <a:t>链表尾部向前扫描，移动一些页记录（通常为</a:t>
            </a:r>
            <a:r>
              <a:rPr lang="en-US" altLang="zh-CN" dirty="0"/>
              <a:t>32</a:t>
            </a:r>
            <a:r>
              <a:rPr lang="zh-CN" altLang="en-US" dirty="0"/>
              <a:t>个）到非活跃链表头部；</a:t>
            </a:r>
            <a:endParaRPr lang="en-US" altLang="zh-CN" dirty="0"/>
          </a:p>
          <a:p>
            <a:pPr lvl="1"/>
            <a:r>
              <a:rPr lang="zh-CN" altLang="en-US" dirty="0"/>
              <a:t>操作系统更新非活跃匿名页</a:t>
            </a:r>
            <a:r>
              <a:rPr lang="en-US" altLang="zh-CN" dirty="0"/>
              <a:t>LRU</a:t>
            </a:r>
            <a:r>
              <a:rPr lang="zh-CN" altLang="en-US" dirty="0"/>
              <a:t>链表。</a:t>
            </a:r>
            <a:endParaRPr lang="en-US" altLang="zh-CN" dirty="0"/>
          </a:p>
          <a:p>
            <a:pPr lvl="1"/>
            <a:r>
              <a:rPr lang="zh-CN" altLang="en-US" dirty="0"/>
              <a:t>操作系统从非活跃匿名页</a:t>
            </a:r>
            <a:r>
              <a:rPr lang="en-US" altLang="zh-CN" dirty="0"/>
              <a:t>LRU</a:t>
            </a:r>
            <a:r>
              <a:rPr lang="zh-CN" altLang="en-US" dirty="0"/>
              <a:t>链表尾部开始向前扫描</a:t>
            </a:r>
            <a:r>
              <a:rPr lang="en-US" altLang="zh-CN" dirty="0"/>
              <a:t>32</a:t>
            </a:r>
            <a:r>
              <a:rPr lang="zh-CN" altLang="en-US" dirty="0"/>
              <a:t>个页记录，堆不同状态的页进行不同的处理：</a:t>
            </a:r>
            <a:endParaRPr lang="en-US" altLang="zh-CN" dirty="0"/>
          </a:p>
          <a:p>
            <a:pPr lvl="2"/>
            <a:r>
              <a:rPr lang="zh-CN" altLang="en-US" dirty="0"/>
              <a:t>最近访问过的页，将页记录移动到活跃匿名页</a:t>
            </a:r>
            <a:r>
              <a:rPr lang="en-US" altLang="zh-CN" dirty="0"/>
              <a:t>LRU</a:t>
            </a:r>
            <a:r>
              <a:rPr lang="zh-CN" altLang="en-US" dirty="0"/>
              <a:t>链表尾部，并清零其</a:t>
            </a:r>
            <a:r>
              <a:rPr lang="en-US" altLang="zh-CN" dirty="0"/>
              <a:t>PTE</a:t>
            </a:r>
            <a:r>
              <a:rPr lang="zh-CN" altLang="en-US" dirty="0"/>
              <a:t>中的访问标志；</a:t>
            </a:r>
            <a:endParaRPr lang="en-US" altLang="zh-CN" dirty="0"/>
          </a:p>
          <a:p>
            <a:pPr lvl="2"/>
            <a:r>
              <a:rPr lang="zh-CN" altLang="en-US" dirty="0"/>
              <a:t>最近未访问的页，尝试进行回收。</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en-US" altLang="zh-CN" dirty="0" err="1"/>
              <a:t>openEuler</a:t>
            </a:r>
            <a:r>
              <a:rPr lang="en-US" altLang="zh-CN" dirty="0"/>
              <a:t> </a:t>
            </a:r>
            <a:r>
              <a:rPr lang="zh-CN" altLang="en-US" dirty="0"/>
              <a:t>内存回收</a:t>
            </a:r>
            <a:endParaRPr lang="zh-CN" altLang="en-US" dirty="0"/>
          </a:p>
        </p:txBody>
      </p:sp>
      <p:sp>
        <p:nvSpPr>
          <p:cNvPr id="3" name="内容占位符 2"/>
          <p:cNvSpPr>
            <a:spLocks noGrp="1"/>
          </p:cNvSpPr>
          <p:nvPr>
            <p:ph idx="1"/>
          </p:nvPr>
        </p:nvSpPr>
        <p:spPr/>
        <p:txBody>
          <a:bodyPr/>
          <a:lstStyle/>
          <a:p>
            <a:r>
              <a:rPr lang="zh-CN" altLang="en-US" dirty="0"/>
              <a:t>文件页的回收</a:t>
            </a:r>
            <a:endParaRPr lang="en-US" altLang="zh-CN" dirty="0"/>
          </a:p>
          <a:p>
            <a:pPr lvl="1"/>
            <a:r>
              <a:rPr lang="zh-CN" altLang="en-US" dirty="0"/>
              <a:t>流程类似于匿名页的回收。</a:t>
            </a:r>
            <a:endParaRPr lang="en-US" altLang="zh-CN" dirty="0"/>
          </a:p>
          <a:p>
            <a:r>
              <a:rPr lang="zh-CN" altLang="en-US" dirty="0"/>
              <a:t>不同：</a:t>
            </a:r>
            <a:endParaRPr lang="en-US" altLang="zh-CN" dirty="0"/>
          </a:p>
          <a:p>
            <a:pPr lvl="1"/>
            <a:r>
              <a:rPr lang="zh-CN" altLang="en-US" dirty="0"/>
              <a:t>匿名页使用地址访问，系统自动记录页被访问过（</a:t>
            </a:r>
            <a:r>
              <a:rPr lang="en-US" altLang="zh-CN" dirty="0"/>
              <a:t>PTE</a:t>
            </a:r>
            <a:r>
              <a:rPr lang="zh-CN" altLang="en-US" dirty="0"/>
              <a:t>）。</a:t>
            </a:r>
            <a:endParaRPr lang="en-US" altLang="zh-CN" dirty="0"/>
          </a:p>
          <a:p>
            <a:pPr lvl="1"/>
            <a:r>
              <a:rPr lang="zh-CN" altLang="en-US" dirty="0"/>
              <a:t>对文件页的访问记录，</a:t>
            </a:r>
            <a:r>
              <a:rPr lang="en-US" altLang="zh-CN" dirty="0" err="1"/>
              <a:t>openEuler</a:t>
            </a:r>
            <a:r>
              <a:rPr lang="zh-CN" altLang="en-US" dirty="0"/>
              <a:t>引入了一个新的页标识</a:t>
            </a:r>
            <a:r>
              <a:rPr lang="en-US" altLang="zh-CN" dirty="0" err="1"/>
              <a:t>PG_reference</a:t>
            </a:r>
            <a:r>
              <a:rPr lang="zh-CN" altLang="en-US" dirty="0"/>
              <a:t>，当该页被访问，置</a:t>
            </a:r>
            <a:r>
              <a:rPr lang="en-US" altLang="zh-CN" dirty="0"/>
              <a:t>1.</a:t>
            </a:r>
            <a:endParaRPr lang="en-US" altLang="zh-CN" dirty="0"/>
          </a:p>
          <a:p>
            <a:pPr lvl="1"/>
            <a:r>
              <a:rPr lang="zh-CN" altLang="en-US" dirty="0"/>
              <a:t>大部分文件页的访问是通过</a:t>
            </a:r>
            <a:r>
              <a:rPr lang="en-US" altLang="zh-CN" dirty="0"/>
              <a:t>read()</a:t>
            </a:r>
            <a:r>
              <a:rPr lang="zh-CN" altLang="en-US" dirty="0"/>
              <a:t>和</a:t>
            </a:r>
            <a:r>
              <a:rPr lang="en-US" altLang="zh-CN" dirty="0"/>
              <a:t>write()</a:t>
            </a:r>
            <a:r>
              <a:rPr lang="zh-CN" altLang="en-US" dirty="0"/>
              <a:t>函数调用访问。</a:t>
            </a:r>
            <a:endParaRPr lang="en-US" altLang="zh-CN" dirty="0"/>
          </a:p>
          <a:p>
            <a:pPr lvl="2"/>
            <a:r>
              <a:rPr lang="en-US" altLang="zh-CN" dirty="0"/>
              <a:t>OS</a:t>
            </a:r>
            <a:r>
              <a:rPr lang="zh-CN" altLang="en-US" dirty="0"/>
              <a:t>需要在文件操作的代码中显式地置位文件页的</a:t>
            </a:r>
            <a:r>
              <a:rPr lang="en-US" altLang="zh-CN" dirty="0" err="1"/>
              <a:t>PG_reference</a:t>
            </a:r>
            <a:r>
              <a:rPr lang="zh-CN" altLang="en-US" dirty="0"/>
              <a:t>。</a:t>
            </a:r>
            <a:endParaRPr lang="en-US" altLang="zh-CN" dirty="0"/>
          </a:p>
          <a:p>
            <a:pPr lvl="1"/>
            <a:r>
              <a:rPr lang="zh-CN" altLang="en-US" dirty="0"/>
              <a:t>文件系统在管理缓冲区时，函数</a:t>
            </a:r>
            <a:r>
              <a:rPr lang="en-US" altLang="zh-CN" dirty="0" err="1"/>
              <a:t>touch_buffer</a:t>
            </a:r>
            <a:r>
              <a:rPr lang="en-US" altLang="zh-CN" dirty="0"/>
              <a:t>()</a:t>
            </a:r>
            <a:r>
              <a:rPr lang="zh-CN" altLang="en-US" dirty="0"/>
              <a:t>会调用函数</a:t>
            </a:r>
            <a:r>
              <a:rPr lang="en-US" altLang="zh-CN" dirty="0" err="1"/>
              <a:t>mark_page_accessed</a:t>
            </a:r>
            <a:r>
              <a:rPr lang="en-US" altLang="zh-CN" dirty="0"/>
              <a:t>()</a:t>
            </a:r>
            <a:r>
              <a:rPr lang="zh-CN" altLang="en-US" dirty="0"/>
              <a:t>设置</a:t>
            </a:r>
            <a:r>
              <a:rPr lang="en-US" altLang="zh-CN" dirty="0" err="1"/>
              <a:t>PG_reference</a:t>
            </a:r>
            <a:r>
              <a:rPr lang="zh-CN" altLang="en-US" dirty="0"/>
              <a:t>标识位。</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6" name="五边形 5">
            <a:hlinkClick r:id="rId1" action="ppaction://hlinksldjump"/>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defTabSz="914400" rtl="0" eaLnBrk="1" fontAlgn="base" latinLnBrk="0" hangingPunct="1">
              <a:lnSpc>
                <a:spcPct val="100000"/>
              </a:lnSpc>
              <a:spcBef>
                <a:spcPct val="0"/>
              </a:spcBef>
              <a:spcAft>
                <a:spcPct val="0"/>
              </a:spcAft>
            </a:pPr>
            <a:r>
              <a:rPr kumimoji="1" lang="en-US" altLang="zh-CN" sz="36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A5: </a:t>
            </a:r>
            <a:r>
              <a:rPr kumimoji="1" lang="en-US" altLang="zh-CN" sz="36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openEuler</a:t>
            </a:r>
            <a:r>
              <a:rPr kumimoji="1" lang="en-US" altLang="zh-CN" sz="36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 </a:t>
            </a:r>
            <a:r>
              <a:rPr lang="en-US" altLang="zh-CN" b="1" dirty="0">
                <a:solidFill>
                  <a:srgbClr val="0000FF"/>
                </a:solidFill>
                <a:ea typeface="黑体" panose="02010609060101010101" pitchFamily="2" charset="-122"/>
              </a:rPr>
              <a:t>buddy</a:t>
            </a:r>
            <a:endParaRPr lang="zh-CN" altLang="en-US" dirty="0"/>
          </a:p>
        </p:txBody>
      </p:sp>
      <p:sp>
        <p:nvSpPr>
          <p:cNvPr id="3" name="内容占位符 2"/>
          <p:cNvSpPr>
            <a:spLocks noGrp="1"/>
          </p:cNvSpPr>
          <p:nvPr>
            <p:ph idx="1"/>
          </p:nvPr>
        </p:nvSpPr>
        <p:spPr/>
        <p:txBody>
          <a:bodyPr/>
          <a:lstStyle/>
          <a:p>
            <a:r>
              <a:rPr lang="en-US" altLang="zh-CN" dirty="0" err="1"/>
              <a:t>openEuler</a:t>
            </a:r>
            <a:r>
              <a:rPr lang="zh-CN" altLang="en-US" dirty="0"/>
              <a:t>中虚拟地址空间布局</a:t>
            </a:r>
            <a:endParaRPr lang="en-US" altLang="zh-CN" dirty="0"/>
          </a:p>
          <a:p>
            <a:r>
              <a:rPr lang="en-US" altLang="zh-CN" dirty="0" err="1"/>
              <a:t>openEuler</a:t>
            </a:r>
            <a:r>
              <a:rPr lang="zh-CN" altLang="en-US" dirty="0"/>
              <a:t>中的</a:t>
            </a:r>
            <a:r>
              <a:rPr lang="en-US" altLang="zh-CN" dirty="0"/>
              <a:t>buddy</a:t>
            </a:r>
            <a:r>
              <a:rPr lang="zh-CN" altLang="en-US" dirty="0"/>
              <a:t>系统</a:t>
            </a:r>
            <a:endParaRPr lang="en-US" altLang="zh-CN" dirty="0"/>
          </a:p>
          <a:p>
            <a:r>
              <a:rPr lang="en-US" altLang="zh-CN" dirty="0"/>
              <a:t>Buddy</a:t>
            </a:r>
            <a:r>
              <a:rPr lang="zh-CN" altLang="en-US" dirty="0"/>
              <a:t>系统初始化</a:t>
            </a:r>
            <a:endParaRPr lang="en-US" altLang="zh-CN" dirty="0"/>
          </a:p>
          <a:p>
            <a:r>
              <a:rPr lang="en-US" altLang="zh-CN" dirty="0"/>
              <a:t>Frame</a:t>
            </a:r>
            <a:r>
              <a:rPr lang="zh-CN" altLang="en-US" dirty="0"/>
              <a:t>块的分配</a:t>
            </a:r>
            <a:endParaRPr lang="en-US" altLang="zh-CN" dirty="0"/>
          </a:p>
          <a:p>
            <a:r>
              <a:rPr lang="en-US" altLang="zh-CN" dirty="0"/>
              <a:t>Frame</a:t>
            </a:r>
            <a:r>
              <a:rPr lang="zh-CN" altLang="en-US" dirty="0"/>
              <a:t>块的回收</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openEuler</a:t>
            </a:r>
            <a:r>
              <a:rPr lang="zh-CN" altLang="en-US" dirty="0"/>
              <a:t>中虚拟地址空间布局</a:t>
            </a:r>
            <a:endParaRPr lang="zh-CN" altLang="en-US" dirty="0"/>
          </a:p>
        </p:txBody>
      </p:sp>
      <p:pic>
        <p:nvPicPr>
          <p:cNvPr id="6" name="内容占位符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898183" y="1447266"/>
            <a:ext cx="6479771" cy="4771505"/>
          </a:xfrm>
        </p:spPr>
      </p:pic>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7" name="对话气泡: 矩形 6"/>
          <p:cNvSpPr/>
          <p:nvPr/>
        </p:nvSpPr>
        <p:spPr bwMode="auto">
          <a:xfrm>
            <a:off x="8706290" y="1898831"/>
            <a:ext cx="990110" cy="495055"/>
          </a:xfrm>
          <a:prstGeom prst="wedgeRectCallout">
            <a:avLst>
              <a:gd name="adj1" fmla="val -104278"/>
              <a:gd name="adj2" fmla="val -786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b="1" dirty="0">
                <a:ea typeface="黑体" panose="02010609060101010101" pitchFamily="2" charset="-122"/>
              </a:rPr>
              <a:t>2</a:t>
            </a:r>
            <a:r>
              <a:rPr lang="en-US" altLang="zh-CN" b="1" baseline="30000" dirty="0">
                <a:ea typeface="黑体" panose="02010609060101010101" pitchFamily="2" charset="-122"/>
              </a:rPr>
              <a:t>39</a:t>
            </a:r>
            <a:r>
              <a:rPr lang="en-US" altLang="zh-CN" b="1" dirty="0">
                <a:ea typeface="黑体" panose="02010609060101010101" pitchFamily="2" charset="-122"/>
              </a:rPr>
              <a:t>B</a:t>
            </a:r>
            <a:endParaRPr lang="zh-CN" altLang="en-US" b="1" dirty="0">
              <a:ea typeface="黑体" panose="02010609060101010101" pitchFamily="2" charset="-122"/>
            </a:endParaRPr>
          </a:p>
        </p:txBody>
      </p:sp>
      <p:sp>
        <p:nvSpPr>
          <p:cNvPr id="8" name="对话气泡: 矩形 7"/>
          <p:cNvSpPr/>
          <p:nvPr/>
        </p:nvSpPr>
        <p:spPr bwMode="auto">
          <a:xfrm>
            <a:off x="8706290" y="4689141"/>
            <a:ext cx="990110" cy="495055"/>
          </a:xfrm>
          <a:prstGeom prst="wedgeRectCallout">
            <a:avLst>
              <a:gd name="adj1" fmla="val -104278"/>
              <a:gd name="adj2" fmla="val -786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b="1" dirty="0">
                <a:ea typeface="黑体" panose="02010609060101010101" pitchFamily="2" charset="-122"/>
              </a:rPr>
              <a:t>2</a:t>
            </a:r>
            <a:r>
              <a:rPr lang="en-US" altLang="zh-CN" b="1" baseline="30000" dirty="0">
                <a:ea typeface="黑体" panose="02010609060101010101" pitchFamily="2" charset="-122"/>
              </a:rPr>
              <a:t>39</a:t>
            </a:r>
            <a:r>
              <a:rPr lang="en-US" altLang="zh-CN" b="1" dirty="0">
                <a:ea typeface="黑体" panose="02010609060101010101" pitchFamily="2" charset="-122"/>
              </a:rPr>
              <a:t>B</a:t>
            </a:r>
            <a:endParaRPr lang="zh-CN" altLang="en-US" b="1" dirty="0">
              <a:ea typeface="黑体" panose="0201060906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err="1"/>
              <a:t>openEuler</a:t>
            </a:r>
            <a:r>
              <a:rPr lang="zh-CN" altLang="en-US" dirty="0"/>
              <a:t>中的</a:t>
            </a:r>
            <a:r>
              <a:rPr lang="en-US" altLang="zh-CN" dirty="0"/>
              <a:t>buddy</a:t>
            </a:r>
            <a:r>
              <a:rPr lang="zh-CN" altLang="en-US" dirty="0"/>
              <a:t>系统</a:t>
            </a:r>
            <a:endParaRPr lang="zh-CN" altLang="en-US" dirty="0"/>
          </a:p>
        </p:txBody>
      </p:sp>
      <p:pic>
        <p:nvPicPr>
          <p:cNvPr id="12" name="内容占位符 11"/>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990655" y="1223755"/>
            <a:ext cx="5249487" cy="2701636"/>
          </a:xfrm>
        </p:spPr>
      </p:pic>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10" name="内容占位符 9"/>
          <p:cNvSpPr>
            <a:spLocks noGrp="1"/>
          </p:cNvSpPr>
          <p:nvPr>
            <p:ph idx="4294967295"/>
          </p:nvPr>
        </p:nvSpPr>
        <p:spPr>
          <a:xfrm>
            <a:off x="360000" y="4508500"/>
            <a:ext cx="11592000" cy="2070850"/>
          </a:xfrm>
        </p:spPr>
        <p:txBody>
          <a:bodyPr/>
          <a:lstStyle/>
          <a:p>
            <a:r>
              <a:rPr lang="en-US" altLang="zh-CN" dirty="0"/>
              <a:t>Buddy</a:t>
            </a:r>
            <a:r>
              <a:rPr lang="zh-CN" altLang="en-US" dirty="0"/>
              <a:t>系统中两个</a:t>
            </a:r>
            <a:r>
              <a:rPr lang="en-US" altLang="zh-CN" dirty="0" err="1"/>
              <a:t>i</a:t>
            </a:r>
            <a:r>
              <a:rPr lang="zh-CN" altLang="en-US" dirty="0"/>
              <a:t>阶</a:t>
            </a:r>
            <a:r>
              <a:rPr lang="en-US" altLang="zh-CN" dirty="0"/>
              <a:t>frame</a:t>
            </a:r>
            <a:r>
              <a:rPr lang="zh-CN" altLang="en-US" dirty="0"/>
              <a:t>块为伙伴关系，需要满足两个条件</a:t>
            </a:r>
            <a:endParaRPr lang="en-US" altLang="zh-CN" dirty="0"/>
          </a:p>
          <a:p>
            <a:pPr lvl="1"/>
            <a:r>
              <a:rPr lang="zh-CN" altLang="en-US" dirty="0"/>
              <a:t>两个</a:t>
            </a:r>
            <a:r>
              <a:rPr lang="en-US" altLang="zh-CN" dirty="0"/>
              <a:t>frame</a:t>
            </a:r>
            <a:r>
              <a:rPr lang="zh-CN" altLang="en-US" dirty="0"/>
              <a:t>块的大小相同，且物理地址连续</a:t>
            </a:r>
            <a:endParaRPr lang="en-US" altLang="zh-CN" dirty="0"/>
          </a:p>
          <a:p>
            <a:pPr lvl="1"/>
            <a:r>
              <a:rPr lang="zh-CN" altLang="en-US" dirty="0"/>
              <a:t>将两个</a:t>
            </a:r>
            <a:r>
              <a:rPr lang="en-US" altLang="zh-CN" dirty="0" err="1"/>
              <a:t>i</a:t>
            </a:r>
            <a:r>
              <a:rPr lang="zh-CN" altLang="en-US" dirty="0"/>
              <a:t>阶的</a:t>
            </a:r>
            <a:r>
              <a:rPr lang="en-US" altLang="zh-CN" dirty="0"/>
              <a:t>frame</a:t>
            </a:r>
            <a:r>
              <a:rPr lang="zh-CN" altLang="en-US" dirty="0"/>
              <a:t>块合并为一个</a:t>
            </a:r>
            <a:r>
              <a:rPr lang="en-US" altLang="zh-CN" dirty="0"/>
              <a:t>i+1</a:t>
            </a:r>
            <a:r>
              <a:rPr lang="zh-CN" altLang="en-US" dirty="0"/>
              <a:t>阶的</a:t>
            </a:r>
            <a:r>
              <a:rPr lang="en-US" altLang="zh-CN" dirty="0"/>
              <a:t>frame</a:t>
            </a:r>
            <a:r>
              <a:rPr lang="zh-CN" altLang="en-US" dirty="0"/>
              <a:t>块后，第一个</a:t>
            </a:r>
            <a:r>
              <a:rPr lang="en-US" altLang="zh-CN" dirty="0"/>
              <a:t>frame</a:t>
            </a:r>
            <a:r>
              <a:rPr lang="zh-CN" altLang="en-US" dirty="0"/>
              <a:t>的编号必须为</a:t>
            </a:r>
            <a:r>
              <a:rPr lang="en-US" altLang="zh-CN" dirty="0"/>
              <a:t>2</a:t>
            </a:r>
            <a:r>
              <a:rPr lang="en-US" altLang="zh-CN" baseline="30000" dirty="0"/>
              <a:t>i+1</a:t>
            </a:r>
            <a:r>
              <a:rPr lang="zh-CN" altLang="en-US" dirty="0"/>
              <a:t>的整数倍。</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Buddy</a:t>
            </a:r>
            <a:r>
              <a:rPr lang="zh-CN" altLang="en-US" dirty="0"/>
              <a:t>系统初始化</a:t>
            </a:r>
            <a:endParaRPr lang="zh-CN" altLang="en-US" dirty="0"/>
          </a:p>
        </p:txBody>
      </p:sp>
      <p:sp>
        <p:nvSpPr>
          <p:cNvPr id="3" name="内容占位符 2"/>
          <p:cNvSpPr>
            <a:spLocks noGrp="1"/>
          </p:cNvSpPr>
          <p:nvPr>
            <p:ph idx="1"/>
          </p:nvPr>
        </p:nvSpPr>
        <p:spPr/>
        <p:txBody>
          <a:bodyPr/>
          <a:lstStyle/>
          <a:p>
            <a:r>
              <a:rPr lang="en-US" altLang="zh-CN" dirty="0"/>
              <a:t>OS</a:t>
            </a:r>
            <a:r>
              <a:rPr lang="zh-CN" altLang="en-US" dirty="0"/>
              <a:t>初始化时，会将连续的</a:t>
            </a:r>
            <a:r>
              <a:rPr lang="en-US" altLang="zh-CN" dirty="0"/>
              <a:t>frame</a:t>
            </a:r>
            <a:r>
              <a:rPr lang="zh-CN" altLang="en-US" dirty="0"/>
              <a:t>组织起来，并加入</a:t>
            </a:r>
            <a:r>
              <a:rPr lang="en-US" altLang="zh-CN" dirty="0"/>
              <a:t>buddy</a:t>
            </a:r>
            <a:r>
              <a:rPr lang="zh-CN" altLang="en-US" dirty="0"/>
              <a:t>系统。</a:t>
            </a:r>
            <a:endParaRPr lang="en-US" altLang="zh-CN" dirty="0"/>
          </a:p>
          <a:p>
            <a:r>
              <a:rPr lang="zh-CN" altLang="en-US" dirty="0"/>
              <a:t>函数</a:t>
            </a:r>
            <a:r>
              <a:rPr lang="en-US" altLang="zh-CN" dirty="0"/>
              <a:t>__</a:t>
            </a:r>
            <a:r>
              <a:rPr lang="en-US" altLang="zh-CN" dirty="0" err="1"/>
              <a:t>free_pages_bootmen</a:t>
            </a:r>
            <a:r>
              <a:rPr lang="en-US" altLang="zh-CN" dirty="0"/>
              <a:t>()</a:t>
            </a:r>
            <a:endParaRPr lang="en-US" altLang="zh-CN" dirty="0"/>
          </a:p>
          <a:p>
            <a:pPr lvl="1"/>
            <a:r>
              <a:rPr lang="zh-CN" altLang="en-US" dirty="0"/>
              <a:t>每加入一个</a:t>
            </a:r>
            <a:r>
              <a:rPr lang="en-US" altLang="zh-CN" dirty="0"/>
              <a:t>frame</a:t>
            </a:r>
            <a:r>
              <a:rPr lang="zh-CN" altLang="en-US" dirty="0"/>
              <a:t>块，</a:t>
            </a:r>
            <a:r>
              <a:rPr lang="en-US" altLang="zh-CN" dirty="0"/>
              <a:t>buddy</a:t>
            </a:r>
            <a:r>
              <a:rPr lang="zh-CN" altLang="en-US" dirty="0"/>
              <a:t>系统都会检查它的伙伴是否存在，若存在，则合并为一个更大的</a:t>
            </a:r>
            <a:r>
              <a:rPr lang="en-US" altLang="zh-CN" dirty="0"/>
              <a:t>frame</a:t>
            </a:r>
            <a:r>
              <a:rPr lang="zh-CN" altLang="en-US" dirty="0"/>
              <a:t>块。</a:t>
            </a:r>
            <a:endParaRPr lang="zh-CN" altLang="en-US" dirty="0"/>
          </a:p>
          <a:p>
            <a:pPr lvl="1"/>
            <a:r>
              <a:rPr lang="zh-CN" altLang="en-US" dirty="0"/>
              <a:t>若没有连续的</a:t>
            </a:r>
            <a:r>
              <a:rPr lang="en-US" altLang="zh-CN" dirty="0"/>
              <a:t>frame</a:t>
            </a:r>
            <a:r>
              <a:rPr lang="zh-CN" altLang="en-US" dirty="0"/>
              <a:t>块，则将</a:t>
            </a:r>
            <a:r>
              <a:rPr lang="en-US" altLang="zh-CN" dirty="0"/>
              <a:t>frame</a:t>
            </a:r>
            <a:r>
              <a:rPr lang="zh-CN" altLang="en-US" dirty="0"/>
              <a:t>一个一个地第加入系统中。</a:t>
            </a:r>
            <a:endParaRPr lang="en-US" altLang="zh-CN"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Steps in Handling a Page Fault</a:t>
            </a:r>
            <a:endParaRPr lang="zh-CN" altLang="en-US" dirty="0"/>
          </a:p>
        </p:txBody>
      </p:sp>
      <p:sp>
        <p:nvSpPr>
          <p:cNvPr id="55" name="灯片编号占位符 2"/>
          <p:cNvSpPr>
            <a:spLocks noGrp="1"/>
          </p:cNvSpPr>
          <p:nvPr>
            <p:ph type="sldNum" sz="quarter" idx="10"/>
          </p:nvPr>
        </p:nvSpPr>
        <p:spPr/>
        <p:txBody>
          <a:bodyPr/>
          <a:lstStyle/>
          <a:p>
            <a:fld id="{3696ED9D-E9BE-45FC-9826-FB0A09FAB8F6}" type="slidenum">
              <a:rPr lang="en-US" altLang="zh-CN"/>
            </a:fld>
            <a:endParaRPr lang="en-US" altLang="zh-CN"/>
          </a:p>
        </p:txBody>
      </p:sp>
      <p:grpSp>
        <p:nvGrpSpPr>
          <p:cNvPr id="186371" name="Group 3"/>
          <p:cNvGrpSpPr/>
          <p:nvPr/>
        </p:nvGrpSpPr>
        <p:grpSpPr bwMode="auto">
          <a:xfrm>
            <a:off x="335360" y="2064170"/>
            <a:ext cx="914400" cy="2362200"/>
            <a:chOff x="288" y="1920"/>
            <a:chExt cx="576" cy="1488"/>
          </a:xfrm>
        </p:grpSpPr>
        <p:sp>
          <p:nvSpPr>
            <p:cNvPr id="186372" name="Line 4"/>
            <p:cNvSpPr>
              <a:spLocks noChangeShapeType="1"/>
            </p:cNvSpPr>
            <p:nvPr/>
          </p:nvSpPr>
          <p:spPr bwMode="auto">
            <a:xfrm>
              <a:off x="288" y="1920"/>
              <a:ext cx="0" cy="14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3" name="Line 5"/>
            <p:cNvSpPr>
              <a:spLocks noChangeShapeType="1"/>
            </p:cNvSpPr>
            <p:nvPr/>
          </p:nvSpPr>
          <p:spPr bwMode="auto">
            <a:xfrm>
              <a:off x="864" y="1920"/>
              <a:ext cx="0" cy="14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4" name="Rectangle 6"/>
            <p:cNvSpPr>
              <a:spLocks noChangeArrowheads="1"/>
            </p:cNvSpPr>
            <p:nvPr/>
          </p:nvSpPr>
          <p:spPr bwMode="auto">
            <a:xfrm>
              <a:off x="288" y="2400"/>
              <a:ext cx="576" cy="432"/>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load M</a:t>
              </a:r>
              <a:endParaRPr lang="en-US" altLang="zh-CN" sz="2000" b="1" dirty="0"/>
            </a:p>
          </p:txBody>
        </p:sp>
      </p:grpSp>
      <p:grpSp>
        <p:nvGrpSpPr>
          <p:cNvPr id="186375" name="Group 7"/>
          <p:cNvGrpSpPr/>
          <p:nvPr/>
        </p:nvGrpSpPr>
        <p:grpSpPr bwMode="auto">
          <a:xfrm>
            <a:off x="3650327" y="2749970"/>
            <a:ext cx="1301751" cy="1466850"/>
            <a:chOff x="1584" y="2352"/>
            <a:chExt cx="820" cy="924"/>
          </a:xfrm>
        </p:grpSpPr>
        <p:sp>
          <p:nvSpPr>
            <p:cNvPr id="186376" name="Rectangle 8"/>
            <p:cNvSpPr>
              <a:spLocks noChangeArrowheads="1"/>
            </p:cNvSpPr>
            <p:nvPr/>
          </p:nvSpPr>
          <p:spPr bwMode="auto">
            <a:xfrm>
              <a:off x="1584" y="2352"/>
              <a:ext cx="768" cy="67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77" name="Text Box 9"/>
            <p:cNvSpPr txBox="1">
              <a:spLocks noChangeArrowheads="1"/>
            </p:cNvSpPr>
            <p:nvPr/>
          </p:nvSpPr>
          <p:spPr bwMode="auto">
            <a:xfrm>
              <a:off x="1584" y="3024"/>
              <a:ext cx="82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page table</a:t>
              </a:r>
              <a:endParaRPr lang="en-US" altLang="zh-CN" sz="2000" b="1" dirty="0"/>
            </a:p>
          </p:txBody>
        </p:sp>
        <p:sp>
          <p:nvSpPr>
            <p:cNvPr id="186378" name="Rectangle 10"/>
            <p:cNvSpPr>
              <a:spLocks noChangeArrowheads="1"/>
            </p:cNvSpPr>
            <p:nvPr/>
          </p:nvSpPr>
          <p:spPr bwMode="auto">
            <a:xfrm>
              <a:off x="1584" y="2592"/>
              <a:ext cx="771" cy="192"/>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           </a:t>
              </a:r>
              <a:r>
                <a:rPr lang="en-US" altLang="zh-CN" dirty="0" err="1"/>
                <a:t>i</a:t>
              </a:r>
              <a:endParaRPr lang="en-US" altLang="zh-CN" dirty="0"/>
            </a:p>
          </p:txBody>
        </p:sp>
        <p:sp>
          <p:nvSpPr>
            <p:cNvPr id="186379" name="Line 11"/>
            <p:cNvSpPr>
              <a:spLocks noChangeShapeType="1"/>
            </p:cNvSpPr>
            <p:nvPr/>
          </p:nvSpPr>
          <p:spPr bwMode="auto">
            <a:xfrm>
              <a:off x="2112" y="2592"/>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380" name="Rectangle 12"/>
          <p:cNvSpPr>
            <a:spLocks noChangeArrowheads="1"/>
          </p:cNvSpPr>
          <p:nvPr/>
        </p:nvSpPr>
        <p:spPr bwMode="auto">
          <a:xfrm>
            <a:off x="1865530" y="1083805"/>
            <a:ext cx="1371600" cy="900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chemeClr val="folHlink"/>
                </a:solidFill>
              </a:rPr>
              <a:t>OS</a:t>
            </a:r>
            <a:endParaRPr lang="en-US" altLang="zh-CN" dirty="0"/>
          </a:p>
        </p:txBody>
      </p:sp>
      <p:grpSp>
        <p:nvGrpSpPr>
          <p:cNvPr id="186381" name="Group 13"/>
          <p:cNvGrpSpPr/>
          <p:nvPr/>
        </p:nvGrpSpPr>
        <p:grpSpPr bwMode="auto">
          <a:xfrm>
            <a:off x="7806190" y="1149770"/>
            <a:ext cx="1981200" cy="2895600"/>
            <a:chOff x="4272" y="1344"/>
            <a:chExt cx="1248" cy="1824"/>
          </a:xfrm>
        </p:grpSpPr>
        <p:sp>
          <p:nvSpPr>
            <p:cNvPr id="186382" name="AutoShape 14"/>
            <p:cNvSpPr>
              <a:spLocks noChangeArrowheads="1"/>
            </p:cNvSpPr>
            <p:nvPr/>
          </p:nvSpPr>
          <p:spPr bwMode="auto">
            <a:xfrm>
              <a:off x="4272" y="1344"/>
              <a:ext cx="1248" cy="1824"/>
            </a:xfrm>
            <a:prstGeom prst="can">
              <a:avLst>
                <a:gd name="adj" fmla="val 20137"/>
              </a:avLst>
            </a:prstGeom>
            <a:gradFill rotWithShape="0">
              <a:gsLst>
                <a:gs pos="0">
                  <a:srgbClr val="C0C0C0"/>
                </a:gs>
                <a:gs pos="100000">
                  <a:srgbClr val="C0C0C0">
                    <a:gamma/>
                    <a:shade val="16078"/>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3" name="Rectangle 15"/>
            <p:cNvSpPr>
              <a:spLocks noChangeArrowheads="1"/>
            </p:cNvSpPr>
            <p:nvPr/>
          </p:nvSpPr>
          <p:spPr bwMode="auto">
            <a:xfrm>
              <a:off x="4656" y="2208"/>
              <a:ext cx="240" cy="24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6384" name="Group 16"/>
          <p:cNvGrpSpPr/>
          <p:nvPr/>
        </p:nvGrpSpPr>
        <p:grpSpPr bwMode="auto">
          <a:xfrm>
            <a:off x="5510935" y="3359570"/>
            <a:ext cx="2055813" cy="3152032"/>
            <a:chOff x="2736" y="1872"/>
            <a:chExt cx="1295" cy="2353"/>
          </a:xfrm>
        </p:grpSpPr>
        <p:grpSp>
          <p:nvGrpSpPr>
            <p:cNvPr id="186385" name="Group 17"/>
            <p:cNvGrpSpPr/>
            <p:nvPr/>
          </p:nvGrpSpPr>
          <p:grpSpPr bwMode="auto">
            <a:xfrm>
              <a:off x="2880" y="1872"/>
              <a:ext cx="864" cy="2016"/>
              <a:chOff x="3072" y="2064"/>
              <a:chExt cx="864" cy="2016"/>
            </a:xfrm>
          </p:grpSpPr>
          <p:sp>
            <p:nvSpPr>
              <p:cNvPr id="186386" name="Rectangle 18"/>
              <p:cNvSpPr>
                <a:spLocks noChangeArrowheads="1"/>
              </p:cNvSpPr>
              <p:nvPr/>
            </p:nvSpPr>
            <p:spPr bwMode="auto">
              <a:xfrm>
                <a:off x="3072" y="2064"/>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7" name="Rectangle 19"/>
              <p:cNvSpPr>
                <a:spLocks noChangeArrowheads="1"/>
              </p:cNvSpPr>
              <p:nvPr/>
            </p:nvSpPr>
            <p:spPr bwMode="auto">
              <a:xfrm>
                <a:off x="3072" y="2352"/>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8" name="Rectangle 20"/>
              <p:cNvSpPr>
                <a:spLocks noChangeArrowheads="1"/>
              </p:cNvSpPr>
              <p:nvPr/>
            </p:nvSpPr>
            <p:spPr bwMode="auto">
              <a:xfrm>
                <a:off x="3072" y="2928"/>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89" name="Rectangle 21"/>
              <p:cNvSpPr>
                <a:spLocks noChangeArrowheads="1"/>
              </p:cNvSpPr>
              <p:nvPr/>
            </p:nvSpPr>
            <p:spPr bwMode="auto">
              <a:xfrm>
                <a:off x="3072" y="2640"/>
                <a:ext cx="864" cy="288"/>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Free frame</a:t>
                </a:r>
                <a:endParaRPr lang="en-US" altLang="zh-CN" sz="2000" b="1" dirty="0"/>
              </a:p>
            </p:txBody>
          </p:sp>
          <p:sp>
            <p:nvSpPr>
              <p:cNvPr id="186390" name="Rectangle 22"/>
              <p:cNvSpPr>
                <a:spLocks noChangeArrowheads="1"/>
              </p:cNvSpPr>
              <p:nvPr/>
            </p:nvSpPr>
            <p:spPr bwMode="auto">
              <a:xfrm>
                <a:off x="3072" y="321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1" name="Rectangle 23"/>
              <p:cNvSpPr>
                <a:spLocks noChangeArrowheads="1"/>
              </p:cNvSpPr>
              <p:nvPr/>
            </p:nvSpPr>
            <p:spPr bwMode="auto">
              <a:xfrm>
                <a:off x="3072" y="3504"/>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2" name="Rectangle 24"/>
              <p:cNvSpPr>
                <a:spLocks noChangeArrowheads="1"/>
              </p:cNvSpPr>
              <p:nvPr/>
            </p:nvSpPr>
            <p:spPr bwMode="auto">
              <a:xfrm>
                <a:off x="3072" y="3792"/>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grpSp>
        <p:sp>
          <p:nvSpPr>
            <p:cNvPr id="186393" name="Text Box 25"/>
            <p:cNvSpPr txBox="1">
              <a:spLocks noChangeArrowheads="1"/>
            </p:cNvSpPr>
            <p:nvPr/>
          </p:nvSpPr>
          <p:spPr bwMode="auto">
            <a:xfrm>
              <a:off x="2736" y="3926"/>
              <a:ext cx="1295"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physical memory</a:t>
              </a:r>
              <a:endParaRPr lang="en-US" altLang="zh-CN" sz="2000" b="1" dirty="0"/>
            </a:p>
          </p:txBody>
        </p:sp>
      </p:grpSp>
      <p:grpSp>
        <p:nvGrpSpPr>
          <p:cNvPr id="186394" name="Group 26"/>
          <p:cNvGrpSpPr/>
          <p:nvPr/>
        </p:nvGrpSpPr>
        <p:grpSpPr bwMode="auto">
          <a:xfrm>
            <a:off x="1269250" y="2978570"/>
            <a:ext cx="2340000" cy="228600"/>
            <a:chOff x="864" y="2496"/>
            <a:chExt cx="720" cy="96"/>
          </a:xfrm>
        </p:grpSpPr>
        <p:sp>
          <p:nvSpPr>
            <p:cNvPr id="186395" name="Line 27"/>
            <p:cNvSpPr>
              <a:spLocks noChangeShapeType="1"/>
            </p:cNvSpPr>
            <p:nvPr/>
          </p:nvSpPr>
          <p:spPr bwMode="auto">
            <a:xfrm>
              <a:off x="864" y="2496"/>
              <a:ext cx="33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396" name="Line 28"/>
            <p:cNvSpPr>
              <a:spLocks noChangeShapeType="1"/>
            </p:cNvSpPr>
            <p:nvPr/>
          </p:nvSpPr>
          <p:spPr bwMode="auto">
            <a:xfrm>
              <a:off x="1200" y="2496"/>
              <a:ext cx="384" cy="9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397" name="Text Box 29"/>
          <p:cNvSpPr txBox="1">
            <a:spLocks noChangeArrowheads="1"/>
          </p:cNvSpPr>
          <p:nvPr/>
        </p:nvSpPr>
        <p:spPr bwMode="auto">
          <a:xfrm>
            <a:off x="1460485" y="2533835"/>
            <a:ext cx="1456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1  reference</a:t>
            </a:r>
            <a:endParaRPr lang="en-US" altLang="zh-CN" sz="2000" b="1" dirty="0"/>
          </a:p>
        </p:txBody>
      </p:sp>
      <p:grpSp>
        <p:nvGrpSpPr>
          <p:cNvPr id="186398" name="Group 30"/>
          <p:cNvGrpSpPr/>
          <p:nvPr/>
        </p:nvGrpSpPr>
        <p:grpSpPr bwMode="auto">
          <a:xfrm>
            <a:off x="3236150" y="1633050"/>
            <a:ext cx="1828800" cy="1620000"/>
            <a:chOff x="1632" y="1344"/>
            <a:chExt cx="912" cy="1248"/>
          </a:xfrm>
        </p:grpSpPr>
        <p:sp>
          <p:nvSpPr>
            <p:cNvPr id="186399" name="Line 31"/>
            <p:cNvSpPr>
              <a:spLocks noChangeShapeType="1"/>
            </p:cNvSpPr>
            <p:nvPr/>
          </p:nvSpPr>
          <p:spPr bwMode="auto">
            <a:xfrm>
              <a:off x="2448" y="2592"/>
              <a:ext cx="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0" name="Line 32"/>
            <p:cNvSpPr>
              <a:spLocks noChangeShapeType="1"/>
            </p:cNvSpPr>
            <p:nvPr/>
          </p:nvSpPr>
          <p:spPr bwMode="auto">
            <a:xfrm flipV="1">
              <a:off x="2544" y="1344"/>
              <a:ext cx="0" cy="124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1" name="Line 33"/>
            <p:cNvSpPr>
              <a:spLocks noChangeShapeType="1"/>
            </p:cNvSpPr>
            <p:nvPr/>
          </p:nvSpPr>
          <p:spPr bwMode="auto">
            <a:xfrm flipH="1">
              <a:off x="1632" y="1344"/>
              <a:ext cx="91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02" name="Text Box 34"/>
          <p:cNvSpPr txBox="1">
            <a:spLocks noChangeArrowheads="1"/>
          </p:cNvSpPr>
          <p:nvPr/>
        </p:nvSpPr>
        <p:spPr bwMode="auto">
          <a:xfrm>
            <a:off x="5090723" y="2140370"/>
            <a:ext cx="8467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2 trap</a:t>
            </a:r>
            <a:endParaRPr lang="en-US" altLang="zh-CN" sz="2000" b="1" dirty="0"/>
          </a:p>
        </p:txBody>
      </p:sp>
      <p:grpSp>
        <p:nvGrpSpPr>
          <p:cNvPr id="186403" name="Group 35"/>
          <p:cNvGrpSpPr/>
          <p:nvPr/>
        </p:nvGrpSpPr>
        <p:grpSpPr bwMode="auto">
          <a:xfrm>
            <a:off x="3234390" y="1443965"/>
            <a:ext cx="5392988" cy="1080000"/>
            <a:chOff x="864" y="2496"/>
            <a:chExt cx="720" cy="96"/>
          </a:xfrm>
        </p:grpSpPr>
        <p:sp>
          <p:nvSpPr>
            <p:cNvPr id="186404" name="Line 36"/>
            <p:cNvSpPr>
              <a:spLocks noChangeShapeType="1"/>
            </p:cNvSpPr>
            <p:nvPr/>
          </p:nvSpPr>
          <p:spPr bwMode="auto">
            <a:xfrm>
              <a:off x="864" y="2496"/>
              <a:ext cx="33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5" name="Line 37"/>
            <p:cNvSpPr>
              <a:spLocks noChangeShapeType="1"/>
            </p:cNvSpPr>
            <p:nvPr/>
          </p:nvSpPr>
          <p:spPr bwMode="auto">
            <a:xfrm>
              <a:off x="1200" y="2496"/>
              <a:ext cx="384" cy="9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06" name="Text Box 38"/>
          <p:cNvSpPr txBox="1">
            <a:spLocks noChangeArrowheads="1"/>
          </p:cNvSpPr>
          <p:nvPr/>
        </p:nvSpPr>
        <p:spPr bwMode="auto">
          <a:xfrm>
            <a:off x="3327140" y="1043735"/>
            <a:ext cx="30558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3  page is on backing store</a:t>
            </a:r>
            <a:endParaRPr lang="en-US" altLang="zh-CN" sz="2000" b="1" dirty="0"/>
          </a:p>
        </p:txBody>
      </p:sp>
      <p:grpSp>
        <p:nvGrpSpPr>
          <p:cNvPr id="186407" name="Group 39"/>
          <p:cNvGrpSpPr/>
          <p:nvPr/>
        </p:nvGrpSpPr>
        <p:grpSpPr bwMode="auto">
          <a:xfrm>
            <a:off x="7143954" y="2902370"/>
            <a:ext cx="1483425" cy="1371600"/>
            <a:chOff x="3744" y="2016"/>
            <a:chExt cx="1008" cy="768"/>
          </a:xfrm>
        </p:grpSpPr>
        <p:sp>
          <p:nvSpPr>
            <p:cNvPr id="186408" name="Line 40"/>
            <p:cNvSpPr>
              <a:spLocks noChangeShapeType="1"/>
            </p:cNvSpPr>
            <p:nvPr/>
          </p:nvSpPr>
          <p:spPr bwMode="auto">
            <a:xfrm>
              <a:off x="4752" y="2016"/>
              <a:ext cx="0" cy="76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09" name="Line 41"/>
            <p:cNvSpPr>
              <a:spLocks noChangeShapeType="1"/>
            </p:cNvSpPr>
            <p:nvPr/>
          </p:nvSpPr>
          <p:spPr bwMode="auto">
            <a:xfrm flipH="1">
              <a:off x="3744" y="2784"/>
              <a:ext cx="100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10" name="Text Box 42"/>
          <p:cNvSpPr txBox="1">
            <a:spLocks noChangeArrowheads="1"/>
          </p:cNvSpPr>
          <p:nvPr/>
        </p:nvSpPr>
        <p:spPr bwMode="auto">
          <a:xfrm>
            <a:off x="7851195" y="4341294"/>
            <a:ext cx="19812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4  bring in </a:t>
            </a:r>
            <a:endParaRPr lang="en-US" altLang="zh-CN" sz="2000" b="1" dirty="0"/>
          </a:p>
          <a:p>
            <a:r>
              <a:rPr lang="en-US" altLang="zh-CN" sz="2000" b="1" dirty="0"/>
              <a:t>    missing page</a:t>
            </a:r>
            <a:endParaRPr lang="en-US" altLang="zh-CN" sz="2000" b="1" dirty="0"/>
          </a:p>
        </p:txBody>
      </p:sp>
      <p:grpSp>
        <p:nvGrpSpPr>
          <p:cNvPr id="186411" name="Group 43"/>
          <p:cNvGrpSpPr/>
          <p:nvPr/>
        </p:nvGrpSpPr>
        <p:grpSpPr bwMode="auto">
          <a:xfrm>
            <a:off x="3405481" y="3359570"/>
            <a:ext cx="2332874" cy="990600"/>
            <a:chOff x="1536" y="2304"/>
            <a:chExt cx="1344" cy="576"/>
          </a:xfrm>
        </p:grpSpPr>
        <p:sp>
          <p:nvSpPr>
            <p:cNvPr id="186412" name="Line 44"/>
            <p:cNvSpPr>
              <a:spLocks noChangeShapeType="1"/>
            </p:cNvSpPr>
            <p:nvPr/>
          </p:nvSpPr>
          <p:spPr bwMode="auto">
            <a:xfrm flipH="1">
              <a:off x="1536" y="2880"/>
              <a:ext cx="13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3" name="Line 45"/>
            <p:cNvSpPr>
              <a:spLocks noChangeShapeType="1"/>
            </p:cNvSpPr>
            <p:nvPr/>
          </p:nvSpPr>
          <p:spPr bwMode="auto">
            <a:xfrm flipV="1">
              <a:off x="1536" y="2496"/>
              <a:ext cx="0" cy="3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4" name="Line 46"/>
            <p:cNvSpPr>
              <a:spLocks noChangeShapeType="1"/>
            </p:cNvSpPr>
            <p:nvPr/>
          </p:nvSpPr>
          <p:spPr bwMode="auto">
            <a:xfrm flipV="1">
              <a:off x="1536" y="2304"/>
              <a:ext cx="144" cy="19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6415" name="Text Box 47"/>
          <p:cNvSpPr txBox="1">
            <a:spLocks noChangeArrowheads="1"/>
          </p:cNvSpPr>
          <p:nvPr/>
        </p:nvSpPr>
        <p:spPr bwMode="auto">
          <a:xfrm>
            <a:off x="3035660" y="4435822"/>
            <a:ext cx="21437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5  reset page table</a:t>
            </a:r>
            <a:endParaRPr lang="en-US" altLang="zh-CN" sz="2000" b="1" dirty="0"/>
          </a:p>
        </p:txBody>
      </p:sp>
      <p:sp>
        <p:nvSpPr>
          <p:cNvPr id="186416" name="Line 48"/>
          <p:cNvSpPr>
            <a:spLocks noChangeShapeType="1"/>
          </p:cNvSpPr>
          <p:nvPr/>
        </p:nvSpPr>
        <p:spPr bwMode="auto">
          <a:xfrm flipH="1">
            <a:off x="1280465" y="3283370"/>
            <a:ext cx="2340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17" name="Text Box 49"/>
          <p:cNvSpPr txBox="1">
            <a:spLocks noChangeArrowheads="1"/>
          </p:cNvSpPr>
          <p:nvPr/>
        </p:nvSpPr>
        <p:spPr bwMode="auto">
          <a:xfrm>
            <a:off x="1305526" y="3388930"/>
            <a:ext cx="17285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t>6 restart </a:t>
            </a:r>
            <a:endParaRPr lang="en-US" altLang="zh-CN" sz="2000" b="1" dirty="0"/>
          </a:p>
          <a:p>
            <a:pPr algn="ctr"/>
            <a:r>
              <a:rPr lang="en-US" altLang="zh-CN" sz="2000" b="1" dirty="0"/>
              <a:t>instruction</a:t>
            </a:r>
            <a:endParaRPr lang="en-US" altLang="zh-CN" sz="2000" b="1" dirty="0"/>
          </a:p>
        </p:txBody>
      </p:sp>
      <p:sp>
        <p:nvSpPr>
          <p:cNvPr id="186418" name="Text Box 50"/>
          <p:cNvSpPr txBox="1">
            <a:spLocks noChangeArrowheads="1"/>
          </p:cNvSpPr>
          <p:nvPr/>
        </p:nvSpPr>
        <p:spPr bwMode="auto">
          <a:xfrm>
            <a:off x="4544294" y="3092915"/>
            <a:ext cx="324000" cy="40011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sz="2000" b="1" dirty="0">
                <a:solidFill>
                  <a:srgbClr val="0000FF"/>
                </a:solidFill>
              </a:rPr>
              <a:t>v</a:t>
            </a:r>
            <a:endParaRPr lang="en-US" altLang="zh-CN" sz="2000" b="1" dirty="0">
              <a:solidFill>
                <a:srgbClr val="0000FF"/>
              </a:solidFill>
            </a:endParaRPr>
          </a:p>
        </p:txBody>
      </p:sp>
      <p:sp>
        <p:nvSpPr>
          <p:cNvPr id="186419" name="Oval 51"/>
          <p:cNvSpPr>
            <a:spLocks noChangeArrowheads="1"/>
          </p:cNvSpPr>
          <p:nvPr/>
        </p:nvSpPr>
        <p:spPr bwMode="auto">
          <a:xfrm>
            <a:off x="5240905" y="2943645"/>
            <a:ext cx="2430463" cy="3473450"/>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0" name="Text Box 52"/>
          <p:cNvSpPr txBox="1">
            <a:spLocks noChangeArrowheads="1"/>
          </p:cNvSpPr>
          <p:nvPr/>
        </p:nvSpPr>
        <p:spPr bwMode="auto">
          <a:xfrm>
            <a:off x="408233" y="6111068"/>
            <a:ext cx="2915413" cy="46166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Pure demand paging</a:t>
            </a:r>
            <a:endParaRPr lang="en-US" altLang="zh-CN" b="1" dirty="0"/>
          </a:p>
        </p:txBody>
      </p:sp>
      <p:sp>
        <p:nvSpPr>
          <p:cNvPr id="186421" name="Oval 53"/>
          <p:cNvSpPr>
            <a:spLocks noChangeArrowheads="1"/>
          </p:cNvSpPr>
          <p:nvPr/>
        </p:nvSpPr>
        <p:spPr bwMode="auto">
          <a:xfrm>
            <a:off x="1415480" y="3310360"/>
            <a:ext cx="1539190" cy="891576"/>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422" name="AutoShape 54"/>
          <p:cNvSpPr>
            <a:spLocks noChangeArrowheads="1"/>
          </p:cNvSpPr>
          <p:nvPr/>
        </p:nvSpPr>
        <p:spPr bwMode="auto">
          <a:xfrm>
            <a:off x="470375" y="4914153"/>
            <a:ext cx="2205244" cy="900112"/>
          </a:xfrm>
          <a:prstGeom prst="wedgeRectCallout">
            <a:avLst>
              <a:gd name="adj1" fmla="val 27678"/>
              <a:gd name="adj2" fmla="val -125684"/>
            </a:avLst>
          </a:prstGeom>
          <a:solidFill>
            <a:srgbClr val="66FFFF"/>
          </a:solidFill>
          <a:ln w="2857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t>e.g.</a:t>
            </a:r>
            <a:endParaRPr lang="en-US" altLang="zh-CN" b="1" dirty="0"/>
          </a:p>
          <a:p>
            <a:r>
              <a:rPr lang="en-US" altLang="zh-CN" b="1" dirty="0"/>
              <a:t>A+B </a:t>
            </a:r>
            <a:r>
              <a:rPr lang="en-US" altLang="zh-CN" b="1" dirty="0">
                <a:sym typeface="Symbol" panose="05050102010706020507"/>
              </a:rPr>
              <a:t></a:t>
            </a:r>
            <a:r>
              <a:rPr lang="en-US" altLang="zh-CN" b="1" dirty="0">
                <a:sym typeface="Wingdings" panose="05000000000000000000" pitchFamily="2" charset="2"/>
              </a:rPr>
              <a:t> C</a:t>
            </a:r>
            <a:endParaRPr lang="en-US" altLang="zh-CN" b="1" dirty="0"/>
          </a:p>
        </p:txBody>
      </p:sp>
      <p:sp>
        <p:nvSpPr>
          <p:cNvPr id="56" name="Text Box 50"/>
          <p:cNvSpPr txBox="1">
            <a:spLocks noChangeArrowheads="1"/>
          </p:cNvSpPr>
          <p:nvPr/>
        </p:nvSpPr>
        <p:spPr bwMode="auto">
          <a:xfrm>
            <a:off x="3689159" y="3083950"/>
            <a:ext cx="756000" cy="40011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sz="2000" b="1" dirty="0">
                <a:solidFill>
                  <a:srgbClr val="0000FF"/>
                </a:solidFill>
              </a:rPr>
              <a:t>F#</a:t>
            </a:r>
            <a:endParaRPr lang="en-US" altLang="zh-CN" sz="2000" b="1" dirty="0">
              <a:solidFill>
                <a:srgbClr val="0000FF"/>
              </a:solidFill>
            </a:endParaRPr>
          </a:p>
        </p:txBody>
      </p:sp>
      <p:sp>
        <p:nvSpPr>
          <p:cNvPr id="2" name="圆角矩形 1"/>
          <p:cNvSpPr/>
          <p:nvPr/>
        </p:nvSpPr>
        <p:spPr bwMode="auto">
          <a:xfrm>
            <a:off x="3732185" y="2078850"/>
            <a:ext cx="1253967" cy="426595"/>
          </a:xfrm>
          <a:prstGeom prst="roundRect">
            <a:avLst>
              <a:gd name="adj" fmla="val 8892"/>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zh-CN" altLang="en-US" sz="2000" b="1" dirty="0">
                <a:latin typeface="楷体" panose="02010609060101010101" pitchFamily="49" charset="-122"/>
                <a:ea typeface="楷体" panose="02010609060101010101" pitchFamily="49" charset="-122"/>
              </a:rPr>
              <a:t>缺页中断</a:t>
            </a:r>
            <a:endParaRPr lang="zh-CN" altLang="en-US" sz="2000" b="1" dirty="0">
              <a:latin typeface="楷体" panose="02010609060101010101" pitchFamily="49" charset="-122"/>
              <a:ea typeface="楷体" panose="02010609060101010101" pitchFamily="49" charset="-122"/>
            </a:endParaRPr>
          </a:p>
        </p:txBody>
      </p:sp>
      <p:sp>
        <p:nvSpPr>
          <p:cNvPr id="58" name="圆角矩形 57"/>
          <p:cNvSpPr/>
          <p:nvPr/>
        </p:nvSpPr>
        <p:spPr bwMode="auto">
          <a:xfrm>
            <a:off x="8122179" y="5404285"/>
            <a:ext cx="1332000" cy="398074"/>
          </a:xfrm>
          <a:prstGeom prst="roundRect">
            <a:avLst>
              <a:gd name="adj" fmla="val 9153"/>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en-US" sz="2000" b="1" dirty="0">
                <a:latin typeface="楷体" panose="02010609060101010101" pitchFamily="49" charset="-122"/>
                <a:ea typeface="楷体" panose="02010609060101010101" pitchFamily="49" charset="-122"/>
              </a:rPr>
              <a:t>按需分配</a:t>
            </a:r>
            <a:endParaRPr lang="zh-CN" altLang="en-US" sz="2000" b="1" dirty="0">
              <a:latin typeface="楷体" panose="02010609060101010101" pitchFamily="49" charset="-122"/>
              <a:ea typeface="楷体" panose="02010609060101010101" pitchFamily="49" charset="-122"/>
            </a:endParaRPr>
          </a:p>
        </p:txBody>
      </p:sp>
      <p:grpSp>
        <p:nvGrpSpPr>
          <p:cNvPr id="4" name="组合 3"/>
          <p:cNvGrpSpPr/>
          <p:nvPr/>
        </p:nvGrpSpPr>
        <p:grpSpPr>
          <a:xfrm>
            <a:off x="10608579" y="1064833"/>
            <a:ext cx="1260000" cy="1980000"/>
            <a:chOff x="7677345" y="98850"/>
            <a:chExt cx="1305146" cy="1980000"/>
          </a:xfrm>
        </p:grpSpPr>
        <p:cxnSp>
          <p:nvCxnSpPr>
            <p:cNvPr id="5" name="直接连接符 4"/>
            <p:cNvCxnSpPr/>
            <p:nvPr/>
          </p:nvCxnSpPr>
          <p:spPr bwMode="auto">
            <a:xfrm>
              <a:off x="7677345" y="98850"/>
              <a:ext cx="0" cy="198000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8982490" y="98850"/>
              <a:ext cx="0" cy="198000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矩形 6"/>
            <p:cNvSpPr/>
            <p:nvPr/>
          </p:nvSpPr>
          <p:spPr bwMode="auto">
            <a:xfrm>
              <a:off x="7677345" y="188640"/>
              <a:ext cx="1305146" cy="36004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1400" b="1" dirty="0">
                  <a:ea typeface="黑体" panose="02010609060101010101" pitchFamily="2" charset="-122"/>
                </a:rPr>
                <a:t>ADD A, B, C</a:t>
              </a:r>
              <a:endParaRPr lang="zh-CN" altLang="en-US" sz="1400" b="1" dirty="0">
                <a:ea typeface="黑体" panose="02010609060101010101" pitchFamily="2" charset="-122"/>
              </a:endParaRPr>
            </a:p>
          </p:txBody>
        </p:sp>
        <p:sp>
          <p:nvSpPr>
            <p:cNvPr id="8" name="矩形 7"/>
            <p:cNvSpPr/>
            <p:nvPr/>
          </p:nvSpPr>
          <p:spPr bwMode="auto">
            <a:xfrm>
              <a:off x="7677345" y="638690"/>
              <a:ext cx="1305146" cy="36004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1400" b="1" dirty="0">
                  <a:ea typeface="黑体" panose="02010609060101010101" pitchFamily="2" charset="-122"/>
                </a:rPr>
                <a:t>A</a:t>
              </a:r>
              <a:endParaRPr lang="zh-CN" altLang="en-US" sz="1400" b="1" dirty="0">
                <a:ea typeface="黑体" panose="02010609060101010101" pitchFamily="2" charset="-122"/>
              </a:endParaRPr>
            </a:p>
          </p:txBody>
        </p:sp>
        <p:sp>
          <p:nvSpPr>
            <p:cNvPr id="9" name="矩形 8"/>
            <p:cNvSpPr/>
            <p:nvPr/>
          </p:nvSpPr>
          <p:spPr bwMode="auto">
            <a:xfrm>
              <a:off x="7677345" y="1088740"/>
              <a:ext cx="1305146" cy="360040"/>
            </a:xfrm>
            <a:prstGeom prst="rect">
              <a:avLst/>
            </a:prstGeom>
            <a:solidFill>
              <a:srgbClr val="FD9BA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1400" b="1" dirty="0">
                  <a:ea typeface="黑体" panose="02010609060101010101" pitchFamily="2" charset="-122"/>
                </a:rPr>
                <a:t>B</a:t>
              </a:r>
              <a:endParaRPr lang="zh-CN" altLang="en-US" sz="1400" b="1" dirty="0">
                <a:ea typeface="黑体" panose="02010609060101010101" pitchFamily="2" charset="-122"/>
              </a:endParaRPr>
            </a:p>
          </p:txBody>
        </p:sp>
        <p:sp>
          <p:nvSpPr>
            <p:cNvPr id="10" name="矩形 9"/>
            <p:cNvSpPr/>
            <p:nvPr/>
          </p:nvSpPr>
          <p:spPr bwMode="auto">
            <a:xfrm>
              <a:off x="7677345" y="1538790"/>
              <a:ext cx="1305146" cy="36004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1400" b="1" dirty="0">
                  <a:ea typeface="黑体" panose="02010609060101010101" pitchFamily="2" charset="-122"/>
                </a:rPr>
                <a:t>C</a:t>
              </a:r>
              <a:endParaRPr lang="zh-CN" altLang="en-US" sz="1400" b="1" dirty="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wipe(up)">
                                      <p:cBhvr>
                                        <p:cTn id="7" dur="500"/>
                                        <p:tgtEl>
                                          <p:spTgt spid="1863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6394"/>
                                        </p:tgtEl>
                                        <p:attrNameLst>
                                          <p:attrName>style.visibility</p:attrName>
                                        </p:attrNameLst>
                                      </p:cBhvr>
                                      <p:to>
                                        <p:strVal val="visible"/>
                                      </p:to>
                                    </p:set>
                                    <p:animEffect transition="in" filter="wipe(left)">
                                      <p:cBhvr>
                                        <p:cTn id="12" dur="500"/>
                                        <p:tgtEl>
                                          <p:spTgt spid="18639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6397"/>
                                        </p:tgtEl>
                                        <p:attrNameLst>
                                          <p:attrName>style.visibility</p:attrName>
                                        </p:attrNameLst>
                                      </p:cBhvr>
                                      <p:to>
                                        <p:strVal val="visible"/>
                                      </p:to>
                                    </p:set>
                                    <p:animEffect transition="in" filter="wipe(left)">
                                      <p:cBhvr>
                                        <p:cTn id="15" dur="500"/>
                                        <p:tgtEl>
                                          <p:spTgt spid="186397"/>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86375"/>
                                        </p:tgtEl>
                                        <p:attrNameLst>
                                          <p:attrName>style.visibility</p:attrName>
                                        </p:attrNameLst>
                                      </p:cBhvr>
                                      <p:to>
                                        <p:strVal val="visible"/>
                                      </p:to>
                                    </p:set>
                                    <p:animEffect transition="in" filter="wipe(left)">
                                      <p:cBhvr>
                                        <p:cTn id="19" dur="500"/>
                                        <p:tgtEl>
                                          <p:spTgt spid="186375"/>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9" fill="hold" nodeType="clickEffect">
                                  <p:stCondLst>
                                    <p:cond delay="0"/>
                                  </p:stCondLst>
                                  <p:childTnLst>
                                    <p:set>
                                      <p:cBhvr>
                                        <p:cTn id="23" dur="1" fill="hold">
                                          <p:stCondLst>
                                            <p:cond delay="0"/>
                                          </p:stCondLst>
                                        </p:cTn>
                                        <p:tgtEl>
                                          <p:spTgt spid="186398"/>
                                        </p:tgtEl>
                                        <p:attrNameLst>
                                          <p:attrName>style.visibility</p:attrName>
                                        </p:attrNameLst>
                                      </p:cBhvr>
                                      <p:to>
                                        <p:strVal val="visible"/>
                                      </p:to>
                                    </p:set>
                                    <p:animEffect transition="in" filter="strips(upLeft)">
                                      <p:cBhvr>
                                        <p:cTn id="24" dur="500"/>
                                        <p:tgtEl>
                                          <p:spTgt spid="18639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6402"/>
                                        </p:tgtEl>
                                        <p:attrNameLst>
                                          <p:attrName>style.visibility</p:attrName>
                                        </p:attrNameLst>
                                      </p:cBhvr>
                                      <p:to>
                                        <p:strVal val="visible"/>
                                      </p:to>
                                    </p:set>
                                    <p:animEffect transition="in" filter="wipe(left)">
                                      <p:cBhvr>
                                        <p:cTn id="27" dur="500"/>
                                        <p:tgtEl>
                                          <p:spTgt spid="186402"/>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86380"/>
                                        </p:tgtEl>
                                        <p:attrNameLst>
                                          <p:attrName>style.visibility</p:attrName>
                                        </p:attrNameLst>
                                      </p:cBhvr>
                                      <p:to>
                                        <p:strVal val="visible"/>
                                      </p:to>
                                    </p:set>
                                    <p:animEffect transition="in" filter="wipe(down)">
                                      <p:cBhvr>
                                        <p:cTn id="31" dur="500"/>
                                        <p:tgtEl>
                                          <p:spTgt spid="186380"/>
                                        </p:tgtEl>
                                      </p:cBhvr>
                                    </p:animEffect>
                                  </p:childTnLst>
                                </p:cTn>
                              </p:par>
                            </p:childTnLst>
                          </p:cTn>
                        </p:par>
                        <p:par>
                          <p:cTn id="32" fill="hold">
                            <p:stCondLst>
                              <p:cond delay="1000"/>
                            </p:stCondLst>
                            <p:childTnLst>
                              <p:par>
                                <p:cTn id="33" presetID="16" presetClass="entr" presetSubtype="37"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arn(outVertic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6403"/>
                                        </p:tgtEl>
                                        <p:attrNameLst>
                                          <p:attrName>style.visibility</p:attrName>
                                        </p:attrNameLst>
                                      </p:cBhvr>
                                      <p:to>
                                        <p:strVal val="visible"/>
                                      </p:to>
                                    </p:set>
                                    <p:animEffect transition="in" filter="wipe(left)">
                                      <p:cBhvr>
                                        <p:cTn id="40" dur="500"/>
                                        <p:tgtEl>
                                          <p:spTgt spid="1864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86406"/>
                                        </p:tgtEl>
                                        <p:attrNameLst>
                                          <p:attrName>style.visibility</p:attrName>
                                        </p:attrNameLst>
                                      </p:cBhvr>
                                      <p:to>
                                        <p:strVal val="visible"/>
                                      </p:to>
                                    </p:set>
                                    <p:animEffect transition="in" filter="wipe(left)">
                                      <p:cBhvr>
                                        <p:cTn id="43" dur="500"/>
                                        <p:tgtEl>
                                          <p:spTgt spid="18640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86381"/>
                                        </p:tgtEl>
                                        <p:attrNameLst>
                                          <p:attrName>style.visibility</p:attrName>
                                        </p:attrNameLst>
                                      </p:cBhvr>
                                      <p:to>
                                        <p:strVal val="visible"/>
                                      </p:to>
                                    </p:set>
                                    <p:animEffect transition="in" filter="wipe(left)">
                                      <p:cBhvr>
                                        <p:cTn id="47" dur="500"/>
                                        <p:tgtEl>
                                          <p:spTgt spid="18638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86384"/>
                                        </p:tgtEl>
                                        <p:attrNameLst>
                                          <p:attrName>style.visibility</p:attrName>
                                        </p:attrNameLst>
                                      </p:cBhvr>
                                      <p:to>
                                        <p:strVal val="visible"/>
                                      </p:to>
                                    </p:set>
                                    <p:animEffect transition="in" filter="wipe(up)">
                                      <p:cBhvr>
                                        <p:cTn id="52" dur="500"/>
                                        <p:tgtEl>
                                          <p:spTgt spid="18638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1" fill="hold">
                                          <p:stCondLst>
                                            <p:cond delay="0"/>
                                          </p:stCondLst>
                                        </p:cTn>
                                        <p:tgtEl>
                                          <p:spTgt spid="186407"/>
                                        </p:tgtEl>
                                        <p:attrNameLst>
                                          <p:attrName>style.visibility</p:attrName>
                                        </p:attrNameLst>
                                      </p:cBhvr>
                                      <p:to>
                                        <p:strVal val="visible"/>
                                      </p:to>
                                    </p:set>
                                    <p:animEffect transition="in" filter="strips(downLeft)">
                                      <p:cBhvr>
                                        <p:cTn id="57" dur="500"/>
                                        <p:tgtEl>
                                          <p:spTgt spid="18640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6410"/>
                                        </p:tgtEl>
                                        <p:attrNameLst>
                                          <p:attrName>style.visibility</p:attrName>
                                        </p:attrNameLst>
                                      </p:cBhvr>
                                      <p:to>
                                        <p:strVal val="visible"/>
                                      </p:to>
                                    </p:set>
                                    <p:animEffect transition="in" filter="wipe(up)">
                                      <p:cBhvr>
                                        <p:cTn id="60" dur="500"/>
                                        <p:tgtEl>
                                          <p:spTgt spid="186410"/>
                                        </p:tgtEl>
                                      </p:cBhvr>
                                    </p:animEffect>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1000"/>
                                        <p:tgtEl>
                                          <p:spTgt spid="58"/>
                                        </p:tgtEl>
                                      </p:cBhvr>
                                    </p:animEffect>
                                    <p:anim calcmode="lin" valueType="num">
                                      <p:cBhvr>
                                        <p:cTn id="65" dur="1000" fill="hold"/>
                                        <p:tgtEl>
                                          <p:spTgt spid="58"/>
                                        </p:tgtEl>
                                        <p:attrNameLst>
                                          <p:attrName>ppt_x</p:attrName>
                                        </p:attrNameLst>
                                      </p:cBhvr>
                                      <p:tavLst>
                                        <p:tav tm="0">
                                          <p:val>
                                            <p:strVal val="#ppt_x"/>
                                          </p:val>
                                        </p:tav>
                                        <p:tav tm="100000">
                                          <p:val>
                                            <p:strVal val="#ppt_x"/>
                                          </p:val>
                                        </p:tav>
                                      </p:tavLst>
                                    </p:anim>
                                    <p:anim calcmode="lin" valueType="num">
                                      <p:cBhvr>
                                        <p:cTn id="6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8" presetClass="entr" presetSubtype="9" fill="hold" nodeType="clickEffect">
                                  <p:stCondLst>
                                    <p:cond delay="0"/>
                                  </p:stCondLst>
                                  <p:childTnLst>
                                    <p:set>
                                      <p:cBhvr>
                                        <p:cTn id="70" dur="1" fill="hold">
                                          <p:stCondLst>
                                            <p:cond delay="0"/>
                                          </p:stCondLst>
                                        </p:cTn>
                                        <p:tgtEl>
                                          <p:spTgt spid="186411"/>
                                        </p:tgtEl>
                                        <p:attrNameLst>
                                          <p:attrName>style.visibility</p:attrName>
                                        </p:attrNameLst>
                                      </p:cBhvr>
                                      <p:to>
                                        <p:strVal val="visible"/>
                                      </p:to>
                                    </p:set>
                                    <p:animEffect transition="in" filter="strips(upLeft)">
                                      <p:cBhvr>
                                        <p:cTn id="71" dur="500"/>
                                        <p:tgtEl>
                                          <p:spTgt spid="186411"/>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186415"/>
                                        </p:tgtEl>
                                        <p:attrNameLst>
                                          <p:attrName>style.visibility</p:attrName>
                                        </p:attrNameLst>
                                      </p:cBhvr>
                                      <p:to>
                                        <p:strVal val="visible"/>
                                      </p:to>
                                    </p:set>
                                    <p:animEffect transition="in" filter="wipe(up)">
                                      <p:cBhvr>
                                        <p:cTn id="74" dur="500"/>
                                        <p:tgtEl>
                                          <p:spTgt spid="186415"/>
                                        </p:tgtEl>
                                      </p:cBhvr>
                                    </p:animEffect>
                                  </p:childTnLst>
                                </p:cTn>
                              </p:par>
                            </p:childTnLst>
                          </p:cTn>
                        </p:par>
                        <p:par>
                          <p:cTn id="75" fill="hold">
                            <p:stCondLst>
                              <p:cond delay="500"/>
                            </p:stCondLst>
                            <p:childTnLst>
                              <p:par>
                                <p:cTn id="76" presetID="2" presetClass="entr" presetSubtype="8" fill="hold" grpId="0" nodeType="afterEffect">
                                  <p:stCondLst>
                                    <p:cond delay="0"/>
                                  </p:stCondLst>
                                  <p:childTnLst>
                                    <p:set>
                                      <p:cBhvr>
                                        <p:cTn id="77" dur="1" fill="hold">
                                          <p:stCondLst>
                                            <p:cond delay="0"/>
                                          </p:stCondLst>
                                        </p:cTn>
                                        <p:tgtEl>
                                          <p:spTgt spid="56"/>
                                        </p:tgtEl>
                                        <p:attrNameLst>
                                          <p:attrName>style.visibility</p:attrName>
                                        </p:attrNameLst>
                                      </p:cBhvr>
                                      <p:to>
                                        <p:strVal val="visible"/>
                                      </p:to>
                                    </p:set>
                                    <p:anim calcmode="lin" valueType="num">
                                      <p:cBhvr additive="base">
                                        <p:cTn id="78" dur="500" fill="hold"/>
                                        <p:tgtEl>
                                          <p:spTgt spid="56"/>
                                        </p:tgtEl>
                                        <p:attrNameLst>
                                          <p:attrName>ppt_x</p:attrName>
                                        </p:attrNameLst>
                                      </p:cBhvr>
                                      <p:tavLst>
                                        <p:tav tm="0">
                                          <p:val>
                                            <p:strVal val="0-#ppt_w/2"/>
                                          </p:val>
                                        </p:tav>
                                        <p:tav tm="100000">
                                          <p:val>
                                            <p:strVal val="#ppt_x"/>
                                          </p:val>
                                        </p:tav>
                                      </p:tavLst>
                                    </p:anim>
                                    <p:anim calcmode="lin" valueType="num">
                                      <p:cBhvr additive="base">
                                        <p:cTn id="79" dur="500" fill="hold"/>
                                        <p:tgtEl>
                                          <p:spTgt spid="56"/>
                                        </p:tgtEl>
                                        <p:attrNameLst>
                                          <p:attrName>ppt_y</p:attrName>
                                        </p:attrNameLst>
                                      </p:cBhvr>
                                      <p:tavLst>
                                        <p:tav tm="0">
                                          <p:val>
                                            <p:strVal val="#ppt_y"/>
                                          </p:val>
                                        </p:tav>
                                        <p:tav tm="100000">
                                          <p:val>
                                            <p:strVal val="#ppt_y"/>
                                          </p:val>
                                        </p:tav>
                                      </p:tavLst>
                                    </p:anim>
                                  </p:childTnLst>
                                </p:cTn>
                              </p:par>
                            </p:childTnLst>
                          </p:cTn>
                        </p:par>
                        <p:par>
                          <p:cTn id="80" fill="hold">
                            <p:stCondLst>
                              <p:cond delay="1000"/>
                            </p:stCondLst>
                            <p:childTnLst>
                              <p:par>
                                <p:cTn id="81" presetID="2" presetClass="entr" presetSubtype="8" fill="hold" grpId="0" nodeType="afterEffect">
                                  <p:stCondLst>
                                    <p:cond delay="0"/>
                                  </p:stCondLst>
                                  <p:childTnLst>
                                    <p:set>
                                      <p:cBhvr>
                                        <p:cTn id="82" dur="1" fill="hold">
                                          <p:stCondLst>
                                            <p:cond delay="0"/>
                                          </p:stCondLst>
                                        </p:cTn>
                                        <p:tgtEl>
                                          <p:spTgt spid="186418"/>
                                        </p:tgtEl>
                                        <p:attrNameLst>
                                          <p:attrName>style.visibility</p:attrName>
                                        </p:attrNameLst>
                                      </p:cBhvr>
                                      <p:to>
                                        <p:strVal val="visible"/>
                                      </p:to>
                                    </p:set>
                                    <p:anim calcmode="lin" valueType="num">
                                      <p:cBhvr additive="base">
                                        <p:cTn id="83" dur="500" fill="hold"/>
                                        <p:tgtEl>
                                          <p:spTgt spid="186418"/>
                                        </p:tgtEl>
                                        <p:attrNameLst>
                                          <p:attrName>ppt_x</p:attrName>
                                        </p:attrNameLst>
                                      </p:cBhvr>
                                      <p:tavLst>
                                        <p:tav tm="0">
                                          <p:val>
                                            <p:strVal val="0-#ppt_w/2"/>
                                          </p:val>
                                        </p:tav>
                                        <p:tav tm="100000">
                                          <p:val>
                                            <p:strVal val="#ppt_x"/>
                                          </p:val>
                                        </p:tav>
                                      </p:tavLst>
                                    </p:anim>
                                    <p:anim calcmode="lin" valueType="num">
                                      <p:cBhvr additive="base">
                                        <p:cTn id="84" dur="500" fill="hold"/>
                                        <p:tgtEl>
                                          <p:spTgt spid="186418"/>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186416"/>
                                        </p:tgtEl>
                                        <p:attrNameLst>
                                          <p:attrName>style.visibility</p:attrName>
                                        </p:attrNameLst>
                                      </p:cBhvr>
                                      <p:to>
                                        <p:strVal val="visible"/>
                                      </p:to>
                                    </p:set>
                                    <p:animEffect transition="in" filter="wipe(right)">
                                      <p:cBhvr>
                                        <p:cTn id="89" dur="500"/>
                                        <p:tgtEl>
                                          <p:spTgt spid="186416"/>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186417"/>
                                        </p:tgtEl>
                                        <p:attrNameLst>
                                          <p:attrName>style.visibility</p:attrName>
                                        </p:attrNameLst>
                                      </p:cBhvr>
                                      <p:to>
                                        <p:strVal val="visible"/>
                                      </p:to>
                                    </p:set>
                                    <p:animEffect transition="in" filter="wipe(up)">
                                      <p:cBhvr>
                                        <p:cTn id="92" dur="500"/>
                                        <p:tgtEl>
                                          <p:spTgt spid="1864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86419"/>
                                        </p:tgtEl>
                                        <p:attrNameLst>
                                          <p:attrName>style.visibility</p:attrName>
                                        </p:attrNameLst>
                                      </p:cBhvr>
                                      <p:to>
                                        <p:strVal val="visible"/>
                                      </p:to>
                                    </p:set>
                                    <p:animEffect transition="in" filter="wipe(down)">
                                      <p:cBhvr>
                                        <p:cTn id="97" dur="500"/>
                                        <p:tgtEl>
                                          <p:spTgt spid="18641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86421"/>
                                        </p:tgtEl>
                                        <p:attrNameLst>
                                          <p:attrName>style.visibility</p:attrName>
                                        </p:attrNameLst>
                                      </p:cBhvr>
                                      <p:to>
                                        <p:strVal val="visible"/>
                                      </p:to>
                                    </p:set>
                                    <p:animEffect transition="in" filter="wipe(down)">
                                      <p:cBhvr>
                                        <p:cTn id="102" dur="500"/>
                                        <p:tgtEl>
                                          <p:spTgt spid="18642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86422"/>
                                        </p:tgtEl>
                                        <p:attrNameLst>
                                          <p:attrName>style.visibility</p:attrName>
                                        </p:attrNameLst>
                                      </p:cBhvr>
                                      <p:to>
                                        <p:strVal val="visible"/>
                                      </p:to>
                                    </p:set>
                                    <p:animEffect transition="in" filter="wipe(up)">
                                      <p:cBhvr>
                                        <p:cTn id="107" dur="500"/>
                                        <p:tgtEl>
                                          <p:spTgt spid="186422"/>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4"/>
                                        </p:tgtEl>
                                        <p:attrNameLst>
                                          <p:attrName>style.visibility</p:attrName>
                                        </p:attrNameLst>
                                      </p:cBhvr>
                                      <p:to>
                                        <p:strVal val="visible"/>
                                      </p:to>
                                    </p:set>
                                    <p:animEffect transition="in" filter="wipe(left)">
                                      <p:cBhvr>
                                        <p:cTn id="111" dur="500"/>
                                        <p:tgtEl>
                                          <p:spTgt spid="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86420"/>
                                        </p:tgtEl>
                                        <p:attrNameLst>
                                          <p:attrName>style.visibility</p:attrName>
                                        </p:attrNameLst>
                                      </p:cBhvr>
                                      <p:to>
                                        <p:strVal val="visible"/>
                                      </p:to>
                                    </p:set>
                                    <p:animEffect transition="in" filter="wipe(left)">
                                      <p:cBhvr>
                                        <p:cTn id="116" dur="500"/>
                                        <p:tgtEl>
                                          <p:spTgt spid="186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P spid="186397" grpId="0"/>
      <p:bldP spid="186402" grpId="0"/>
      <p:bldP spid="186406" grpId="0"/>
      <p:bldP spid="186410" grpId="0"/>
      <p:bldP spid="186415" grpId="0"/>
      <p:bldP spid="186416" grpId="0" animBg="1"/>
      <p:bldP spid="186417" grpId="0"/>
      <p:bldP spid="186418" grpId="0" animBg="1"/>
      <p:bldP spid="186419" grpId="0" animBg="1"/>
      <p:bldP spid="186420" grpId="0" animBg="1"/>
      <p:bldP spid="186421" grpId="0" animBg="1"/>
      <p:bldP spid="186422" grpId="0" animBg="1"/>
      <p:bldP spid="56" grpId="0" animBg="1"/>
      <p:bldP spid="2" grpId="0" animBg="1"/>
      <p:bldP spid="5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Frame</a:t>
            </a:r>
            <a:r>
              <a:rPr lang="zh-CN" altLang="en-US" dirty="0"/>
              <a:t>块的分配</a:t>
            </a:r>
            <a:endParaRPr lang="zh-CN" altLang="en-US" dirty="0"/>
          </a:p>
        </p:txBody>
      </p:sp>
      <p:sp>
        <p:nvSpPr>
          <p:cNvPr id="3" name="内容占位符 2"/>
          <p:cNvSpPr>
            <a:spLocks noGrp="1"/>
          </p:cNvSpPr>
          <p:nvPr>
            <p:ph idx="1"/>
          </p:nvPr>
        </p:nvSpPr>
        <p:spPr/>
        <p:txBody>
          <a:bodyPr>
            <a:normAutofit/>
          </a:bodyPr>
          <a:lstStyle/>
          <a:p>
            <a:pPr>
              <a:spcBef>
                <a:spcPts val="800"/>
              </a:spcBef>
            </a:pPr>
            <a:r>
              <a:rPr lang="zh-CN" altLang="en-US" dirty="0"/>
              <a:t>请求</a:t>
            </a:r>
            <a:r>
              <a:rPr lang="en-US" altLang="zh-CN" dirty="0"/>
              <a:t>m</a:t>
            </a:r>
            <a:r>
              <a:rPr lang="zh-CN" altLang="en-US" dirty="0"/>
              <a:t>，</a:t>
            </a:r>
            <a:r>
              <a:rPr lang="en-US" altLang="zh-CN" dirty="0"/>
              <a:t>2</a:t>
            </a:r>
            <a:r>
              <a:rPr lang="en-US" altLang="zh-CN" baseline="30000" dirty="0"/>
              <a:t>i-1</a:t>
            </a:r>
            <a:r>
              <a:rPr lang="en-US" altLang="zh-CN" dirty="0"/>
              <a:t>&lt;m&lt;2</a:t>
            </a:r>
            <a:r>
              <a:rPr lang="en-US" altLang="zh-CN" baseline="30000" dirty="0"/>
              <a:t>i</a:t>
            </a:r>
            <a:endParaRPr lang="en-US" altLang="zh-CN" baseline="30000" dirty="0"/>
          </a:p>
          <a:p>
            <a:pPr marL="0" indent="0">
              <a:spcBef>
                <a:spcPts val="800"/>
              </a:spcBef>
              <a:buNone/>
            </a:pPr>
            <a:r>
              <a:rPr lang="zh-CN" altLang="en-US" dirty="0"/>
              <a:t>（</a:t>
            </a:r>
            <a:r>
              <a:rPr lang="en-US" altLang="zh-CN" dirty="0"/>
              <a:t>1</a:t>
            </a:r>
            <a:r>
              <a:rPr lang="zh-CN" altLang="en-US" dirty="0"/>
              <a:t>）在</a:t>
            </a:r>
            <a:r>
              <a:rPr lang="en-US" altLang="zh-CN" dirty="0" err="1"/>
              <a:t>free_area</a:t>
            </a:r>
            <a:r>
              <a:rPr lang="zh-CN" altLang="en-US" dirty="0"/>
              <a:t>的第</a:t>
            </a:r>
            <a:r>
              <a:rPr lang="en-US" altLang="zh-CN" dirty="0" err="1"/>
              <a:t>i</a:t>
            </a:r>
            <a:r>
              <a:rPr lang="zh-CN" altLang="en-US" dirty="0"/>
              <a:t>个链表中分配空闲</a:t>
            </a:r>
            <a:r>
              <a:rPr lang="en-US" altLang="zh-CN" dirty="0"/>
              <a:t>frame</a:t>
            </a:r>
            <a:r>
              <a:rPr lang="zh-CN" altLang="en-US" dirty="0"/>
              <a:t>块</a:t>
            </a:r>
            <a:endParaRPr lang="en-US" altLang="zh-CN" dirty="0"/>
          </a:p>
          <a:p>
            <a:pPr lvl="1">
              <a:spcBef>
                <a:spcPts val="800"/>
              </a:spcBef>
            </a:pPr>
            <a:r>
              <a:rPr lang="zh-CN" altLang="en-US" dirty="0"/>
              <a:t>若有，则直接分配；</a:t>
            </a:r>
            <a:r>
              <a:rPr lang="en-US" altLang="zh-CN" dirty="0"/>
              <a:t>// </a:t>
            </a:r>
            <a:r>
              <a:rPr lang="zh-CN" altLang="en-US" dirty="0"/>
              <a:t>结束返回</a:t>
            </a:r>
            <a:endParaRPr lang="en-US" altLang="zh-CN" dirty="0"/>
          </a:p>
          <a:p>
            <a:pPr lvl="1">
              <a:spcBef>
                <a:spcPts val="800"/>
              </a:spcBef>
            </a:pPr>
            <a:r>
              <a:rPr lang="zh-CN" altLang="en-US" dirty="0"/>
              <a:t>若没有，进行（</a:t>
            </a:r>
            <a:r>
              <a:rPr lang="en-US" altLang="zh-CN" dirty="0"/>
              <a:t>2</a:t>
            </a:r>
            <a:r>
              <a:rPr lang="zh-CN" altLang="en-US" dirty="0"/>
              <a:t>）</a:t>
            </a:r>
            <a:endParaRPr lang="en-US" altLang="zh-CN" dirty="0"/>
          </a:p>
          <a:p>
            <a:pPr marL="0" indent="0">
              <a:spcBef>
                <a:spcPts val="800"/>
              </a:spcBef>
              <a:buNone/>
            </a:pPr>
            <a:r>
              <a:rPr lang="zh-CN" altLang="en-US" dirty="0"/>
              <a:t>（</a:t>
            </a:r>
            <a:r>
              <a:rPr lang="en-US" altLang="zh-CN" dirty="0"/>
              <a:t>2</a:t>
            </a:r>
            <a:r>
              <a:rPr lang="zh-CN" altLang="en-US" dirty="0"/>
              <a:t>）查找第</a:t>
            </a:r>
            <a:r>
              <a:rPr lang="en-US" altLang="zh-CN" dirty="0"/>
              <a:t>i+1</a:t>
            </a:r>
            <a:r>
              <a:rPr lang="zh-CN" altLang="en-US" dirty="0"/>
              <a:t>个链表中是否有空闲的</a:t>
            </a:r>
            <a:r>
              <a:rPr lang="en-US" altLang="zh-CN" dirty="0"/>
              <a:t>frame</a:t>
            </a:r>
            <a:r>
              <a:rPr lang="zh-CN" altLang="en-US" dirty="0"/>
              <a:t>块</a:t>
            </a:r>
            <a:endParaRPr lang="en-US" altLang="zh-CN" dirty="0"/>
          </a:p>
          <a:p>
            <a:pPr lvl="1">
              <a:spcBef>
                <a:spcPts val="800"/>
              </a:spcBef>
            </a:pPr>
            <a:r>
              <a:rPr lang="zh-CN" altLang="en-US" dirty="0"/>
              <a:t>若有，则分配</a:t>
            </a:r>
            <a:r>
              <a:rPr lang="en-US" altLang="zh-CN" dirty="0"/>
              <a:t>2</a:t>
            </a:r>
            <a:r>
              <a:rPr lang="en-US" altLang="zh-CN" baseline="30000" dirty="0"/>
              <a:t>i</a:t>
            </a:r>
            <a:r>
              <a:rPr lang="zh-CN" altLang="en-US" dirty="0"/>
              <a:t>个</a:t>
            </a:r>
            <a:r>
              <a:rPr lang="en-US" altLang="zh-CN" dirty="0"/>
              <a:t>frame</a:t>
            </a:r>
            <a:r>
              <a:rPr lang="zh-CN" altLang="en-US" dirty="0"/>
              <a:t>，将剩下的</a:t>
            </a:r>
            <a:r>
              <a:rPr lang="en-US" altLang="zh-CN" dirty="0"/>
              <a:t>2</a:t>
            </a:r>
            <a:r>
              <a:rPr lang="en-US" altLang="zh-CN" baseline="30000" dirty="0"/>
              <a:t>i</a:t>
            </a:r>
            <a:r>
              <a:rPr lang="zh-CN" altLang="en-US" dirty="0"/>
              <a:t>个</a:t>
            </a:r>
            <a:r>
              <a:rPr lang="en-US" altLang="zh-CN" dirty="0"/>
              <a:t>frame</a:t>
            </a:r>
            <a:r>
              <a:rPr lang="zh-CN" altLang="en-US" dirty="0"/>
              <a:t>插入第</a:t>
            </a:r>
            <a:r>
              <a:rPr lang="en-US" altLang="zh-CN" dirty="0" err="1"/>
              <a:t>i</a:t>
            </a:r>
            <a:r>
              <a:rPr lang="zh-CN" altLang="en-US" dirty="0"/>
              <a:t>个链表中；</a:t>
            </a:r>
            <a:endParaRPr lang="en-US" altLang="zh-CN" dirty="0"/>
          </a:p>
          <a:p>
            <a:pPr lvl="1">
              <a:spcBef>
                <a:spcPts val="800"/>
              </a:spcBef>
            </a:pPr>
            <a:r>
              <a:rPr lang="zh-CN" altLang="en-US" dirty="0"/>
              <a:t>若没有，</a:t>
            </a:r>
            <a:r>
              <a:rPr lang="en-US" altLang="zh-CN" dirty="0" err="1"/>
              <a:t>i</a:t>
            </a:r>
            <a:r>
              <a:rPr lang="en-US" altLang="zh-CN" dirty="0"/>
              <a:t>=i+1,</a:t>
            </a:r>
            <a:r>
              <a:rPr lang="zh-CN" altLang="en-US" dirty="0"/>
              <a:t>重复（</a:t>
            </a:r>
            <a:r>
              <a:rPr lang="en-US" altLang="zh-CN" dirty="0"/>
              <a:t>2</a:t>
            </a:r>
            <a:r>
              <a:rPr lang="zh-CN" altLang="en-US" dirty="0"/>
              <a:t>），直到找到有空闲</a:t>
            </a:r>
            <a:r>
              <a:rPr lang="en-US" altLang="zh-CN" dirty="0"/>
              <a:t>frame</a:t>
            </a:r>
            <a:r>
              <a:rPr lang="zh-CN" altLang="en-US" dirty="0"/>
              <a:t>块的链表。</a:t>
            </a:r>
            <a:endParaRPr lang="en-US" altLang="zh-CN" dirty="0"/>
          </a:p>
          <a:p>
            <a:pPr lvl="2">
              <a:spcBef>
                <a:spcPts val="800"/>
              </a:spcBef>
            </a:pPr>
            <a:r>
              <a:rPr lang="zh-CN" altLang="en-US" dirty="0"/>
              <a:t>假设在第</a:t>
            </a:r>
            <a:r>
              <a:rPr lang="en-US" altLang="zh-CN" dirty="0" err="1"/>
              <a:t>i+x</a:t>
            </a:r>
            <a:r>
              <a:rPr lang="zh-CN" altLang="en-US" dirty="0"/>
              <a:t>链表中找到空闲</a:t>
            </a:r>
            <a:r>
              <a:rPr lang="en-US" altLang="zh-CN" dirty="0"/>
              <a:t>frame</a:t>
            </a:r>
            <a:r>
              <a:rPr lang="zh-CN" altLang="en-US" dirty="0"/>
              <a:t>块，则将其分为</a:t>
            </a:r>
            <a:r>
              <a:rPr lang="en-US" altLang="zh-CN" dirty="0"/>
              <a:t>L</a:t>
            </a:r>
            <a:r>
              <a:rPr lang="zh-CN" altLang="en-US" dirty="0"/>
              <a:t>和</a:t>
            </a:r>
            <a:r>
              <a:rPr lang="en-US" altLang="zh-CN" dirty="0"/>
              <a:t>R</a:t>
            </a:r>
            <a:r>
              <a:rPr lang="zh-CN" altLang="en-US" dirty="0"/>
              <a:t>两半，将</a:t>
            </a:r>
            <a:r>
              <a:rPr lang="en-US" altLang="zh-CN" dirty="0"/>
              <a:t>R</a:t>
            </a:r>
            <a:r>
              <a:rPr lang="zh-CN" altLang="en-US" dirty="0"/>
              <a:t>加入第</a:t>
            </a:r>
            <a:r>
              <a:rPr lang="en-US" altLang="zh-CN" dirty="0"/>
              <a:t>i+x-1</a:t>
            </a:r>
            <a:r>
              <a:rPr lang="zh-CN" altLang="en-US" dirty="0"/>
              <a:t>链表中，将</a:t>
            </a:r>
            <a:r>
              <a:rPr lang="en-US" altLang="zh-CN" dirty="0"/>
              <a:t>L</a:t>
            </a:r>
            <a:r>
              <a:rPr lang="zh-CN" altLang="en-US" dirty="0"/>
              <a:t>继续分为</a:t>
            </a:r>
            <a:r>
              <a:rPr lang="en-US" altLang="zh-CN" dirty="0"/>
              <a:t>L’</a:t>
            </a:r>
            <a:r>
              <a:rPr lang="zh-CN" altLang="en-US" dirty="0"/>
              <a:t>和</a:t>
            </a:r>
            <a:r>
              <a:rPr lang="en-US" altLang="zh-CN" dirty="0"/>
              <a:t>R’</a:t>
            </a:r>
            <a:r>
              <a:rPr lang="zh-CN" altLang="en-US" dirty="0"/>
              <a:t>两半，将</a:t>
            </a:r>
            <a:r>
              <a:rPr lang="en-US" altLang="zh-CN" dirty="0"/>
              <a:t>R’</a:t>
            </a:r>
            <a:r>
              <a:rPr lang="zh-CN" altLang="en-US" dirty="0"/>
              <a:t>加入下一阶链表中，继续将</a:t>
            </a:r>
            <a:r>
              <a:rPr lang="en-US" altLang="zh-CN" dirty="0"/>
              <a:t>L’</a:t>
            </a:r>
            <a:r>
              <a:rPr lang="zh-CN" altLang="en-US" dirty="0"/>
              <a:t>分为两半，</a:t>
            </a:r>
            <a:r>
              <a:rPr lang="en-US" altLang="zh-CN" dirty="0"/>
              <a:t>……</a:t>
            </a:r>
            <a:r>
              <a:rPr lang="zh-CN" altLang="en-US" dirty="0"/>
              <a:t>，直到</a:t>
            </a:r>
            <a:r>
              <a:rPr lang="en-US" altLang="zh-CN" dirty="0"/>
              <a:t>frame</a:t>
            </a:r>
            <a:r>
              <a:rPr lang="zh-CN" altLang="en-US" dirty="0"/>
              <a:t>块大小为</a:t>
            </a:r>
            <a:r>
              <a:rPr lang="en-US" altLang="zh-CN" dirty="0"/>
              <a:t>2</a:t>
            </a:r>
            <a:r>
              <a:rPr lang="en-US" altLang="zh-CN" baseline="30000" dirty="0"/>
              <a:t>i </a:t>
            </a:r>
            <a:r>
              <a:rPr lang="zh-CN" altLang="en-US" dirty="0"/>
              <a:t>，将右半加入第</a:t>
            </a:r>
            <a:r>
              <a:rPr lang="en-US" altLang="zh-CN" dirty="0" err="1"/>
              <a:t>i</a:t>
            </a:r>
            <a:r>
              <a:rPr lang="zh-CN" altLang="en-US" dirty="0"/>
              <a:t>个链表，将左半分配。</a:t>
            </a:r>
            <a:endParaRPr lang="en-US" altLang="zh-CN" dirty="0"/>
          </a:p>
          <a:p>
            <a:pPr lvl="2">
              <a:spcBef>
                <a:spcPts val="800"/>
              </a:spcBef>
            </a:pPr>
            <a:r>
              <a:rPr lang="zh-CN" altLang="en-US" dirty="0"/>
              <a:t>若没有找到空闲的内存空间，则返回空值，分配失败。</a:t>
            </a:r>
            <a:endParaRPr lang="en-US" altLang="zh-CN"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r>
              <a:rPr lang="zh-CN" altLang="en-US" dirty="0"/>
              <a:t>回收空间</a:t>
            </a:r>
            <a:r>
              <a:rPr lang="en-US" altLang="zh-CN" dirty="0"/>
              <a:t>2</a:t>
            </a:r>
            <a:r>
              <a:rPr lang="en-US" altLang="zh-CN" baseline="30000" dirty="0"/>
              <a:t>i </a:t>
            </a:r>
            <a:r>
              <a:rPr lang="en-US" altLang="zh-CN" dirty="0"/>
              <a:t>frame</a:t>
            </a:r>
            <a:endParaRPr lang="en-US" altLang="zh-CN" dirty="0"/>
          </a:p>
          <a:p>
            <a:r>
              <a:rPr lang="zh-CN" altLang="en-US" dirty="0"/>
              <a:t>查找第</a:t>
            </a:r>
            <a:r>
              <a:rPr lang="en-US" altLang="zh-CN" dirty="0" err="1"/>
              <a:t>i</a:t>
            </a:r>
            <a:r>
              <a:rPr lang="zh-CN" altLang="en-US" dirty="0"/>
              <a:t>个链表，看它的伙伴是否存在</a:t>
            </a:r>
            <a:endParaRPr lang="en-US" altLang="zh-CN" dirty="0"/>
          </a:p>
          <a:p>
            <a:pPr lvl="1"/>
            <a:r>
              <a:rPr lang="zh-CN" altLang="en-US" dirty="0"/>
              <a:t>不存在，直接插入第</a:t>
            </a:r>
            <a:r>
              <a:rPr lang="en-US" altLang="zh-CN" dirty="0" err="1"/>
              <a:t>i</a:t>
            </a:r>
            <a:r>
              <a:rPr lang="zh-CN" altLang="en-US" dirty="0"/>
              <a:t>个链表；</a:t>
            </a:r>
            <a:endParaRPr lang="en-US" altLang="zh-CN" dirty="0"/>
          </a:p>
          <a:p>
            <a:pPr lvl="1"/>
            <a:r>
              <a:rPr lang="zh-CN" altLang="en-US" dirty="0"/>
              <a:t>存在，从中取出其伙伴块，合并，并查找第</a:t>
            </a:r>
            <a:r>
              <a:rPr lang="en-US" altLang="zh-CN" dirty="0"/>
              <a:t>i+1</a:t>
            </a:r>
            <a:r>
              <a:rPr lang="zh-CN" altLang="en-US" dirty="0"/>
              <a:t>个链表，重复此过程，直到回收完成。</a:t>
            </a:r>
            <a:endParaRPr lang="en-US" altLang="zh-CN" dirty="0"/>
          </a:p>
        </p:txBody>
      </p:sp>
      <p:sp>
        <p:nvSpPr>
          <p:cNvPr id="5" name="内容占位符 4"/>
          <p:cNvSpPr>
            <a:spLocks noGrp="1"/>
          </p:cNvSpPr>
          <p:nvPr>
            <p:ph type="body" sz="half" idx="2"/>
          </p:nvPr>
        </p:nvSpPr>
        <p:spPr/>
        <p:txBody>
          <a:bodyPr/>
          <a:lstStyle/>
          <a:p>
            <a:r>
              <a:rPr lang="en-US" altLang="zh-CN" dirty="0"/>
              <a:t>Buddy</a:t>
            </a:r>
            <a:r>
              <a:rPr lang="zh-CN" altLang="en-US" dirty="0"/>
              <a:t>系统的优缺点</a:t>
            </a:r>
            <a:endParaRPr lang="en-US" altLang="zh-CN" dirty="0"/>
          </a:p>
          <a:p>
            <a:pPr lvl="1"/>
            <a:r>
              <a:rPr lang="zh-CN" altLang="en-US" dirty="0"/>
              <a:t>优点：简单、外部碎片较少、可分配连续的内存空间。</a:t>
            </a:r>
            <a:endParaRPr lang="en-US" altLang="zh-CN" dirty="0"/>
          </a:p>
          <a:p>
            <a:pPr lvl="1"/>
            <a:r>
              <a:rPr lang="zh-CN" altLang="en-US" dirty="0"/>
              <a:t>缺点：内存利用率较低，因为只有伙伴才可以合并。</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2" name="标题 1"/>
          <p:cNvSpPr>
            <a:spLocks noGrp="1"/>
          </p:cNvSpPr>
          <p:nvPr>
            <p:ph type="title"/>
          </p:nvPr>
        </p:nvSpPr>
        <p:spPr/>
        <p:txBody>
          <a:bodyPr/>
          <a:lstStyle/>
          <a:p>
            <a:r>
              <a:rPr lang="en-US" altLang="zh-CN" dirty="0"/>
              <a:t>Frame</a:t>
            </a:r>
            <a:r>
              <a:rPr lang="zh-CN" altLang="en-US" dirty="0"/>
              <a:t>块的回收</a:t>
            </a:r>
            <a:endParaRPr lang="zh-CN" altLang="en-US" dirty="0"/>
          </a:p>
        </p:txBody>
      </p:sp>
      <p:sp>
        <p:nvSpPr>
          <p:cNvPr id="7" name="五边形 6">
            <a:hlinkClick r:id="rId1" action="ppaction://hlinksldjump"/>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wipe(left)">
                                      <p:cBhvr>
                                        <p:cTn id="26" dur="500"/>
                                        <p:tgtEl>
                                          <p:spTgt spid="5">
                                            <p:txEl>
                                              <p:pRg st="1" end="1"/>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wipe(left)">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Aspects of Demand Paging</a:t>
            </a:r>
            <a:endParaRPr lang="zh-CN" altLang="en-US" dirty="0"/>
          </a:p>
        </p:txBody>
      </p:sp>
      <p:sp>
        <p:nvSpPr>
          <p:cNvPr id="3" name="内容占位符 2"/>
          <p:cNvSpPr>
            <a:spLocks noGrp="1"/>
          </p:cNvSpPr>
          <p:nvPr>
            <p:ph idx="1"/>
          </p:nvPr>
        </p:nvSpPr>
        <p:spPr/>
        <p:txBody>
          <a:bodyPr>
            <a:normAutofit fontScale="92500"/>
          </a:bodyPr>
          <a:lstStyle/>
          <a:p>
            <a:r>
              <a:rPr lang="en-US" altLang="en-US" dirty="0">
                <a:solidFill>
                  <a:srgbClr val="0000FF"/>
                </a:solidFill>
              </a:rPr>
              <a:t>Pure demand paging</a:t>
            </a:r>
            <a:r>
              <a:rPr lang="en-US" altLang="en-US" dirty="0"/>
              <a:t>, an extreme case, </a:t>
            </a:r>
            <a:r>
              <a:rPr lang="en-US" altLang="en-US" dirty="0">
                <a:solidFill>
                  <a:srgbClr val="0000FF"/>
                </a:solidFill>
              </a:rPr>
              <a:t>start process with </a:t>
            </a:r>
            <a:r>
              <a:rPr lang="en-US" altLang="en-US" i="1" dirty="0">
                <a:solidFill>
                  <a:srgbClr val="0000FF"/>
                </a:solidFill>
              </a:rPr>
              <a:t>no</a:t>
            </a:r>
            <a:r>
              <a:rPr lang="en-US" altLang="en-US" dirty="0">
                <a:solidFill>
                  <a:srgbClr val="0000FF"/>
                </a:solidFill>
              </a:rPr>
              <a:t> pages in memory</a:t>
            </a:r>
            <a:r>
              <a:rPr lang="en-US" altLang="en-US" dirty="0"/>
              <a:t>.</a:t>
            </a:r>
            <a:endParaRPr lang="en-US" altLang="en-US" dirty="0"/>
          </a:p>
          <a:p>
            <a:pPr lvl="1"/>
            <a:r>
              <a:rPr lang="en-US" altLang="en-US" dirty="0"/>
              <a:t>OS sets instruction pointer to the first instruction of process, </a:t>
            </a:r>
            <a:br>
              <a:rPr lang="en-US" altLang="en-US" dirty="0"/>
            </a:br>
            <a:r>
              <a:rPr lang="en-US" altLang="en-US" dirty="0"/>
              <a:t>non-memory-resident </a:t>
            </a:r>
            <a:r>
              <a:rPr lang="en-US" altLang="zh-CN" dirty="0">
                <a:sym typeface="Symbol" panose="05050102010706020507" pitchFamily="18" charset="2"/>
              </a:rPr>
              <a:t></a:t>
            </a:r>
            <a:r>
              <a:rPr lang="en-US" altLang="en-US" dirty="0"/>
              <a:t> page fault.</a:t>
            </a:r>
            <a:endParaRPr lang="en-US" altLang="en-US" dirty="0"/>
          </a:p>
          <a:p>
            <a:pPr lvl="1"/>
            <a:r>
              <a:rPr lang="en-US" altLang="en-US" dirty="0"/>
              <a:t>And for every other process pages on first access.</a:t>
            </a:r>
            <a:endParaRPr lang="en-US" altLang="en-US" dirty="0"/>
          </a:p>
          <a:p>
            <a:r>
              <a:rPr lang="en-US" altLang="en-US" dirty="0"/>
              <a:t>Actually, a given instruction could access multiple pages </a:t>
            </a:r>
            <a:r>
              <a:rPr lang="en-US" altLang="zh-CN" dirty="0">
                <a:sym typeface="Symbol" panose="05050102010706020507" pitchFamily="18" charset="2"/>
              </a:rPr>
              <a:t></a:t>
            </a:r>
            <a:r>
              <a:rPr lang="en-US" altLang="en-US" dirty="0"/>
              <a:t> multiple page faults.</a:t>
            </a:r>
            <a:endParaRPr lang="en-US" altLang="en-US" dirty="0"/>
          </a:p>
          <a:p>
            <a:pPr lvl="1"/>
            <a:r>
              <a:rPr lang="en-US" altLang="en-US" dirty="0"/>
              <a:t>Consider fetch and decode of instruction which adds 2 numbers from memory and stores result back to memory.         A+B==&gt;C</a:t>
            </a:r>
            <a:endParaRPr lang="en-US" altLang="en-US" dirty="0"/>
          </a:p>
          <a:p>
            <a:pPr lvl="1"/>
            <a:r>
              <a:rPr lang="en-US" altLang="en-US" dirty="0"/>
              <a:t>Pain decreased because of  </a:t>
            </a:r>
            <a:r>
              <a:rPr lang="en-US" altLang="en-US" dirty="0">
                <a:solidFill>
                  <a:srgbClr val="0000FF"/>
                </a:solidFill>
              </a:rPr>
              <a:t>locality of reference.</a:t>
            </a:r>
            <a:endParaRPr lang="en-US" altLang="en-US" dirty="0">
              <a:solidFill>
                <a:srgbClr val="0000FF"/>
              </a:solidFill>
            </a:endParaRPr>
          </a:p>
          <a:p>
            <a:r>
              <a:rPr lang="en-US" altLang="en-US" dirty="0"/>
              <a:t>Hardware support needed for demand paging.</a:t>
            </a:r>
            <a:endParaRPr lang="en-US" altLang="en-US" dirty="0"/>
          </a:p>
          <a:p>
            <a:pPr lvl="1"/>
            <a:r>
              <a:rPr lang="en-US" altLang="en-US" dirty="0"/>
              <a:t>Page table with valid-Invalid bit.</a:t>
            </a:r>
            <a:endParaRPr lang="en-US" altLang="en-US" dirty="0"/>
          </a:p>
          <a:p>
            <a:pPr lvl="1"/>
            <a:r>
              <a:rPr lang="en-US" altLang="en-US" dirty="0"/>
              <a:t>Secondary memory (swap device with </a:t>
            </a:r>
            <a:r>
              <a:rPr lang="en-US" altLang="en-US" dirty="0">
                <a:solidFill>
                  <a:srgbClr val="0000FF"/>
                </a:solidFill>
              </a:rPr>
              <a:t>swap space</a:t>
            </a:r>
            <a:r>
              <a:rPr lang="en-US" altLang="en-US" dirty="0"/>
              <a:t>)</a:t>
            </a:r>
            <a:endParaRPr lang="en-US" altLang="en-US" dirty="0"/>
          </a:p>
          <a:p>
            <a:r>
              <a:rPr lang="en-US" altLang="en-US" dirty="0">
                <a:solidFill>
                  <a:srgbClr val="0000FF"/>
                </a:solidFill>
              </a:rPr>
              <a:t>Instruction restart.</a:t>
            </a:r>
            <a:endParaRPr lang="zh-CN" altLang="en-US" dirty="0">
              <a:solidFill>
                <a:srgbClr val="0000FF"/>
              </a:solidFill>
            </a:endParaRPr>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dirty="0"/>
              <a:t>What happens if there is no free frame?</a:t>
            </a:r>
            <a:endParaRPr lang="en-US" altLang="zh-CN" dirty="0"/>
          </a:p>
        </p:txBody>
      </p:sp>
      <p:sp>
        <p:nvSpPr>
          <p:cNvPr id="188419" name="Rectangle 3"/>
          <p:cNvSpPr>
            <a:spLocks noGrp="1" noChangeArrowheads="1"/>
          </p:cNvSpPr>
          <p:nvPr>
            <p:ph idx="1"/>
          </p:nvPr>
        </p:nvSpPr>
        <p:spPr/>
        <p:txBody>
          <a:bodyPr/>
          <a:lstStyle/>
          <a:p>
            <a:r>
              <a:rPr lang="en-US" altLang="zh-CN" dirty="0"/>
              <a:t>Page replacement </a:t>
            </a:r>
            <a:br>
              <a:rPr lang="en-US" altLang="zh-CN" dirty="0"/>
            </a:br>
            <a:r>
              <a:rPr lang="en-US" altLang="zh-CN" dirty="0"/>
              <a:t>find some page in memory, but not really in use, swap it out.</a:t>
            </a:r>
            <a:endParaRPr lang="en-US" altLang="zh-CN" dirty="0"/>
          </a:p>
          <a:p>
            <a:r>
              <a:rPr lang="en-US" altLang="zh-CN" dirty="0"/>
              <a:t>Page replacement algorithm</a:t>
            </a:r>
            <a:endParaRPr lang="en-US" altLang="zh-CN" dirty="0"/>
          </a:p>
          <a:p>
            <a:pPr lvl="1"/>
            <a:r>
              <a:rPr lang="en-US" altLang="zh-CN" dirty="0"/>
              <a:t>Algorithm?</a:t>
            </a:r>
            <a:endParaRPr lang="en-US" altLang="zh-CN" dirty="0"/>
          </a:p>
          <a:p>
            <a:pPr lvl="1"/>
            <a:r>
              <a:rPr lang="en-US" altLang="zh-CN" dirty="0"/>
              <a:t>Performance?</a:t>
            </a:r>
            <a:endParaRPr lang="en-US" altLang="zh-CN" dirty="0"/>
          </a:p>
          <a:p>
            <a:pPr lvl="1"/>
            <a:r>
              <a:rPr lang="en-US" altLang="zh-CN" dirty="0"/>
              <a:t>want an algorithm which will result in minimum number of page faults.</a:t>
            </a:r>
            <a:endParaRPr lang="en-US" altLang="zh-CN" dirty="0"/>
          </a:p>
          <a:p>
            <a:r>
              <a:rPr lang="en-US" altLang="zh-CN" dirty="0"/>
              <a:t>Same pages may be brought into memory several times.</a:t>
            </a:r>
            <a:endParaRPr lang="en-US" altLang="zh-CN" dirty="0"/>
          </a:p>
        </p:txBody>
      </p:sp>
      <p:sp>
        <p:nvSpPr>
          <p:cNvPr id="4" name="灯片编号占位符 3"/>
          <p:cNvSpPr>
            <a:spLocks noGrp="1"/>
          </p:cNvSpPr>
          <p:nvPr>
            <p:ph type="sldNum" sz="quarter" idx="10"/>
          </p:nvPr>
        </p:nvSpPr>
        <p:spPr/>
        <p:txBody>
          <a:bodyPr/>
          <a:lstStyle/>
          <a:p>
            <a:fld id="{DAD82EF3-C0F6-4167-9821-6E23E09A484D}"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left)">
                                      <p:cBhvr>
                                        <p:cTn id="12" dur="500"/>
                                        <p:tgtEl>
                                          <p:spTgt spid="18841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wipe(left)">
                                      <p:cBhvr>
                                        <p:cTn id="15" dur="500"/>
                                        <p:tgtEl>
                                          <p:spTgt spid="18841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8419">
                                            <p:txEl>
                                              <p:pRg st="3" end="3"/>
                                            </p:txEl>
                                          </p:spTgt>
                                        </p:tgtEl>
                                        <p:attrNameLst>
                                          <p:attrName>style.visibility</p:attrName>
                                        </p:attrNameLst>
                                      </p:cBhvr>
                                      <p:to>
                                        <p:strVal val="visible"/>
                                      </p:to>
                                    </p:set>
                                    <p:animEffect transition="in" filter="wipe(left)">
                                      <p:cBhvr>
                                        <p:cTn id="18" dur="500"/>
                                        <p:tgtEl>
                                          <p:spTgt spid="18841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88419">
                                            <p:txEl>
                                              <p:pRg st="4" end="4"/>
                                            </p:txEl>
                                          </p:spTgt>
                                        </p:tgtEl>
                                        <p:attrNameLst>
                                          <p:attrName>style.visibility</p:attrName>
                                        </p:attrNameLst>
                                      </p:cBhvr>
                                      <p:to>
                                        <p:strVal val="visible"/>
                                      </p:to>
                                    </p:set>
                                    <p:animEffect transition="in" filter="wipe(left)">
                                      <p:cBhvr>
                                        <p:cTn id="21" dur="500"/>
                                        <p:tgtEl>
                                          <p:spTgt spid="1884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8419">
                                            <p:txEl>
                                              <p:pRg st="5" end="5"/>
                                            </p:txEl>
                                          </p:spTgt>
                                        </p:tgtEl>
                                        <p:attrNameLst>
                                          <p:attrName>style.visibility</p:attrName>
                                        </p:attrNameLst>
                                      </p:cBhvr>
                                      <p:to>
                                        <p:strVal val="visible"/>
                                      </p:to>
                                    </p:set>
                                    <p:animEffect transition="in" filter="wipe(left)">
                                      <p:cBhvr>
                                        <p:cTn id="26"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Stages in Demand Paging (worse case)</a:t>
            </a:r>
            <a:endParaRPr lang="en-US" altLang="en-US" dirty="0"/>
          </a:p>
        </p:txBody>
      </p:sp>
      <p:sp>
        <p:nvSpPr>
          <p:cNvPr id="3" name="内容占位符 2"/>
          <p:cNvSpPr>
            <a:spLocks noGrp="1"/>
          </p:cNvSpPr>
          <p:nvPr>
            <p:ph sz="half" idx="1"/>
          </p:nvPr>
        </p:nvSpPr>
        <p:spPr/>
        <p:txBody>
          <a:bodyPr>
            <a:noAutofit/>
          </a:bodyPr>
          <a:lstStyle/>
          <a:p>
            <a:pPr>
              <a:lnSpc>
                <a:spcPct val="90000"/>
              </a:lnSpc>
              <a:spcBef>
                <a:spcPts val="0"/>
              </a:spcBef>
              <a:buFont typeface="Arial" panose="020B0604020202020204" pitchFamily="34" charset="0"/>
              <a:buAutoNum type="arabicPeriod"/>
              <a:tabLst>
                <a:tab pos="2163445" algn="l"/>
                <a:tab pos="2855595" algn="l"/>
              </a:tabLst>
            </a:pPr>
            <a:r>
              <a:rPr lang="en-US" altLang="en-US" sz="2400" dirty="0"/>
              <a:t>Trap to the OS.</a:t>
            </a:r>
            <a:endParaRPr lang="en-US" altLang="en-US" sz="2400" dirty="0"/>
          </a:p>
          <a:p>
            <a:pPr>
              <a:lnSpc>
                <a:spcPct val="90000"/>
              </a:lnSpc>
              <a:spcBef>
                <a:spcPts val="0"/>
              </a:spcBef>
              <a:buFont typeface="Arial" panose="020B0604020202020204" pitchFamily="34" charset="0"/>
              <a:buAutoNum type="arabicPeriod"/>
              <a:tabLst>
                <a:tab pos="2163445" algn="l"/>
                <a:tab pos="2855595" algn="l"/>
              </a:tabLst>
            </a:pPr>
            <a:r>
              <a:rPr lang="en-US" altLang="en-US" sz="2400" dirty="0"/>
              <a:t>Save the user registers and process state.</a:t>
            </a:r>
            <a:endParaRPr lang="en-US" altLang="en-US" sz="2400" dirty="0"/>
          </a:p>
          <a:p>
            <a:pPr>
              <a:lnSpc>
                <a:spcPct val="90000"/>
              </a:lnSpc>
              <a:spcBef>
                <a:spcPts val="0"/>
              </a:spcBef>
              <a:buFont typeface="Arial" panose="020B0604020202020204" pitchFamily="34" charset="0"/>
              <a:buAutoNum type="arabicPeriod"/>
              <a:tabLst>
                <a:tab pos="2163445" algn="l"/>
                <a:tab pos="2855595" algn="l"/>
              </a:tabLst>
            </a:pPr>
            <a:r>
              <a:rPr lang="en-US" altLang="en-US" sz="2400" dirty="0"/>
              <a:t>Determine that the interrupt was a page fault.</a:t>
            </a:r>
            <a:endParaRPr lang="en-US" altLang="en-US" sz="2400" dirty="0"/>
          </a:p>
          <a:p>
            <a:pPr>
              <a:lnSpc>
                <a:spcPct val="90000"/>
              </a:lnSpc>
              <a:spcBef>
                <a:spcPts val="0"/>
              </a:spcBef>
              <a:buFont typeface="Arial" panose="020B0604020202020204" pitchFamily="34" charset="0"/>
              <a:buAutoNum type="arabicPeriod"/>
              <a:tabLst>
                <a:tab pos="2163445" algn="l"/>
                <a:tab pos="2855595" algn="l"/>
              </a:tabLst>
            </a:pPr>
            <a:r>
              <a:rPr lang="en-US" altLang="en-US" sz="2400" dirty="0"/>
              <a:t>Check that the page reference was legal and determine the location of the page on the disk.</a:t>
            </a:r>
            <a:endParaRPr lang="en-US" altLang="en-US" sz="2400" dirty="0"/>
          </a:p>
          <a:p>
            <a:pPr>
              <a:lnSpc>
                <a:spcPct val="90000"/>
              </a:lnSpc>
              <a:spcBef>
                <a:spcPts val="0"/>
              </a:spcBef>
              <a:buFont typeface="Arial" panose="020B0604020202020204" pitchFamily="34" charset="0"/>
              <a:buAutoNum type="arabicPeriod"/>
              <a:tabLst>
                <a:tab pos="2163445" algn="l"/>
                <a:tab pos="2855595" algn="l"/>
              </a:tabLst>
            </a:pPr>
            <a:r>
              <a:rPr lang="en-US" altLang="en-US" sz="2400" dirty="0"/>
              <a:t>Issue a read from the disk to a free frame:</a:t>
            </a:r>
            <a:endParaRPr lang="en-US" altLang="en-US" sz="2400" dirty="0"/>
          </a:p>
          <a:p>
            <a:pPr marL="914400" lvl="1" indent="-457200">
              <a:lnSpc>
                <a:spcPct val="90000"/>
              </a:lnSpc>
              <a:spcBef>
                <a:spcPts val="0"/>
              </a:spcBef>
              <a:buFont typeface="+mj-ea"/>
              <a:buAutoNum type="circleNumDbPlain"/>
              <a:tabLst>
                <a:tab pos="2163445" algn="l"/>
                <a:tab pos="2855595" algn="l"/>
              </a:tabLst>
            </a:pPr>
            <a:r>
              <a:rPr lang="en-US" altLang="en-US" dirty="0"/>
              <a:t>Wait in a queue for this device until the read request is serviced.</a:t>
            </a:r>
            <a:endParaRPr lang="en-US" altLang="en-US" dirty="0"/>
          </a:p>
          <a:p>
            <a:pPr marL="914400" lvl="1" indent="-457200">
              <a:lnSpc>
                <a:spcPct val="90000"/>
              </a:lnSpc>
              <a:spcBef>
                <a:spcPts val="0"/>
              </a:spcBef>
              <a:buFont typeface="+mj-ea"/>
              <a:buAutoNum type="circleNumDbPlain"/>
              <a:tabLst>
                <a:tab pos="2163445" algn="l"/>
                <a:tab pos="2855595" algn="l"/>
              </a:tabLst>
            </a:pPr>
            <a:r>
              <a:rPr lang="en-US" altLang="en-US" dirty="0"/>
              <a:t>Wait for the device seek and/or latency time.</a:t>
            </a:r>
            <a:endParaRPr lang="en-US" altLang="en-US" dirty="0"/>
          </a:p>
          <a:p>
            <a:pPr marL="914400" lvl="1" indent="-457200">
              <a:lnSpc>
                <a:spcPct val="90000"/>
              </a:lnSpc>
              <a:spcBef>
                <a:spcPts val="0"/>
              </a:spcBef>
              <a:buFont typeface="+mj-ea"/>
              <a:buAutoNum type="circleNumDbPlain"/>
              <a:tabLst>
                <a:tab pos="2163445" algn="l"/>
                <a:tab pos="2855595" algn="l"/>
              </a:tabLst>
            </a:pPr>
            <a:r>
              <a:rPr lang="en-US" altLang="en-US" dirty="0"/>
              <a:t>Begin the transfer of the page to a free frame.</a:t>
            </a:r>
            <a:endParaRPr lang="en-US" altLang="en-US" dirty="0"/>
          </a:p>
        </p:txBody>
      </p:sp>
      <p:sp>
        <p:nvSpPr>
          <p:cNvPr id="5" name="内容占位符 4"/>
          <p:cNvSpPr>
            <a:spLocks noGrp="1"/>
          </p:cNvSpPr>
          <p:nvPr>
            <p:ph sz="half" idx="2"/>
          </p:nvPr>
        </p:nvSpPr>
        <p:spPr/>
        <p:txBody>
          <a:bodyPr>
            <a:normAutofit fontScale="85000" lnSpcReduction="20000"/>
          </a:bodyPr>
          <a:lstStyle/>
          <a:p>
            <a:pPr>
              <a:lnSpc>
                <a:spcPct val="120000"/>
              </a:lnSpc>
              <a:spcBef>
                <a:spcPts val="0"/>
              </a:spcBef>
              <a:buFont typeface="Arial" panose="020B0604020202020204" pitchFamily="34" charset="0"/>
              <a:buAutoNum type="arabicPeriod" startAt="6"/>
              <a:tabLst>
                <a:tab pos="2163445" algn="l"/>
                <a:tab pos="2855595" algn="l"/>
              </a:tabLst>
            </a:pPr>
            <a:r>
              <a:rPr lang="en-US" altLang="en-US" dirty="0"/>
              <a:t>While waiting, allocate the CPU to some other user.</a:t>
            </a:r>
            <a:endParaRPr lang="en-US" altLang="en-US" dirty="0"/>
          </a:p>
          <a:p>
            <a:pPr>
              <a:lnSpc>
                <a:spcPct val="120000"/>
              </a:lnSpc>
              <a:spcBef>
                <a:spcPts val="0"/>
              </a:spcBef>
              <a:buFont typeface="Arial" panose="020B0604020202020204" pitchFamily="34" charset="0"/>
              <a:buAutoNum type="arabicPeriod" startAt="6"/>
              <a:tabLst>
                <a:tab pos="2163445" algn="l"/>
                <a:tab pos="2855595" algn="l"/>
              </a:tabLst>
            </a:pPr>
            <a:r>
              <a:rPr lang="en-US" altLang="en-US" dirty="0"/>
              <a:t>Receive an interrupt from the disk I/O subsystem (I/O completed).</a:t>
            </a:r>
            <a:endParaRPr lang="en-US" altLang="en-US" dirty="0"/>
          </a:p>
          <a:p>
            <a:pPr>
              <a:lnSpc>
                <a:spcPct val="120000"/>
              </a:lnSpc>
              <a:spcBef>
                <a:spcPts val="0"/>
              </a:spcBef>
              <a:buFont typeface="Arial" panose="020B0604020202020204" pitchFamily="34" charset="0"/>
              <a:buAutoNum type="arabicPeriod" startAt="6"/>
              <a:tabLst>
                <a:tab pos="2163445" algn="l"/>
                <a:tab pos="2855595" algn="l"/>
              </a:tabLst>
            </a:pPr>
            <a:r>
              <a:rPr lang="en-US" altLang="en-US" sz="2800" dirty="0"/>
              <a:t>Save the registers and process state for the other user.</a:t>
            </a:r>
            <a:endParaRPr lang="en-US" altLang="en-US" sz="2800" dirty="0"/>
          </a:p>
          <a:p>
            <a:pPr>
              <a:lnSpc>
                <a:spcPct val="120000"/>
              </a:lnSpc>
              <a:spcBef>
                <a:spcPts val="0"/>
              </a:spcBef>
              <a:buFont typeface="Arial" panose="020B0604020202020204" pitchFamily="34" charset="0"/>
              <a:buAutoNum type="arabicPeriod" startAt="6"/>
              <a:tabLst>
                <a:tab pos="2163445" algn="l"/>
                <a:tab pos="2855595" algn="l"/>
              </a:tabLst>
            </a:pPr>
            <a:r>
              <a:rPr lang="en-US" altLang="en-US" sz="2800" dirty="0"/>
              <a:t>Determine that the interrupt was from the disk.</a:t>
            </a:r>
            <a:endParaRPr lang="en-US" altLang="en-US" sz="2800" dirty="0"/>
          </a:p>
          <a:p>
            <a:pPr>
              <a:lnSpc>
                <a:spcPct val="120000"/>
              </a:lnSpc>
              <a:spcBef>
                <a:spcPts val="0"/>
              </a:spcBef>
              <a:buFont typeface="Arial" panose="020B0604020202020204" pitchFamily="34" charset="0"/>
              <a:buAutoNum type="arabicPeriod" startAt="6"/>
              <a:tabLst>
                <a:tab pos="2163445" algn="l"/>
                <a:tab pos="2855595" algn="l"/>
              </a:tabLst>
            </a:pPr>
            <a:r>
              <a:rPr lang="en-US" altLang="en-US" sz="2800" dirty="0"/>
              <a:t>Correct the page table and other tables to show page is now in memory.</a:t>
            </a:r>
            <a:endParaRPr lang="en-US" altLang="en-US" sz="2800" dirty="0"/>
          </a:p>
          <a:p>
            <a:pPr>
              <a:lnSpc>
                <a:spcPct val="120000"/>
              </a:lnSpc>
              <a:spcBef>
                <a:spcPts val="0"/>
              </a:spcBef>
              <a:buFont typeface="Arial" panose="020B0604020202020204" pitchFamily="34" charset="0"/>
              <a:buAutoNum type="arabicPeriod" startAt="6"/>
              <a:tabLst>
                <a:tab pos="2163445" algn="l"/>
                <a:tab pos="2855595" algn="l"/>
              </a:tabLst>
            </a:pPr>
            <a:r>
              <a:rPr lang="en-US" altLang="en-US" sz="2800" dirty="0"/>
              <a:t>Ready, wait for the CPU to be allocated to this process again.</a:t>
            </a:r>
            <a:endParaRPr lang="en-US" altLang="en-US" sz="2800" dirty="0"/>
          </a:p>
          <a:p>
            <a:pPr>
              <a:lnSpc>
                <a:spcPct val="120000"/>
              </a:lnSpc>
              <a:spcBef>
                <a:spcPts val="0"/>
              </a:spcBef>
              <a:buFont typeface="Arial" panose="020B0604020202020204" pitchFamily="34" charset="0"/>
              <a:buAutoNum type="arabicPeriod" startAt="6"/>
              <a:tabLst>
                <a:tab pos="2163445" algn="l"/>
                <a:tab pos="2855595" algn="l"/>
              </a:tabLst>
            </a:pPr>
            <a:r>
              <a:rPr lang="en-US" altLang="en-US" sz="2800" dirty="0"/>
              <a:t>Restore the user registers, process state, and new page table, and then resume the interrupted instruction.</a:t>
            </a:r>
            <a:endParaRPr lang="en-US" altLang="en-US" sz="2800" dirty="0"/>
          </a:p>
          <a:p>
            <a:pPr>
              <a:lnSpc>
                <a:spcPct val="120000"/>
              </a:lnSpc>
              <a:spcBef>
                <a:spcPts val="0"/>
              </a:spcBef>
            </a:pP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wipe(left)">
                                      <p:cBhvr>
                                        <p:cTn id="41" dur="500"/>
                                        <p:tgtEl>
                                          <p:spTgt spid="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left)">
                                      <p:cBhvr>
                                        <p:cTn id="46" dur="500"/>
                                        <p:tgtEl>
                                          <p:spTgt spid="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animEffect transition="in" filter="wipe(left)">
                                      <p:cBhvr>
                                        <p:cTn id="51" dur="500"/>
                                        <p:tgtEl>
                                          <p:spTgt spid="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wipe(left)">
                                      <p:cBhvr>
                                        <p:cTn id="56" dur="500"/>
                                        <p:tgtEl>
                                          <p:spTgt spid="5">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wipe(left)">
                                      <p:cBhvr>
                                        <p:cTn id="61" dur="500"/>
                                        <p:tgtEl>
                                          <p:spTgt spid="5">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animEffect transition="in" filter="wipe(left)">
                                      <p:cBhvr>
                                        <p:cTn id="66" dur="500"/>
                                        <p:tgtEl>
                                          <p:spTgt spid="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
                                            <p:txEl>
                                              <p:pRg st="6" end="6"/>
                                            </p:txEl>
                                          </p:spTgt>
                                        </p:tgtEl>
                                        <p:attrNameLst>
                                          <p:attrName>style.visibility</p:attrName>
                                        </p:attrNameLst>
                                      </p:cBhvr>
                                      <p:to>
                                        <p:strVal val="visible"/>
                                      </p:to>
                                    </p:set>
                                    <p:animEffect transition="in" filter="wipe(left)">
                                      <p:cBhvr>
                                        <p:cTn id="7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Performance of Demand Paging</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20000"/>
              </a:lnSpc>
              <a:spcBef>
                <a:spcPts val="0"/>
              </a:spcBef>
              <a:tabLst>
                <a:tab pos="2165350" algn="l"/>
                <a:tab pos="3238500" algn="l"/>
              </a:tabLst>
            </a:pPr>
            <a:r>
              <a:rPr lang="en-US" altLang="zh-CN" dirty="0"/>
              <a:t>Page Fault Rate 0 </a:t>
            </a:r>
            <a:r>
              <a:rPr lang="en-US" altLang="zh-CN" dirty="0">
                <a:sym typeface="Symbol" panose="05050102010706020507" pitchFamily="18" charset="2"/>
              </a:rPr>
              <a:t> </a:t>
            </a:r>
            <a:r>
              <a:rPr lang="en-US" altLang="zh-CN" i="1" dirty="0">
                <a:sym typeface="Symbol" panose="05050102010706020507" pitchFamily="18" charset="2"/>
              </a:rPr>
              <a:t>p</a:t>
            </a:r>
            <a:r>
              <a:rPr lang="en-US" altLang="zh-CN" dirty="0">
                <a:sym typeface="Symbol" panose="05050102010706020507" pitchFamily="18" charset="2"/>
              </a:rPr>
              <a:t>  1.0</a:t>
            </a:r>
            <a:endParaRPr lang="en-US" altLang="zh-CN" dirty="0">
              <a:sym typeface="Symbol" panose="05050102010706020507" pitchFamily="18" charset="2"/>
            </a:endParaRPr>
          </a:p>
          <a:p>
            <a:pPr lvl="1">
              <a:lnSpc>
                <a:spcPct val="120000"/>
              </a:lnSpc>
              <a:spcBef>
                <a:spcPts val="0"/>
              </a:spcBef>
              <a:tabLst>
                <a:tab pos="2165350" algn="l"/>
                <a:tab pos="3238500" algn="l"/>
              </a:tabLst>
            </a:pPr>
            <a:r>
              <a:rPr lang="en-US" altLang="zh-CN" dirty="0">
                <a:sym typeface="Symbol" panose="05050102010706020507" pitchFamily="18" charset="2"/>
              </a:rPr>
              <a:t>if </a:t>
            </a:r>
            <a:r>
              <a:rPr lang="en-US" altLang="zh-CN" i="1" dirty="0">
                <a:sym typeface="Symbol" panose="05050102010706020507" pitchFamily="18" charset="2"/>
              </a:rPr>
              <a:t>p</a:t>
            </a:r>
            <a:r>
              <a:rPr lang="en-US" altLang="zh-CN" dirty="0">
                <a:sym typeface="Symbol" panose="05050102010706020507" pitchFamily="18" charset="2"/>
              </a:rPr>
              <a:t> = 0,  no page faults </a:t>
            </a:r>
            <a:endParaRPr lang="en-US" altLang="zh-CN" dirty="0">
              <a:sym typeface="Symbol" panose="05050102010706020507" pitchFamily="18" charset="2"/>
            </a:endParaRPr>
          </a:p>
          <a:p>
            <a:pPr lvl="1">
              <a:lnSpc>
                <a:spcPct val="120000"/>
              </a:lnSpc>
              <a:spcBef>
                <a:spcPts val="0"/>
              </a:spcBef>
              <a:tabLst>
                <a:tab pos="2165350" algn="l"/>
                <a:tab pos="3238500" algn="l"/>
              </a:tabLst>
            </a:pPr>
            <a:r>
              <a:rPr lang="en-US" altLang="zh-CN" dirty="0">
                <a:sym typeface="Symbol" panose="05050102010706020507" pitchFamily="18" charset="2"/>
              </a:rPr>
              <a:t>if </a:t>
            </a:r>
            <a:r>
              <a:rPr lang="en-US" altLang="zh-CN" i="1" dirty="0">
                <a:sym typeface="Symbol" panose="05050102010706020507" pitchFamily="18" charset="2"/>
              </a:rPr>
              <a:t>p</a:t>
            </a:r>
            <a:r>
              <a:rPr lang="en-US" altLang="zh-CN" dirty="0">
                <a:sym typeface="Symbol" panose="05050102010706020507" pitchFamily="18" charset="2"/>
              </a:rPr>
              <a:t> = 1, every reference is a fault</a:t>
            </a:r>
            <a:endParaRPr lang="en-US" altLang="zh-CN" dirty="0">
              <a:sym typeface="Symbol" panose="05050102010706020507" pitchFamily="18" charset="2"/>
            </a:endParaRPr>
          </a:p>
          <a:p>
            <a:pPr>
              <a:lnSpc>
                <a:spcPct val="120000"/>
              </a:lnSpc>
              <a:spcBef>
                <a:spcPts val="0"/>
              </a:spcBef>
              <a:tabLst>
                <a:tab pos="2165350" algn="l"/>
                <a:tab pos="3238500" algn="l"/>
              </a:tabLst>
            </a:pPr>
            <a:r>
              <a:rPr lang="en-US" altLang="zh-CN" dirty="0">
                <a:sym typeface="Symbol" panose="05050102010706020507" pitchFamily="18" charset="2"/>
              </a:rPr>
              <a:t>Effective Access Time (EAT)</a:t>
            </a:r>
            <a:endParaRPr lang="en-US" altLang="zh-CN" dirty="0">
              <a:sym typeface="Symbol" panose="05050102010706020507" pitchFamily="18" charset="2"/>
            </a:endParaRPr>
          </a:p>
          <a:p>
            <a:pPr lvl="1">
              <a:lnSpc>
                <a:spcPct val="120000"/>
              </a:lnSpc>
              <a:spcBef>
                <a:spcPts val="0"/>
              </a:spcBef>
              <a:buNone/>
              <a:tabLst>
                <a:tab pos="2165350" algn="l"/>
                <a:tab pos="3238500" algn="l"/>
              </a:tabLst>
            </a:pPr>
            <a:r>
              <a:rPr lang="en-US" altLang="zh-CN" sz="2800" dirty="0">
                <a:solidFill>
                  <a:srgbClr val="0000FF"/>
                </a:solidFill>
                <a:sym typeface="Symbol" panose="05050102010706020507" pitchFamily="18" charset="2"/>
              </a:rPr>
              <a:t>EAT = (1– </a:t>
            </a:r>
            <a:r>
              <a:rPr lang="en-US" altLang="zh-CN" sz="2800" i="1" dirty="0">
                <a:solidFill>
                  <a:srgbClr val="0000FF"/>
                </a:solidFill>
                <a:sym typeface="Symbol" panose="05050102010706020507" pitchFamily="18" charset="2"/>
              </a:rPr>
              <a:t>p</a:t>
            </a:r>
            <a:r>
              <a:rPr lang="en-US" altLang="zh-CN" sz="2800" dirty="0">
                <a:solidFill>
                  <a:srgbClr val="0000FF"/>
                </a:solidFill>
                <a:sym typeface="Symbol" panose="05050102010706020507" pitchFamily="18" charset="2"/>
              </a:rPr>
              <a:t>)  memory access time + </a:t>
            </a:r>
            <a:r>
              <a:rPr lang="en-US" altLang="zh-CN" sz="2800" i="1" dirty="0">
                <a:solidFill>
                  <a:srgbClr val="0000FF"/>
                </a:solidFill>
                <a:sym typeface="Symbol" panose="05050102010706020507" pitchFamily="18" charset="2"/>
              </a:rPr>
              <a:t>p </a:t>
            </a:r>
            <a:r>
              <a:rPr lang="en-US" altLang="zh-CN" sz="2800" dirty="0">
                <a:solidFill>
                  <a:srgbClr val="0000FF"/>
                </a:solidFill>
                <a:sym typeface="Symbol" panose="05050102010706020507" pitchFamily="18" charset="2"/>
              </a:rPr>
              <a:t> page fault service time</a:t>
            </a:r>
            <a:endParaRPr lang="en-US" altLang="zh-CN" sz="2400" dirty="0">
              <a:sym typeface="Symbol" panose="05050102010706020507" pitchFamily="18" charset="2"/>
            </a:endParaRPr>
          </a:p>
          <a:p>
            <a:pPr>
              <a:lnSpc>
                <a:spcPct val="120000"/>
              </a:lnSpc>
              <a:spcBef>
                <a:spcPts val="0"/>
              </a:spcBef>
              <a:tabLst>
                <a:tab pos="2163445" algn="l"/>
                <a:tab pos="2855595" algn="l"/>
              </a:tabLst>
            </a:pPr>
            <a:r>
              <a:rPr lang="en-US" altLang="en-US" dirty="0"/>
              <a:t>Three major activities</a:t>
            </a:r>
            <a:endParaRPr lang="en-US" altLang="en-US" dirty="0"/>
          </a:p>
          <a:p>
            <a:pPr marL="914400" lvl="1" indent="-457200">
              <a:lnSpc>
                <a:spcPct val="120000"/>
              </a:lnSpc>
              <a:spcBef>
                <a:spcPts val="0"/>
              </a:spcBef>
              <a:buFont typeface="+mj-lt"/>
              <a:buAutoNum type="arabicPeriod"/>
              <a:tabLst>
                <a:tab pos="2163445" algn="l"/>
                <a:tab pos="2855595" algn="l"/>
              </a:tabLst>
            </a:pPr>
            <a:r>
              <a:rPr lang="en-US" altLang="en-US" dirty="0"/>
              <a:t>Service the page fault interrupt, careful coding means just several hundred instructions needed.</a:t>
            </a:r>
            <a:endParaRPr lang="en-US" altLang="en-US" dirty="0"/>
          </a:p>
          <a:p>
            <a:pPr marL="914400" lvl="1" indent="-457200">
              <a:lnSpc>
                <a:spcPct val="120000"/>
              </a:lnSpc>
              <a:spcBef>
                <a:spcPts val="0"/>
              </a:spcBef>
              <a:buFont typeface="+mj-lt"/>
              <a:buAutoNum type="arabicPeriod"/>
              <a:tabLst>
                <a:tab pos="2163445" algn="l"/>
                <a:tab pos="2855595" algn="l"/>
              </a:tabLst>
            </a:pPr>
            <a:r>
              <a:rPr lang="en-US" altLang="en-US" dirty="0"/>
              <a:t>Read in the page, lots of time.</a:t>
            </a:r>
            <a:endParaRPr lang="en-US" altLang="en-US" dirty="0"/>
          </a:p>
          <a:p>
            <a:pPr marL="914400" lvl="1" indent="-457200">
              <a:lnSpc>
                <a:spcPct val="120000"/>
              </a:lnSpc>
              <a:spcBef>
                <a:spcPts val="0"/>
              </a:spcBef>
              <a:buFont typeface="+mj-lt"/>
              <a:buAutoNum type="arabicPeriod"/>
              <a:tabLst>
                <a:tab pos="2163445" algn="l"/>
                <a:tab pos="2855595" algn="l"/>
              </a:tabLst>
            </a:pPr>
            <a:r>
              <a:rPr lang="en-US" altLang="en-US" dirty="0"/>
              <a:t>Restart the process, again just a small amount of time.</a:t>
            </a:r>
            <a:endParaRPr lang="en-US" altLang="en-US" dirty="0"/>
          </a:p>
          <a:p>
            <a:pPr>
              <a:lnSpc>
                <a:spcPct val="120000"/>
              </a:lnSpc>
              <a:spcBef>
                <a:spcPts val="0"/>
              </a:spcBef>
              <a:tabLst>
                <a:tab pos="2165350" algn="l"/>
                <a:tab pos="3238500" algn="l"/>
              </a:tabLst>
            </a:pPr>
            <a:r>
              <a:rPr lang="en-US" altLang="zh-CN" dirty="0">
                <a:solidFill>
                  <a:srgbClr val="0000FF"/>
                </a:solidFill>
                <a:sym typeface="Symbol" panose="05050102010706020507" pitchFamily="18" charset="2"/>
              </a:rPr>
              <a:t>page fault service time </a:t>
            </a:r>
            <a:r>
              <a:rPr lang="en-US" altLang="zh-CN" dirty="0">
                <a:sym typeface="Symbol" panose="05050102010706020507" pitchFamily="18" charset="2"/>
              </a:rPr>
              <a:t>= page fault overhead</a:t>
            </a:r>
            <a:endParaRPr lang="en-US" altLang="zh-CN" dirty="0">
              <a:sym typeface="Symbol" panose="05050102010706020507" pitchFamily="18" charset="2"/>
            </a:endParaRPr>
          </a:p>
          <a:p>
            <a:pPr marL="1428750" lvl="2">
              <a:lnSpc>
                <a:spcPct val="120000"/>
              </a:lnSpc>
              <a:spcBef>
                <a:spcPts val="0"/>
              </a:spcBef>
              <a:buNone/>
              <a:tabLst>
                <a:tab pos="2165350" algn="l"/>
                <a:tab pos="3238500" algn="l"/>
              </a:tabLst>
            </a:pPr>
            <a:r>
              <a:rPr lang="en-US" altLang="zh-CN" sz="2800" dirty="0">
                <a:sym typeface="Symbol" panose="05050102010706020507" pitchFamily="18" charset="2"/>
              </a:rPr>
              <a:t>                             + [ swap page out  ]  </a:t>
            </a:r>
            <a:endParaRPr lang="en-US" altLang="zh-CN" sz="2800" dirty="0">
              <a:sym typeface="Symbol" panose="05050102010706020507" pitchFamily="18" charset="2"/>
            </a:endParaRPr>
          </a:p>
          <a:p>
            <a:pPr marL="1428750" lvl="2">
              <a:lnSpc>
                <a:spcPct val="120000"/>
              </a:lnSpc>
              <a:spcBef>
                <a:spcPts val="0"/>
              </a:spcBef>
              <a:buNone/>
              <a:tabLst>
                <a:tab pos="2165350" algn="l"/>
                <a:tab pos="3238500" algn="l"/>
              </a:tabLst>
            </a:pPr>
            <a:r>
              <a:rPr lang="en-US" altLang="zh-CN" sz="2800" dirty="0">
                <a:sym typeface="Symbol" panose="05050102010706020507" pitchFamily="18" charset="2"/>
              </a:rPr>
              <a:t>                             +  swap page in</a:t>
            </a:r>
            <a:endParaRPr lang="en-US" altLang="zh-CN" sz="2800" dirty="0">
              <a:sym typeface="Symbol" panose="05050102010706020507" pitchFamily="18" charset="2"/>
            </a:endParaRPr>
          </a:p>
          <a:p>
            <a:pPr marL="1428750" lvl="2">
              <a:lnSpc>
                <a:spcPct val="120000"/>
              </a:lnSpc>
              <a:spcBef>
                <a:spcPts val="0"/>
              </a:spcBef>
              <a:buNone/>
              <a:tabLst>
                <a:tab pos="2165350" algn="l"/>
                <a:tab pos="3238500" algn="l"/>
              </a:tabLst>
            </a:pPr>
            <a:r>
              <a:rPr lang="en-US" altLang="zh-CN" sz="2800" dirty="0">
                <a:sym typeface="Symbol" panose="05050102010706020507" pitchFamily="18" charset="2"/>
              </a:rPr>
              <a:t>                             +  restart overhead </a:t>
            </a:r>
            <a:endParaRPr lang="zh-CN" altLang="en-US" sz="2800"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5" name="Line 4"/>
          <p:cNvSpPr>
            <a:spLocks noChangeShapeType="1"/>
          </p:cNvSpPr>
          <p:nvPr/>
        </p:nvSpPr>
        <p:spPr bwMode="auto">
          <a:xfrm>
            <a:off x="6744915" y="3023955"/>
            <a:ext cx="3311525"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矩形 5"/>
          <p:cNvSpPr/>
          <p:nvPr/>
        </p:nvSpPr>
        <p:spPr bwMode="auto">
          <a:xfrm>
            <a:off x="8759533" y="4724780"/>
            <a:ext cx="1440000" cy="4680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cs typeface="Times New Roman" panose="02020603050405020304" pitchFamily="18" charset="0"/>
              </a:rPr>
              <a:t>1~100 </a:t>
            </a:r>
            <a:r>
              <a:rPr lang="en-US" altLang="zh-CN" b="1" dirty="0">
                <a:ea typeface="宋体" panose="02010600030101010101" pitchFamily="2" charset="-122"/>
                <a:cs typeface="Times New Roman" panose="02020603050405020304" pitchFamily="18" charset="0"/>
                <a:sym typeface="Symbol" panose="05050102010706020507"/>
              </a:rPr>
              <a:t>s</a:t>
            </a:r>
            <a:endParaRPr lang="zh-CN" altLang="en-US" b="1" dirty="0">
              <a:cs typeface="Times New Roman" panose="02020603050405020304" pitchFamily="18" charset="0"/>
            </a:endParaRPr>
          </a:p>
        </p:txBody>
      </p:sp>
      <p:sp>
        <p:nvSpPr>
          <p:cNvPr id="7" name="矩形 6"/>
          <p:cNvSpPr/>
          <p:nvPr/>
        </p:nvSpPr>
        <p:spPr bwMode="auto">
          <a:xfrm>
            <a:off x="8742530" y="5526285"/>
            <a:ext cx="2124000" cy="4680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cs typeface="Times New Roman" panose="02020603050405020304" pitchFamily="18" charset="0"/>
              </a:rPr>
              <a:t>8ms=5+3+0.05</a:t>
            </a:r>
            <a:endParaRPr lang="zh-CN" altLang="en-US" b="1" dirty="0">
              <a:cs typeface="Times New Roman" panose="02020603050405020304" pitchFamily="18" charset="0"/>
            </a:endParaRPr>
          </a:p>
        </p:txBody>
      </p:sp>
      <p:cxnSp>
        <p:nvCxnSpPr>
          <p:cNvPr id="9" name="直接箭头连接符 8"/>
          <p:cNvCxnSpPr>
            <a:endCxn id="6" idx="1"/>
          </p:cNvCxnSpPr>
          <p:nvPr/>
        </p:nvCxnSpPr>
        <p:spPr bwMode="auto">
          <a:xfrm flipV="1">
            <a:off x="7356140" y="4958780"/>
            <a:ext cx="1403393" cy="1"/>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flipV="1">
            <a:off x="7025416" y="5004175"/>
            <a:ext cx="1734117" cy="1026529"/>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endCxn id="7" idx="1"/>
          </p:cNvCxnSpPr>
          <p:nvPr/>
        </p:nvCxnSpPr>
        <p:spPr bwMode="auto">
          <a:xfrm>
            <a:off x="7025416" y="5760285"/>
            <a:ext cx="1717114"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对话气泡: 矩形 7"/>
          <p:cNvSpPr/>
          <p:nvPr/>
        </p:nvSpPr>
        <p:spPr bwMode="auto">
          <a:xfrm>
            <a:off x="8691866" y="6269075"/>
            <a:ext cx="900100" cy="432000"/>
          </a:xfrm>
          <a:prstGeom prst="wedgeRectCallout">
            <a:avLst>
              <a:gd name="adj1" fmla="val 48491"/>
              <a:gd name="adj2" fmla="val -133130"/>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400" dirty="0"/>
              <a:t>seek</a:t>
            </a:r>
            <a:endParaRPr kumimoji="1" lang="zh-CN" altLang="en-US" sz="2400" i="0" u="none" strike="noStrike" cap="none" normalizeH="0" baseline="0" dirty="0">
              <a:ln>
                <a:noFill/>
              </a:ln>
              <a:solidFill>
                <a:schemeClr val="tx1"/>
              </a:solidFill>
              <a:effectLst/>
              <a:ea typeface="黑体" panose="02010609060101010101" pitchFamily="2" charset="-122"/>
            </a:endParaRPr>
          </a:p>
        </p:txBody>
      </p:sp>
      <p:sp>
        <p:nvSpPr>
          <p:cNvPr id="10" name="对话气泡: 矩形 9"/>
          <p:cNvSpPr/>
          <p:nvPr/>
        </p:nvSpPr>
        <p:spPr bwMode="auto">
          <a:xfrm>
            <a:off x="9636970" y="6262500"/>
            <a:ext cx="1125125" cy="432000"/>
          </a:xfrm>
          <a:prstGeom prst="wedgeRectCallout">
            <a:avLst>
              <a:gd name="adj1" fmla="val -19719"/>
              <a:gd name="adj2" fmla="val -133130"/>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400" dirty="0"/>
              <a:t>latency</a:t>
            </a:r>
            <a:endParaRPr kumimoji="1" lang="zh-CN" altLang="en-US" sz="2400" b="1" i="0" u="none" strike="noStrike" cap="none" normalizeH="0" baseline="0" dirty="0">
              <a:ln>
                <a:noFill/>
              </a:ln>
              <a:solidFill>
                <a:schemeClr val="tx1"/>
              </a:solidFill>
              <a:effectLst/>
              <a:latin typeface="Times New Roman" panose="02020603050405020304" pitchFamily="18" charset="0"/>
              <a:ea typeface="黑体" panose="02010609060101010101" pitchFamily="2" charset="-122"/>
            </a:endParaRPr>
          </a:p>
        </p:txBody>
      </p:sp>
      <p:sp>
        <p:nvSpPr>
          <p:cNvPr id="11" name="对话气泡: 矩形 10"/>
          <p:cNvSpPr/>
          <p:nvPr/>
        </p:nvSpPr>
        <p:spPr bwMode="auto">
          <a:xfrm>
            <a:off x="10779043" y="6262500"/>
            <a:ext cx="1311357" cy="432000"/>
          </a:xfrm>
          <a:prstGeom prst="wedgeRectCallout">
            <a:avLst>
              <a:gd name="adj1" fmla="val -66160"/>
              <a:gd name="adj2" fmla="val -131113"/>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400" dirty="0"/>
              <a:t>transfer</a:t>
            </a:r>
            <a:endParaRPr kumimoji="1" lang="zh-CN" altLang="en-US" sz="2400" b="1" i="0" u="none" strike="noStrike" cap="none" normalizeH="0" baseline="0" dirty="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wipe(left)">
                                      <p:cBhvr>
                                        <p:cTn id="45" dur="500"/>
                                        <p:tgtEl>
                                          <p:spTgt spid="3">
                                            <p:txEl>
                                              <p:pRg st="9" end="9"/>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left)">
                                      <p:cBhvr>
                                        <p:cTn id="48" dur="500"/>
                                        <p:tgtEl>
                                          <p:spTgt spid="3">
                                            <p:txEl>
                                              <p:pRg st="10" end="10"/>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wipe(left)">
                                      <p:cBhvr>
                                        <p:cTn id="51" dur="500"/>
                                        <p:tgtEl>
                                          <p:spTgt spid="3">
                                            <p:txEl>
                                              <p:pRg st="11" end="11"/>
                                            </p:txEl>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wipe(left)">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down)">
                                      <p:cBhvr>
                                        <p:cTn id="62" dur="500"/>
                                        <p:tgtEl>
                                          <p:spTgt spid="12"/>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left)">
                                      <p:cBhvr>
                                        <p:cTn id="71" dur="500"/>
                                        <p:tgtEl>
                                          <p:spTgt spid="15"/>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left)">
                                      <p:cBhvr>
                                        <p:cTn id="75" dur="500"/>
                                        <p:tgtEl>
                                          <p:spTgt spid="7"/>
                                        </p:tgtEl>
                                      </p:cBhvr>
                                    </p:animEffect>
                                  </p:childTnLst>
                                </p:cTn>
                              </p:par>
                            </p:childTnLst>
                          </p:cTn>
                        </p:par>
                        <p:par>
                          <p:cTn id="76" fill="hold">
                            <p:stCondLst>
                              <p:cond delay="1000"/>
                            </p:stCondLst>
                            <p:childTnLst>
                              <p:par>
                                <p:cTn id="77" presetID="22" presetClass="entr" presetSubtype="1" fill="hold" grpId="0" nodeType="after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up)">
                                      <p:cBhvr>
                                        <p:cTn id="79" dur="500"/>
                                        <p:tgtEl>
                                          <p:spTgt spid="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wipe(up)">
                                      <p:cBhvr>
                                        <p:cTn id="82" dur="500"/>
                                        <p:tgtEl>
                                          <p:spTgt spid="10"/>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up)">
                                      <p:cBhvr>
                                        <p:cTn id="8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Demand Paging Example</a:t>
            </a:r>
            <a:endParaRPr lang="zh-CN" altLang="en-US" dirty="0"/>
          </a:p>
        </p:txBody>
      </p:sp>
      <p:sp>
        <p:nvSpPr>
          <p:cNvPr id="3" name="内容占位符 2"/>
          <p:cNvSpPr>
            <a:spLocks noGrp="1"/>
          </p:cNvSpPr>
          <p:nvPr>
            <p:ph idx="1"/>
          </p:nvPr>
        </p:nvSpPr>
        <p:spPr/>
        <p:txBody>
          <a:bodyPr>
            <a:normAutofit/>
          </a:bodyPr>
          <a:lstStyle/>
          <a:p>
            <a:pPr>
              <a:tabLst>
                <a:tab pos="1774825" algn="l"/>
                <a:tab pos="2279650" algn="l"/>
              </a:tabLst>
            </a:pPr>
            <a:r>
              <a:rPr lang="en-US" altLang="zh-CN" dirty="0"/>
              <a:t>Memory access time = 200 nanoseconds</a:t>
            </a:r>
            <a:endParaRPr lang="en-US" altLang="zh-CN" dirty="0"/>
          </a:p>
          <a:p>
            <a:pPr>
              <a:tabLst>
                <a:tab pos="1774825" algn="l"/>
                <a:tab pos="2279650" algn="l"/>
              </a:tabLst>
            </a:pPr>
            <a:r>
              <a:rPr lang="en-US" altLang="zh-CN" dirty="0">
                <a:solidFill>
                  <a:srgbClr val="0000FF"/>
                </a:solidFill>
              </a:rPr>
              <a:t>Effective Access Time</a:t>
            </a:r>
            <a:endParaRPr lang="en-US" altLang="zh-CN" dirty="0">
              <a:solidFill>
                <a:srgbClr val="0000FF"/>
              </a:solidFill>
            </a:endParaRPr>
          </a:p>
          <a:p>
            <a:pPr lvl="1">
              <a:buNone/>
              <a:tabLst>
                <a:tab pos="1774825" algn="l"/>
                <a:tab pos="2279650" algn="l"/>
              </a:tabLst>
            </a:pPr>
            <a:r>
              <a:rPr lang="en-US" altLang="zh-CN" dirty="0">
                <a:solidFill>
                  <a:srgbClr val="0000FF"/>
                </a:solidFill>
              </a:rPr>
              <a:t>EAT = (1 – p) </a:t>
            </a:r>
            <a:r>
              <a:rPr lang="en-US" altLang="zh-CN" dirty="0">
                <a:solidFill>
                  <a:srgbClr val="0000FF"/>
                </a:solidFill>
                <a:sym typeface="Symbol" panose="05050102010706020507" pitchFamily="18" charset="2"/>
              </a:rPr>
              <a:t></a:t>
            </a:r>
            <a:r>
              <a:rPr lang="en-US" altLang="zh-CN" dirty="0">
                <a:solidFill>
                  <a:srgbClr val="0000FF"/>
                </a:solidFill>
              </a:rPr>
              <a:t> 200 + p </a:t>
            </a:r>
            <a:r>
              <a:rPr lang="en-US" altLang="zh-CN" dirty="0">
                <a:solidFill>
                  <a:srgbClr val="0000FF"/>
                </a:solidFill>
                <a:sym typeface="Symbol" panose="05050102010706020507" pitchFamily="18" charset="2"/>
              </a:rPr>
              <a:t></a:t>
            </a:r>
            <a:r>
              <a:rPr lang="en-US" altLang="zh-CN" dirty="0">
                <a:solidFill>
                  <a:srgbClr val="0000FF"/>
                </a:solidFill>
              </a:rPr>
              <a:t> (8 000 000) = 200 + 7 999 800 </a:t>
            </a:r>
            <a:r>
              <a:rPr lang="en-US" altLang="zh-CN" dirty="0">
                <a:solidFill>
                  <a:srgbClr val="0000FF"/>
                </a:solidFill>
                <a:sym typeface="Symbol" panose="05050102010706020507" pitchFamily="18" charset="2"/>
              </a:rPr>
              <a:t> p</a:t>
            </a:r>
            <a:endParaRPr lang="en-US" altLang="zh-CN" sz="2000" dirty="0">
              <a:solidFill>
                <a:srgbClr val="0000FF"/>
              </a:solidFill>
            </a:endParaRPr>
          </a:p>
          <a:p>
            <a:r>
              <a:rPr lang="en-US" altLang="en-US" dirty="0"/>
              <a:t>If one access out of 1,000 causes a page fault,</a:t>
            </a:r>
            <a:endParaRPr lang="en-US" altLang="en-US" dirty="0"/>
          </a:p>
          <a:p>
            <a:pPr marL="457200" lvl="1" indent="0">
              <a:buNone/>
            </a:pPr>
            <a:r>
              <a:rPr lang="en-US" altLang="zh-CN" dirty="0"/>
              <a:t>P=0.001</a:t>
            </a:r>
            <a:endParaRPr lang="en-US" altLang="zh-CN" dirty="0"/>
          </a:p>
          <a:p>
            <a:pPr marL="457200" lvl="1" indent="0">
              <a:buNone/>
            </a:pPr>
            <a:r>
              <a:rPr lang="en-US" altLang="zh-CN" dirty="0"/>
              <a:t>EAT=8199.8ns</a:t>
            </a:r>
            <a:endParaRPr lang="en-US" altLang="zh-CN" dirty="0"/>
          </a:p>
          <a:p>
            <a:pPr marL="457200" lvl="1" indent="0">
              <a:buNone/>
            </a:pPr>
            <a:r>
              <a:rPr lang="en-US" altLang="zh-CN" dirty="0"/>
              <a:t>Slowed down </a:t>
            </a:r>
            <a:r>
              <a:rPr lang="en-US" altLang="en-US" dirty="0"/>
              <a:t>by a factor of 40</a:t>
            </a:r>
            <a:endParaRPr lang="en-US" altLang="en-US" dirty="0"/>
          </a:p>
          <a:p>
            <a:pPr>
              <a:tabLst>
                <a:tab pos="1772920" algn="l"/>
                <a:tab pos="2277745" algn="l"/>
              </a:tabLst>
            </a:pPr>
            <a:r>
              <a:rPr lang="en-US" altLang="en-US" dirty="0"/>
              <a:t>If want performance degradation &lt; 10%</a:t>
            </a:r>
            <a:endParaRPr lang="en-US" altLang="en-US" dirty="0"/>
          </a:p>
          <a:p>
            <a:pPr marL="457200" lvl="1" indent="0">
              <a:buNone/>
              <a:tabLst>
                <a:tab pos="1772920" algn="l"/>
                <a:tab pos="2277745" algn="l"/>
              </a:tabLst>
            </a:pPr>
            <a:r>
              <a:rPr lang="en-US" altLang="en-US" dirty="0"/>
              <a:t>200 + 7,999,800 * p &lt; 220</a:t>
            </a:r>
            <a:br>
              <a:rPr lang="en-US" altLang="en-US" dirty="0"/>
            </a:br>
            <a:r>
              <a:rPr lang="en-US" altLang="en-US" dirty="0"/>
              <a:t>7,999,800 * p &lt; 20</a:t>
            </a:r>
            <a:endParaRPr lang="en-US" altLang="en-US" dirty="0"/>
          </a:p>
          <a:p>
            <a:pPr marL="457200" lvl="1" indent="0">
              <a:buNone/>
              <a:tabLst>
                <a:tab pos="1772920" algn="l"/>
                <a:tab pos="2277745" algn="l"/>
              </a:tabLst>
            </a:pPr>
            <a:r>
              <a:rPr lang="en-US" altLang="en-US" dirty="0"/>
              <a:t>p &lt; 0.0000025</a:t>
            </a:r>
            <a:endParaRPr lang="en-US" altLang="en-US" dirty="0"/>
          </a:p>
          <a:p>
            <a:pPr marL="457200" lvl="1" indent="0">
              <a:buNone/>
              <a:tabLst>
                <a:tab pos="1772920" algn="l"/>
                <a:tab pos="2277745" algn="l"/>
              </a:tabLst>
            </a:pPr>
            <a:r>
              <a:rPr lang="en-US" altLang="en-US" dirty="0"/>
              <a:t>&lt; 1 page fault in every 400,000 memory accesses.</a:t>
            </a:r>
            <a:endParaRPr lang="en-US" altLang="en-US" dirty="0"/>
          </a:p>
          <a:p>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500"/>
                                        <p:tgtEl>
                                          <p:spTgt spid="3">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1</a:t>
            </a:r>
            <a:endParaRPr lang="zh-CN" altLang="en-US" dirty="0"/>
          </a:p>
        </p:txBody>
      </p:sp>
      <p:sp>
        <p:nvSpPr>
          <p:cNvPr id="3" name="内容占位符 2"/>
          <p:cNvSpPr>
            <a:spLocks noGrp="1"/>
          </p:cNvSpPr>
          <p:nvPr>
            <p:ph idx="1"/>
          </p:nvPr>
        </p:nvSpPr>
        <p:spPr>
          <a:xfrm>
            <a:off x="360000" y="1043735"/>
            <a:ext cx="11556000" cy="3780420"/>
          </a:xfrm>
        </p:spPr>
        <p:txBody>
          <a:bodyPr>
            <a:normAutofit fontScale="92500"/>
          </a:bodyPr>
          <a:lstStyle/>
          <a:p>
            <a:pPr>
              <a:spcBef>
                <a:spcPts val="600"/>
              </a:spcBef>
            </a:pPr>
            <a:r>
              <a:rPr lang="en-US" altLang="zh-CN" dirty="0"/>
              <a:t>On a system using paging, references to a swapped-in locations accessible through an entry in an associative table (TLB) take 150ns.     </a:t>
            </a:r>
            <a:br>
              <a:rPr lang="en-US" altLang="zh-CN" dirty="0"/>
            </a:br>
            <a:r>
              <a:rPr lang="en-US" altLang="zh-CN" dirty="0"/>
              <a:t>If the main memory page table must be used, the reference takes 400ns. </a:t>
            </a:r>
            <a:br>
              <a:rPr lang="en-US" altLang="zh-CN" dirty="0"/>
            </a:br>
            <a:r>
              <a:rPr lang="en-US" altLang="zh-CN" dirty="0"/>
              <a:t>References that result in page faults require 8ms if the page to be replaced has been modified, 3ms otherwise.     </a:t>
            </a:r>
            <a:br>
              <a:rPr lang="en-US" altLang="zh-CN" dirty="0"/>
            </a:br>
            <a:r>
              <a:rPr lang="en-US" altLang="zh-CN" dirty="0"/>
              <a:t>If the page fault rate is 2%, the associative table(TLB) hit rate is 70%, and 50% of replaced pages have been modified, what is the effective access time?</a:t>
            </a:r>
            <a:br>
              <a:rPr lang="en-US" altLang="zh-CN" dirty="0"/>
            </a:br>
            <a:r>
              <a:rPr lang="en-US" altLang="zh-CN" dirty="0"/>
              <a:t>Assume the system is running only a single process and the CPU is idle during page swaps.</a:t>
            </a:r>
            <a:endParaRPr lang="zh-CN" altLang="zh-CN"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5" name="矩形 4"/>
          <p:cNvSpPr/>
          <p:nvPr/>
        </p:nvSpPr>
        <p:spPr bwMode="auto">
          <a:xfrm>
            <a:off x="10070795" y="4824155"/>
            <a:ext cx="1845205" cy="1575175"/>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t>1s=1000ms  1ms=1000µs   1µs=1000ns   1ns=1000ps</a:t>
            </a:r>
            <a:endParaRPr lang="zh-CN" altLang="en-US" b="1" dirty="0"/>
          </a:p>
        </p:txBody>
      </p:sp>
      <p:sp>
        <p:nvSpPr>
          <p:cNvPr id="6" name="内容占位符 2"/>
          <p:cNvSpPr txBox="1"/>
          <p:nvPr/>
        </p:nvSpPr>
        <p:spPr bwMode="auto">
          <a:xfrm>
            <a:off x="411015" y="4869160"/>
            <a:ext cx="7845225" cy="1732690"/>
          </a:xfrm>
          <a:prstGeom prst="rect">
            <a:avLst/>
          </a:prstGeom>
          <a:solidFill>
            <a:srgbClr val="FFFF00"/>
          </a:solidFill>
          <a:ln>
            <a:noFill/>
          </a:ln>
        </p:spPr>
        <p:txBody>
          <a:bodyPr vert="horz" wrap="square" lIns="91440" tIns="45720" rIns="91440" bIns="45720" numCol="1" anchor="t" anchorCtr="0" compatLnSpc="1">
            <a:normAutofit/>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marL="0" indent="0">
              <a:lnSpc>
                <a:spcPct val="150000"/>
              </a:lnSpc>
              <a:buFont typeface="Wingdings" panose="05000000000000000000" pitchFamily="2" charset="2"/>
              <a:buNone/>
            </a:pPr>
            <a:r>
              <a:rPr lang="en-US" altLang="zh-CN" kern="0" dirty="0"/>
              <a:t>EAT =</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Effect transition="in" filter="wipe(left)">
                                      <p:cBhvr>
                                        <p:cTn id="14" dur="500"/>
                                        <p:tgtEl>
                                          <p:spTgt spid="6">
                                            <p:bg/>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2</a:t>
            </a:r>
            <a:endParaRPr lang="zh-CN" altLang="en-US" dirty="0"/>
          </a:p>
        </p:txBody>
      </p:sp>
      <p:sp>
        <p:nvSpPr>
          <p:cNvPr id="3" name="内容占位符 2"/>
          <p:cNvSpPr>
            <a:spLocks noGrp="1"/>
          </p:cNvSpPr>
          <p:nvPr>
            <p:ph idx="1"/>
          </p:nvPr>
        </p:nvSpPr>
        <p:spPr>
          <a:xfrm>
            <a:off x="360000" y="1043735"/>
            <a:ext cx="11556000" cy="3600400"/>
          </a:xfrm>
        </p:spPr>
        <p:txBody>
          <a:bodyPr>
            <a:normAutofit fontScale="92500" lnSpcReduction="20000"/>
          </a:bodyPr>
          <a:lstStyle/>
          <a:p>
            <a:pPr>
              <a:lnSpc>
                <a:spcPct val="110000"/>
              </a:lnSpc>
              <a:spcBef>
                <a:spcPts val="0"/>
              </a:spcBef>
            </a:pPr>
            <a:r>
              <a:rPr lang="en-US" altLang="zh-CN" dirty="0"/>
              <a:t>Assume that we have a demand-paged memory. The page table is held in registers. </a:t>
            </a:r>
            <a:br>
              <a:rPr lang="en-US" altLang="zh-CN" dirty="0"/>
            </a:br>
            <a:r>
              <a:rPr lang="en-US" altLang="zh-CN" dirty="0"/>
              <a:t>It takes 8 milliseconds to service a page fault if an empty frame is available or if the replaced page is not modified and 20 milliseconds if the replaced page is modified. </a:t>
            </a:r>
            <a:br>
              <a:rPr lang="en-US" altLang="zh-CN" dirty="0"/>
            </a:br>
            <a:r>
              <a:rPr lang="en-US" altLang="zh-CN" dirty="0"/>
              <a:t>Memory-access time is 100 nanoseconds. </a:t>
            </a:r>
            <a:br>
              <a:rPr lang="en-US" altLang="zh-CN" dirty="0"/>
            </a:br>
            <a:r>
              <a:rPr lang="en-US" altLang="zh-CN" dirty="0"/>
              <a:t>Assume that the page to be replaced is modified 30 percent of the time. </a:t>
            </a:r>
            <a:br>
              <a:rPr lang="en-US" altLang="zh-CN" dirty="0"/>
            </a:br>
            <a:r>
              <a:rPr lang="en-US" altLang="zh-CN" dirty="0"/>
              <a:t>What is the maximum acceptable page-fault rate for an effective access time of no more than 200 nanoseconds?</a:t>
            </a:r>
            <a:endParaRPr lang="zh-CN" altLang="zh-CN" dirty="0"/>
          </a:p>
          <a:p>
            <a:pPr>
              <a:lnSpc>
                <a:spcPct val="110000"/>
              </a:lnSpc>
              <a:spcBef>
                <a:spcPts val="0"/>
              </a:spcBef>
            </a:pP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5" name="矩形 4"/>
          <p:cNvSpPr/>
          <p:nvPr/>
        </p:nvSpPr>
        <p:spPr bwMode="auto">
          <a:xfrm>
            <a:off x="10070795" y="4824155"/>
            <a:ext cx="1845205" cy="1575175"/>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t>1s=1000ms  1ms=1000µs   1µs=1000ns   1ns=1000ps</a:t>
            </a:r>
            <a:endParaRPr lang="zh-CN" altLang="en-US" b="1" dirty="0"/>
          </a:p>
        </p:txBody>
      </p:sp>
      <p:sp>
        <p:nvSpPr>
          <p:cNvPr id="6" name="内容占位符 2"/>
          <p:cNvSpPr txBox="1"/>
          <p:nvPr/>
        </p:nvSpPr>
        <p:spPr bwMode="auto">
          <a:xfrm>
            <a:off x="380365" y="4644135"/>
            <a:ext cx="8031255" cy="1980220"/>
          </a:xfrm>
          <a:prstGeom prst="rect">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normAutofit lnSpcReduction="10000"/>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marL="0" indent="0">
              <a:lnSpc>
                <a:spcPct val="110000"/>
              </a:lnSpc>
              <a:spcBef>
                <a:spcPts val="600"/>
              </a:spcBef>
              <a:buFont typeface="Wingdings" panose="05000000000000000000" pitchFamily="2" charset="2"/>
              <a:buNone/>
            </a:pPr>
            <a:endParaRPr lang="en-US" altLang="zh-CN" sz="2600" kern="0" dirty="0"/>
          </a:p>
          <a:p>
            <a:pPr marL="0" indent="0">
              <a:lnSpc>
                <a:spcPct val="110000"/>
              </a:lnSpc>
              <a:spcBef>
                <a:spcPts val="600"/>
              </a:spcBef>
              <a:buFont typeface="Wingdings" panose="05000000000000000000" pitchFamily="2" charset="2"/>
              <a:buNone/>
            </a:pPr>
            <a:endParaRPr lang="en-US" altLang="zh-CN" sz="2600" kern="0" dirty="0"/>
          </a:p>
          <a:p>
            <a:pPr marL="0" indent="0">
              <a:lnSpc>
                <a:spcPct val="110000"/>
              </a:lnSpc>
              <a:spcBef>
                <a:spcPts val="600"/>
              </a:spcBef>
              <a:buFont typeface="Wingdings" panose="05000000000000000000" pitchFamily="2" charset="2"/>
              <a:buNone/>
            </a:pPr>
            <a:endParaRPr lang="en-US" altLang="zh-CN" sz="2600" kern="0" dirty="0"/>
          </a:p>
          <a:p>
            <a:pPr marL="0" indent="0">
              <a:lnSpc>
                <a:spcPct val="110000"/>
              </a:lnSpc>
              <a:spcBef>
                <a:spcPts val="600"/>
              </a:spcBef>
              <a:buFont typeface="Wingdings" panose="05000000000000000000" pitchFamily="2" charset="2"/>
              <a:buNone/>
            </a:pPr>
            <a:r>
              <a:rPr lang="en-US" altLang="zh-CN" sz="2600" kern="0" dirty="0"/>
              <a:t>  P </a:t>
            </a:r>
            <a:r>
              <a:rPr lang="en-US" altLang="zh-CN" sz="2600" kern="0" dirty="0">
                <a:sym typeface="Symbol" panose="05050102010706020507"/>
              </a:rPr>
              <a:t></a:t>
            </a:r>
            <a:endParaRPr lang="zh-CN" altLang="en-US" sz="26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Effect transition="in" filter="wipe(left)">
                                      <p:cBhvr>
                                        <p:cTn id="14" dur="500"/>
                                        <p:tgtEl>
                                          <p:spTgt spid="6">
                                            <p:bg/>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endParaRPr lang="zh-CN" altLang="en-US" dirty="0"/>
          </a:p>
        </p:txBody>
      </p:sp>
      <p:sp>
        <p:nvSpPr>
          <p:cNvPr id="3" name="内容占位符 2"/>
          <p:cNvSpPr>
            <a:spLocks noGrp="1"/>
          </p:cNvSpPr>
          <p:nvPr>
            <p:ph sz="half" idx="1"/>
          </p:nvPr>
        </p:nvSpPr>
        <p:spPr/>
        <p:txBody>
          <a:bodyPr>
            <a:normAutofit/>
          </a:bodyPr>
          <a:lstStyle/>
          <a:p>
            <a:r>
              <a:rPr lang="zh-CN" altLang="en-US" dirty="0"/>
              <a:t>教学内容</a:t>
            </a:r>
            <a:endParaRPr lang="en-US" altLang="zh-CN" dirty="0"/>
          </a:p>
          <a:p>
            <a:pPr marL="914400" lvl="1" indent="-457200">
              <a:buFont typeface="+mj-lt"/>
              <a:buAutoNum type="arabicPeriod"/>
            </a:pPr>
            <a:r>
              <a:rPr lang="zh-CN" altLang="en-US" dirty="0"/>
              <a:t>虚拟存储概念</a:t>
            </a:r>
            <a:endParaRPr lang="en-US" altLang="zh-CN" dirty="0"/>
          </a:p>
          <a:p>
            <a:pPr marL="914400" lvl="1" indent="-457200">
              <a:buFont typeface="+mj-lt"/>
              <a:buAutoNum type="arabicPeriod"/>
            </a:pPr>
            <a:r>
              <a:rPr lang="zh-CN" altLang="en-US" dirty="0"/>
              <a:t>请求页式管理</a:t>
            </a:r>
            <a:endParaRPr lang="en-US" altLang="zh-CN" dirty="0"/>
          </a:p>
          <a:p>
            <a:pPr marL="914400" lvl="1" indent="-457200">
              <a:buFont typeface="+mj-lt"/>
              <a:buAutoNum type="arabicPeriod"/>
            </a:pPr>
            <a:r>
              <a:rPr lang="zh-CN" altLang="en-US" dirty="0"/>
              <a:t>页面置换</a:t>
            </a:r>
            <a:endParaRPr lang="en-US" altLang="zh-CN" dirty="0"/>
          </a:p>
          <a:p>
            <a:pPr marL="914400" lvl="1" indent="-457200">
              <a:buFont typeface="+mj-lt"/>
              <a:buAutoNum type="arabicPeriod"/>
            </a:pPr>
            <a:r>
              <a:rPr lang="zh-CN" altLang="en-US" dirty="0"/>
              <a:t>帧分配</a:t>
            </a:r>
            <a:endParaRPr lang="en-US" altLang="zh-CN" dirty="0"/>
          </a:p>
          <a:p>
            <a:pPr marL="914400" lvl="1" indent="-457200">
              <a:buFont typeface="+mj-lt"/>
              <a:buAutoNum type="arabicPeriod"/>
            </a:pPr>
            <a:r>
              <a:rPr lang="zh-CN" altLang="en-US" dirty="0"/>
              <a:t>抖动</a:t>
            </a:r>
            <a:endParaRPr lang="en-US" altLang="zh-CN" dirty="0"/>
          </a:p>
          <a:p>
            <a:pPr marL="914400" lvl="1" indent="-457200">
              <a:buFont typeface="+mj-lt"/>
              <a:buAutoNum type="arabicPeriod"/>
            </a:pPr>
            <a:r>
              <a:rPr lang="zh-CN" altLang="en-US" dirty="0"/>
              <a:t>内核空间分配</a:t>
            </a:r>
            <a:endParaRPr lang="en-US" altLang="zh-CN" dirty="0"/>
          </a:p>
          <a:p>
            <a:pPr marL="914400" lvl="1" indent="-457200">
              <a:buFont typeface="+mj-lt"/>
              <a:buAutoNum type="arabicPeriod"/>
            </a:pPr>
            <a:r>
              <a:rPr lang="zh-CN" altLang="en-US" dirty="0"/>
              <a:t>其他事项</a:t>
            </a:r>
            <a:endParaRPr lang="en-US" altLang="zh-CN" dirty="0"/>
          </a:p>
          <a:p>
            <a:r>
              <a:rPr lang="zh-CN" altLang="en-US" dirty="0"/>
              <a:t>教学重点与难点</a:t>
            </a:r>
            <a:endParaRPr lang="en-US" altLang="zh-CN" dirty="0"/>
          </a:p>
          <a:p>
            <a:pPr lvl="1"/>
            <a:r>
              <a:rPr lang="zh-CN" altLang="en-US" dirty="0"/>
              <a:t>重点：</a:t>
            </a:r>
            <a:r>
              <a:rPr lang="en-US" altLang="zh-CN" dirty="0"/>
              <a:t>2</a:t>
            </a:r>
            <a:r>
              <a:rPr lang="zh-CN" altLang="en-US" dirty="0"/>
              <a:t>、</a:t>
            </a:r>
            <a:r>
              <a:rPr lang="en-US" altLang="zh-CN" dirty="0"/>
              <a:t>3</a:t>
            </a:r>
            <a:endParaRPr lang="en-US" altLang="zh-CN" dirty="0"/>
          </a:p>
          <a:p>
            <a:pPr lvl="1"/>
            <a:r>
              <a:rPr lang="zh-CN" altLang="en-US" dirty="0"/>
              <a:t>难点：</a:t>
            </a:r>
            <a:r>
              <a:rPr lang="en-US" altLang="zh-CN" dirty="0"/>
              <a:t>3</a:t>
            </a:r>
            <a:r>
              <a:rPr lang="zh-CN" altLang="en-US" dirty="0"/>
              <a:t>、</a:t>
            </a:r>
            <a:r>
              <a:rPr lang="en-US" altLang="zh-CN" dirty="0"/>
              <a:t>5</a:t>
            </a:r>
            <a:r>
              <a:rPr lang="zh-CN" altLang="en-US" dirty="0"/>
              <a:t>、</a:t>
            </a:r>
            <a:r>
              <a:rPr lang="en-US" altLang="zh-CN" dirty="0"/>
              <a:t>6</a:t>
            </a:r>
            <a:endParaRPr lang="en-US" altLang="zh-CN" dirty="0"/>
          </a:p>
        </p:txBody>
      </p:sp>
      <p:sp>
        <p:nvSpPr>
          <p:cNvPr id="5" name="内容占位符 4"/>
          <p:cNvSpPr>
            <a:spLocks noGrp="1"/>
          </p:cNvSpPr>
          <p:nvPr>
            <p:ph sz="half" idx="2"/>
          </p:nvPr>
        </p:nvSpPr>
        <p:spPr/>
        <p:txBody>
          <a:bodyPr/>
          <a:lstStyle/>
          <a:p>
            <a:r>
              <a:rPr lang="zh-CN" altLang="en-US" dirty="0"/>
              <a:t>教学目标与要求</a:t>
            </a:r>
            <a:endParaRPr lang="en-US" altLang="zh-CN" dirty="0"/>
          </a:p>
          <a:p>
            <a:pPr lvl="1"/>
            <a:r>
              <a:rPr lang="zh-CN" altLang="zh-CN" dirty="0"/>
              <a:t>理解虚拟内存系统的优点；</a:t>
            </a:r>
            <a:endParaRPr lang="zh-CN" altLang="zh-CN" dirty="0"/>
          </a:p>
          <a:p>
            <a:pPr lvl="1"/>
            <a:r>
              <a:rPr lang="zh-CN" altLang="zh-CN" dirty="0"/>
              <a:t>了解按需调页的概念；</a:t>
            </a:r>
            <a:endParaRPr lang="zh-CN" altLang="zh-CN" dirty="0"/>
          </a:p>
          <a:p>
            <a:pPr lvl="1"/>
            <a:r>
              <a:rPr lang="zh-CN" altLang="zh-CN" dirty="0"/>
              <a:t>掌握页面置换算法和帧分配方法</a:t>
            </a:r>
            <a:r>
              <a:rPr lang="zh-CN" altLang="en-US" dirty="0"/>
              <a:t>；</a:t>
            </a:r>
            <a:endParaRPr lang="en-US" altLang="zh-CN" dirty="0"/>
          </a:p>
          <a:p>
            <a:pPr lvl="1"/>
            <a:r>
              <a:rPr lang="zh-CN" altLang="en-US" dirty="0"/>
              <a:t>理解抖动现象及工作集模型</a:t>
            </a:r>
            <a:r>
              <a:rPr lang="zh-CN" altLang="zh-CN"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6" name="矩形: 圆角 5"/>
          <p:cNvSpPr/>
          <p:nvPr/>
        </p:nvSpPr>
        <p:spPr bwMode="auto">
          <a:xfrm>
            <a:off x="360000" y="2033845"/>
            <a:ext cx="3440745" cy="900000"/>
          </a:xfrm>
          <a:prstGeom prst="roundRect">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7" name="矩形: 圆角 6"/>
          <p:cNvSpPr/>
          <p:nvPr/>
        </p:nvSpPr>
        <p:spPr bwMode="auto">
          <a:xfrm>
            <a:off x="420323" y="3375090"/>
            <a:ext cx="3276000" cy="864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 name="矩形: 圆角 7"/>
          <p:cNvSpPr/>
          <p:nvPr/>
        </p:nvSpPr>
        <p:spPr bwMode="auto">
          <a:xfrm>
            <a:off x="420323" y="2483895"/>
            <a:ext cx="3276000" cy="396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3</a:t>
            </a:r>
            <a:endParaRPr lang="zh-CN" altLang="en-US" dirty="0"/>
          </a:p>
        </p:txBody>
      </p:sp>
      <p:sp>
        <p:nvSpPr>
          <p:cNvPr id="3" name="内容占位符 2"/>
          <p:cNvSpPr>
            <a:spLocks noGrp="1"/>
          </p:cNvSpPr>
          <p:nvPr>
            <p:ph idx="1"/>
          </p:nvPr>
        </p:nvSpPr>
        <p:spPr/>
        <p:txBody>
          <a:bodyPr/>
          <a:lstStyle/>
          <a:p>
            <a:r>
              <a:rPr lang="en-US" altLang="zh-CN" dirty="0"/>
              <a:t>Assume that a program has just referenced an address in virtual memory. Describe a scenario in which each of the following can occur. (If no such scenario can occur, explain why.)</a:t>
            </a:r>
            <a:endParaRPr lang="en-US" altLang="zh-CN" dirty="0"/>
          </a:p>
          <a:p>
            <a:pPr lvl="1"/>
            <a:r>
              <a:rPr lang="en-US" altLang="zh-CN" sz="2800" dirty="0"/>
              <a:t>TLB miss with no page fault</a:t>
            </a:r>
            <a:endParaRPr lang="en-US" altLang="zh-CN" sz="2800" dirty="0"/>
          </a:p>
          <a:p>
            <a:pPr lvl="1"/>
            <a:r>
              <a:rPr lang="en-US" altLang="zh-CN" sz="2800" dirty="0"/>
              <a:t>TLB miss and page fault</a:t>
            </a:r>
            <a:endParaRPr lang="en-US" altLang="zh-CN" sz="2800" dirty="0"/>
          </a:p>
          <a:p>
            <a:pPr lvl="1"/>
            <a:r>
              <a:rPr lang="en-US" altLang="zh-CN" sz="2800" dirty="0"/>
              <a:t>TLB hit and no page fault</a:t>
            </a:r>
            <a:endParaRPr lang="en-US" altLang="zh-CN" sz="2800" dirty="0"/>
          </a:p>
          <a:p>
            <a:pPr lvl="1"/>
            <a:r>
              <a:rPr lang="en-US" altLang="zh-CN" sz="2800" dirty="0"/>
              <a:t>TLB hit and page fault</a:t>
            </a:r>
            <a:endParaRPr lang="en-US" altLang="zh-CN" sz="2800" dirty="0"/>
          </a:p>
          <a:p>
            <a:pPr marL="457200" lvl="1" indent="0">
              <a:buNone/>
            </a:pPr>
            <a:endParaRPr lang="zh-CN" altLang="en-US" sz="2800"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9"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graphicFrame>
        <p:nvGraphicFramePr>
          <p:cNvPr id="10" name="表格 9"/>
          <p:cNvGraphicFramePr>
            <a:graphicFrameLocks noGrp="1"/>
          </p:cNvGraphicFramePr>
          <p:nvPr/>
        </p:nvGraphicFramePr>
        <p:xfrm>
          <a:off x="5780962" y="2436480"/>
          <a:ext cx="2835318" cy="2072640"/>
        </p:xfrm>
        <a:graphic>
          <a:graphicData uri="http://schemas.openxmlformats.org/drawingml/2006/table">
            <a:tbl>
              <a:tblPr firstRow="1" bandRow="1">
                <a:tableStyleId>{5C22544A-7EE6-4342-B048-85BDC9FD1C3A}</a:tableStyleId>
              </a:tblPr>
              <a:tblGrid>
                <a:gridCol w="1417659"/>
                <a:gridCol w="1417659"/>
              </a:tblGrid>
              <a:tr h="370840">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Yes</a:t>
                      </a:r>
                      <a:r>
                        <a:rPr lang="zh-CN" altLang="en-US" sz="2800" dirty="0">
                          <a:solidFill>
                            <a:schemeClr val="tx1"/>
                          </a:solidFill>
                          <a:latin typeface="Times New Roman" panose="02020603050405020304" pitchFamily="18" charset="0"/>
                          <a:cs typeface="Times New Roman" panose="02020603050405020304" pitchFamily="18" charset="0"/>
                        </a:rPr>
                        <a:t>？</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No</a:t>
                      </a:r>
                      <a:r>
                        <a:rPr lang="zh-CN" altLang="en-US" sz="2800" dirty="0">
                          <a:solidFill>
                            <a:schemeClr val="tx1"/>
                          </a:solidFill>
                          <a:latin typeface="Times New Roman" panose="02020603050405020304" pitchFamily="18" charset="0"/>
                          <a:cs typeface="Times New Roman" panose="02020603050405020304" pitchFamily="18" charset="0"/>
                        </a:rPr>
                        <a:t>？</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Yes</a:t>
                      </a:r>
                      <a:r>
                        <a:rPr lang="zh-CN" altLang="en-US"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No</a:t>
                      </a:r>
                      <a:r>
                        <a:rPr lang="zh-CN" altLang="en-US"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Yes</a:t>
                      </a:r>
                      <a:r>
                        <a:rPr lang="zh-CN" altLang="en-US"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No</a:t>
                      </a:r>
                      <a:r>
                        <a:rPr lang="zh-CN" altLang="en-US"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Yes</a:t>
                      </a:r>
                      <a:r>
                        <a:rPr lang="zh-CN" altLang="en-US"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No</a:t>
                      </a:r>
                      <a:r>
                        <a:rPr lang="zh-CN" altLang="en-US"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zh-CN" dirty="0"/>
              <a:t>9.3  Copy-on-Write</a:t>
            </a:r>
            <a:r>
              <a:rPr lang="en-US" altLang="zh-CN" dirty="0">
                <a:latin typeface="Helvetica"/>
              </a:rPr>
              <a:t>—</a:t>
            </a:r>
            <a:r>
              <a:rPr lang="en-US" altLang="zh-CN" dirty="0"/>
              <a:t>process creation</a:t>
            </a:r>
            <a:endParaRPr lang="en-US" altLang="zh-CN" dirty="0"/>
          </a:p>
        </p:txBody>
      </p:sp>
      <p:sp>
        <p:nvSpPr>
          <p:cNvPr id="278531" name="Rectangle 3"/>
          <p:cNvSpPr>
            <a:spLocks noGrp="1" noChangeArrowheads="1"/>
          </p:cNvSpPr>
          <p:nvPr>
            <p:ph idx="1"/>
          </p:nvPr>
        </p:nvSpPr>
        <p:spPr/>
        <p:txBody>
          <a:bodyPr>
            <a:normAutofit/>
          </a:bodyPr>
          <a:lstStyle/>
          <a:p>
            <a:pPr>
              <a:spcBef>
                <a:spcPts val="0"/>
              </a:spcBef>
            </a:pPr>
            <a:r>
              <a:rPr lang="en-US" altLang="zh-CN" dirty="0"/>
              <a:t>Fork()</a:t>
            </a:r>
            <a:endParaRPr lang="en-US" altLang="zh-CN" dirty="0"/>
          </a:p>
          <a:p>
            <a:pPr>
              <a:spcBef>
                <a:spcPts val="0"/>
              </a:spcBef>
            </a:pPr>
            <a:r>
              <a:rPr lang="en-US" altLang="zh-CN" dirty="0"/>
              <a:t>Copy-on-Write (COW) allows both parent and child processes to initially </a:t>
            </a:r>
            <a:r>
              <a:rPr lang="en-US" altLang="zh-CN" i="1" dirty="0">
                <a:solidFill>
                  <a:srgbClr val="0000FF"/>
                </a:solidFill>
              </a:rPr>
              <a:t>share</a:t>
            </a:r>
            <a:r>
              <a:rPr lang="en-US" altLang="zh-CN" dirty="0"/>
              <a:t> the same pages in memory.</a:t>
            </a:r>
            <a:endParaRPr lang="en-US" altLang="zh-CN" dirty="0"/>
          </a:p>
          <a:p>
            <a:pPr lvl="1">
              <a:spcBef>
                <a:spcPts val="0"/>
              </a:spcBef>
            </a:pPr>
            <a:r>
              <a:rPr lang="en-US" altLang="zh-CN" dirty="0"/>
              <a:t>If either process modifies a shared page, only then is the page copied.</a:t>
            </a:r>
            <a:endParaRPr lang="en-US" altLang="zh-CN" dirty="0"/>
          </a:p>
          <a:p>
            <a:pPr>
              <a:spcBef>
                <a:spcPts val="0"/>
              </a:spcBef>
            </a:pPr>
            <a:r>
              <a:rPr lang="en-US" altLang="zh-CN" dirty="0"/>
              <a:t>COW allows more efficient process creation as only modified pages are copied.</a:t>
            </a:r>
            <a:endParaRPr lang="en-US" altLang="zh-CN" dirty="0"/>
          </a:p>
          <a:p>
            <a:pPr>
              <a:spcBef>
                <a:spcPts val="0"/>
              </a:spcBef>
            </a:pPr>
            <a:r>
              <a:rPr lang="en-US" altLang="zh-CN" dirty="0"/>
              <a:t>only pages that can be modified need be marked as copy-on-write.</a:t>
            </a:r>
            <a:endParaRPr lang="en-US" altLang="zh-CN" dirty="0"/>
          </a:p>
        </p:txBody>
      </p:sp>
      <p:sp>
        <p:nvSpPr>
          <p:cNvPr id="4" name="灯片编号占位符 3"/>
          <p:cNvSpPr>
            <a:spLocks noGrp="1"/>
          </p:cNvSpPr>
          <p:nvPr>
            <p:ph type="sldNum" sz="quarter" idx="10"/>
          </p:nvPr>
        </p:nvSpPr>
        <p:spPr/>
        <p:txBody>
          <a:bodyPr/>
          <a:lstStyle/>
          <a:p>
            <a:fld id="{2DD6415B-D16B-45DB-B943-CFC130392D06}" type="slidenum">
              <a:rPr lang="en-US" altLang="zh-CN"/>
            </a:fld>
            <a:endParaRPr lang="en-US" altLang="zh-CN"/>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5440" y="4338035"/>
            <a:ext cx="3981517" cy="16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425" y="4338035"/>
            <a:ext cx="3960000" cy="190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bwMode="auto">
          <a:xfrm>
            <a:off x="425370" y="6185494"/>
            <a:ext cx="4680000" cy="432000"/>
          </a:xfrm>
          <a:prstGeom prst="roundRect">
            <a:avLst>
              <a:gd name="adj" fmla="val 10188"/>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en-US" sz="2000" b="1" dirty="0">
                <a:latin typeface="楷体" panose="02010609060101010101" pitchFamily="49" charset="-122"/>
                <a:ea typeface="楷体" panose="02010609060101010101" pitchFamily="49" charset="-122"/>
              </a:rPr>
              <a:t>空间共享，提高效率，提高内存利用率</a:t>
            </a:r>
            <a:endParaRPr lang="zh-CN" altLang="en-US" sz="2000" b="1" dirty="0">
              <a:latin typeface="楷体" panose="02010609060101010101" pitchFamily="49" charset="-122"/>
              <a:ea typeface="楷体" panose="02010609060101010101" pitchFamily="49" charset="-122"/>
            </a:endParaRPr>
          </a:p>
        </p:txBody>
      </p:sp>
      <p:sp>
        <p:nvSpPr>
          <p:cNvPr id="8" name="云形 7">
            <a:hlinkClick r:id="rId3" action="ppaction://hlinksldjump"/>
          </p:cNvPr>
          <p:cNvSpPr/>
          <p:nvPr/>
        </p:nvSpPr>
        <p:spPr bwMode="auto">
          <a:xfrm>
            <a:off x="8640000" y="6048000"/>
            <a:ext cx="3089064" cy="702000"/>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A1</a:t>
            </a:r>
            <a:r>
              <a:rPr kumimoji="1"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t>
            </a:r>
            <a:r>
              <a:rPr kumimoji="1" lang="en-US" altLang="zh-CN" sz="20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openEuler</a:t>
            </a:r>
            <a:r>
              <a:rPr kumimoji="1"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 COW</a:t>
            </a:r>
            <a:endParaRPr kumimoji="1"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wipe(left)">
                                      <p:cBhvr>
                                        <p:cTn id="7" dur="500"/>
                                        <p:tgtEl>
                                          <p:spTgt spid="278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wipe(left)">
                                      <p:cBhvr>
                                        <p:cTn id="12" dur="500"/>
                                        <p:tgtEl>
                                          <p:spTgt spid="27853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8531">
                                            <p:txEl>
                                              <p:pRg st="2" end="2"/>
                                            </p:txEl>
                                          </p:spTgt>
                                        </p:tgtEl>
                                        <p:attrNameLst>
                                          <p:attrName>style.visibility</p:attrName>
                                        </p:attrNameLst>
                                      </p:cBhvr>
                                      <p:to>
                                        <p:strVal val="visible"/>
                                      </p:to>
                                    </p:set>
                                    <p:animEffect transition="in" filter="wipe(left)">
                                      <p:cBhvr>
                                        <p:cTn id="15" dur="500"/>
                                        <p:tgtEl>
                                          <p:spTgt spid="2785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8531">
                                            <p:txEl>
                                              <p:pRg st="3" end="3"/>
                                            </p:txEl>
                                          </p:spTgt>
                                        </p:tgtEl>
                                        <p:attrNameLst>
                                          <p:attrName>style.visibility</p:attrName>
                                        </p:attrNameLst>
                                      </p:cBhvr>
                                      <p:to>
                                        <p:strVal val="visible"/>
                                      </p:to>
                                    </p:set>
                                    <p:animEffect transition="in" filter="wipe(left)">
                                      <p:cBhvr>
                                        <p:cTn id="20" dur="500"/>
                                        <p:tgtEl>
                                          <p:spTgt spid="278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8531">
                                            <p:txEl>
                                              <p:pRg st="4" end="4"/>
                                            </p:txEl>
                                          </p:spTgt>
                                        </p:tgtEl>
                                        <p:attrNameLst>
                                          <p:attrName>style.visibility</p:attrName>
                                        </p:attrNameLst>
                                      </p:cBhvr>
                                      <p:to>
                                        <p:strVal val="visible"/>
                                      </p:to>
                                    </p:set>
                                    <p:animEffect transition="in" filter="wipe(left)">
                                      <p:cBhvr>
                                        <p:cTn id="25" dur="500"/>
                                        <p:tgtEl>
                                          <p:spTgt spid="2785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194"/>
                                        </p:tgtEl>
                                        <p:attrNameLst>
                                          <p:attrName>style.visibility</p:attrName>
                                        </p:attrNameLst>
                                      </p:cBhvr>
                                      <p:to>
                                        <p:strVal val="visible"/>
                                      </p:to>
                                    </p:set>
                                    <p:animEffect transition="in" filter="wipe(left)">
                                      <p:cBhvr>
                                        <p:cTn id="30" dur="500"/>
                                        <p:tgtEl>
                                          <p:spTgt spid="8194"/>
                                        </p:tgtEl>
                                      </p:cBhvr>
                                    </p:animEffect>
                                  </p:childTnLst>
                                </p:cTn>
                              </p:par>
                              <p:par>
                                <p:cTn id="31" presetID="22" presetClass="entr" presetSubtype="8" fill="hold" nodeType="withEffect">
                                  <p:stCondLst>
                                    <p:cond delay="0"/>
                                  </p:stCondLst>
                                  <p:childTnLst>
                                    <p:set>
                                      <p:cBhvr>
                                        <p:cTn id="32" dur="1" fill="hold">
                                          <p:stCondLst>
                                            <p:cond delay="0"/>
                                          </p:stCondLst>
                                        </p:cTn>
                                        <p:tgtEl>
                                          <p:spTgt spid="8195"/>
                                        </p:tgtEl>
                                        <p:attrNameLst>
                                          <p:attrName>style.visibility</p:attrName>
                                        </p:attrNameLst>
                                      </p:cBhvr>
                                      <p:to>
                                        <p:strVal val="visible"/>
                                      </p:to>
                                    </p:set>
                                    <p:animEffect transition="in" filter="wipe(left)">
                                      <p:cBhvr>
                                        <p:cTn id="33" dur="500"/>
                                        <p:tgtEl>
                                          <p:spTgt spid="819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COW</a:t>
            </a:r>
            <a:r>
              <a:rPr lang="zh-CN" altLang="en-US" dirty="0"/>
              <a:t>，</a:t>
            </a:r>
            <a:r>
              <a:rPr lang="en-US" altLang="zh-CN" dirty="0"/>
              <a:t>Copy-on-Write</a:t>
            </a:r>
            <a:endParaRPr lang="zh-CN" altLang="en-US" dirty="0"/>
          </a:p>
        </p:txBody>
      </p:sp>
      <p:sp>
        <p:nvSpPr>
          <p:cNvPr id="3" name="内容占位符 2"/>
          <p:cNvSpPr>
            <a:spLocks noGrp="1"/>
          </p:cNvSpPr>
          <p:nvPr>
            <p:ph idx="1"/>
          </p:nvPr>
        </p:nvSpPr>
        <p:spPr/>
        <p:txBody>
          <a:bodyPr>
            <a:normAutofit/>
          </a:bodyPr>
          <a:lstStyle/>
          <a:p>
            <a:pPr>
              <a:spcBef>
                <a:spcPts val="600"/>
              </a:spcBef>
            </a:pPr>
            <a:r>
              <a:rPr lang="en-US" altLang="en-US" dirty="0"/>
              <a:t>In general, free pages are allocated from a </a:t>
            </a:r>
            <a:r>
              <a:rPr lang="en-US" altLang="en-US" dirty="0">
                <a:solidFill>
                  <a:srgbClr val="0000FF"/>
                </a:solidFill>
              </a:rPr>
              <a:t>pool of free pages.</a:t>
            </a:r>
            <a:endParaRPr lang="en-US" altLang="en-US" dirty="0">
              <a:solidFill>
                <a:srgbClr val="0000FF"/>
              </a:solidFill>
            </a:endParaRPr>
          </a:p>
          <a:p>
            <a:pPr lvl="1">
              <a:spcBef>
                <a:spcPts val="600"/>
              </a:spcBef>
            </a:pPr>
            <a:r>
              <a:rPr lang="en-US" altLang="en-US" dirty="0"/>
              <a:t>Pool should always have free frames for fast demand page execution.</a:t>
            </a:r>
            <a:endParaRPr lang="en-US" altLang="en-US" dirty="0"/>
          </a:p>
          <a:p>
            <a:pPr lvl="1">
              <a:spcBef>
                <a:spcPts val="600"/>
              </a:spcBef>
            </a:pPr>
            <a:r>
              <a:rPr lang="en-US" altLang="en-US" dirty="0"/>
              <a:t>Using a technique known as </a:t>
            </a:r>
            <a:r>
              <a:rPr lang="en-US" altLang="en-US" dirty="0">
                <a:solidFill>
                  <a:srgbClr val="0000FF"/>
                </a:solidFill>
              </a:rPr>
              <a:t>zero-fill-on-demand</a:t>
            </a:r>
            <a:r>
              <a:rPr lang="en-US" altLang="en-US" dirty="0"/>
              <a:t>. </a:t>
            </a:r>
            <a:br>
              <a:rPr lang="en-US" altLang="en-US" dirty="0"/>
            </a:br>
            <a:r>
              <a:rPr lang="en-US" altLang="en-US" dirty="0"/>
              <a:t>zero-out a page before allocating it. Erasing the previous contents.</a:t>
            </a:r>
            <a:endParaRPr lang="en-US" altLang="en-US" dirty="0"/>
          </a:p>
          <a:p>
            <a:pPr>
              <a:spcBef>
                <a:spcPts val="600"/>
              </a:spcBef>
            </a:pPr>
            <a:r>
              <a:rPr lang="en-US" altLang="en-US" dirty="0" err="1">
                <a:solidFill>
                  <a:srgbClr val="0000FF"/>
                </a:solidFill>
                <a:cs typeface="Courier New" panose="02070309020205020404" pitchFamily="49" charset="0"/>
              </a:rPr>
              <a:t>vfork</a:t>
            </a:r>
            <a:r>
              <a:rPr lang="en-US" altLang="en-US" dirty="0">
                <a:solidFill>
                  <a:srgbClr val="0000FF"/>
                </a:solidFill>
                <a:cs typeface="Courier New" panose="02070309020205020404" pitchFamily="49" charset="0"/>
              </a:rPr>
              <a:t>(),</a:t>
            </a:r>
            <a:r>
              <a:rPr lang="en-US" altLang="en-US" dirty="0">
                <a:solidFill>
                  <a:srgbClr val="0000FF"/>
                </a:solidFill>
              </a:rPr>
              <a:t>  </a:t>
            </a:r>
            <a:r>
              <a:rPr lang="en-US" altLang="zh-CN" dirty="0"/>
              <a:t>does not use copy-on-write.</a:t>
            </a:r>
            <a:br>
              <a:rPr lang="en-US" altLang="en-US" dirty="0"/>
            </a:br>
            <a:r>
              <a:rPr lang="en-US" altLang="en-US" dirty="0"/>
              <a:t>has parent suspend and child using the address space of parent.</a:t>
            </a:r>
            <a:endParaRPr lang="en-US" altLang="en-US" dirty="0"/>
          </a:p>
          <a:p>
            <a:pPr lvl="1">
              <a:spcBef>
                <a:spcPts val="600"/>
              </a:spcBef>
            </a:pPr>
            <a:r>
              <a:rPr lang="en-US" altLang="en-US" dirty="0"/>
              <a:t>If the child changes any pages of the parent's address space, the altered pages will be visible to the parent once it resumes.</a:t>
            </a:r>
            <a:endParaRPr lang="en-US" altLang="en-US" dirty="0"/>
          </a:p>
          <a:p>
            <a:pPr lvl="1">
              <a:spcBef>
                <a:spcPts val="600"/>
              </a:spcBef>
            </a:pPr>
            <a:r>
              <a:rPr lang="en-US" altLang="en-US" dirty="0"/>
              <a:t>Designed to have child call </a:t>
            </a:r>
            <a:r>
              <a:rPr lang="en-US" altLang="en-US" dirty="0">
                <a:cs typeface="Courier New" panose="02070309020205020404" pitchFamily="49" charset="0"/>
              </a:rPr>
              <a:t>exec() immediately. </a:t>
            </a:r>
            <a:endParaRPr lang="en-US" altLang="en-US" dirty="0">
              <a:cs typeface="Courier New" panose="02070309020205020404" pitchFamily="49" charset="0"/>
            </a:endParaRPr>
          </a:p>
          <a:p>
            <a:pPr lvl="1">
              <a:spcBef>
                <a:spcPts val="600"/>
              </a:spcBef>
            </a:pPr>
            <a:r>
              <a:rPr lang="en-US" altLang="en-US" dirty="0"/>
              <a:t>Very efficient </a:t>
            </a:r>
            <a:r>
              <a:rPr lang="en-US" altLang="zh-CN" dirty="0"/>
              <a:t>method of process creation</a:t>
            </a:r>
            <a:r>
              <a:rPr lang="en-US" altLang="en-US" dirty="0"/>
              <a:t>.</a:t>
            </a:r>
            <a:endParaRPr lang="en-US" altLang="en-US" dirty="0"/>
          </a:p>
          <a:p>
            <a:pPr lvl="1">
              <a:spcBef>
                <a:spcPts val="600"/>
              </a:spcBef>
            </a:pPr>
            <a:r>
              <a:rPr lang="en-US" altLang="zh-CN" dirty="0"/>
              <a:t>Sometimes used to implement UNIX command-line shell interface.</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5"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6" name="云形 5">
            <a:hlinkClick r:id="rId1" action="ppaction://hlinksldjump"/>
          </p:cNvPr>
          <p:cNvSpPr/>
          <p:nvPr/>
        </p:nvSpPr>
        <p:spPr bwMode="auto">
          <a:xfrm>
            <a:off x="8640000" y="6048000"/>
            <a:ext cx="3089064" cy="610634"/>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A2</a:t>
            </a:r>
            <a:r>
              <a:rPr kumimoji="1"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t>
            </a:r>
            <a:r>
              <a:rPr kumimoji="1" lang="en-US" altLang="zh-CN" sz="20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vfork</a:t>
            </a:r>
            <a:r>
              <a:rPr kumimoji="1" lang="en-US" altLang="zh-CN" sz="20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t>
            </a:r>
            <a:endParaRPr kumimoji="1" lang="zh-CN" altLang="en-US" sz="20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32"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ircle(ou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Page Replacement</a:t>
            </a:r>
            <a:endParaRPr lang="zh-CN" altLang="en-US" dirty="0"/>
          </a:p>
        </p:txBody>
      </p:sp>
      <p:sp>
        <p:nvSpPr>
          <p:cNvPr id="3" name="内容占位符 2"/>
          <p:cNvSpPr>
            <a:spLocks noGrp="1"/>
          </p:cNvSpPr>
          <p:nvPr>
            <p:ph idx="1"/>
          </p:nvPr>
        </p:nvSpPr>
        <p:spPr/>
        <p:txBody>
          <a:bodyPr/>
          <a:lstStyle/>
          <a:p>
            <a:r>
              <a:rPr lang="en-US" altLang="en-US" dirty="0"/>
              <a:t>Used up by process pages</a:t>
            </a:r>
            <a:endParaRPr lang="en-US" altLang="en-US" dirty="0"/>
          </a:p>
          <a:p>
            <a:r>
              <a:rPr lang="en-US" altLang="en-US" dirty="0"/>
              <a:t>Also in demand from the kernel, I/O buffers, etc.</a:t>
            </a:r>
            <a:endParaRPr lang="en-US" altLang="en-US" dirty="0"/>
          </a:p>
          <a:p>
            <a:r>
              <a:rPr lang="en-US" altLang="en-US" dirty="0"/>
              <a:t>How much to allocate to each?</a:t>
            </a:r>
            <a:endParaRPr lang="en-US" altLang="en-US" dirty="0"/>
          </a:p>
          <a:p>
            <a:pPr lvl="1"/>
            <a:r>
              <a:rPr lang="en-US" altLang="en-US" dirty="0"/>
              <a:t>Allocate a fixed percentage of memory for I/O buffers.</a:t>
            </a:r>
            <a:endParaRPr lang="en-US" altLang="en-US" dirty="0"/>
          </a:p>
          <a:p>
            <a:pPr lvl="1"/>
            <a:r>
              <a:rPr lang="en-US" altLang="en-US" dirty="0"/>
              <a:t>Allow both user processes and I/O subsystem to compete for all memory.</a:t>
            </a:r>
            <a:endParaRPr lang="en-US" altLang="en-US" dirty="0"/>
          </a:p>
          <a:p>
            <a:r>
              <a:rPr lang="en-US" altLang="en-US" dirty="0"/>
              <a:t>What happens if there is no free frame?</a:t>
            </a:r>
            <a:endParaRPr lang="en-US" altLang="en-US" dirty="0"/>
          </a:p>
          <a:p>
            <a:pPr lvl="1"/>
            <a:r>
              <a:rPr lang="en-US" altLang="zh-CN" dirty="0"/>
              <a:t>Terminate the user process. (not the best choice)</a:t>
            </a:r>
            <a:endParaRPr lang="en-US" altLang="zh-CN" dirty="0"/>
          </a:p>
          <a:p>
            <a:pPr lvl="1"/>
            <a:r>
              <a:rPr lang="en-US" altLang="zh-CN" dirty="0"/>
              <a:t>Swap processes?</a:t>
            </a:r>
            <a:endParaRPr lang="en-US" altLang="zh-CN" dirty="0"/>
          </a:p>
          <a:p>
            <a:pPr lvl="1"/>
            <a:r>
              <a:rPr lang="en-US" altLang="zh-CN" dirty="0">
                <a:solidFill>
                  <a:srgbClr val="0000FF"/>
                </a:solidFill>
              </a:rPr>
              <a:t>Page replacement, demand paging, transparent to the user.</a:t>
            </a:r>
            <a:endParaRPr lang="zh-CN" altLang="en-US" dirty="0">
              <a:solidFill>
                <a:srgbClr val="0000FF"/>
              </a:solidFill>
            </a:endParaRPr>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dirty="0"/>
              <a:t>Need For Page Replacement</a:t>
            </a:r>
            <a:endParaRPr lang="en-US" altLang="zh-CN" dirty="0"/>
          </a:p>
        </p:txBody>
      </p:sp>
      <p:sp>
        <p:nvSpPr>
          <p:cNvPr id="89" name="灯片编号占位符 2"/>
          <p:cNvSpPr>
            <a:spLocks noGrp="1"/>
          </p:cNvSpPr>
          <p:nvPr>
            <p:ph type="sldNum" sz="quarter" idx="10"/>
          </p:nvPr>
        </p:nvSpPr>
        <p:spPr/>
        <p:txBody>
          <a:bodyPr/>
          <a:lstStyle/>
          <a:p>
            <a:fld id="{D2772ECA-559D-4672-ADFF-E6E332DB7EA4}" type="slidenum">
              <a:rPr lang="en-US" altLang="zh-CN"/>
            </a:fld>
            <a:endParaRPr lang="en-US" altLang="zh-CN"/>
          </a:p>
        </p:txBody>
      </p:sp>
      <p:grpSp>
        <p:nvGrpSpPr>
          <p:cNvPr id="196611" name="Group 3"/>
          <p:cNvGrpSpPr/>
          <p:nvPr/>
        </p:nvGrpSpPr>
        <p:grpSpPr bwMode="auto">
          <a:xfrm>
            <a:off x="605390" y="1718810"/>
            <a:ext cx="2406650" cy="1943100"/>
            <a:chOff x="144" y="662"/>
            <a:chExt cx="1516" cy="1224"/>
          </a:xfrm>
        </p:grpSpPr>
        <p:grpSp>
          <p:nvGrpSpPr>
            <p:cNvPr id="196612" name="Group 4"/>
            <p:cNvGrpSpPr/>
            <p:nvPr/>
          </p:nvGrpSpPr>
          <p:grpSpPr bwMode="auto">
            <a:xfrm>
              <a:off x="144" y="662"/>
              <a:ext cx="1200" cy="826"/>
              <a:chOff x="48" y="662"/>
              <a:chExt cx="1200" cy="826"/>
            </a:xfrm>
          </p:grpSpPr>
          <p:grpSp>
            <p:nvGrpSpPr>
              <p:cNvPr id="196613" name="Group 5"/>
              <p:cNvGrpSpPr/>
              <p:nvPr/>
            </p:nvGrpSpPr>
            <p:grpSpPr bwMode="auto">
              <a:xfrm>
                <a:off x="672" y="672"/>
                <a:ext cx="576" cy="768"/>
                <a:chOff x="672" y="672"/>
                <a:chExt cx="576" cy="768"/>
              </a:xfrm>
            </p:grpSpPr>
            <p:sp>
              <p:nvSpPr>
                <p:cNvPr id="196614" name="Rectangle 6"/>
                <p:cNvSpPr>
                  <a:spLocks noChangeArrowheads="1"/>
                </p:cNvSpPr>
                <p:nvPr/>
              </p:nvSpPr>
              <p:spPr bwMode="auto">
                <a:xfrm>
                  <a:off x="672" y="672"/>
                  <a:ext cx="576" cy="192"/>
                </a:xfrm>
                <a:prstGeom prst="rect">
                  <a:avLst/>
                </a:prstGeom>
                <a:noFill/>
                <a:ln w="9525">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H</a:t>
                  </a:r>
                  <a:endParaRPr lang="en-US" altLang="zh-CN" sz="2000" b="1"/>
                </a:p>
              </p:txBody>
            </p:sp>
            <p:sp>
              <p:nvSpPr>
                <p:cNvPr id="196615" name="Rectangle 7"/>
                <p:cNvSpPr>
                  <a:spLocks noChangeArrowheads="1"/>
                </p:cNvSpPr>
                <p:nvPr/>
              </p:nvSpPr>
              <p:spPr bwMode="auto">
                <a:xfrm>
                  <a:off x="672" y="864"/>
                  <a:ext cx="576" cy="192"/>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load M</a:t>
                  </a:r>
                  <a:endParaRPr lang="en-US" altLang="zh-CN" sz="2000" b="1" dirty="0"/>
                </a:p>
              </p:txBody>
            </p:sp>
            <p:sp>
              <p:nvSpPr>
                <p:cNvPr id="196616" name="Rectangle 8"/>
                <p:cNvSpPr>
                  <a:spLocks noChangeArrowheads="1"/>
                </p:cNvSpPr>
                <p:nvPr/>
              </p:nvSpPr>
              <p:spPr bwMode="auto">
                <a:xfrm>
                  <a:off x="672" y="1056"/>
                  <a:ext cx="576" cy="192"/>
                </a:xfrm>
                <a:prstGeom prst="rect">
                  <a:avLst/>
                </a:prstGeom>
                <a:noFill/>
                <a:ln w="9525">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J</a:t>
                  </a:r>
                  <a:endParaRPr lang="en-US" altLang="zh-CN" sz="2000" b="1"/>
                </a:p>
              </p:txBody>
            </p:sp>
            <p:sp>
              <p:nvSpPr>
                <p:cNvPr id="196617" name="Rectangle 9"/>
                <p:cNvSpPr>
                  <a:spLocks noChangeArrowheads="1"/>
                </p:cNvSpPr>
                <p:nvPr/>
              </p:nvSpPr>
              <p:spPr bwMode="auto">
                <a:xfrm>
                  <a:off x="672" y="1248"/>
                  <a:ext cx="576" cy="192"/>
                </a:xfrm>
                <a:prstGeom prst="rect">
                  <a:avLst/>
                </a:prstGeom>
                <a:noFill/>
                <a:ln w="9525">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M</a:t>
                  </a:r>
                  <a:endParaRPr lang="en-US" altLang="zh-CN" sz="2000" b="1"/>
                </a:p>
              </p:txBody>
            </p:sp>
          </p:grpSp>
          <p:sp>
            <p:nvSpPr>
              <p:cNvPr id="196618" name="Text Box 10"/>
              <p:cNvSpPr txBox="1">
                <a:spLocks noChangeArrowheads="1"/>
              </p:cNvSpPr>
              <p:nvPr/>
            </p:nvSpPr>
            <p:spPr bwMode="auto">
              <a:xfrm>
                <a:off x="480" y="66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t>0</a:t>
                </a:r>
                <a:endParaRPr lang="en-US" altLang="zh-CN" sz="2000" b="1"/>
              </a:p>
            </p:txBody>
          </p:sp>
          <p:sp>
            <p:nvSpPr>
              <p:cNvPr id="196619" name="Text Box 11"/>
              <p:cNvSpPr txBox="1">
                <a:spLocks noChangeArrowheads="1"/>
              </p:cNvSpPr>
              <p:nvPr/>
            </p:nvSpPr>
            <p:spPr bwMode="auto">
              <a:xfrm>
                <a:off x="480" y="85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t>1</a:t>
                </a:r>
                <a:endParaRPr lang="en-US" altLang="zh-CN" sz="2000" b="1"/>
              </a:p>
            </p:txBody>
          </p:sp>
          <p:sp>
            <p:nvSpPr>
              <p:cNvPr id="196620" name="Text Box 12"/>
              <p:cNvSpPr txBox="1">
                <a:spLocks noChangeArrowheads="1"/>
              </p:cNvSpPr>
              <p:nvPr/>
            </p:nvSpPr>
            <p:spPr bwMode="auto">
              <a:xfrm>
                <a:off x="480" y="104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t>2</a:t>
                </a:r>
                <a:endParaRPr lang="en-US" altLang="zh-CN" sz="2000" b="1"/>
              </a:p>
            </p:txBody>
          </p:sp>
          <p:sp>
            <p:nvSpPr>
              <p:cNvPr id="196621" name="Text Box 13"/>
              <p:cNvSpPr txBox="1">
                <a:spLocks noChangeArrowheads="1"/>
              </p:cNvSpPr>
              <p:nvPr/>
            </p:nvSpPr>
            <p:spPr bwMode="auto">
              <a:xfrm>
                <a:off x="480" y="123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t>3</a:t>
                </a:r>
                <a:endParaRPr lang="en-US" altLang="zh-CN" sz="2000" b="1"/>
              </a:p>
            </p:txBody>
          </p:sp>
          <p:sp>
            <p:nvSpPr>
              <p:cNvPr id="196622" name="Line 14"/>
              <p:cNvSpPr>
                <a:spLocks noChangeShapeType="1"/>
              </p:cNvSpPr>
              <p:nvPr/>
            </p:nvSpPr>
            <p:spPr bwMode="auto">
              <a:xfrm>
                <a:off x="336" y="1056"/>
                <a:ext cx="336"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96623" name="Text Box 15"/>
              <p:cNvSpPr txBox="1">
                <a:spLocks noChangeArrowheads="1"/>
              </p:cNvSpPr>
              <p:nvPr/>
            </p:nvSpPr>
            <p:spPr bwMode="auto">
              <a:xfrm>
                <a:off x="48" y="912"/>
                <a:ext cx="3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PC</a:t>
                </a:r>
                <a:endParaRPr lang="en-US" altLang="zh-CN" sz="2000" b="1"/>
              </a:p>
            </p:txBody>
          </p:sp>
        </p:grpSp>
        <p:sp>
          <p:nvSpPr>
            <p:cNvPr id="196624" name="Text Box 16"/>
            <p:cNvSpPr txBox="1">
              <a:spLocks noChangeArrowheads="1"/>
            </p:cNvSpPr>
            <p:nvPr/>
          </p:nvSpPr>
          <p:spPr bwMode="auto">
            <a:xfrm>
              <a:off x="482" y="1440"/>
              <a:ext cx="117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logical memory</a:t>
              </a:r>
              <a:endParaRPr lang="en-US" altLang="zh-CN" sz="2000" b="1" dirty="0"/>
            </a:p>
            <a:p>
              <a:pPr algn="ctr"/>
              <a:r>
                <a:rPr lang="en-US" altLang="zh-CN" sz="2000" b="1" dirty="0"/>
                <a:t>for process 1</a:t>
              </a:r>
              <a:endParaRPr lang="en-US" altLang="zh-CN" sz="2000" b="1" dirty="0"/>
            </a:p>
          </p:txBody>
        </p:sp>
      </p:grpSp>
      <p:grpSp>
        <p:nvGrpSpPr>
          <p:cNvPr id="196625" name="Group 17"/>
          <p:cNvGrpSpPr/>
          <p:nvPr/>
        </p:nvGrpSpPr>
        <p:grpSpPr bwMode="auto">
          <a:xfrm>
            <a:off x="1141966" y="4614410"/>
            <a:ext cx="1870075" cy="1943100"/>
            <a:chOff x="482" y="2620"/>
            <a:chExt cx="1178" cy="1224"/>
          </a:xfrm>
        </p:grpSpPr>
        <p:grpSp>
          <p:nvGrpSpPr>
            <p:cNvPr id="196626" name="Group 18"/>
            <p:cNvGrpSpPr/>
            <p:nvPr/>
          </p:nvGrpSpPr>
          <p:grpSpPr bwMode="auto">
            <a:xfrm>
              <a:off x="768" y="2630"/>
              <a:ext cx="576" cy="768"/>
              <a:chOff x="672" y="672"/>
              <a:chExt cx="576" cy="768"/>
            </a:xfrm>
          </p:grpSpPr>
          <p:sp>
            <p:nvSpPr>
              <p:cNvPr id="196627" name="Rectangle 19"/>
              <p:cNvSpPr>
                <a:spLocks noChangeArrowheads="1"/>
              </p:cNvSpPr>
              <p:nvPr/>
            </p:nvSpPr>
            <p:spPr bwMode="auto">
              <a:xfrm>
                <a:off x="672" y="672"/>
                <a:ext cx="576" cy="192"/>
              </a:xfrm>
              <a:prstGeom prst="rect">
                <a:avLst/>
              </a:prstGeom>
              <a:noFill/>
              <a:ln w="9525">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endParaRPr lang="en-US" altLang="zh-CN" sz="2000" b="1"/>
              </a:p>
            </p:txBody>
          </p:sp>
          <p:sp>
            <p:nvSpPr>
              <p:cNvPr id="196628" name="Rectangle 20"/>
              <p:cNvSpPr>
                <a:spLocks noChangeArrowheads="1"/>
              </p:cNvSpPr>
              <p:nvPr/>
            </p:nvSpPr>
            <p:spPr bwMode="auto">
              <a:xfrm>
                <a:off x="672" y="864"/>
                <a:ext cx="576" cy="192"/>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B</a:t>
                </a:r>
                <a:endParaRPr lang="en-US" altLang="zh-CN" sz="2000" b="1"/>
              </a:p>
            </p:txBody>
          </p:sp>
          <p:sp>
            <p:nvSpPr>
              <p:cNvPr id="196629" name="Rectangle 21"/>
              <p:cNvSpPr>
                <a:spLocks noChangeArrowheads="1"/>
              </p:cNvSpPr>
              <p:nvPr/>
            </p:nvSpPr>
            <p:spPr bwMode="auto">
              <a:xfrm>
                <a:off x="672" y="1056"/>
                <a:ext cx="576" cy="192"/>
              </a:xfrm>
              <a:prstGeom prst="rect">
                <a:avLst/>
              </a:prstGeom>
              <a:noFill/>
              <a:ln w="9525">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a:t>
                </a:r>
                <a:endParaRPr lang="en-US" altLang="zh-CN" sz="2000" b="1"/>
              </a:p>
            </p:txBody>
          </p:sp>
          <p:sp>
            <p:nvSpPr>
              <p:cNvPr id="196630" name="Rectangle 22"/>
              <p:cNvSpPr>
                <a:spLocks noChangeArrowheads="1"/>
              </p:cNvSpPr>
              <p:nvPr/>
            </p:nvSpPr>
            <p:spPr bwMode="auto">
              <a:xfrm>
                <a:off x="672" y="1248"/>
                <a:ext cx="576" cy="192"/>
              </a:xfrm>
              <a:prstGeom prst="rect">
                <a:avLst/>
              </a:prstGeom>
              <a:noFill/>
              <a:ln w="9525">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a:t>
                </a:r>
                <a:endParaRPr lang="en-US" altLang="zh-CN" sz="2000" b="1"/>
              </a:p>
            </p:txBody>
          </p:sp>
        </p:grpSp>
        <p:sp>
          <p:nvSpPr>
            <p:cNvPr id="196631" name="Text Box 23"/>
            <p:cNvSpPr txBox="1">
              <a:spLocks noChangeArrowheads="1"/>
            </p:cNvSpPr>
            <p:nvPr/>
          </p:nvSpPr>
          <p:spPr bwMode="auto">
            <a:xfrm>
              <a:off x="576" y="262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t>0</a:t>
              </a:r>
              <a:endParaRPr lang="en-US" altLang="zh-CN" sz="2000" b="1"/>
            </a:p>
          </p:txBody>
        </p:sp>
        <p:sp>
          <p:nvSpPr>
            <p:cNvPr id="196632" name="Text Box 24"/>
            <p:cNvSpPr txBox="1">
              <a:spLocks noChangeArrowheads="1"/>
            </p:cNvSpPr>
            <p:nvPr/>
          </p:nvSpPr>
          <p:spPr bwMode="auto">
            <a:xfrm>
              <a:off x="576" y="281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t>1</a:t>
              </a:r>
              <a:endParaRPr lang="en-US" altLang="zh-CN" sz="2000" b="1"/>
            </a:p>
          </p:txBody>
        </p:sp>
        <p:sp>
          <p:nvSpPr>
            <p:cNvPr id="196633" name="Text Box 25"/>
            <p:cNvSpPr txBox="1">
              <a:spLocks noChangeArrowheads="1"/>
            </p:cNvSpPr>
            <p:nvPr/>
          </p:nvSpPr>
          <p:spPr bwMode="auto">
            <a:xfrm>
              <a:off x="576" y="300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t>2</a:t>
              </a:r>
              <a:endParaRPr lang="en-US" altLang="zh-CN" sz="2000" b="1"/>
            </a:p>
          </p:txBody>
        </p:sp>
        <p:sp>
          <p:nvSpPr>
            <p:cNvPr id="196634" name="Text Box 26"/>
            <p:cNvSpPr txBox="1">
              <a:spLocks noChangeArrowheads="1"/>
            </p:cNvSpPr>
            <p:nvPr/>
          </p:nvSpPr>
          <p:spPr bwMode="auto">
            <a:xfrm>
              <a:off x="576" y="319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t>3</a:t>
              </a:r>
              <a:endParaRPr lang="en-US" altLang="zh-CN" sz="2000" b="1"/>
            </a:p>
          </p:txBody>
        </p:sp>
        <p:sp>
          <p:nvSpPr>
            <p:cNvPr id="196635" name="Text Box 27"/>
            <p:cNvSpPr txBox="1">
              <a:spLocks noChangeArrowheads="1"/>
            </p:cNvSpPr>
            <p:nvPr/>
          </p:nvSpPr>
          <p:spPr bwMode="auto">
            <a:xfrm>
              <a:off x="482" y="3398"/>
              <a:ext cx="117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logical memory</a:t>
              </a:r>
              <a:endParaRPr lang="en-US" altLang="zh-CN" sz="2000" b="1" dirty="0"/>
            </a:p>
            <a:p>
              <a:pPr algn="ctr"/>
              <a:r>
                <a:rPr lang="en-US" altLang="zh-CN" sz="2000" b="1" dirty="0"/>
                <a:t>for process 2</a:t>
              </a:r>
              <a:endParaRPr lang="en-US" altLang="zh-CN" sz="2000" b="1" dirty="0"/>
            </a:p>
          </p:txBody>
        </p:sp>
      </p:grpSp>
      <p:grpSp>
        <p:nvGrpSpPr>
          <p:cNvPr id="196636" name="Group 28"/>
          <p:cNvGrpSpPr/>
          <p:nvPr/>
        </p:nvGrpSpPr>
        <p:grpSpPr bwMode="auto">
          <a:xfrm>
            <a:off x="3440705" y="1111251"/>
            <a:ext cx="3600454" cy="2497138"/>
            <a:chOff x="1531" y="566"/>
            <a:chExt cx="2268" cy="1573"/>
          </a:xfrm>
        </p:grpSpPr>
        <p:grpSp>
          <p:nvGrpSpPr>
            <p:cNvPr id="196637" name="Group 29"/>
            <p:cNvGrpSpPr/>
            <p:nvPr/>
          </p:nvGrpSpPr>
          <p:grpSpPr bwMode="auto">
            <a:xfrm>
              <a:off x="2160" y="1008"/>
              <a:ext cx="528" cy="768"/>
              <a:chOff x="2160" y="1008"/>
              <a:chExt cx="528" cy="768"/>
            </a:xfrm>
          </p:grpSpPr>
          <p:grpSp>
            <p:nvGrpSpPr>
              <p:cNvPr id="196638" name="Group 30"/>
              <p:cNvGrpSpPr/>
              <p:nvPr/>
            </p:nvGrpSpPr>
            <p:grpSpPr bwMode="auto">
              <a:xfrm>
                <a:off x="2160" y="1008"/>
                <a:ext cx="528" cy="192"/>
                <a:chOff x="2160" y="1008"/>
                <a:chExt cx="528" cy="192"/>
              </a:xfrm>
            </p:grpSpPr>
            <p:sp>
              <p:nvSpPr>
                <p:cNvPr id="196639" name="Rectangle 31"/>
                <p:cNvSpPr>
                  <a:spLocks noChangeArrowheads="1"/>
                </p:cNvSpPr>
                <p:nvPr/>
              </p:nvSpPr>
              <p:spPr bwMode="auto">
                <a:xfrm>
                  <a:off x="2160" y="1008"/>
                  <a:ext cx="528"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  3</a:t>
                  </a:r>
                  <a:r>
                    <a:rPr lang="en-US" altLang="zh-CN" b="1"/>
                    <a:t>    v</a:t>
                  </a:r>
                  <a:endParaRPr lang="en-US" altLang="zh-CN" b="1"/>
                </a:p>
              </p:txBody>
            </p:sp>
            <p:sp>
              <p:nvSpPr>
                <p:cNvPr id="196640" name="Line 32"/>
                <p:cNvSpPr>
                  <a:spLocks noChangeShapeType="1"/>
                </p:cNvSpPr>
                <p:nvPr/>
              </p:nvSpPr>
              <p:spPr bwMode="auto">
                <a:xfrm>
                  <a:off x="2496" y="1008"/>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6641" name="Group 33"/>
              <p:cNvGrpSpPr/>
              <p:nvPr/>
            </p:nvGrpSpPr>
            <p:grpSpPr bwMode="auto">
              <a:xfrm>
                <a:off x="2160" y="1200"/>
                <a:ext cx="528" cy="192"/>
                <a:chOff x="2160" y="1008"/>
                <a:chExt cx="528" cy="192"/>
              </a:xfrm>
            </p:grpSpPr>
            <p:sp>
              <p:nvSpPr>
                <p:cNvPr id="196642" name="Rectangle 34"/>
                <p:cNvSpPr>
                  <a:spLocks noChangeArrowheads="1"/>
                </p:cNvSpPr>
                <p:nvPr/>
              </p:nvSpPr>
              <p:spPr bwMode="auto">
                <a:xfrm>
                  <a:off x="2160" y="1008"/>
                  <a:ext cx="528"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  4</a:t>
                  </a:r>
                  <a:r>
                    <a:rPr lang="en-US" altLang="zh-CN" b="1"/>
                    <a:t>    v</a:t>
                  </a:r>
                  <a:endParaRPr lang="en-US" altLang="zh-CN" b="1"/>
                </a:p>
              </p:txBody>
            </p:sp>
            <p:sp>
              <p:nvSpPr>
                <p:cNvPr id="196643" name="Line 35"/>
                <p:cNvSpPr>
                  <a:spLocks noChangeShapeType="1"/>
                </p:cNvSpPr>
                <p:nvPr/>
              </p:nvSpPr>
              <p:spPr bwMode="auto">
                <a:xfrm>
                  <a:off x="2496" y="1008"/>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6644" name="Group 36"/>
              <p:cNvGrpSpPr/>
              <p:nvPr/>
            </p:nvGrpSpPr>
            <p:grpSpPr bwMode="auto">
              <a:xfrm>
                <a:off x="2160" y="1392"/>
                <a:ext cx="528" cy="192"/>
                <a:chOff x="2160" y="1008"/>
                <a:chExt cx="528" cy="192"/>
              </a:xfrm>
            </p:grpSpPr>
            <p:sp>
              <p:nvSpPr>
                <p:cNvPr id="196645" name="Rectangle 37"/>
                <p:cNvSpPr>
                  <a:spLocks noChangeArrowheads="1"/>
                </p:cNvSpPr>
                <p:nvPr/>
              </p:nvSpPr>
              <p:spPr bwMode="auto">
                <a:xfrm>
                  <a:off x="2160" y="1008"/>
                  <a:ext cx="528"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  5</a:t>
                  </a:r>
                  <a:r>
                    <a:rPr lang="en-US" altLang="zh-CN" b="1"/>
                    <a:t>    v</a:t>
                  </a:r>
                  <a:endParaRPr lang="en-US" altLang="zh-CN" b="1"/>
                </a:p>
              </p:txBody>
            </p:sp>
            <p:sp>
              <p:nvSpPr>
                <p:cNvPr id="196646" name="Line 38"/>
                <p:cNvSpPr>
                  <a:spLocks noChangeShapeType="1"/>
                </p:cNvSpPr>
                <p:nvPr/>
              </p:nvSpPr>
              <p:spPr bwMode="auto">
                <a:xfrm>
                  <a:off x="2496" y="1008"/>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6647" name="Group 39"/>
              <p:cNvGrpSpPr/>
              <p:nvPr/>
            </p:nvGrpSpPr>
            <p:grpSpPr bwMode="auto">
              <a:xfrm>
                <a:off x="2160" y="1584"/>
                <a:ext cx="528" cy="192"/>
                <a:chOff x="2160" y="1008"/>
                <a:chExt cx="528" cy="192"/>
              </a:xfrm>
            </p:grpSpPr>
            <p:sp>
              <p:nvSpPr>
                <p:cNvPr id="196648" name="Rectangle 40"/>
                <p:cNvSpPr>
                  <a:spLocks noChangeArrowheads="1"/>
                </p:cNvSpPr>
                <p:nvPr/>
              </p:nvSpPr>
              <p:spPr bwMode="auto">
                <a:xfrm>
                  <a:off x="2160" y="1008"/>
                  <a:ext cx="528"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   </a:t>
                  </a:r>
                  <a:r>
                    <a:rPr lang="en-US" altLang="zh-CN" b="1"/>
                    <a:t>     i</a:t>
                  </a:r>
                  <a:endParaRPr lang="en-US" altLang="zh-CN" b="1"/>
                </a:p>
              </p:txBody>
            </p:sp>
            <p:sp>
              <p:nvSpPr>
                <p:cNvPr id="196649" name="Line 41"/>
                <p:cNvSpPr>
                  <a:spLocks noChangeShapeType="1"/>
                </p:cNvSpPr>
                <p:nvPr/>
              </p:nvSpPr>
              <p:spPr bwMode="auto">
                <a:xfrm>
                  <a:off x="2496" y="1008"/>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sp>
          <p:nvSpPr>
            <p:cNvPr id="196650" name="Text Box 42"/>
            <p:cNvSpPr txBox="1">
              <a:spLocks noChangeArrowheads="1"/>
            </p:cNvSpPr>
            <p:nvPr/>
          </p:nvSpPr>
          <p:spPr bwMode="auto">
            <a:xfrm>
              <a:off x="1531" y="1887"/>
              <a:ext cx="18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t>page table for process 1</a:t>
              </a:r>
              <a:endParaRPr lang="en-US" altLang="zh-CN" sz="2000" b="1" dirty="0"/>
            </a:p>
          </p:txBody>
        </p:sp>
        <p:sp>
          <p:nvSpPr>
            <p:cNvPr id="196651" name="Text Box 43"/>
            <p:cNvSpPr txBox="1">
              <a:spLocks noChangeArrowheads="1"/>
            </p:cNvSpPr>
            <p:nvPr/>
          </p:nvSpPr>
          <p:spPr bwMode="auto">
            <a:xfrm>
              <a:off x="1862" y="566"/>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frame</a:t>
              </a:r>
              <a:endParaRPr lang="en-US" altLang="zh-CN" sz="2000" b="1" dirty="0"/>
            </a:p>
          </p:txBody>
        </p:sp>
        <p:sp>
          <p:nvSpPr>
            <p:cNvPr id="196652" name="Text Box 44"/>
            <p:cNvSpPr txBox="1">
              <a:spLocks noChangeArrowheads="1"/>
            </p:cNvSpPr>
            <p:nvPr/>
          </p:nvSpPr>
          <p:spPr bwMode="auto">
            <a:xfrm>
              <a:off x="2493" y="583"/>
              <a:ext cx="13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valid-invalid bit</a:t>
              </a:r>
              <a:endParaRPr lang="en-US" altLang="zh-CN" sz="2000" b="1" dirty="0"/>
            </a:p>
          </p:txBody>
        </p:sp>
        <p:sp>
          <p:nvSpPr>
            <p:cNvPr id="196653" name="Line 45"/>
            <p:cNvSpPr>
              <a:spLocks noChangeShapeType="1"/>
            </p:cNvSpPr>
            <p:nvPr/>
          </p:nvSpPr>
          <p:spPr bwMode="auto">
            <a:xfrm>
              <a:off x="2106" y="804"/>
              <a:ext cx="198" cy="20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96654" name="Line 46"/>
            <p:cNvSpPr>
              <a:spLocks noChangeShapeType="1"/>
            </p:cNvSpPr>
            <p:nvPr/>
          </p:nvSpPr>
          <p:spPr bwMode="auto">
            <a:xfrm flipH="1">
              <a:off x="2592" y="835"/>
              <a:ext cx="483" cy="17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6655" name="Group 47"/>
          <p:cNvGrpSpPr/>
          <p:nvPr/>
        </p:nvGrpSpPr>
        <p:grpSpPr bwMode="auto">
          <a:xfrm>
            <a:off x="3486743" y="4013432"/>
            <a:ext cx="3463928" cy="2425700"/>
            <a:chOff x="1560" y="545"/>
            <a:chExt cx="2182" cy="1528"/>
          </a:xfrm>
        </p:grpSpPr>
        <p:grpSp>
          <p:nvGrpSpPr>
            <p:cNvPr id="196656" name="Group 48"/>
            <p:cNvGrpSpPr/>
            <p:nvPr/>
          </p:nvGrpSpPr>
          <p:grpSpPr bwMode="auto">
            <a:xfrm>
              <a:off x="2160" y="1008"/>
              <a:ext cx="528" cy="768"/>
              <a:chOff x="2160" y="1008"/>
              <a:chExt cx="528" cy="768"/>
            </a:xfrm>
          </p:grpSpPr>
          <p:grpSp>
            <p:nvGrpSpPr>
              <p:cNvPr id="196657" name="Group 49"/>
              <p:cNvGrpSpPr/>
              <p:nvPr/>
            </p:nvGrpSpPr>
            <p:grpSpPr bwMode="auto">
              <a:xfrm>
                <a:off x="2160" y="1008"/>
                <a:ext cx="528" cy="192"/>
                <a:chOff x="2160" y="1008"/>
                <a:chExt cx="528" cy="192"/>
              </a:xfrm>
            </p:grpSpPr>
            <p:sp>
              <p:nvSpPr>
                <p:cNvPr id="196658" name="Rectangle 50"/>
                <p:cNvSpPr>
                  <a:spLocks noChangeArrowheads="1"/>
                </p:cNvSpPr>
                <p:nvPr/>
              </p:nvSpPr>
              <p:spPr bwMode="auto">
                <a:xfrm>
                  <a:off x="2160" y="1008"/>
                  <a:ext cx="528"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  6</a:t>
                  </a:r>
                  <a:r>
                    <a:rPr lang="en-US" altLang="zh-CN" b="1"/>
                    <a:t>    v</a:t>
                  </a:r>
                  <a:endParaRPr lang="en-US" altLang="zh-CN" b="1"/>
                </a:p>
              </p:txBody>
            </p:sp>
            <p:sp>
              <p:nvSpPr>
                <p:cNvPr id="196659" name="Line 51"/>
                <p:cNvSpPr>
                  <a:spLocks noChangeShapeType="1"/>
                </p:cNvSpPr>
                <p:nvPr/>
              </p:nvSpPr>
              <p:spPr bwMode="auto">
                <a:xfrm>
                  <a:off x="2496" y="1008"/>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6660" name="Group 52"/>
              <p:cNvGrpSpPr/>
              <p:nvPr/>
            </p:nvGrpSpPr>
            <p:grpSpPr bwMode="auto">
              <a:xfrm>
                <a:off x="2160" y="1200"/>
                <a:ext cx="528" cy="192"/>
                <a:chOff x="2160" y="1008"/>
                <a:chExt cx="528" cy="192"/>
              </a:xfrm>
            </p:grpSpPr>
            <p:sp>
              <p:nvSpPr>
                <p:cNvPr id="196661" name="Rectangle 53"/>
                <p:cNvSpPr>
                  <a:spLocks noChangeArrowheads="1"/>
                </p:cNvSpPr>
                <p:nvPr/>
              </p:nvSpPr>
              <p:spPr bwMode="auto">
                <a:xfrm>
                  <a:off x="2160" y="1008"/>
                  <a:ext cx="528"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t>    </a:t>
                  </a:r>
                  <a:r>
                    <a:rPr lang="en-US" altLang="zh-CN" b="1" dirty="0"/>
                    <a:t>    </a:t>
                  </a:r>
                  <a:r>
                    <a:rPr lang="en-US" altLang="zh-CN" b="1" dirty="0" err="1"/>
                    <a:t>i</a:t>
                  </a:r>
                  <a:endParaRPr lang="en-US" altLang="zh-CN" b="1" dirty="0"/>
                </a:p>
              </p:txBody>
            </p:sp>
            <p:sp>
              <p:nvSpPr>
                <p:cNvPr id="196662" name="Line 54"/>
                <p:cNvSpPr>
                  <a:spLocks noChangeShapeType="1"/>
                </p:cNvSpPr>
                <p:nvPr/>
              </p:nvSpPr>
              <p:spPr bwMode="auto">
                <a:xfrm>
                  <a:off x="2496" y="1008"/>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6663" name="Group 55"/>
              <p:cNvGrpSpPr/>
              <p:nvPr/>
            </p:nvGrpSpPr>
            <p:grpSpPr bwMode="auto">
              <a:xfrm>
                <a:off x="2160" y="1392"/>
                <a:ext cx="528" cy="192"/>
                <a:chOff x="2160" y="1008"/>
                <a:chExt cx="528" cy="192"/>
              </a:xfrm>
            </p:grpSpPr>
            <p:sp>
              <p:nvSpPr>
                <p:cNvPr id="196664" name="Rectangle 56"/>
                <p:cNvSpPr>
                  <a:spLocks noChangeArrowheads="1"/>
                </p:cNvSpPr>
                <p:nvPr/>
              </p:nvSpPr>
              <p:spPr bwMode="auto">
                <a:xfrm>
                  <a:off x="2160" y="1008"/>
                  <a:ext cx="528"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  2</a:t>
                  </a:r>
                  <a:r>
                    <a:rPr lang="en-US" altLang="zh-CN" b="1"/>
                    <a:t>    v</a:t>
                  </a:r>
                  <a:endParaRPr lang="en-US" altLang="zh-CN" b="1"/>
                </a:p>
              </p:txBody>
            </p:sp>
            <p:sp>
              <p:nvSpPr>
                <p:cNvPr id="196665" name="Line 57"/>
                <p:cNvSpPr>
                  <a:spLocks noChangeShapeType="1"/>
                </p:cNvSpPr>
                <p:nvPr/>
              </p:nvSpPr>
              <p:spPr bwMode="auto">
                <a:xfrm>
                  <a:off x="2496" y="1008"/>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6666" name="Group 58"/>
              <p:cNvGrpSpPr/>
              <p:nvPr/>
            </p:nvGrpSpPr>
            <p:grpSpPr bwMode="auto">
              <a:xfrm>
                <a:off x="2160" y="1584"/>
                <a:ext cx="528" cy="192"/>
                <a:chOff x="2160" y="1008"/>
                <a:chExt cx="528" cy="192"/>
              </a:xfrm>
            </p:grpSpPr>
            <p:sp>
              <p:nvSpPr>
                <p:cNvPr id="196667" name="Rectangle 59"/>
                <p:cNvSpPr>
                  <a:spLocks noChangeArrowheads="1"/>
                </p:cNvSpPr>
                <p:nvPr/>
              </p:nvSpPr>
              <p:spPr bwMode="auto">
                <a:xfrm>
                  <a:off x="2160" y="1008"/>
                  <a:ext cx="528" cy="19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t>  7</a:t>
                  </a:r>
                  <a:r>
                    <a:rPr lang="en-US" altLang="zh-CN" b="1"/>
                    <a:t>    v</a:t>
                  </a:r>
                  <a:endParaRPr lang="en-US" altLang="zh-CN" b="1"/>
                </a:p>
              </p:txBody>
            </p:sp>
            <p:sp>
              <p:nvSpPr>
                <p:cNvPr id="196668" name="Line 60"/>
                <p:cNvSpPr>
                  <a:spLocks noChangeShapeType="1"/>
                </p:cNvSpPr>
                <p:nvPr/>
              </p:nvSpPr>
              <p:spPr bwMode="auto">
                <a:xfrm>
                  <a:off x="2496" y="1008"/>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sp>
          <p:nvSpPr>
            <p:cNvPr id="196669" name="Text Box 61"/>
            <p:cNvSpPr txBox="1">
              <a:spLocks noChangeArrowheads="1"/>
            </p:cNvSpPr>
            <p:nvPr/>
          </p:nvSpPr>
          <p:spPr bwMode="auto">
            <a:xfrm>
              <a:off x="1560" y="1821"/>
              <a:ext cx="18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t>page table for process 2</a:t>
              </a:r>
              <a:endParaRPr lang="en-US" altLang="zh-CN" sz="2000" b="1" dirty="0"/>
            </a:p>
          </p:txBody>
        </p:sp>
        <p:sp>
          <p:nvSpPr>
            <p:cNvPr id="196670" name="Text Box 62"/>
            <p:cNvSpPr txBox="1">
              <a:spLocks noChangeArrowheads="1"/>
            </p:cNvSpPr>
            <p:nvPr/>
          </p:nvSpPr>
          <p:spPr bwMode="auto">
            <a:xfrm>
              <a:off x="1862" y="545"/>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frame</a:t>
              </a:r>
              <a:endParaRPr lang="en-US" altLang="zh-CN" sz="2000" b="1" dirty="0"/>
            </a:p>
          </p:txBody>
        </p:sp>
        <p:sp>
          <p:nvSpPr>
            <p:cNvPr id="196671" name="Text Box 63"/>
            <p:cNvSpPr txBox="1">
              <a:spLocks noChangeArrowheads="1"/>
            </p:cNvSpPr>
            <p:nvPr/>
          </p:nvSpPr>
          <p:spPr bwMode="auto">
            <a:xfrm>
              <a:off x="2434" y="545"/>
              <a:ext cx="13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valid-invalid bit</a:t>
              </a:r>
              <a:endParaRPr lang="en-US" altLang="zh-CN" sz="2000" b="1" dirty="0"/>
            </a:p>
          </p:txBody>
        </p:sp>
        <p:sp>
          <p:nvSpPr>
            <p:cNvPr id="196672" name="Line 64"/>
            <p:cNvSpPr>
              <a:spLocks noChangeShapeType="1"/>
            </p:cNvSpPr>
            <p:nvPr/>
          </p:nvSpPr>
          <p:spPr bwMode="auto">
            <a:xfrm>
              <a:off x="2108" y="816"/>
              <a:ext cx="196"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96673" name="Line 65"/>
            <p:cNvSpPr>
              <a:spLocks noChangeShapeType="1"/>
            </p:cNvSpPr>
            <p:nvPr/>
          </p:nvSpPr>
          <p:spPr bwMode="auto">
            <a:xfrm flipH="1">
              <a:off x="2592" y="816"/>
              <a:ext cx="397"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6674" name="Group 66"/>
          <p:cNvGrpSpPr/>
          <p:nvPr/>
        </p:nvGrpSpPr>
        <p:grpSpPr bwMode="auto">
          <a:xfrm>
            <a:off x="7320559" y="1508126"/>
            <a:ext cx="1646237" cy="4365625"/>
            <a:chOff x="3196" y="1008"/>
            <a:chExt cx="1028" cy="2750"/>
          </a:xfrm>
        </p:grpSpPr>
        <p:sp>
          <p:nvSpPr>
            <p:cNvPr id="196675" name="Rectangle 67"/>
            <p:cNvSpPr>
              <a:spLocks noChangeArrowheads="1"/>
            </p:cNvSpPr>
            <p:nvPr/>
          </p:nvSpPr>
          <p:spPr bwMode="auto">
            <a:xfrm>
              <a:off x="3408" y="1008"/>
              <a:ext cx="816"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monitor</a:t>
              </a:r>
              <a:endParaRPr lang="en-US" altLang="zh-CN" b="1"/>
            </a:p>
          </p:txBody>
        </p:sp>
        <p:sp>
          <p:nvSpPr>
            <p:cNvPr id="196676" name="Rectangle 68"/>
            <p:cNvSpPr>
              <a:spLocks noChangeArrowheads="1"/>
            </p:cNvSpPr>
            <p:nvPr/>
          </p:nvSpPr>
          <p:spPr bwMode="auto">
            <a:xfrm>
              <a:off x="3408" y="1296"/>
              <a:ext cx="816"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196677" name="Rectangle 69"/>
            <p:cNvSpPr>
              <a:spLocks noChangeArrowheads="1"/>
            </p:cNvSpPr>
            <p:nvPr/>
          </p:nvSpPr>
          <p:spPr bwMode="auto">
            <a:xfrm>
              <a:off x="3408" y="1584"/>
              <a:ext cx="816"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D</a:t>
              </a:r>
              <a:endParaRPr lang="en-US" altLang="zh-CN" b="1"/>
            </a:p>
          </p:txBody>
        </p:sp>
        <p:sp>
          <p:nvSpPr>
            <p:cNvPr id="196678" name="Rectangle 70"/>
            <p:cNvSpPr>
              <a:spLocks noChangeArrowheads="1"/>
            </p:cNvSpPr>
            <p:nvPr/>
          </p:nvSpPr>
          <p:spPr bwMode="auto">
            <a:xfrm>
              <a:off x="3408" y="1872"/>
              <a:ext cx="816"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H</a:t>
              </a:r>
              <a:endParaRPr lang="en-US" altLang="zh-CN" b="1"/>
            </a:p>
          </p:txBody>
        </p:sp>
        <p:sp>
          <p:nvSpPr>
            <p:cNvPr id="196679" name="Rectangle 71"/>
            <p:cNvSpPr>
              <a:spLocks noChangeArrowheads="1"/>
            </p:cNvSpPr>
            <p:nvPr/>
          </p:nvSpPr>
          <p:spPr bwMode="auto">
            <a:xfrm>
              <a:off x="3408" y="2160"/>
              <a:ext cx="816" cy="288"/>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load M</a:t>
              </a:r>
              <a:endParaRPr lang="en-US" altLang="zh-CN" b="1"/>
            </a:p>
          </p:txBody>
        </p:sp>
        <p:sp>
          <p:nvSpPr>
            <p:cNvPr id="196680" name="Rectangle 72"/>
            <p:cNvSpPr>
              <a:spLocks noChangeArrowheads="1"/>
            </p:cNvSpPr>
            <p:nvPr/>
          </p:nvSpPr>
          <p:spPr bwMode="auto">
            <a:xfrm>
              <a:off x="3408" y="2448"/>
              <a:ext cx="816"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J</a:t>
              </a:r>
              <a:endParaRPr lang="en-US" altLang="zh-CN" b="1"/>
            </a:p>
          </p:txBody>
        </p:sp>
        <p:sp>
          <p:nvSpPr>
            <p:cNvPr id="196681" name="Rectangle 73"/>
            <p:cNvSpPr>
              <a:spLocks noChangeArrowheads="1"/>
            </p:cNvSpPr>
            <p:nvPr/>
          </p:nvSpPr>
          <p:spPr bwMode="auto">
            <a:xfrm>
              <a:off x="3408" y="2736"/>
              <a:ext cx="816"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A</a:t>
              </a:r>
              <a:endParaRPr lang="en-US" altLang="zh-CN" b="1"/>
            </a:p>
          </p:txBody>
        </p:sp>
        <p:sp>
          <p:nvSpPr>
            <p:cNvPr id="196682" name="Rectangle 74"/>
            <p:cNvSpPr>
              <a:spLocks noChangeArrowheads="1"/>
            </p:cNvSpPr>
            <p:nvPr/>
          </p:nvSpPr>
          <p:spPr bwMode="auto">
            <a:xfrm>
              <a:off x="3408" y="3024"/>
              <a:ext cx="816"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E</a:t>
              </a:r>
              <a:endParaRPr lang="en-US" altLang="zh-CN" b="1"/>
            </a:p>
          </p:txBody>
        </p:sp>
        <p:sp>
          <p:nvSpPr>
            <p:cNvPr id="196683" name="Text Box 75"/>
            <p:cNvSpPr txBox="1">
              <a:spLocks noChangeArrowheads="1"/>
            </p:cNvSpPr>
            <p:nvPr/>
          </p:nvSpPr>
          <p:spPr bwMode="auto">
            <a:xfrm>
              <a:off x="3504" y="3312"/>
              <a:ext cx="68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physical</a:t>
              </a:r>
              <a:endParaRPr lang="en-US" altLang="zh-CN" sz="2000" b="1"/>
            </a:p>
            <a:p>
              <a:r>
                <a:rPr lang="en-US" altLang="zh-CN" sz="2000" b="1"/>
                <a:t>memory</a:t>
              </a:r>
              <a:endParaRPr lang="en-US" altLang="zh-CN" sz="2000" b="1"/>
            </a:p>
          </p:txBody>
        </p:sp>
        <p:sp>
          <p:nvSpPr>
            <p:cNvPr id="196684" name="Text Box 76"/>
            <p:cNvSpPr txBox="1">
              <a:spLocks noChangeArrowheads="1"/>
            </p:cNvSpPr>
            <p:nvPr/>
          </p:nvSpPr>
          <p:spPr bwMode="auto">
            <a:xfrm>
              <a:off x="3196" y="1008"/>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0</a:t>
              </a:r>
              <a:endParaRPr lang="en-US" altLang="zh-CN" b="1"/>
            </a:p>
          </p:txBody>
        </p:sp>
        <p:sp>
          <p:nvSpPr>
            <p:cNvPr id="196685" name="Text Box 77"/>
            <p:cNvSpPr txBox="1">
              <a:spLocks noChangeArrowheads="1"/>
            </p:cNvSpPr>
            <p:nvPr/>
          </p:nvSpPr>
          <p:spPr bwMode="auto">
            <a:xfrm>
              <a:off x="3198" y="1296"/>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1</a:t>
              </a:r>
              <a:endParaRPr lang="en-US" altLang="zh-CN" b="1"/>
            </a:p>
          </p:txBody>
        </p:sp>
        <p:sp>
          <p:nvSpPr>
            <p:cNvPr id="196686" name="Text Box 78"/>
            <p:cNvSpPr txBox="1">
              <a:spLocks noChangeArrowheads="1"/>
            </p:cNvSpPr>
            <p:nvPr/>
          </p:nvSpPr>
          <p:spPr bwMode="auto">
            <a:xfrm>
              <a:off x="3198" y="1584"/>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2</a:t>
              </a:r>
              <a:endParaRPr lang="en-US" altLang="zh-CN" b="1"/>
            </a:p>
          </p:txBody>
        </p:sp>
        <p:sp>
          <p:nvSpPr>
            <p:cNvPr id="196687" name="Text Box 79"/>
            <p:cNvSpPr txBox="1">
              <a:spLocks noChangeArrowheads="1"/>
            </p:cNvSpPr>
            <p:nvPr/>
          </p:nvSpPr>
          <p:spPr bwMode="auto">
            <a:xfrm>
              <a:off x="3198" y="1872"/>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3</a:t>
              </a:r>
              <a:endParaRPr lang="en-US" altLang="zh-CN" b="1"/>
            </a:p>
          </p:txBody>
        </p:sp>
        <p:sp>
          <p:nvSpPr>
            <p:cNvPr id="196688" name="Text Box 80"/>
            <p:cNvSpPr txBox="1">
              <a:spLocks noChangeArrowheads="1"/>
            </p:cNvSpPr>
            <p:nvPr/>
          </p:nvSpPr>
          <p:spPr bwMode="auto">
            <a:xfrm>
              <a:off x="3198" y="2160"/>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4</a:t>
              </a:r>
              <a:endParaRPr lang="en-US" altLang="zh-CN" b="1"/>
            </a:p>
          </p:txBody>
        </p:sp>
        <p:sp>
          <p:nvSpPr>
            <p:cNvPr id="196689" name="Text Box 81"/>
            <p:cNvSpPr txBox="1">
              <a:spLocks noChangeArrowheads="1"/>
            </p:cNvSpPr>
            <p:nvPr/>
          </p:nvSpPr>
          <p:spPr bwMode="auto">
            <a:xfrm>
              <a:off x="3198" y="2448"/>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5</a:t>
              </a:r>
              <a:endParaRPr lang="en-US" altLang="zh-CN" b="1"/>
            </a:p>
          </p:txBody>
        </p:sp>
        <p:sp>
          <p:nvSpPr>
            <p:cNvPr id="196690" name="Text Box 82"/>
            <p:cNvSpPr txBox="1">
              <a:spLocks noChangeArrowheads="1"/>
            </p:cNvSpPr>
            <p:nvPr/>
          </p:nvSpPr>
          <p:spPr bwMode="auto">
            <a:xfrm>
              <a:off x="3198" y="2736"/>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6</a:t>
              </a:r>
              <a:endParaRPr lang="en-US" altLang="zh-CN" b="1"/>
            </a:p>
          </p:txBody>
        </p:sp>
        <p:sp>
          <p:nvSpPr>
            <p:cNvPr id="196691" name="Text Box 83"/>
            <p:cNvSpPr txBox="1">
              <a:spLocks noChangeArrowheads="1"/>
            </p:cNvSpPr>
            <p:nvPr/>
          </p:nvSpPr>
          <p:spPr bwMode="auto">
            <a:xfrm>
              <a:off x="3198" y="3024"/>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b="1"/>
                <a:t>7</a:t>
              </a:r>
              <a:endParaRPr lang="en-US" altLang="zh-CN" b="1"/>
            </a:p>
          </p:txBody>
        </p:sp>
      </p:grpSp>
      <p:sp>
        <p:nvSpPr>
          <p:cNvPr id="196692" name="AutoShape 84"/>
          <p:cNvSpPr>
            <a:spLocks noChangeArrowheads="1"/>
          </p:cNvSpPr>
          <p:nvPr/>
        </p:nvSpPr>
        <p:spPr bwMode="auto">
          <a:xfrm>
            <a:off x="9996645" y="1600200"/>
            <a:ext cx="1905000" cy="3581400"/>
          </a:xfrm>
          <a:prstGeom prst="can">
            <a:avLst>
              <a:gd name="adj" fmla="val 28000"/>
            </a:avLst>
          </a:prstGeom>
          <a:gradFill rotWithShape="0">
            <a:gsLst>
              <a:gs pos="0">
                <a:srgbClr val="C0C0C0"/>
              </a:gs>
              <a:gs pos="100000">
                <a:srgbClr val="C0C0C0">
                  <a:gamma/>
                  <a:shade val="2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93" name="Rectangle 85"/>
          <p:cNvSpPr>
            <a:spLocks noChangeArrowheads="1"/>
          </p:cNvSpPr>
          <p:nvPr/>
        </p:nvSpPr>
        <p:spPr bwMode="auto">
          <a:xfrm>
            <a:off x="10368390" y="2743200"/>
            <a:ext cx="457200" cy="45720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a:t>
            </a:r>
            <a:endParaRPr lang="en-US" altLang="zh-CN"/>
          </a:p>
        </p:txBody>
      </p:sp>
      <p:sp>
        <p:nvSpPr>
          <p:cNvPr id="196694" name="Rectangle 86"/>
          <p:cNvSpPr>
            <a:spLocks noChangeArrowheads="1"/>
          </p:cNvSpPr>
          <p:nvPr/>
        </p:nvSpPr>
        <p:spPr bwMode="auto">
          <a:xfrm>
            <a:off x="11130390" y="4191000"/>
            <a:ext cx="457200" cy="45720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M</a:t>
            </a:r>
            <a:endParaRPr lang="en-US" altLang="zh-CN"/>
          </a:p>
        </p:txBody>
      </p:sp>
      <p:sp>
        <p:nvSpPr>
          <p:cNvPr id="196695" name="Rectangle 87"/>
          <p:cNvSpPr>
            <a:spLocks noChangeArrowheads="1"/>
          </p:cNvSpPr>
          <p:nvPr/>
        </p:nvSpPr>
        <p:spPr bwMode="auto">
          <a:xfrm>
            <a:off x="7680920" y="1989138"/>
            <a:ext cx="1295400" cy="431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M</a:t>
            </a:r>
            <a:endParaRPr lang="en-US" altLang="zh-CN" b="1"/>
          </a:p>
        </p:txBody>
      </p:sp>
      <p:grpSp>
        <p:nvGrpSpPr>
          <p:cNvPr id="4" name="组合 3"/>
          <p:cNvGrpSpPr/>
          <p:nvPr/>
        </p:nvGrpSpPr>
        <p:grpSpPr>
          <a:xfrm>
            <a:off x="4431007" y="2658089"/>
            <a:ext cx="854075" cy="461665"/>
            <a:chOff x="3131840" y="2658088"/>
            <a:chExt cx="854075" cy="461665"/>
          </a:xfrm>
        </p:grpSpPr>
        <p:sp>
          <p:nvSpPr>
            <p:cNvPr id="196696" name="Text Box 88"/>
            <p:cNvSpPr txBox="1">
              <a:spLocks noChangeArrowheads="1"/>
            </p:cNvSpPr>
            <p:nvPr/>
          </p:nvSpPr>
          <p:spPr bwMode="auto">
            <a:xfrm>
              <a:off x="3131840" y="2658088"/>
              <a:ext cx="854075" cy="46166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spAutoFit/>
            </a:bodyPr>
            <a:lstStyle/>
            <a:p>
              <a:r>
                <a:rPr lang="en-US" altLang="zh-CN" sz="1800" b="1" dirty="0"/>
                <a:t>  1     </a:t>
              </a:r>
              <a:r>
                <a:rPr lang="en-US" altLang="zh-CN" b="1" dirty="0"/>
                <a:t>v</a:t>
              </a:r>
              <a:endParaRPr lang="en-US" altLang="zh-CN" b="1" dirty="0"/>
            </a:p>
          </p:txBody>
        </p:sp>
        <p:cxnSp>
          <p:nvCxnSpPr>
            <p:cNvPr id="3" name="直接连接符 2"/>
            <p:cNvCxnSpPr/>
            <p:nvPr/>
          </p:nvCxnSpPr>
          <p:spPr bwMode="auto">
            <a:xfrm>
              <a:off x="3671900" y="2708920"/>
              <a:ext cx="0" cy="360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95"/>
                                        </p:tgtEl>
                                        <p:attrNameLst>
                                          <p:attrName>style.visibility</p:attrName>
                                        </p:attrNameLst>
                                      </p:cBhvr>
                                      <p:to>
                                        <p:strVal val="visible"/>
                                      </p:to>
                                    </p:set>
                                    <p:animEffect transition="in" filter="wipe(left)">
                                      <p:cBhvr>
                                        <p:cTn id="7" dur="500"/>
                                        <p:tgtEl>
                                          <p:spTgt spid="1966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6625"/>
                                        </p:tgtEl>
                                        <p:attrNameLst>
                                          <p:attrName>style.visibility</p:attrName>
                                        </p:attrNameLst>
                                      </p:cBhvr>
                                      <p:to>
                                        <p:strVal val="visible"/>
                                      </p:to>
                                    </p:set>
                                    <p:animEffect transition="in" filter="wipe(left)">
                                      <p:cBhvr>
                                        <p:cTn id="17" dur="500"/>
                                        <p:tgtEl>
                                          <p:spTgt spid="196625"/>
                                        </p:tgtEl>
                                      </p:cBhvr>
                                    </p:animEffect>
                                  </p:childTnLst>
                                </p:cTn>
                              </p:par>
                              <p:par>
                                <p:cTn id="18" presetID="22" presetClass="entr" presetSubtype="8" fill="hold" nodeType="withEffect">
                                  <p:stCondLst>
                                    <p:cond delay="0"/>
                                  </p:stCondLst>
                                  <p:childTnLst>
                                    <p:set>
                                      <p:cBhvr>
                                        <p:cTn id="19" dur="1" fill="hold">
                                          <p:stCondLst>
                                            <p:cond delay="0"/>
                                          </p:stCondLst>
                                        </p:cTn>
                                        <p:tgtEl>
                                          <p:spTgt spid="196655"/>
                                        </p:tgtEl>
                                        <p:attrNameLst>
                                          <p:attrName>style.visibility</p:attrName>
                                        </p:attrNameLst>
                                      </p:cBhvr>
                                      <p:to>
                                        <p:strVal val="visible"/>
                                      </p:to>
                                    </p:set>
                                    <p:animEffect transition="in" filter="wipe(left)">
                                      <p:cBhvr>
                                        <p:cTn id="20" dur="500"/>
                                        <p:tgtEl>
                                          <p:spTgt spid="196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9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Basic Page Replacement</a:t>
            </a:r>
            <a:endParaRPr lang="en-US" altLang="zh-CN" dirty="0"/>
          </a:p>
        </p:txBody>
      </p:sp>
      <p:sp>
        <p:nvSpPr>
          <p:cNvPr id="198659" name="Rectangle 3"/>
          <p:cNvSpPr>
            <a:spLocks noGrp="1" noChangeArrowheads="1"/>
          </p:cNvSpPr>
          <p:nvPr>
            <p:ph idx="1"/>
          </p:nvPr>
        </p:nvSpPr>
        <p:spPr/>
        <p:txBody>
          <a:bodyPr>
            <a:normAutofit lnSpcReduction="10000"/>
          </a:bodyPr>
          <a:lstStyle/>
          <a:p>
            <a:pPr marL="381000" indent="-381000"/>
            <a:r>
              <a:rPr lang="en-US" altLang="zh-CN" dirty="0"/>
              <a:t>Find the location of the desired page on disk.</a:t>
            </a:r>
            <a:endParaRPr lang="en-US" altLang="zh-CN" dirty="0"/>
          </a:p>
          <a:p>
            <a:pPr marL="381000" indent="-381000"/>
            <a:r>
              <a:rPr lang="en-US" altLang="zh-CN" dirty="0"/>
              <a:t>Find a free frame:</a:t>
            </a:r>
            <a:endParaRPr lang="en-US" altLang="zh-CN" dirty="0"/>
          </a:p>
          <a:p>
            <a:pPr marL="800100" lvl="1" indent="-342900"/>
            <a:r>
              <a:rPr lang="en-US" altLang="zh-CN" sz="2800" dirty="0"/>
              <a:t>If there is a free frame, use it.</a:t>
            </a:r>
            <a:endParaRPr lang="en-US" altLang="zh-CN" sz="2800" dirty="0"/>
          </a:p>
          <a:p>
            <a:pPr marL="800100" lvl="1" indent="-342900"/>
            <a:r>
              <a:rPr lang="en-US" altLang="zh-CN" sz="2800" dirty="0"/>
              <a:t>If there is no free frame, use a page replacement algorithm to select a </a:t>
            </a:r>
            <a:r>
              <a:rPr lang="en-US" altLang="zh-CN" sz="2800" i="1" dirty="0">
                <a:solidFill>
                  <a:srgbClr val="0000FF"/>
                </a:solidFill>
              </a:rPr>
              <a:t>victim</a:t>
            </a:r>
            <a:r>
              <a:rPr lang="en-US" altLang="zh-CN" sz="2800" dirty="0"/>
              <a:t> </a:t>
            </a:r>
            <a:r>
              <a:rPr lang="en-US" altLang="zh-CN" sz="2800" i="1" dirty="0">
                <a:solidFill>
                  <a:srgbClr val="0000FF"/>
                </a:solidFill>
              </a:rPr>
              <a:t>frame</a:t>
            </a:r>
            <a:r>
              <a:rPr lang="en-US" altLang="zh-CN" sz="2800" dirty="0"/>
              <a:t>.</a:t>
            </a:r>
            <a:endParaRPr lang="en-US" altLang="zh-CN" sz="2800" dirty="0"/>
          </a:p>
          <a:p>
            <a:pPr marL="800100" lvl="1" indent="-342900"/>
            <a:r>
              <a:rPr lang="en-US" altLang="zh-CN" sz="2800" dirty="0"/>
              <a:t>Write the victim frame to the disk </a:t>
            </a:r>
            <a:r>
              <a:rPr lang="en-US" altLang="zh-CN" sz="2800" dirty="0">
                <a:solidFill>
                  <a:srgbClr val="0000FF"/>
                </a:solidFill>
              </a:rPr>
              <a:t>if dirty</a:t>
            </a:r>
            <a:r>
              <a:rPr lang="en-US" altLang="zh-CN" sz="2800" dirty="0"/>
              <a:t>; </a:t>
            </a:r>
            <a:br>
              <a:rPr lang="en-US" altLang="zh-CN" sz="2800" dirty="0"/>
            </a:br>
            <a:r>
              <a:rPr lang="en-US" altLang="zh-CN" sz="2800" dirty="0"/>
              <a:t>change the page and frame tables accordingly.</a:t>
            </a:r>
            <a:endParaRPr lang="en-US" altLang="zh-CN" sz="2800" dirty="0"/>
          </a:p>
          <a:p>
            <a:pPr marL="381000" indent="-381000"/>
            <a:r>
              <a:rPr lang="en-US" altLang="zh-CN" dirty="0"/>
              <a:t>Read the desired page into the (newly) freed frame. </a:t>
            </a:r>
            <a:br>
              <a:rPr lang="en-US" altLang="zh-CN" dirty="0"/>
            </a:br>
            <a:r>
              <a:rPr lang="en-US" altLang="zh-CN" dirty="0"/>
              <a:t>Update the page and frame tables.</a:t>
            </a:r>
            <a:endParaRPr lang="en-US" altLang="zh-CN" dirty="0"/>
          </a:p>
          <a:p>
            <a:pPr marL="381000" indent="-381000"/>
            <a:r>
              <a:rPr lang="en-US" altLang="en-US" dirty="0"/>
              <a:t>Continue the process by restarting the instruction that caused the trap</a:t>
            </a:r>
            <a:r>
              <a:rPr lang="en-US" altLang="zh-CN" dirty="0"/>
              <a:t>.</a:t>
            </a:r>
            <a:endParaRPr lang="en-US" altLang="zh-CN" sz="1800" dirty="0"/>
          </a:p>
          <a:p>
            <a:pPr marL="381000" indent="-381000"/>
            <a:r>
              <a:rPr lang="en-US" altLang="en-US" dirty="0"/>
              <a:t>Note now potentially 2 page transfers (1 out and 1 in) for page fault – increasing EAT.</a:t>
            </a:r>
            <a:endParaRPr lang="en-US" altLang="zh-CN" dirty="0"/>
          </a:p>
        </p:txBody>
      </p:sp>
      <p:sp>
        <p:nvSpPr>
          <p:cNvPr id="4" name="灯片编号占位符 3"/>
          <p:cNvSpPr>
            <a:spLocks noGrp="1"/>
          </p:cNvSpPr>
          <p:nvPr>
            <p:ph type="sldNum" sz="quarter" idx="10"/>
          </p:nvPr>
        </p:nvSpPr>
        <p:spPr/>
        <p:txBody>
          <a:bodyPr/>
          <a:lstStyle/>
          <a:p>
            <a:fld id="{9F2626D3-BAD6-4C92-9CFF-2AF9CE02A1FB}" type="slidenum">
              <a:rPr lang="en-US" altLang="zh-CN"/>
            </a:fld>
            <a:endParaRPr lang="en-US" altLang="zh-CN"/>
          </a:p>
        </p:txBody>
      </p:sp>
      <p:sp>
        <p:nvSpPr>
          <p:cNvPr id="2" name="矩形: 圆角 1"/>
          <p:cNvSpPr/>
          <p:nvPr/>
        </p:nvSpPr>
        <p:spPr bwMode="auto">
          <a:xfrm>
            <a:off x="6411035" y="3338990"/>
            <a:ext cx="1395155" cy="40504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left)">
                                      <p:cBhvr>
                                        <p:cTn id="7" dur="500"/>
                                        <p:tgtEl>
                                          <p:spTgt spid="198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wipe(left)">
                                      <p:cBhvr>
                                        <p:cTn id="12" dur="500"/>
                                        <p:tgtEl>
                                          <p:spTgt spid="19865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wipe(left)">
                                      <p:cBhvr>
                                        <p:cTn id="15" dur="500"/>
                                        <p:tgtEl>
                                          <p:spTgt spid="19865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8659">
                                            <p:txEl>
                                              <p:pRg st="3" end="3"/>
                                            </p:txEl>
                                          </p:spTgt>
                                        </p:tgtEl>
                                        <p:attrNameLst>
                                          <p:attrName>style.visibility</p:attrName>
                                        </p:attrNameLst>
                                      </p:cBhvr>
                                      <p:to>
                                        <p:strVal val="visible"/>
                                      </p:to>
                                    </p:set>
                                    <p:animEffect transition="in" filter="wipe(left)">
                                      <p:cBhvr>
                                        <p:cTn id="18" dur="500"/>
                                        <p:tgtEl>
                                          <p:spTgt spid="19865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8659">
                                            <p:txEl>
                                              <p:pRg st="4" end="4"/>
                                            </p:txEl>
                                          </p:spTgt>
                                        </p:tgtEl>
                                        <p:attrNameLst>
                                          <p:attrName>style.visibility</p:attrName>
                                        </p:attrNameLst>
                                      </p:cBhvr>
                                      <p:to>
                                        <p:strVal val="visible"/>
                                      </p:to>
                                    </p:set>
                                    <p:animEffect transition="in" filter="wipe(left)">
                                      <p:cBhvr>
                                        <p:cTn id="21" dur="500"/>
                                        <p:tgtEl>
                                          <p:spTgt spid="19865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8659">
                                            <p:txEl>
                                              <p:pRg st="5" end="5"/>
                                            </p:txEl>
                                          </p:spTgt>
                                        </p:tgtEl>
                                        <p:attrNameLst>
                                          <p:attrName>style.visibility</p:attrName>
                                        </p:attrNameLst>
                                      </p:cBhvr>
                                      <p:to>
                                        <p:strVal val="visible"/>
                                      </p:to>
                                    </p:set>
                                    <p:animEffect transition="in" filter="wipe(left)">
                                      <p:cBhvr>
                                        <p:cTn id="26" dur="500"/>
                                        <p:tgtEl>
                                          <p:spTgt spid="1986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8659">
                                            <p:txEl>
                                              <p:pRg st="6" end="6"/>
                                            </p:txEl>
                                          </p:spTgt>
                                        </p:tgtEl>
                                        <p:attrNameLst>
                                          <p:attrName>style.visibility</p:attrName>
                                        </p:attrNameLst>
                                      </p:cBhvr>
                                      <p:to>
                                        <p:strVal val="visible"/>
                                      </p:to>
                                    </p:set>
                                    <p:animEffect transition="in" filter="wipe(left)">
                                      <p:cBhvr>
                                        <p:cTn id="31" dur="500"/>
                                        <p:tgtEl>
                                          <p:spTgt spid="1986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8659">
                                            <p:txEl>
                                              <p:pRg st="7" end="7"/>
                                            </p:txEl>
                                          </p:spTgt>
                                        </p:tgtEl>
                                        <p:attrNameLst>
                                          <p:attrName>style.visibility</p:attrName>
                                        </p:attrNameLst>
                                      </p:cBhvr>
                                      <p:to>
                                        <p:strVal val="visible"/>
                                      </p:to>
                                    </p:set>
                                    <p:animEffect transition="in" filter="wipe(left)">
                                      <p:cBhvr>
                                        <p:cTn id="36" dur="500"/>
                                        <p:tgtEl>
                                          <p:spTgt spid="1986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dirty="0"/>
              <a:t>Basic Page Replacement</a:t>
            </a:r>
            <a:endParaRPr lang="en-US" altLang="zh-CN" dirty="0"/>
          </a:p>
        </p:txBody>
      </p:sp>
      <p:sp>
        <p:nvSpPr>
          <p:cNvPr id="194563" name="Rectangle 3"/>
          <p:cNvSpPr>
            <a:spLocks noGrp="1" noChangeArrowheads="1"/>
          </p:cNvSpPr>
          <p:nvPr>
            <p:ph idx="1"/>
          </p:nvPr>
        </p:nvSpPr>
        <p:spPr/>
        <p:txBody>
          <a:bodyPr/>
          <a:lstStyle/>
          <a:p>
            <a:pPr>
              <a:lnSpc>
                <a:spcPct val="120000"/>
              </a:lnSpc>
            </a:pPr>
            <a:r>
              <a:rPr lang="en-US" altLang="zh-CN" dirty="0"/>
              <a:t>Use </a:t>
            </a:r>
            <a:r>
              <a:rPr lang="en-US" altLang="zh-CN" i="1" dirty="0">
                <a:solidFill>
                  <a:srgbClr val="0000FF"/>
                </a:solidFill>
              </a:rPr>
              <a:t>modify</a:t>
            </a:r>
            <a:r>
              <a:rPr lang="en-US" altLang="zh-CN" dirty="0">
                <a:solidFill>
                  <a:srgbClr val="0000FF"/>
                </a:solidFill>
              </a:rPr>
              <a:t> </a:t>
            </a:r>
            <a:r>
              <a:rPr lang="en-US" altLang="zh-CN" i="1" dirty="0">
                <a:solidFill>
                  <a:srgbClr val="0000FF"/>
                </a:solidFill>
              </a:rPr>
              <a:t>bit </a:t>
            </a:r>
            <a:r>
              <a:rPr lang="en-US" altLang="zh-CN" dirty="0">
                <a:solidFill>
                  <a:srgbClr val="0000FF"/>
                </a:solidFill>
              </a:rPr>
              <a:t>(</a:t>
            </a:r>
            <a:r>
              <a:rPr lang="en-US" altLang="zh-CN" i="1" dirty="0">
                <a:solidFill>
                  <a:srgbClr val="0000FF"/>
                </a:solidFill>
              </a:rPr>
              <a:t>dirty bit</a:t>
            </a:r>
            <a:r>
              <a:rPr lang="en-US" altLang="zh-CN" dirty="0">
                <a:solidFill>
                  <a:srgbClr val="0000FF"/>
                </a:solidFill>
              </a:rPr>
              <a:t>) </a:t>
            </a:r>
            <a:r>
              <a:rPr lang="en-US" altLang="zh-CN" dirty="0"/>
              <a:t>to reduce overhead of page transfers.</a:t>
            </a:r>
            <a:endParaRPr lang="en-US" altLang="zh-CN" dirty="0"/>
          </a:p>
          <a:p>
            <a:pPr lvl="1">
              <a:lnSpc>
                <a:spcPct val="120000"/>
              </a:lnSpc>
            </a:pPr>
            <a:r>
              <a:rPr lang="en-US" altLang="zh-CN" dirty="0"/>
              <a:t>modify bit is needed to indicate if the page has been altered since it was last loaded into main memory.</a:t>
            </a:r>
            <a:endParaRPr lang="en-US" altLang="zh-CN" dirty="0"/>
          </a:p>
          <a:p>
            <a:pPr lvl="1">
              <a:lnSpc>
                <a:spcPct val="120000"/>
              </a:lnSpc>
            </a:pPr>
            <a:r>
              <a:rPr lang="en-US" altLang="zh-CN" dirty="0">
                <a:solidFill>
                  <a:srgbClr val="0000FF"/>
                </a:solidFill>
              </a:rPr>
              <a:t>only modified pages are written to disk.</a:t>
            </a:r>
            <a:endParaRPr lang="en-US" altLang="zh-CN" dirty="0">
              <a:solidFill>
                <a:srgbClr val="0000FF"/>
              </a:solidFill>
            </a:endParaRPr>
          </a:p>
          <a:p>
            <a:pPr>
              <a:lnSpc>
                <a:spcPct val="120000"/>
              </a:lnSpc>
            </a:pPr>
            <a:r>
              <a:rPr lang="en-US" altLang="zh-CN" dirty="0"/>
              <a:t>Page replacement completes separation between logical memory and physical memory.</a:t>
            </a:r>
            <a:endParaRPr lang="en-US" altLang="zh-CN" dirty="0"/>
          </a:p>
          <a:p>
            <a:pPr lvl="1">
              <a:lnSpc>
                <a:spcPct val="120000"/>
              </a:lnSpc>
            </a:pPr>
            <a:r>
              <a:rPr lang="en-US" altLang="zh-CN" dirty="0"/>
              <a:t>large virtual memory can be provided on a smaller physical memory.</a:t>
            </a:r>
            <a:endParaRPr lang="en-US" altLang="zh-CN" dirty="0"/>
          </a:p>
          <a:p>
            <a:pPr lvl="1">
              <a:lnSpc>
                <a:spcPct val="120000"/>
              </a:lnSpc>
            </a:pPr>
            <a:r>
              <a:rPr lang="en-US" altLang="zh-CN" dirty="0"/>
              <a:t>With no demand paging, all the pages of a process still must be in physical memory.</a:t>
            </a:r>
            <a:endParaRPr lang="en-US" altLang="zh-CN" dirty="0"/>
          </a:p>
        </p:txBody>
      </p:sp>
      <p:sp>
        <p:nvSpPr>
          <p:cNvPr id="4" name="灯片编号占位符 3"/>
          <p:cNvSpPr>
            <a:spLocks noGrp="1"/>
          </p:cNvSpPr>
          <p:nvPr>
            <p:ph type="sldNum" sz="quarter" idx="10"/>
          </p:nvPr>
        </p:nvSpPr>
        <p:spPr/>
        <p:txBody>
          <a:bodyPr/>
          <a:lstStyle/>
          <a:p>
            <a:fld id="{326ACB22-9150-4162-9937-4B174A02FC3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left)">
                                      <p:cBhvr>
                                        <p:cTn id="7" dur="500"/>
                                        <p:tgtEl>
                                          <p:spTgt spid="1945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4563">
                                            <p:txEl>
                                              <p:pRg st="1" end="1"/>
                                            </p:txEl>
                                          </p:spTgt>
                                        </p:tgtEl>
                                        <p:attrNameLst>
                                          <p:attrName>style.visibility</p:attrName>
                                        </p:attrNameLst>
                                      </p:cBhvr>
                                      <p:to>
                                        <p:strVal val="visible"/>
                                      </p:to>
                                    </p:set>
                                    <p:animEffect transition="in" filter="wipe(left)">
                                      <p:cBhvr>
                                        <p:cTn id="10" dur="500"/>
                                        <p:tgtEl>
                                          <p:spTgt spid="19456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4563">
                                            <p:txEl>
                                              <p:pRg st="2" end="2"/>
                                            </p:txEl>
                                          </p:spTgt>
                                        </p:tgtEl>
                                        <p:attrNameLst>
                                          <p:attrName>style.visibility</p:attrName>
                                        </p:attrNameLst>
                                      </p:cBhvr>
                                      <p:to>
                                        <p:strVal val="visible"/>
                                      </p:to>
                                    </p:set>
                                    <p:animEffect transition="in" filter="wipe(left)">
                                      <p:cBhvr>
                                        <p:cTn id="13" dur="500"/>
                                        <p:tgtEl>
                                          <p:spTgt spid="19456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4563">
                                            <p:txEl>
                                              <p:pRg st="3" end="3"/>
                                            </p:txEl>
                                          </p:spTgt>
                                        </p:tgtEl>
                                        <p:attrNameLst>
                                          <p:attrName>style.visibility</p:attrName>
                                        </p:attrNameLst>
                                      </p:cBhvr>
                                      <p:to>
                                        <p:strVal val="visible"/>
                                      </p:to>
                                    </p:set>
                                    <p:animEffect transition="in" filter="wipe(left)">
                                      <p:cBhvr>
                                        <p:cTn id="18" dur="500"/>
                                        <p:tgtEl>
                                          <p:spTgt spid="19456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4563">
                                            <p:txEl>
                                              <p:pRg st="4" end="4"/>
                                            </p:txEl>
                                          </p:spTgt>
                                        </p:tgtEl>
                                        <p:attrNameLst>
                                          <p:attrName>style.visibility</p:attrName>
                                        </p:attrNameLst>
                                      </p:cBhvr>
                                      <p:to>
                                        <p:strVal val="visible"/>
                                      </p:to>
                                    </p:set>
                                    <p:animEffect transition="in" filter="wipe(left)">
                                      <p:cBhvr>
                                        <p:cTn id="21" dur="500"/>
                                        <p:tgtEl>
                                          <p:spTgt spid="19456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4563">
                                            <p:txEl>
                                              <p:pRg st="5" end="5"/>
                                            </p:txEl>
                                          </p:spTgt>
                                        </p:tgtEl>
                                        <p:attrNameLst>
                                          <p:attrName>style.visibility</p:attrName>
                                        </p:attrNameLst>
                                      </p:cBhvr>
                                      <p:to>
                                        <p:strVal val="visible"/>
                                      </p:to>
                                    </p:set>
                                    <p:animEffect transition="in" filter="wipe(left)">
                                      <p:cBhvr>
                                        <p:cTn id="24" dur="500"/>
                                        <p:tgtEl>
                                          <p:spTgt spid="194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dirty="0"/>
              <a:t>Page Replacement</a:t>
            </a:r>
            <a:endParaRPr lang="en-US" altLang="zh-CN" dirty="0"/>
          </a:p>
        </p:txBody>
      </p:sp>
      <p:sp>
        <p:nvSpPr>
          <p:cNvPr id="48" name="灯片编号占位符 2"/>
          <p:cNvSpPr>
            <a:spLocks noGrp="1"/>
          </p:cNvSpPr>
          <p:nvPr>
            <p:ph type="sldNum" sz="quarter" idx="10"/>
          </p:nvPr>
        </p:nvSpPr>
        <p:spPr/>
        <p:txBody>
          <a:bodyPr/>
          <a:lstStyle/>
          <a:p>
            <a:fld id="{DB5BA763-160E-4CC9-9694-9D47DD5320EC}" type="slidenum">
              <a:rPr lang="en-US" altLang="zh-CN"/>
            </a:fld>
            <a:endParaRPr lang="en-US" altLang="zh-CN"/>
          </a:p>
        </p:txBody>
      </p:sp>
      <p:grpSp>
        <p:nvGrpSpPr>
          <p:cNvPr id="200729" name="Group 25"/>
          <p:cNvGrpSpPr/>
          <p:nvPr/>
        </p:nvGrpSpPr>
        <p:grpSpPr bwMode="auto">
          <a:xfrm>
            <a:off x="5204738" y="1808820"/>
            <a:ext cx="2205047" cy="4500563"/>
            <a:chOff x="2393" y="768"/>
            <a:chExt cx="1389" cy="2835"/>
          </a:xfrm>
        </p:grpSpPr>
        <p:grpSp>
          <p:nvGrpSpPr>
            <p:cNvPr id="200730" name="Group 26"/>
            <p:cNvGrpSpPr/>
            <p:nvPr/>
          </p:nvGrpSpPr>
          <p:grpSpPr bwMode="auto">
            <a:xfrm>
              <a:off x="2688" y="768"/>
              <a:ext cx="720" cy="2544"/>
              <a:chOff x="2688" y="768"/>
              <a:chExt cx="720" cy="2544"/>
            </a:xfrm>
          </p:grpSpPr>
          <p:sp>
            <p:nvSpPr>
              <p:cNvPr id="200731" name="Rectangle 27"/>
              <p:cNvSpPr>
                <a:spLocks noChangeArrowheads="1"/>
              </p:cNvSpPr>
              <p:nvPr/>
            </p:nvSpPr>
            <p:spPr bwMode="auto">
              <a:xfrm>
                <a:off x="2688" y="1872"/>
                <a:ext cx="720" cy="336"/>
              </a:xfrm>
              <a:prstGeom prst="rect">
                <a:avLst/>
              </a:prstGeom>
              <a:solidFill>
                <a:srgbClr val="C0C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victim</a:t>
                </a:r>
                <a:endParaRPr lang="en-US" altLang="zh-CN"/>
              </a:p>
            </p:txBody>
          </p:sp>
          <p:sp>
            <p:nvSpPr>
              <p:cNvPr id="200732" name="Rectangle 28"/>
              <p:cNvSpPr>
                <a:spLocks noChangeArrowheads="1"/>
              </p:cNvSpPr>
              <p:nvPr/>
            </p:nvSpPr>
            <p:spPr bwMode="auto">
              <a:xfrm>
                <a:off x="2688" y="2208"/>
                <a:ext cx="720" cy="1104"/>
              </a:xfrm>
              <a:prstGeom prst="rect">
                <a:avLst/>
              </a:prstGeom>
              <a:noFill/>
              <a:ln w="9525">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00733" name="Rectangle 29"/>
              <p:cNvSpPr>
                <a:spLocks noChangeArrowheads="1"/>
              </p:cNvSpPr>
              <p:nvPr/>
            </p:nvSpPr>
            <p:spPr bwMode="auto">
              <a:xfrm>
                <a:off x="2688" y="768"/>
                <a:ext cx="720" cy="1104"/>
              </a:xfrm>
              <a:prstGeom prst="rect">
                <a:avLst/>
              </a:prstGeom>
              <a:noFill/>
              <a:ln w="9525">
                <a:solidFill>
                  <a:schemeClr val="tx1"/>
                </a:solidFill>
                <a:miter lim="800000"/>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grpSp>
        <p:sp>
          <p:nvSpPr>
            <p:cNvPr id="200734" name="Text Box 30"/>
            <p:cNvSpPr txBox="1">
              <a:spLocks noChangeArrowheads="1"/>
            </p:cNvSpPr>
            <p:nvPr/>
          </p:nvSpPr>
          <p:spPr bwMode="auto">
            <a:xfrm>
              <a:off x="2393" y="3312"/>
              <a:ext cx="13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dirty="0"/>
                <a:t>Physical  </a:t>
              </a:r>
              <a:r>
                <a:rPr lang="en-US" altLang="zh-CN" dirty="0"/>
                <a:t>memory</a:t>
              </a:r>
              <a:endParaRPr lang="en-US" altLang="zh-CN" dirty="0"/>
            </a:p>
          </p:txBody>
        </p:sp>
        <p:sp>
          <p:nvSpPr>
            <p:cNvPr id="200735" name="Text Box 31"/>
            <p:cNvSpPr txBox="1">
              <a:spLocks noChangeArrowheads="1"/>
            </p:cNvSpPr>
            <p:nvPr/>
          </p:nvSpPr>
          <p:spPr bwMode="auto">
            <a:xfrm>
              <a:off x="2508" y="1898"/>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f</a:t>
              </a:r>
              <a:endParaRPr lang="en-US" altLang="zh-CN"/>
            </a:p>
          </p:txBody>
        </p:sp>
      </p:grpSp>
      <p:sp>
        <p:nvSpPr>
          <p:cNvPr id="200736" name="AutoShape 32"/>
          <p:cNvSpPr>
            <a:spLocks noChangeArrowheads="1"/>
          </p:cNvSpPr>
          <p:nvPr/>
        </p:nvSpPr>
        <p:spPr bwMode="auto">
          <a:xfrm>
            <a:off x="9969025" y="2145086"/>
            <a:ext cx="1752600" cy="3733800"/>
          </a:xfrm>
          <a:prstGeom prst="can">
            <a:avLst>
              <a:gd name="adj" fmla="val 21738"/>
            </a:avLst>
          </a:prstGeom>
          <a:gradFill rotWithShape="0">
            <a:gsLst>
              <a:gs pos="0">
                <a:srgbClr val="C0C0C0"/>
              </a:gs>
              <a:gs pos="100000">
                <a:srgbClr val="C0C0C0">
                  <a:gamma/>
                  <a:shade val="16078"/>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8" name="Rectangle 34"/>
          <p:cNvSpPr>
            <a:spLocks noChangeArrowheads="1"/>
          </p:cNvSpPr>
          <p:nvPr/>
        </p:nvSpPr>
        <p:spPr bwMode="auto">
          <a:xfrm>
            <a:off x="11112025" y="4812086"/>
            <a:ext cx="457200" cy="457200"/>
          </a:xfrm>
          <a:prstGeom prst="rect">
            <a:avLst/>
          </a:prstGeom>
          <a:solidFill>
            <a:srgbClr val="00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p:nvGrpSpPr>
        <p:grpSpPr>
          <a:xfrm>
            <a:off x="6811038" y="3159500"/>
            <a:ext cx="3965482" cy="457200"/>
            <a:chOff x="5229860" y="3509202"/>
            <a:chExt cx="3965482" cy="457200"/>
          </a:xfrm>
        </p:grpSpPr>
        <p:sp>
          <p:nvSpPr>
            <p:cNvPr id="200737" name="Rectangle 33"/>
            <p:cNvSpPr>
              <a:spLocks noChangeArrowheads="1"/>
            </p:cNvSpPr>
            <p:nvPr/>
          </p:nvSpPr>
          <p:spPr bwMode="auto">
            <a:xfrm>
              <a:off x="8738142" y="3509202"/>
              <a:ext cx="457200" cy="4572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9" name="AutoShape 35"/>
            <p:cNvSpPr>
              <a:spLocks noChangeArrowheads="1"/>
            </p:cNvSpPr>
            <p:nvPr/>
          </p:nvSpPr>
          <p:spPr bwMode="auto">
            <a:xfrm rot="21167930">
              <a:off x="5229860" y="3821845"/>
              <a:ext cx="3567055" cy="144000"/>
            </a:xfrm>
            <a:prstGeom prst="rightArrow">
              <a:avLst>
                <a:gd name="adj1" fmla="val 50000"/>
                <a:gd name="adj2" fmla="val 395606"/>
              </a:avLst>
            </a:prstGeom>
            <a:gradFill rotWithShape="0">
              <a:gsLst>
                <a:gs pos="0">
                  <a:srgbClr val="0000FF">
                    <a:gamma/>
                    <a:tint val="27843"/>
                    <a:invGamma/>
                  </a:srgbClr>
                </a:gs>
                <a:gs pos="100000">
                  <a:srgbClr val="0000FF"/>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40" name="AutoShape 36"/>
          <p:cNvSpPr>
            <a:spLocks noChangeArrowheads="1"/>
          </p:cNvSpPr>
          <p:nvPr/>
        </p:nvSpPr>
        <p:spPr bwMode="auto">
          <a:xfrm rot="787096">
            <a:off x="6781550" y="4374202"/>
            <a:ext cx="4428000" cy="144000"/>
          </a:xfrm>
          <a:prstGeom prst="leftArrow">
            <a:avLst>
              <a:gd name="adj1" fmla="val 50000"/>
              <a:gd name="adj2" fmla="val 506618"/>
            </a:avLst>
          </a:prstGeom>
          <a:gradFill rotWithShape="0">
            <a:gsLst>
              <a:gs pos="0">
                <a:srgbClr val="00FF00">
                  <a:gamma/>
                  <a:tint val="23922"/>
                  <a:invGamma/>
                </a:srgbClr>
              </a:gs>
              <a:gs pos="100000">
                <a:srgbClr val="00FF00"/>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组合 6"/>
          <p:cNvGrpSpPr/>
          <p:nvPr/>
        </p:nvGrpSpPr>
        <p:grpSpPr>
          <a:xfrm>
            <a:off x="7378715" y="2155384"/>
            <a:ext cx="1822630" cy="1200329"/>
            <a:chOff x="5486400" y="2126833"/>
            <a:chExt cx="1822630" cy="1200329"/>
          </a:xfrm>
        </p:grpSpPr>
        <p:sp>
          <p:nvSpPr>
            <p:cNvPr id="200741" name="Text Box 37"/>
            <p:cNvSpPr txBox="1">
              <a:spLocks noChangeArrowheads="1"/>
            </p:cNvSpPr>
            <p:nvPr/>
          </p:nvSpPr>
          <p:spPr bwMode="auto">
            <a:xfrm>
              <a:off x="5950966" y="2126833"/>
              <a:ext cx="13580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swap out</a:t>
              </a:r>
              <a:endParaRPr lang="en-US" altLang="zh-CN" b="1" dirty="0"/>
            </a:p>
            <a:p>
              <a:r>
                <a:rPr lang="en-US" altLang="zh-CN" b="1" dirty="0"/>
                <a:t>victim </a:t>
              </a:r>
              <a:endParaRPr lang="en-US" altLang="zh-CN" b="1" dirty="0"/>
            </a:p>
            <a:p>
              <a:r>
                <a:rPr lang="en-US" altLang="zh-CN" b="1" dirty="0"/>
                <a:t>page</a:t>
              </a:r>
              <a:endParaRPr lang="en-US" altLang="zh-CN" b="1" dirty="0"/>
            </a:p>
          </p:txBody>
        </p:sp>
        <p:sp>
          <p:nvSpPr>
            <p:cNvPr id="200743" name="Text Box 39"/>
            <p:cNvSpPr txBox="1">
              <a:spLocks noChangeArrowheads="1"/>
            </p:cNvSpPr>
            <p:nvPr/>
          </p:nvSpPr>
          <p:spPr bwMode="auto">
            <a:xfrm>
              <a:off x="5486400" y="2465388"/>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宋体" panose="02010600030101010101" pitchFamily="2" charset="-122"/>
                  <a:sym typeface="Monotype Sorts" pitchFamily="2" charset="2"/>
                </a:rPr>
                <a:t>①</a:t>
              </a:r>
              <a:endParaRPr lang="en-US" altLang="zh-CN" sz="2800" dirty="0">
                <a:latin typeface="Symbol" panose="05050102010706020507" pitchFamily="18" charset="2"/>
                <a:sym typeface="Monotype Sorts" pitchFamily="2" charset="2"/>
              </a:endParaRPr>
            </a:p>
          </p:txBody>
        </p:sp>
      </p:grpSp>
      <p:grpSp>
        <p:nvGrpSpPr>
          <p:cNvPr id="8" name="组合 7"/>
          <p:cNvGrpSpPr/>
          <p:nvPr/>
        </p:nvGrpSpPr>
        <p:grpSpPr>
          <a:xfrm>
            <a:off x="7408101" y="4339723"/>
            <a:ext cx="1654909" cy="1200329"/>
            <a:chOff x="5699125" y="3334497"/>
            <a:chExt cx="1654909" cy="1200329"/>
          </a:xfrm>
        </p:grpSpPr>
        <p:sp>
          <p:nvSpPr>
            <p:cNvPr id="200742" name="Text Box 38"/>
            <p:cNvSpPr txBox="1">
              <a:spLocks noChangeArrowheads="1"/>
            </p:cNvSpPr>
            <p:nvPr/>
          </p:nvSpPr>
          <p:spPr bwMode="auto">
            <a:xfrm>
              <a:off x="6217954" y="3334497"/>
              <a:ext cx="11360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swap </a:t>
              </a:r>
              <a:endParaRPr lang="en-US" altLang="zh-CN" b="1" dirty="0"/>
            </a:p>
            <a:p>
              <a:r>
                <a:rPr lang="en-US" altLang="zh-CN" b="1" dirty="0"/>
                <a:t>desired</a:t>
              </a:r>
              <a:endParaRPr lang="en-US" altLang="zh-CN" b="1" dirty="0"/>
            </a:p>
            <a:p>
              <a:r>
                <a:rPr lang="en-US" altLang="zh-CN" b="1" dirty="0"/>
                <a:t>page in</a:t>
              </a:r>
              <a:endParaRPr lang="en-US" altLang="zh-CN" b="1" dirty="0"/>
            </a:p>
          </p:txBody>
        </p:sp>
        <p:sp>
          <p:nvSpPr>
            <p:cNvPr id="200745" name="Text Box 41"/>
            <p:cNvSpPr txBox="1">
              <a:spLocks noChangeArrowheads="1"/>
            </p:cNvSpPr>
            <p:nvPr/>
          </p:nvSpPr>
          <p:spPr bwMode="auto">
            <a:xfrm>
              <a:off x="5699125" y="3671888"/>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宋体" panose="02010600030101010101" pitchFamily="2" charset="-122"/>
                  <a:sym typeface="Monotype Sorts" pitchFamily="2" charset="2"/>
                </a:rPr>
                <a:t>③</a:t>
              </a:r>
              <a:endParaRPr lang="en-US" altLang="zh-CN" sz="2800" dirty="0">
                <a:sym typeface="Monotype Sorts" pitchFamily="2" charset="2"/>
              </a:endParaRPr>
            </a:p>
          </p:txBody>
        </p:sp>
      </p:grpSp>
      <p:grpSp>
        <p:nvGrpSpPr>
          <p:cNvPr id="6" name="组合 5"/>
          <p:cNvGrpSpPr/>
          <p:nvPr/>
        </p:nvGrpSpPr>
        <p:grpSpPr>
          <a:xfrm>
            <a:off x="2360585" y="1922928"/>
            <a:ext cx="1890210" cy="830997"/>
            <a:chOff x="1999230" y="1538790"/>
            <a:chExt cx="1890210" cy="830997"/>
          </a:xfrm>
        </p:grpSpPr>
        <p:sp>
          <p:nvSpPr>
            <p:cNvPr id="200744" name="Text Box 40"/>
            <p:cNvSpPr txBox="1">
              <a:spLocks noChangeArrowheads="1"/>
            </p:cNvSpPr>
            <p:nvPr/>
          </p:nvSpPr>
          <p:spPr bwMode="auto">
            <a:xfrm>
              <a:off x="1999230" y="1708730"/>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宋体" panose="02010600030101010101" pitchFamily="2" charset="-122"/>
                  <a:sym typeface="Monotype Sorts" pitchFamily="2" charset="2"/>
                </a:rPr>
                <a:t>②</a:t>
              </a:r>
              <a:endParaRPr lang="en-US" altLang="zh-CN" sz="2800" dirty="0">
                <a:sym typeface="Monotype Sorts" pitchFamily="2" charset="2"/>
              </a:endParaRPr>
            </a:p>
          </p:txBody>
        </p:sp>
        <p:sp>
          <p:nvSpPr>
            <p:cNvPr id="200747" name="Text Box 43"/>
            <p:cNvSpPr txBox="1">
              <a:spLocks noChangeArrowheads="1"/>
            </p:cNvSpPr>
            <p:nvPr/>
          </p:nvSpPr>
          <p:spPr bwMode="auto">
            <a:xfrm>
              <a:off x="2465652" y="1538790"/>
              <a:ext cx="14237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change</a:t>
              </a:r>
              <a:endParaRPr lang="en-US" altLang="zh-CN" b="1" dirty="0"/>
            </a:p>
            <a:p>
              <a:r>
                <a:rPr lang="en-US" altLang="zh-CN" b="1" dirty="0"/>
                <a:t>to invalid</a:t>
              </a:r>
              <a:endParaRPr lang="en-US" altLang="zh-CN" b="1" dirty="0"/>
            </a:p>
          </p:txBody>
        </p:sp>
      </p:grpSp>
      <p:sp>
        <p:nvSpPr>
          <p:cNvPr id="200750" name="AutoShape 46"/>
          <p:cNvSpPr>
            <a:spLocks noChangeArrowheads="1"/>
          </p:cNvSpPr>
          <p:nvPr/>
        </p:nvSpPr>
        <p:spPr bwMode="auto">
          <a:xfrm>
            <a:off x="8796300" y="1268760"/>
            <a:ext cx="1980220" cy="450850"/>
          </a:xfrm>
          <a:prstGeom prst="wedgeRectCallout">
            <a:avLst>
              <a:gd name="adj1" fmla="val -57351"/>
              <a:gd name="adj2" fmla="val 117627"/>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Modify bit?</a:t>
            </a:r>
            <a:endParaRPr lang="en-US" altLang="zh-CN" b="1" dirty="0"/>
          </a:p>
        </p:txBody>
      </p:sp>
      <p:sp>
        <p:nvSpPr>
          <p:cNvPr id="200751" name="Oval 47"/>
          <p:cNvSpPr>
            <a:spLocks noChangeArrowheads="1"/>
          </p:cNvSpPr>
          <p:nvPr/>
        </p:nvSpPr>
        <p:spPr bwMode="auto">
          <a:xfrm>
            <a:off x="7356140" y="2021222"/>
            <a:ext cx="2209416" cy="1484312"/>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425" y="3518085"/>
            <a:ext cx="1980000" cy="3016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67" y="1095007"/>
            <a:ext cx="1345725" cy="2288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0749" name="Text Box 45"/>
          <p:cNvSpPr txBox="1">
            <a:spLocks noChangeArrowheads="1"/>
          </p:cNvSpPr>
          <p:nvPr/>
        </p:nvSpPr>
        <p:spPr bwMode="auto">
          <a:xfrm>
            <a:off x="1826357" y="2034325"/>
            <a:ext cx="423513" cy="461665"/>
          </a:xfrm>
          <a:prstGeom prst="rect">
            <a:avLst/>
          </a:prstGeom>
          <a:solidFill>
            <a:schemeClr val="accent2"/>
          </a:solidFill>
          <a:ln>
            <a:noFill/>
          </a:ln>
          <a:effectLst/>
        </p:spPr>
        <p:txBody>
          <a:bodyPr wrap="none" anchor="ctr" anchorCtr="0">
            <a:spAutoFit/>
          </a:bodyPr>
          <a:lstStyle/>
          <a:p>
            <a:pPr algn="ctr"/>
            <a:r>
              <a:rPr lang="en-US" altLang="zh-CN" b="1" dirty="0">
                <a:solidFill>
                  <a:srgbClr val="FF0000"/>
                </a:solidFill>
              </a:rPr>
              <a:t> i </a:t>
            </a:r>
            <a:endParaRPr lang="en-US" altLang="zh-CN" b="1" dirty="0">
              <a:solidFill>
                <a:srgbClr val="FF0000"/>
              </a:solidFill>
            </a:endParaRPr>
          </a:p>
        </p:txBody>
      </p:sp>
      <p:grpSp>
        <p:nvGrpSpPr>
          <p:cNvPr id="9" name="组合 8"/>
          <p:cNvGrpSpPr/>
          <p:nvPr/>
        </p:nvGrpSpPr>
        <p:grpSpPr>
          <a:xfrm>
            <a:off x="2360585" y="4838961"/>
            <a:ext cx="2295255" cy="1200329"/>
            <a:chOff x="1788170" y="4149079"/>
            <a:chExt cx="2295255" cy="1200329"/>
          </a:xfrm>
        </p:grpSpPr>
        <p:sp>
          <p:nvSpPr>
            <p:cNvPr id="200746" name="Text Box 42"/>
            <p:cNvSpPr txBox="1">
              <a:spLocks noChangeArrowheads="1"/>
            </p:cNvSpPr>
            <p:nvPr/>
          </p:nvSpPr>
          <p:spPr bwMode="auto">
            <a:xfrm>
              <a:off x="1788170" y="4478403"/>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latin typeface="宋体" panose="02010600030101010101" pitchFamily="2" charset="-122"/>
                  <a:sym typeface="Monotype Sorts" pitchFamily="2" charset="2"/>
                </a:rPr>
                <a:t>④</a:t>
              </a:r>
              <a:endParaRPr lang="en-US" altLang="zh-CN" sz="2800" dirty="0">
                <a:sym typeface="Monotype Sorts" pitchFamily="2" charset="2"/>
              </a:endParaRPr>
            </a:p>
          </p:txBody>
        </p:sp>
        <p:sp>
          <p:nvSpPr>
            <p:cNvPr id="200748" name="Text Box 44"/>
            <p:cNvSpPr txBox="1">
              <a:spLocks noChangeArrowheads="1"/>
            </p:cNvSpPr>
            <p:nvPr/>
          </p:nvSpPr>
          <p:spPr bwMode="auto">
            <a:xfrm>
              <a:off x="2322174" y="4149079"/>
              <a:ext cx="17612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reset page</a:t>
              </a:r>
              <a:endParaRPr lang="en-US" altLang="zh-CN" b="1" dirty="0"/>
            </a:p>
            <a:p>
              <a:r>
                <a:rPr lang="en-US" altLang="zh-CN" b="1" dirty="0"/>
                <a:t>table for</a:t>
              </a:r>
              <a:endParaRPr lang="en-US" altLang="zh-CN" b="1" dirty="0"/>
            </a:p>
            <a:p>
              <a:r>
                <a:rPr lang="en-US" altLang="zh-CN" b="1" dirty="0"/>
                <a:t>new process</a:t>
              </a:r>
              <a:endParaRPr lang="en-US" altLang="zh-CN" b="1" dirty="0"/>
            </a:p>
          </p:txBody>
        </p:sp>
      </p:grpSp>
      <p:sp>
        <p:nvSpPr>
          <p:cNvPr id="5" name="圆角矩形 4"/>
          <p:cNvSpPr/>
          <p:nvPr/>
        </p:nvSpPr>
        <p:spPr bwMode="auto">
          <a:xfrm>
            <a:off x="1826356" y="5274205"/>
            <a:ext cx="360000" cy="270030"/>
          </a:xfrm>
          <a:prstGeom prst="roundRect">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45"/>
          <p:cNvSpPr txBox="1">
            <a:spLocks noChangeArrowheads="1"/>
          </p:cNvSpPr>
          <p:nvPr/>
        </p:nvSpPr>
        <p:spPr bwMode="auto">
          <a:xfrm>
            <a:off x="1201524" y="5178389"/>
            <a:ext cx="979755" cy="461665"/>
          </a:xfrm>
          <a:prstGeom prst="rect">
            <a:avLst/>
          </a:prstGeom>
          <a:solidFill>
            <a:schemeClr val="accent1">
              <a:lumMod val="40000"/>
              <a:lumOff val="60000"/>
            </a:schemeClr>
          </a:solidFill>
          <a:ln>
            <a:noFill/>
          </a:ln>
          <a:effectLst/>
        </p:spPr>
        <p:txBody>
          <a:bodyPr wrap="none" anchor="ctr" anchorCtr="0">
            <a:spAutoFit/>
          </a:bodyPr>
          <a:lstStyle/>
          <a:p>
            <a:pPr algn="ctr"/>
            <a:r>
              <a:rPr lang="en-US" altLang="zh-CN" b="1" dirty="0">
                <a:solidFill>
                  <a:srgbClr val="FF0000"/>
                </a:solidFill>
              </a:rPr>
              <a:t> f      v</a:t>
            </a:r>
            <a:endParaRPr lang="en-US" altLang="zh-CN" b="1" dirty="0">
              <a:solidFill>
                <a:srgbClr val="FF0000"/>
              </a:solidFill>
            </a:endParaRPr>
          </a:p>
        </p:txBody>
      </p:sp>
      <p:sp>
        <p:nvSpPr>
          <p:cNvPr id="10" name="云形标注 9"/>
          <p:cNvSpPr/>
          <p:nvPr/>
        </p:nvSpPr>
        <p:spPr bwMode="auto">
          <a:xfrm>
            <a:off x="6501445" y="98750"/>
            <a:ext cx="3600000" cy="1080000"/>
          </a:xfrm>
          <a:prstGeom prst="cloudCallout">
            <a:avLst>
              <a:gd name="adj1" fmla="val -42810"/>
              <a:gd name="adj2" fmla="val 103868"/>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global / local </a:t>
            </a:r>
            <a:endParaRPr lang="en-US" altLang="zh-CN" dirty="0"/>
          </a:p>
          <a:p>
            <a:pPr algn="ctr"/>
            <a:r>
              <a:rPr lang="en-US" altLang="zh-CN" dirty="0"/>
              <a:t>replacement?</a:t>
            </a:r>
            <a:endParaRPr lang="zh-CN" altLang="en-US" dirty="0"/>
          </a:p>
        </p:txBody>
      </p:sp>
      <p:sp>
        <p:nvSpPr>
          <p:cNvPr id="12" name="椭圆 11"/>
          <p:cNvSpPr/>
          <p:nvPr/>
        </p:nvSpPr>
        <p:spPr bwMode="auto">
          <a:xfrm>
            <a:off x="7176120" y="260700"/>
            <a:ext cx="1080000" cy="468000"/>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00738"/>
                                        </p:tgtEl>
                                        <p:attrNameLst>
                                          <p:attrName>style.visibility</p:attrName>
                                        </p:attrNameLst>
                                      </p:cBhvr>
                                      <p:to>
                                        <p:strVal val="visible"/>
                                      </p:to>
                                    </p:set>
                                    <p:animEffect transition="in" filter="wipe(up)">
                                      <p:cBhvr>
                                        <p:cTn id="13" dur="500"/>
                                        <p:tgtEl>
                                          <p:spTgt spid="20073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heel(1)">
                                      <p:cBhvr>
                                        <p:cTn id="23" dur="2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grpId="0" nodeType="clickEffect">
                                  <p:stCondLst>
                                    <p:cond delay="0"/>
                                  </p:stCondLst>
                                  <p:childTnLst>
                                    <p:set>
                                      <p:cBhvr>
                                        <p:cTn id="41" dur="1" fill="hold">
                                          <p:stCondLst>
                                            <p:cond delay="0"/>
                                          </p:stCondLst>
                                        </p:cTn>
                                        <p:tgtEl>
                                          <p:spTgt spid="200749"/>
                                        </p:tgtEl>
                                        <p:attrNameLst>
                                          <p:attrName>style.visibility</p:attrName>
                                        </p:attrNameLst>
                                      </p:cBhvr>
                                      <p:to>
                                        <p:strVal val="visible"/>
                                      </p:to>
                                    </p:set>
                                    <p:anim calcmode="lin" valueType="num">
                                      <p:cBhvr additive="base">
                                        <p:cTn id="42" dur="500" fill="hold"/>
                                        <p:tgtEl>
                                          <p:spTgt spid="200749"/>
                                        </p:tgtEl>
                                        <p:attrNameLst>
                                          <p:attrName>ppt_x</p:attrName>
                                        </p:attrNameLst>
                                      </p:cBhvr>
                                      <p:tavLst>
                                        <p:tav tm="0">
                                          <p:val>
                                            <p:strVal val="1+#ppt_w/2"/>
                                          </p:val>
                                        </p:tav>
                                        <p:tav tm="100000">
                                          <p:val>
                                            <p:strVal val="#ppt_x"/>
                                          </p:val>
                                        </p:tav>
                                      </p:tavLst>
                                    </p:anim>
                                    <p:anim calcmode="lin" valueType="num">
                                      <p:cBhvr additive="base">
                                        <p:cTn id="43" dur="500" fill="hold"/>
                                        <p:tgtEl>
                                          <p:spTgt spid="20074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200740"/>
                                        </p:tgtEl>
                                        <p:attrNameLst>
                                          <p:attrName>style.visibility</p:attrName>
                                        </p:attrNameLst>
                                      </p:cBhvr>
                                      <p:to>
                                        <p:strVal val="visible"/>
                                      </p:to>
                                    </p:set>
                                    <p:animEffect transition="in" filter="wipe(down)">
                                      <p:cBhvr>
                                        <p:cTn id="52" dur="500"/>
                                        <p:tgtEl>
                                          <p:spTgt spid="2007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1+#ppt_w/2"/>
                                          </p:val>
                                        </p:tav>
                                        <p:tav tm="100000">
                                          <p:val>
                                            <p:strVal val="#ppt_x"/>
                                          </p:val>
                                        </p:tav>
                                      </p:tavLst>
                                    </p:anim>
                                    <p:anim calcmode="lin" valueType="num">
                                      <p:cBhvr additive="base">
                                        <p:cTn id="6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00751"/>
                                        </p:tgtEl>
                                        <p:attrNameLst>
                                          <p:attrName>style.visibility</p:attrName>
                                        </p:attrNameLst>
                                      </p:cBhvr>
                                      <p:to>
                                        <p:strVal val="visible"/>
                                      </p:to>
                                    </p:set>
                                    <p:animEffect transition="in" filter="wipe(left)">
                                      <p:cBhvr>
                                        <p:cTn id="68" dur="500"/>
                                        <p:tgtEl>
                                          <p:spTgt spid="20075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00750"/>
                                        </p:tgtEl>
                                        <p:attrNameLst>
                                          <p:attrName>style.visibility</p:attrName>
                                        </p:attrNameLst>
                                      </p:cBhvr>
                                      <p:to>
                                        <p:strVal val="visible"/>
                                      </p:to>
                                    </p:set>
                                    <p:animEffect transition="in" filter="wipe(left)">
                                      <p:cBhvr>
                                        <p:cTn id="73" dur="500"/>
                                        <p:tgtEl>
                                          <p:spTgt spid="200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8" grpId="0" animBg="1"/>
      <p:bldP spid="200740" grpId="0" animBg="1"/>
      <p:bldP spid="200750" grpId="0" animBg="1"/>
      <p:bldP spid="200751" grpId="0" animBg="1"/>
      <p:bldP spid="200749" grpId="0" animBg="1"/>
      <p:bldP spid="5" grpId="0" animBg="1"/>
      <p:bldP spid="49" grpId="0" animBg="1"/>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Page and Frame Replacement Algorithms</a:t>
            </a:r>
            <a:endParaRPr lang="zh-CN" altLang="en-US" dirty="0"/>
          </a:p>
        </p:txBody>
      </p:sp>
      <p:sp>
        <p:nvSpPr>
          <p:cNvPr id="3" name="内容占位符 2"/>
          <p:cNvSpPr>
            <a:spLocks noGrp="1"/>
          </p:cNvSpPr>
          <p:nvPr>
            <p:ph idx="1"/>
          </p:nvPr>
        </p:nvSpPr>
        <p:spPr/>
        <p:txBody>
          <a:bodyPr>
            <a:normAutofit lnSpcReduction="10000"/>
          </a:bodyPr>
          <a:lstStyle/>
          <a:p>
            <a:pPr>
              <a:lnSpc>
                <a:spcPct val="110000"/>
              </a:lnSpc>
              <a:spcBef>
                <a:spcPts val="0"/>
              </a:spcBef>
              <a:tabLst>
                <a:tab pos="3144520" algn="ctr"/>
              </a:tabLst>
            </a:pPr>
            <a:r>
              <a:rPr lang="en-US" altLang="en-US" dirty="0">
                <a:solidFill>
                  <a:srgbClr val="0000FF"/>
                </a:solidFill>
              </a:rPr>
              <a:t>Frame-allocation algorithm </a:t>
            </a:r>
            <a:r>
              <a:rPr lang="en-US" altLang="en-US" dirty="0"/>
              <a:t>determines </a:t>
            </a:r>
            <a:endParaRPr lang="en-US" altLang="en-US" dirty="0"/>
          </a:p>
          <a:p>
            <a:pPr lvl="1">
              <a:lnSpc>
                <a:spcPct val="110000"/>
              </a:lnSpc>
              <a:spcBef>
                <a:spcPts val="0"/>
              </a:spcBef>
              <a:tabLst>
                <a:tab pos="3144520" algn="ctr"/>
              </a:tabLst>
            </a:pPr>
            <a:r>
              <a:rPr lang="en-US" altLang="en-US" dirty="0"/>
              <a:t>How many frames to give each process?</a:t>
            </a:r>
            <a:endParaRPr lang="en-US" altLang="en-US" dirty="0"/>
          </a:p>
          <a:p>
            <a:pPr lvl="1">
              <a:lnSpc>
                <a:spcPct val="110000"/>
              </a:lnSpc>
              <a:spcBef>
                <a:spcPts val="0"/>
              </a:spcBef>
              <a:tabLst>
                <a:tab pos="3144520" algn="ctr"/>
              </a:tabLst>
            </a:pPr>
            <a:r>
              <a:rPr lang="en-US" altLang="en-US" dirty="0"/>
              <a:t>Which frames to replace, when page fault?</a:t>
            </a:r>
            <a:endParaRPr lang="en-US" altLang="en-US" dirty="0"/>
          </a:p>
          <a:p>
            <a:pPr>
              <a:lnSpc>
                <a:spcPct val="110000"/>
              </a:lnSpc>
              <a:spcBef>
                <a:spcPts val="0"/>
              </a:spcBef>
              <a:tabLst>
                <a:tab pos="3144520" algn="ctr"/>
              </a:tabLst>
            </a:pPr>
            <a:r>
              <a:rPr lang="en-US" altLang="en-US" dirty="0">
                <a:solidFill>
                  <a:srgbClr val="0000FF"/>
                </a:solidFill>
              </a:rPr>
              <a:t>Page-replacement algorithm</a:t>
            </a:r>
            <a:endParaRPr lang="en-US" altLang="en-US" dirty="0">
              <a:solidFill>
                <a:srgbClr val="0000FF"/>
              </a:solidFill>
            </a:endParaRPr>
          </a:p>
          <a:p>
            <a:pPr lvl="1">
              <a:lnSpc>
                <a:spcPct val="110000"/>
              </a:lnSpc>
              <a:spcBef>
                <a:spcPts val="0"/>
              </a:spcBef>
              <a:tabLst>
                <a:tab pos="3144520" algn="ctr"/>
              </a:tabLst>
            </a:pPr>
            <a:r>
              <a:rPr lang="en-US" altLang="en-US" dirty="0"/>
              <a:t>Want lowest page-fault rate on both first access and re-access.</a:t>
            </a:r>
            <a:endParaRPr lang="en-US" altLang="en-US" dirty="0"/>
          </a:p>
          <a:p>
            <a:pPr lvl="1">
              <a:lnSpc>
                <a:spcPct val="110000"/>
              </a:lnSpc>
              <a:spcBef>
                <a:spcPts val="0"/>
              </a:spcBef>
              <a:tabLst>
                <a:tab pos="3144520" algn="ctr"/>
              </a:tabLst>
            </a:pPr>
            <a:r>
              <a:rPr lang="en-US" altLang="zh-CN" dirty="0"/>
              <a:t>Page removed should be the page least likely to be referenced in the near future.</a:t>
            </a:r>
            <a:endParaRPr lang="en-US" altLang="en-US" dirty="0"/>
          </a:p>
          <a:p>
            <a:pPr>
              <a:lnSpc>
                <a:spcPct val="110000"/>
              </a:lnSpc>
              <a:spcBef>
                <a:spcPts val="0"/>
              </a:spcBef>
              <a:tabLst>
                <a:tab pos="3144520" algn="ctr"/>
              </a:tabLst>
            </a:pPr>
            <a:r>
              <a:rPr lang="en-US" altLang="en-US" dirty="0"/>
              <a:t>want an algorithm which will result in minimum number of page faults.</a:t>
            </a:r>
            <a:endParaRPr lang="en-US" altLang="en-US" dirty="0">
              <a:solidFill>
                <a:srgbClr val="0000FF"/>
              </a:solidFill>
            </a:endParaRPr>
          </a:p>
          <a:p>
            <a:pPr>
              <a:lnSpc>
                <a:spcPct val="110000"/>
              </a:lnSpc>
              <a:spcBef>
                <a:spcPts val="0"/>
              </a:spcBef>
              <a:tabLst>
                <a:tab pos="3144520" algn="ctr"/>
              </a:tabLst>
            </a:pPr>
            <a:r>
              <a:rPr lang="en-US" altLang="en-US" dirty="0">
                <a:solidFill>
                  <a:srgbClr val="0000FF"/>
                </a:solidFill>
              </a:rPr>
              <a:t>Evaluate algorithm </a:t>
            </a:r>
            <a:r>
              <a:rPr lang="en-US" altLang="en-US" dirty="0"/>
              <a:t>by running it on a particular string of memory references (</a:t>
            </a:r>
            <a:r>
              <a:rPr lang="en-US" altLang="en-US" dirty="0">
                <a:solidFill>
                  <a:srgbClr val="0000FF"/>
                </a:solidFill>
              </a:rPr>
              <a:t>reference string</a:t>
            </a:r>
            <a:r>
              <a:rPr lang="en-US" altLang="en-US" dirty="0"/>
              <a:t>) and computing the number of page faults on that string.</a:t>
            </a:r>
            <a:endParaRPr lang="en-US" altLang="en-US" dirty="0"/>
          </a:p>
          <a:p>
            <a:pPr lvl="1">
              <a:lnSpc>
                <a:spcPct val="110000"/>
              </a:lnSpc>
              <a:spcBef>
                <a:spcPts val="0"/>
              </a:spcBef>
              <a:tabLst>
                <a:tab pos="3144520" algn="ctr"/>
              </a:tabLst>
            </a:pPr>
            <a:r>
              <a:rPr lang="en-US" altLang="en-US" dirty="0">
                <a:solidFill>
                  <a:srgbClr val="0000FF"/>
                </a:solidFill>
              </a:rPr>
              <a:t>reference </a:t>
            </a:r>
            <a:r>
              <a:rPr lang="en-US" altLang="zh-CN" dirty="0">
                <a:solidFill>
                  <a:srgbClr val="0000FF"/>
                </a:solidFill>
              </a:rPr>
              <a:t>s</a:t>
            </a:r>
            <a:r>
              <a:rPr lang="en-US" altLang="en-US" dirty="0">
                <a:solidFill>
                  <a:srgbClr val="0000FF"/>
                </a:solidFill>
              </a:rPr>
              <a:t>tring is just page numbers, not full addresses.</a:t>
            </a:r>
            <a:endParaRPr lang="en-US" altLang="en-US" dirty="0">
              <a:solidFill>
                <a:srgbClr val="0000FF"/>
              </a:solidFill>
            </a:endParaRPr>
          </a:p>
          <a:p>
            <a:pPr lvl="1">
              <a:lnSpc>
                <a:spcPct val="110000"/>
              </a:lnSpc>
              <a:spcBef>
                <a:spcPts val="0"/>
              </a:spcBef>
              <a:tabLst>
                <a:tab pos="3144520" algn="ctr"/>
              </a:tabLst>
            </a:pPr>
            <a:r>
              <a:rPr lang="en-US" altLang="en-US" dirty="0"/>
              <a:t>Repeated access to the same page does not cause a page fault.</a:t>
            </a:r>
            <a:endParaRPr lang="en-US" altLang="en-US" dirty="0"/>
          </a:p>
          <a:p>
            <a:pPr lvl="1">
              <a:lnSpc>
                <a:spcPct val="110000"/>
              </a:lnSpc>
              <a:spcBef>
                <a:spcPts val="0"/>
              </a:spcBef>
              <a:tabLst>
                <a:tab pos="3144520" algn="ctr"/>
              </a:tabLst>
            </a:pPr>
            <a:r>
              <a:rPr lang="en-US" altLang="en-US" dirty="0"/>
              <a:t>Results depend on </a:t>
            </a:r>
            <a:r>
              <a:rPr lang="en-US" altLang="en-US" dirty="0">
                <a:solidFill>
                  <a:srgbClr val="0000FF"/>
                </a:solidFill>
              </a:rPr>
              <a:t>the number of </a:t>
            </a:r>
            <a:r>
              <a:rPr lang="en-US" altLang="en-US" dirty="0"/>
              <a:t>frames available.</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500"/>
                                        <p:tgtEl>
                                          <p:spTgt spid="3">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dirty="0"/>
              <a:t>reference strings</a:t>
            </a:r>
            <a:endParaRPr lang="en-US" altLang="zh-CN" dirty="0"/>
          </a:p>
        </p:txBody>
      </p:sp>
      <p:sp>
        <p:nvSpPr>
          <p:cNvPr id="202755" name="Rectangle 3"/>
          <p:cNvSpPr>
            <a:spLocks noGrp="1" noChangeArrowheads="1"/>
          </p:cNvSpPr>
          <p:nvPr>
            <p:ph idx="1"/>
          </p:nvPr>
        </p:nvSpPr>
        <p:spPr/>
        <p:txBody>
          <a:bodyPr/>
          <a:lstStyle/>
          <a:p>
            <a:pPr>
              <a:spcBef>
                <a:spcPts val="600"/>
              </a:spcBef>
              <a:tabLst>
                <a:tab pos="3146425" algn="ctr"/>
              </a:tabLst>
            </a:pPr>
            <a:r>
              <a:rPr lang="en-US" altLang="zh-CN" dirty="0"/>
              <a:t>We can generate reference strings</a:t>
            </a:r>
            <a:endParaRPr lang="en-US" altLang="zh-CN" dirty="0"/>
          </a:p>
          <a:p>
            <a:pPr lvl="1">
              <a:spcBef>
                <a:spcPts val="600"/>
              </a:spcBef>
              <a:tabLst>
                <a:tab pos="3146425" algn="ctr"/>
              </a:tabLst>
            </a:pPr>
            <a:r>
              <a:rPr lang="en-US" altLang="zh-CN" dirty="0"/>
              <a:t>artificially by a random-number generator,  or </a:t>
            </a:r>
            <a:endParaRPr lang="en-US" altLang="zh-CN" dirty="0"/>
          </a:p>
          <a:p>
            <a:pPr lvl="1">
              <a:spcBef>
                <a:spcPts val="600"/>
              </a:spcBef>
              <a:tabLst>
                <a:tab pos="3146425" algn="ctr"/>
              </a:tabLst>
            </a:pPr>
            <a:r>
              <a:rPr lang="en-US" altLang="zh-CN" dirty="0"/>
              <a:t>by tracing a given system and record the address of each memory reference.</a:t>
            </a:r>
            <a:endParaRPr lang="en-US" altLang="zh-CN" dirty="0"/>
          </a:p>
          <a:p>
            <a:pPr>
              <a:spcBef>
                <a:spcPts val="600"/>
              </a:spcBef>
              <a:tabLst>
                <a:tab pos="3146425" algn="ctr"/>
              </a:tabLst>
            </a:pPr>
            <a:r>
              <a:rPr lang="en-US" altLang="zh-CN" dirty="0"/>
              <a:t>E.g. record the following address sequence:</a:t>
            </a:r>
            <a:endParaRPr lang="en-US" altLang="zh-CN" dirty="0"/>
          </a:p>
          <a:p>
            <a:pPr lvl="1">
              <a:spcBef>
                <a:spcPts val="600"/>
              </a:spcBef>
              <a:tabLst>
                <a:tab pos="3146425" algn="ctr"/>
              </a:tabLst>
            </a:pPr>
            <a:r>
              <a:rPr lang="en-US" altLang="zh-CN" u="sng" dirty="0"/>
              <a:t>01</a:t>
            </a:r>
            <a:r>
              <a:rPr lang="en-US" altLang="zh-CN" dirty="0"/>
              <a:t>00, </a:t>
            </a:r>
            <a:r>
              <a:rPr lang="en-US" altLang="zh-CN" u="sng" dirty="0"/>
              <a:t>04</a:t>
            </a:r>
            <a:r>
              <a:rPr lang="en-US" altLang="zh-CN" dirty="0"/>
              <a:t>23, </a:t>
            </a:r>
            <a:r>
              <a:rPr lang="en-US" altLang="zh-CN" u="sng" dirty="0"/>
              <a:t>01</a:t>
            </a:r>
            <a:r>
              <a:rPr lang="en-US" altLang="zh-CN" dirty="0"/>
              <a:t>01, </a:t>
            </a:r>
            <a:r>
              <a:rPr lang="en-US" altLang="zh-CN" u="sng" dirty="0"/>
              <a:t>06</a:t>
            </a:r>
            <a:r>
              <a:rPr lang="en-US" altLang="zh-CN" dirty="0"/>
              <a:t>12, </a:t>
            </a:r>
            <a:r>
              <a:rPr lang="en-US" altLang="zh-CN" u="sng" dirty="0"/>
              <a:t>01</a:t>
            </a:r>
            <a:r>
              <a:rPr lang="en-US" altLang="zh-CN" dirty="0"/>
              <a:t>02, </a:t>
            </a:r>
            <a:r>
              <a:rPr lang="en-US" altLang="zh-CN" u="sng" dirty="0">
                <a:solidFill>
                  <a:srgbClr val="0000FF"/>
                </a:solidFill>
              </a:rPr>
              <a:t>01</a:t>
            </a:r>
            <a:r>
              <a:rPr lang="en-US" altLang="zh-CN" dirty="0">
                <a:solidFill>
                  <a:srgbClr val="0000FF"/>
                </a:solidFill>
              </a:rPr>
              <a:t>03, </a:t>
            </a:r>
            <a:r>
              <a:rPr lang="en-US" altLang="zh-CN" u="sng" dirty="0">
                <a:solidFill>
                  <a:srgbClr val="0000FF"/>
                </a:solidFill>
              </a:rPr>
              <a:t>01</a:t>
            </a:r>
            <a:r>
              <a:rPr lang="en-US" altLang="zh-CN" dirty="0">
                <a:solidFill>
                  <a:srgbClr val="0000FF"/>
                </a:solidFill>
              </a:rPr>
              <a:t>04, </a:t>
            </a:r>
            <a:r>
              <a:rPr lang="en-US" altLang="zh-CN" u="sng" dirty="0">
                <a:solidFill>
                  <a:srgbClr val="0000FF"/>
                </a:solidFill>
              </a:rPr>
              <a:t>01</a:t>
            </a:r>
            <a:r>
              <a:rPr lang="en-US" altLang="zh-CN" dirty="0">
                <a:solidFill>
                  <a:srgbClr val="0000FF"/>
                </a:solidFill>
              </a:rPr>
              <a:t>01</a:t>
            </a:r>
            <a:r>
              <a:rPr lang="en-US" altLang="zh-CN" dirty="0"/>
              <a:t>, </a:t>
            </a:r>
            <a:r>
              <a:rPr lang="en-US" altLang="zh-CN" u="sng" dirty="0"/>
              <a:t>06</a:t>
            </a:r>
            <a:r>
              <a:rPr lang="en-US" altLang="zh-CN" dirty="0"/>
              <a:t>11, </a:t>
            </a:r>
            <a:r>
              <a:rPr lang="en-US" altLang="zh-CN" u="sng" dirty="0"/>
              <a:t>01</a:t>
            </a:r>
            <a:r>
              <a:rPr lang="en-US" altLang="zh-CN" dirty="0"/>
              <a:t>02, </a:t>
            </a:r>
            <a:r>
              <a:rPr lang="en-US" altLang="zh-CN" u="sng" dirty="0">
                <a:solidFill>
                  <a:srgbClr val="0000FF"/>
                </a:solidFill>
              </a:rPr>
              <a:t>01</a:t>
            </a:r>
            <a:r>
              <a:rPr lang="en-US" altLang="zh-CN" dirty="0">
                <a:solidFill>
                  <a:srgbClr val="0000FF"/>
                </a:solidFill>
              </a:rPr>
              <a:t>03, </a:t>
            </a:r>
            <a:r>
              <a:rPr lang="en-US" altLang="zh-CN" u="sng" dirty="0">
                <a:solidFill>
                  <a:srgbClr val="0000FF"/>
                </a:solidFill>
              </a:rPr>
              <a:t>01</a:t>
            </a:r>
            <a:r>
              <a:rPr lang="en-US" altLang="zh-CN" dirty="0">
                <a:solidFill>
                  <a:srgbClr val="0000FF"/>
                </a:solidFill>
              </a:rPr>
              <a:t>04, </a:t>
            </a:r>
            <a:r>
              <a:rPr lang="en-US" altLang="zh-CN" u="sng" dirty="0">
                <a:solidFill>
                  <a:srgbClr val="0000FF"/>
                </a:solidFill>
              </a:rPr>
              <a:t>01</a:t>
            </a:r>
            <a:r>
              <a:rPr lang="en-US" altLang="zh-CN" dirty="0">
                <a:solidFill>
                  <a:srgbClr val="0000FF"/>
                </a:solidFill>
              </a:rPr>
              <a:t>01</a:t>
            </a:r>
            <a:r>
              <a:rPr lang="en-US" altLang="zh-CN" dirty="0"/>
              <a:t>, </a:t>
            </a:r>
            <a:r>
              <a:rPr lang="en-US" altLang="zh-CN" u="sng" dirty="0"/>
              <a:t>06</a:t>
            </a:r>
            <a:r>
              <a:rPr lang="en-US" altLang="zh-CN" dirty="0"/>
              <a:t>10, </a:t>
            </a:r>
            <a:r>
              <a:rPr lang="en-US" altLang="zh-CN" u="sng" dirty="0"/>
              <a:t>01</a:t>
            </a:r>
            <a:r>
              <a:rPr lang="en-US" altLang="zh-CN" dirty="0"/>
              <a:t>02, </a:t>
            </a:r>
            <a:r>
              <a:rPr lang="en-US" altLang="zh-CN" u="sng" dirty="0">
                <a:solidFill>
                  <a:srgbClr val="0000FF"/>
                </a:solidFill>
              </a:rPr>
              <a:t>01</a:t>
            </a:r>
            <a:r>
              <a:rPr lang="en-US" altLang="zh-CN" dirty="0">
                <a:solidFill>
                  <a:srgbClr val="0000FF"/>
                </a:solidFill>
              </a:rPr>
              <a:t>03, </a:t>
            </a:r>
            <a:r>
              <a:rPr lang="en-US" altLang="zh-CN" u="sng" dirty="0">
                <a:solidFill>
                  <a:srgbClr val="0000FF"/>
                </a:solidFill>
              </a:rPr>
              <a:t>01</a:t>
            </a:r>
            <a:r>
              <a:rPr lang="en-US" altLang="zh-CN" dirty="0">
                <a:solidFill>
                  <a:srgbClr val="0000FF"/>
                </a:solidFill>
              </a:rPr>
              <a:t>04, </a:t>
            </a:r>
            <a:r>
              <a:rPr lang="en-US" altLang="zh-CN" u="sng" dirty="0">
                <a:solidFill>
                  <a:srgbClr val="0000FF"/>
                </a:solidFill>
              </a:rPr>
              <a:t>01</a:t>
            </a:r>
            <a:r>
              <a:rPr lang="en-US" altLang="zh-CN" dirty="0">
                <a:solidFill>
                  <a:srgbClr val="0000FF"/>
                </a:solidFill>
              </a:rPr>
              <a:t>01</a:t>
            </a:r>
            <a:r>
              <a:rPr lang="en-US" altLang="zh-CN" dirty="0"/>
              <a:t>, </a:t>
            </a:r>
            <a:r>
              <a:rPr lang="en-US" altLang="zh-CN" u="sng" dirty="0"/>
              <a:t>06</a:t>
            </a:r>
            <a:r>
              <a:rPr lang="en-US" altLang="zh-CN" dirty="0"/>
              <a:t>09, </a:t>
            </a:r>
            <a:r>
              <a:rPr lang="en-US" altLang="zh-CN" u="sng" dirty="0"/>
              <a:t>01</a:t>
            </a:r>
            <a:r>
              <a:rPr lang="en-US" altLang="zh-CN" dirty="0"/>
              <a:t>02, </a:t>
            </a:r>
            <a:r>
              <a:rPr lang="en-US" altLang="zh-CN" u="sng" dirty="0">
                <a:solidFill>
                  <a:srgbClr val="0000FF"/>
                </a:solidFill>
              </a:rPr>
              <a:t>01</a:t>
            </a:r>
            <a:r>
              <a:rPr lang="en-US" altLang="zh-CN" dirty="0">
                <a:solidFill>
                  <a:srgbClr val="0000FF"/>
                </a:solidFill>
              </a:rPr>
              <a:t>05</a:t>
            </a:r>
            <a:endParaRPr lang="en-US" altLang="zh-CN" dirty="0">
              <a:solidFill>
                <a:srgbClr val="0000FF"/>
              </a:solidFill>
            </a:endParaRPr>
          </a:p>
          <a:p>
            <a:pPr lvl="1">
              <a:spcBef>
                <a:spcPts val="600"/>
              </a:spcBef>
              <a:tabLst>
                <a:tab pos="3146425" algn="ctr"/>
              </a:tabLst>
            </a:pPr>
            <a:r>
              <a:rPr lang="en-US" altLang="zh-CN" dirty="0"/>
              <a:t>Page size is 100B, reduced to the following reference string:</a:t>
            </a:r>
            <a:br>
              <a:rPr lang="en-US" altLang="zh-CN" dirty="0"/>
            </a:br>
            <a:r>
              <a:rPr lang="en-US" altLang="zh-CN" dirty="0"/>
              <a:t>1, 4, 1, 6, 1, 1, 1, 1, 6, 1, 1, 1, 1, 6, 1, 1, 1, 1, 6, 1, 1</a:t>
            </a:r>
            <a:br>
              <a:rPr lang="en-US" altLang="zh-CN" dirty="0"/>
            </a:br>
            <a:r>
              <a:rPr lang="en-US" altLang="zh-CN" dirty="0"/>
              <a:t>1, 4, 1, 6, 1, 6, 1, 6, 1, 6, 1</a:t>
            </a:r>
            <a:endParaRPr lang="en-US" altLang="zh-CN" dirty="0"/>
          </a:p>
          <a:p>
            <a:pPr>
              <a:spcBef>
                <a:spcPts val="600"/>
              </a:spcBef>
              <a:tabLst>
                <a:tab pos="3146425" algn="ctr"/>
              </a:tabLst>
            </a:pPr>
            <a:r>
              <a:rPr lang="en-US" altLang="zh-CN" dirty="0"/>
              <a:t>In all our examples, the reference strings are</a:t>
            </a:r>
            <a:endParaRPr lang="en-US" altLang="zh-CN" dirty="0"/>
          </a:p>
          <a:p>
            <a:pPr lvl="1">
              <a:spcBef>
                <a:spcPts val="600"/>
              </a:spcBef>
              <a:tabLst>
                <a:tab pos="3146425" algn="ctr"/>
              </a:tabLst>
            </a:pPr>
            <a:r>
              <a:rPr lang="en-US" altLang="zh-CN" dirty="0">
                <a:solidFill>
                  <a:srgbClr val="0000FF"/>
                </a:solidFill>
              </a:rPr>
              <a:t>7, 0, 1, 2, 0, 3, 0, 4, 2, 3, 0, 3, 2, 1, 2, 0, 1, 7, 0, 1</a:t>
            </a:r>
            <a:endParaRPr lang="en-US" altLang="zh-CN" dirty="0">
              <a:solidFill>
                <a:srgbClr val="0000FF"/>
              </a:solidFill>
            </a:endParaRPr>
          </a:p>
          <a:p>
            <a:pPr lvl="1">
              <a:spcBef>
                <a:spcPts val="600"/>
              </a:spcBef>
              <a:tabLst>
                <a:tab pos="3146425" algn="ctr"/>
              </a:tabLst>
            </a:pPr>
            <a:r>
              <a:rPr lang="en-US" altLang="zh-CN" dirty="0"/>
              <a:t>1, 2, 3, 4, 1, 2, 5, 1, 2, 3, 4, 5</a:t>
            </a:r>
            <a:endParaRPr lang="en-US" altLang="zh-CN" dirty="0"/>
          </a:p>
        </p:txBody>
      </p:sp>
      <p:sp>
        <p:nvSpPr>
          <p:cNvPr id="4" name="灯片编号占位符 3"/>
          <p:cNvSpPr>
            <a:spLocks noGrp="1"/>
          </p:cNvSpPr>
          <p:nvPr>
            <p:ph type="sldNum" sz="quarter" idx="10"/>
          </p:nvPr>
        </p:nvSpPr>
        <p:spPr/>
        <p:txBody>
          <a:bodyPr/>
          <a:lstStyle/>
          <a:p>
            <a:fld id="{C3BB64FA-E027-41D0-9026-29CE60D65B5A}" type="slidenum">
              <a:rPr lang="en-US" altLang="zh-CN"/>
            </a:fld>
            <a:endParaRPr lang="en-US" altLang="zh-CN"/>
          </a:p>
        </p:txBody>
      </p:sp>
      <p:sp>
        <p:nvSpPr>
          <p:cNvPr id="5" name="圆角矩形 4"/>
          <p:cNvSpPr/>
          <p:nvPr/>
        </p:nvSpPr>
        <p:spPr bwMode="auto">
          <a:xfrm>
            <a:off x="2405590" y="4149120"/>
            <a:ext cx="118800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6" name="圆角矩形 5"/>
          <p:cNvSpPr/>
          <p:nvPr/>
        </p:nvSpPr>
        <p:spPr bwMode="auto">
          <a:xfrm>
            <a:off x="3908625" y="4149080"/>
            <a:ext cx="118800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7" name="圆角矩形 6"/>
          <p:cNvSpPr/>
          <p:nvPr/>
        </p:nvSpPr>
        <p:spPr bwMode="auto">
          <a:xfrm>
            <a:off x="5438795" y="4149080"/>
            <a:ext cx="118800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8" name="圆角矩形 7"/>
          <p:cNvSpPr/>
          <p:nvPr/>
        </p:nvSpPr>
        <p:spPr bwMode="auto">
          <a:xfrm>
            <a:off x="2387760" y="4509160"/>
            <a:ext cx="25200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9" name="圆角矩形 8"/>
          <p:cNvSpPr/>
          <p:nvPr/>
        </p:nvSpPr>
        <p:spPr bwMode="auto">
          <a:xfrm>
            <a:off x="2990735" y="4509120"/>
            <a:ext cx="25200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0" name="圆角矩形 9"/>
          <p:cNvSpPr/>
          <p:nvPr/>
        </p:nvSpPr>
        <p:spPr bwMode="auto">
          <a:xfrm>
            <a:off x="3575760" y="4509120"/>
            <a:ext cx="25200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1" name="圆角矩形 10"/>
          <p:cNvSpPr/>
          <p:nvPr/>
        </p:nvSpPr>
        <p:spPr bwMode="auto">
          <a:xfrm>
            <a:off x="6968965" y="4149080"/>
            <a:ext cx="54000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2" name="圆角矩形 11"/>
          <p:cNvSpPr/>
          <p:nvPr/>
        </p:nvSpPr>
        <p:spPr bwMode="auto">
          <a:xfrm>
            <a:off x="4205830" y="4509120"/>
            <a:ext cx="252000" cy="360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pic>
        <p:nvPicPr>
          <p:cNvPr id="35" name="图片 34"/>
          <p:cNvPicPr>
            <a:picLocks noChangeAspect="1"/>
          </p:cNvPicPr>
          <p:nvPr/>
        </p:nvPicPr>
        <p:blipFill>
          <a:blip r:embed="rId1"/>
          <a:stretch>
            <a:fillRect/>
          </a:stretch>
        </p:blipFill>
        <p:spPr>
          <a:xfrm>
            <a:off x="8211235" y="4239370"/>
            <a:ext cx="3859746" cy="2520000"/>
          </a:xfrm>
          <a:prstGeom prst="rect">
            <a:avLst/>
          </a:prstGeom>
          <a:ln>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left)">
                                      <p:cBhvr>
                                        <p:cTn id="7" dur="500"/>
                                        <p:tgtEl>
                                          <p:spTgt spid="2027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2755">
                                            <p:txEl>
                                              <p:pRg st="1" end="1"/>
                                            </p:txEl>
                                          </p:spTgt>
                                        </p:tgtEl>
                                        <p:attrNameLst>
                                          <p:attrName>style.visibility</p:attrName>
                                        </p:attrNameLst>
                                      </p:cBhvr>
                                      <p:to>
                                        <p:strVal val="visible"/>
                                      </p:to>
                                    </p:set>
                                    <p:animEffect transition="in" filter="wipe(left)">
                                      <p:cBhvr>
                                        <p:cTn id="10" dur="500"/>
                                        <p:tgtEl>
                                          <p:spTgt spid="20275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2755">
                                            <p:txEl>
                                              <p:pRg st="2" end="2"/>
                                            </p:txEl>
                                          </p:spTgt>
                                        </p:tgtEl>
                                        <p:attrNameLst>
                                          <p:attrName>style.visibility</p:attrName>
                                        </p:attrNameLst>
                                      </p:cBhvr>
                                      <p:to>
                                        <p:strVal val="visible"/>
                                      </p:to>
                                    </p:set>
                                    <p:animEffect transition="in" filter="wipe(left)">
                                      <p:cBhvr>
                                        <p:cTn id="13" dur="500"/>
                                        <p:tgtEl>
                                          <p:spTgt spid="202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2755">
                                            <p:txEl>
                                              <p:pRg st="3" end="3"/>
                                            </p:txEl>
                                          </p:spTgt>
                                        </p:tgtEl>
                                        <p:attrNameLst>
                                          <p:attrName>style.visibility</p:attrName>
                                        </p:attrNameLst>
                                      </p:cBhvr>
                                      <p:to>
                                        <p:strVal val="visible"/>
                                      </p:to>
                                    </p:set>
                                    <p:animEffect transition="in" filter="wipe(left)">
                                      <p:cBhvr>
                                        <p:cTn id="18" dur="500"/>
                                        <p:tgtEl>
                                          <p:spTgt spid="20275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2755">
                                            <p:txEl>
                                              <p:pRg st="4" end="4"/>
                                            </p:txEl>
                                          </p:spTgt>
                                        </p:tgtEl>
                                        <p:attrNameLst>
                                          <p:attrName>style.visibility</p:attrName>
                                        </p:attrNameLst>
                                      </p:cBhvr>
                                      <p:to>
                                        <p:strVal val="visible"/>
                                      </p:to>
                                    </p:set>
                                    <p:animEffect transition="in" filter="wipe(left)">
                                      <p:cBhvr>
                                        <p:cTn id="21" dur="500"/>
                                        <p:tgtEl>
                                          <p:spTgt spid="20275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2755">
                                            <p:txEl>
                                              <p:pRg st="5" end="5"/>
                                            </p:txEl>
                                          </p:spTgt>
                                        </p:tgtEl>
                                        <p:attrNameLst>
                                          <p:attrName>style.visibility</p:attrName>
                                        </p:attrNameLst>
                                      </p:cBhvr>
                                      <p:to>
                                        <p:strVal val="visible"/>
                                      </p:to>
                                    </p:set>
                                    <p:animEffect transition="in" filter="wipe(left)">
                                      <p:cBhvr>
                                        <p:cTn id="24" dur="500"/>
                                        <p:tgtEl>
                                          <p:spTgt spid="20275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500"/>
                                        <p:tgtEl>
                                          <p:spTgt spid="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2755">
                                            <p:txEl>
                                              <p:pRg st="6" end="6"/>
                                            </p:txEl>
                                          </p:spTgt>
                                        </p:tgtEl>
                                        <p:attrNameLst>
                                          <p:attrName>style.visibility</p:attrName>
                                        </p:attrNameLst>
                                      </p:cBhvr>
                                      <p:to>
                                        <p:strVal val="visible"/>
                                      </p:to>
                                    </p:set>
                                    <p:animEffect transition="in" filter="wipe(left)">
                                      <p:cBhvr>
                                        <p:cTn id="57" dur="500"/>
                                        <p:tgtEl>
                                          <p:spTgt spid="202755">
                                            <p:txEl>
                                              <p:pRg st="6" end="6"/>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02755">
                                            <p:txEl>
                                              <p:pRg st="7" end="7"/>
                                            </p:txEl>
                                          </p:spTgt>
                                        </p:tgtEl>
                                        <p:attrNameLst>
                                          <p:attrName>style.visibility</p:attrName>
                                        </p:attrNameLst>
                                      </p:cBhvr>
                                      <p:to>
                                        <p:strVal val="visible"/>
                                      </p:to>
                                    </p:set>
                                    <p:animEffect transition="in" filter="wipe(left)">
                                      <p:cBhvr>
                                        <p:cTn id="60" dur="500"/>
                                        <p:tgtEl>
                                          <p:spTgt spid="202755">
                                            <p:txEl>
                                              <p:pRg st="7" end="7"/>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02755">
                                            <p:txEl>
                                              <p:pRg st="8" end="8"/>
                                            </p:txEl>
                                          </p:spTgt>
                                        </p:tgtEl>
                                        <p:attrNameLst>
                                          <p:attrName>style.visibility</p:attrName>
                                        </p:attrNameLst>
                                      </p:cBhvr>
                                      <p:to>
                                        <p:strVal val="visible"/>
                                      </p:to>
                                    </p:set>
                                    <p:animEffect transition="in" filter="wipe(left)">
                                      <p:cBhvr>
                                        <p:cTn id="63" dur="500"/>
                                        <p:tgtEl>
                                          <p:spTgt spid="202755">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p:cTn id="68" dur="500" fill="hold"/>
                                        <p:tgtEl>
                                          <p:spTgt spid="35"/>
                                        </p:tgtEl>
                                        <p:attrNameLst>
                                          <p:attrName>ppt_w</p:attrName>
                                        </p:attrNameLst>
                                      </p:cBhvr>
                                      <p:tavLst>
                                        <p:tav tm="0">
                                          <p:val>
                                            <p:fltVal val="0"/>
                                          </p:val>
                                        </p:tav>
                                        <p:tav tm="100000">
                                          <p:val>
                                            <p:strVal val="#ppt_w"/>
                                          </p:val>
                                        </p:tav>
                                      </p:tavLst>
                                    </p:anim>
                                    <p:anim calcmode="lin" valueType="num">
                                      <p:cBhvr>
                                        <p:cTn id="69" dur="500" fill="hold"/>
                                        <p:tgtEl>
                                          <p:spTgt spid="35"/>
                                        </p:tgtEl>
                                        <p:attrNameLst>
                                          <p:attrName>ppt_h</p:attrName>
                                        </p:attrNameLst>
                                      </p:cBhvr>
                                      <p:tavLst>
                                        <p:tav tm="0">
                                          <p:val>
                                            <p:fltVal val="0"/>
                                          </p:val>
                                        </p:tav>
                                        <p:tav tm="100000">
                                          <p:val>
                                            <p:strVal val="#ppt_h"/>
                                          </p:val>
                                        </p:tav>
                                      </p:tavLst>
                                    </p:anim>
                                    <p:animEffect transition="in" filter="fade">
                                      <p:cBhvr>
                                        <p:cTn id="7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uiExpand="1" build="p"/>
      <p:bldP spid="5" grpId="0" animBg="1"/>
      <p:bldP spid="6" grpId="0" animBg="1"/>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dirty="0"/>
              <a:t>Contents </a:t>
            </a:r>
            <a:endParaRPr lang="en-US" altLang="zh-CN" dirty="0"/>
          </a:p>
        </p:txBody>
      </p:sp>
      <p:sp>
        <p:nvSpPr>
          <p:cNvPr id="174083" name="Rectangle 3"/>
          <p:cNvSpPr>
            <a:spLocks noGrp="1" noChangeArrowheads="1"/>
          </p:cNvSpPr>
          <p:nvPr>
            <p:ph idx="1"/>
          </p:nvPr>
        </p:nvSpPr>
        <p:spPr/>
        <p:txBody>
          <a:bodyPr/>
          <a:lstStyle/>
          <a:p>
            <a:pPr>
              <a:spcBef>
                <a:spcPts val="600"/>
              </a:spcBef>
              <a:buNone/>
            </a:pPr>
            <a:r>
              <a:rPr lang="en-US" altLang="zh-CN" dirty="0"/>
              <a:t>9.1    Background</a:t>
            </a:r>
            <a:endParaRPr lang="en-US" altLang="zh-CN" dirty="0"/>
          </a:p>
          <a:p>
            <a:pPr>
              <a:spcBef>
                <a:spcPts val="600"/>
              </a:spcBef>
              <a:buNone/>
            </a:pPr>
            <a:r>
              <a:rPr lang="en-US" altLang="zh-CN" dirty="0"/>
              <a:t>9.2    Demand Paging</a:t>
            </a:r>
            <a:endParaRPr lang="en-US" altLang="zh-CN" dirty="0"/>
          </a:p>
          <a:p>
            <a:pPr>
              <a:spcBef>
                <a:spcPts val="600"/>
              </a:spcBef>
              <a:buNone/>
            </a:pPr>
            <a:r>
              <a:rPr lang="en-US" altLang="zh-CN" dirty="0"/>
              <a:t>9.3    Copy-on-write</a:t>
            </a:r>
            <a:endParaRPr lang="en-US" altLang="zh-CN" dirty="0"/>
          </a:p>
          <a:p>
            <a:pPr>
              <a:spcBef>
                <a:spcPts val="600"/>
              </a:spcBef>
              <a:buNone/>
            </a:pPr>
            <a:r>
              <a:rPr lang="en-US" altLang="zh-CN" dirty="0"/>
              <a:t>9.4    Page Replacement</a:t>
            </a:r>
            <a:endParaRPr lang="en-US" altLang="zh-CN" dirty="0"/>
          </a:p>
          <a:p>
            <a:pPr>
              <a:spcBef>
                <a:spcPts val="600"/>
              </a:spcBef>
              <a:buNone/>
            </a:pPr>
            <a:r>
              <a:rPr lang="en-US" altLang="zh-CN" dirty="0"/>
              <a:t>9.5    Allocation of Frames </a:t>
            </a:r>
            <a:endParaRPr lang="en-US" altLang="zh-CN" dirty="0"/>
          </a:p>
          <a:p>
            <a:pPr>
              <a:spcBef>
                <a:spcPts val="600"/>
              </a:spcBef>
              <a:buNone/>
            </a:pPr>
            <a:r>
              <a:rPr lang="en-US" altLang="zh-CN" dirty="0"/>
              <a:t>9.6    Thrashing</a:t>
            </a:r>
            <a:endParaRPr lang="en-US" altLang="zh-CN" dirty="0"/>
          </a:p>
          <a:p>
            <a:pPr>
              <a:spcBef>
                <a:spcPts val="600"/>
              </a:spcBef>
              <a:buNone/>
            </a:pPr>
            <a:r>
              <a:rPr lang="en-US" altLang="zh-CN" dirty="0"/>
              <a:t>9.7    Memory-mapped file </a:t>
            </a:r>
            <a:endParaRPr lang="en-US" altLang="zh-CN" dirty="0"/>
          </a:p>
          <a:p>
            <a:pPr>
              <a:spcBef>
                <a:spcPts val="600"/>
              </a:spcBef>
              <a:buNone/>
            </a:pPr>
            <a:r>
              <a:rPr lang="en-US" altLang="zh-CN" dirty="0"/>
              <a:t>9.8    Allocating Kernel Memory</a:t>
            </a:r>
            <a:endParaRPr lang="en-US" altLang="zh-CN" dirty="0"/>
          </a:p>
          <a:p>
            <a:pPr>
              <a:spcBef>
                <a:spcPts val="600"/>
              </a:spcBef>
              <a:buNone/>
            </a:pPr>
            <a:r>
              <a:rPr lang="en-US" altLang="zh-CN" dirty="0"/>
              <a:t>9.9    Other considerations</a:t>
            </a:r>
            <a:endParaRPr lang="en-US" altLang="zh-CN" dirty="0"/>
          </a:p>
          <a:p>
            <a:pPr>
              <a:spcBef>
                <a:spcPts val="600"/>
              </a:spcBef>
              <a:buNone/>
            </a:pPr>
            <a:r>
              <a:rPr lang="en-US" altLang="zh-CN" dirty="0"/>
              <a:t>9.10  Operating-System Examples </a:t>
            </a:r>
            <a:endParaRPr lang="en-US" altLang="zh-CN" dirty="0"/>
          </a:p>
          <a:p>
            <a:pPr>
              <a:spcBef>
                <a:spcPts val="600"/>
              </a:spcBef>
              <a:buNone/>
            </a:pPr>
            <a:endParaRPr lang="en-US" altLang="zh-CN" dirty="0"/>
          </a:p>
        </p:txBody>
      </p:sp>
      <p:sp>
        <p:nvSpPr>
          <p:cNvPr id="4" name="灯片编号占位符 3"/>
          <p:cNvSpPr>
            <a:spLocks noGrp="1"/>
          </p:cNvSpPr>
          <p:nvPr>
            <p:ph type="sldNum" sz="quarter" idx="10"/>
          </p:nvPr>
        </p:nvSpPr>
        <p:spPr/>
        <p:txBody>
          <a:bodyPr/>
          <a:lstStyle/>
          <a:p>
            <a:fld id="{05B81375-3195-4AFE-8E26-B2E0DC09410D}" type="slidenum">
              <a:rPr lang="en-US" altLang="zh-CN"/>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zh-CN" dirty="0"/>
              <a:t>FIFO (First-In-First-Out) Algorithm</a:t>
            </a:r>
            <a:endParaRPr lang="en-US" altLang="zh-CN" dirty="0"/>
          </a:p>
        </p:txBody>
      </p:sp>
      <p:sp>
        <p:nvSpPr>
          <p:cNvPr id="206851" name="Rectangle 3"/>
          <p:cNvSpPr>
            <a:spLocks noGrp="1" noChangeArrowheads="1"/>
          </p:cNvSpPr>
          <p:nvPr>
            <p:ph idx="1"/>
          </p:nvPr>
        </p:nvSpPr>
        <p:spPr/>
        <p:txBody>
          <a:bodyPr>
            <a:normAutofit/>
          </a:bodyPr>
          <a:lstStyle/>
          <a:p>
            <a:r>
              <a:rPr lang="en-US" altLang="zh-CN" sz="2400" dirty="0"/>
              <a:t>Associates with each page the </a:t>
            </a:r>
            <a:r>
              <a:rPr lang="en-US" altLang="zh-CN" sz="2400" dirty="0">
                <a:solidFill>
                  <a:srgbClr val="0000FF"/>
                </a:solidFill>
              </a:rPr>
              <a:t>time</a:t>
            </a:r>
            <a:r>
              <a:rPr lang="en-US" altLang="zh-CN" sz="2400" dirty="0"/>
              <a:t> when it was brought into memory.</a:t>
            </a:r>
            <a:endParaRPr lang="en-US" altLang="zh-CN" sz="2400" dirty="0"/>
          </a:p>
          <a:p>
            <a:r>
              <a:rPr lang="en-US" altLang="zh-CN" sz="2400" dirty="0"/>
              <a:t>When a page must be replaced, the </a:t>
            </a:r>
            <a:r>
              <a:rPr lang="en-US" altLang="zh-CN" sz="2400" dirty="0">
                <a:solidFill>
                  <a:srgbClr val="0000FF"/>
                </a:solidFill>
              </a:rPr>
              <a:t>oldest</a:t>
            </a:r>
            <a:r>
              <a:rPr lang="en-US" altLang="zh-CN" sz="2400" dirty="0"/>
              <a:t> page is chosen.</a:t>
            </a:r>
            <a:endParaRPr lang="en-US" altLang="zh-CN" sz="2400" dirty="0"/>
          </a:p>
          <a:p>
            <a:r>
              <a:rPr lang="en-US" altLang="zh-CN" sz="2400" dirty="0"/>
              <a:t>Example </a:t>
            </a:r>
            <a:endParaRPr lang="en-US" altLang="zh-CN" sz="2400" dirty="0"/>
          </a:p>
          <a:p>
            <a:pPr marL="819150" lvl="1"/>
            <a:r>
              <a:rPr lang="en-US" altLang="zh-CN" dirty="0"/>
              <a:t>3 frames (3 pages can be in memory at a time per process)</a:t>
            </a:r>
            <a:endParaRPr lang="en-US" altLang="zh-CN" dirty="0"/>
          </a:p>
          <a:p>
            <a:pPr>
              <a:buFont typeface="Monotype Sorts" pitchFamily="2" charset="2"/>
              <a:buNone/>
            </a:pPr>
            <a:r>
              <a:rPr lang="en-US" altLang="zh-CN" sz="2400" dirty="0">
                <a:solidFill>
                  <a:srgbClr val="0000FF"/>
                </a:solidFill>
              </a:rPr>
              <a:t>        7     0     1     2     0     3     0     4     2     3     0     3     2     1     2     0     1     7     0     1</a:t>
            </a:r>
            <a:endParaRPr lang="en-US" altLang="zh-CN" sz="2400" dirty="0">
              <a:solidFill>
                <a:srgbClr val="0000FF"/>
              </a:solidFill>
            </a:endParaRPr>
          </a:p>
        </p:txBody>
      </p:sp>
      <p:sp>
        <p:nvSpPr>
          <p:cNvPr id="95" name="灯片编号占位符 3"/>
          <p:cNvSpPr>
            <a:spLocks noGrp="1"/>
          </p:cNvSpPr>
          <p:nvPr>
            <p:ph type="sldNum" sz="quarter" idx="10"/>
          </p:nvPr>
        </p:nvSpPr>
        <p:spPr/>
        <p:txBody>
          <a:bodyPr/>
          <a:lstStyle/>
          <a:p>
            <a:fld id="{D5838D82-3A62-4B2A-AD3C-AD1760B66F0A}" type="slidenum">
              <a:rPr lang="en-US" altLang="zh-CN"/>
            </a:fld>
            <a:endParaRPr lang="en-US" altLang="zh-CN"/>
          </a:p>
        </p:txBody>
      </p:sp>
      <p:grpSp>
        <p:nvGrpSpPr>
          <p:cNvPr id="206852" name="Group 4"/>
          <p:cNvGrpSpPr/>
          <p:nvPr/>
        </p:nvGrpSpPr>
        <p:grpSpPr bwMode="auto">
          <a:xfrm>
            <a:off x="677470" y="3390010"/>
            <a:ext cx="648000" cy="1163638"/>
            <a:chOff x="158" y="2915"/>
            <a:chExt cx="322" cy="733"/>
          </a:xfrm>
        </p:grpSpPr>
        <p:grpSp>
          <p:nvGrpSpPr>
            <p:cNvPr id="206853" name="Group 5"/>
            <p:cNvGrpSpPr/>
            <p:nvPr/>
          </p:nvGrpSpPr>
          <p:grpSpPr bwMode="auto">
            <a:xfrm>
              <a:off x="336" y="2928"/>
              <a:ext cx="144" cy="720"/>
              <a:chOff x="480" y="2928"/>
              <a:chExt cx="192" cy="720"/>
            </a:xfrm>
          </p:grpSpPr>
          <p:sp>
            <p:nvSpPr>
              <p:cNvPr id="206854" name="Rectangle 6"/>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7</a:t>
                </a:r>
                <a:endParaRPr lang="en-US" altLang="zh-CN" sz="2000" b="1" dirty="0"/>
              </a:p>
            </p:txBody>
          </p:sp>
          <p:sp>
            <p:nvSpPr>
              <p:cNvPr id="206855" name="Rectangle 7"/>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206856" name="Rectangle 8"/>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grpSp>
        <p:sp>
          <p:nvSpPr>
            <p:cNvPr id="206857" name="Text Box 9"/>
            <p:cNvSpPr txBox="1">
              <a:spLocks noChangeArrowheads="1"/>
            </p:cNvSpPr>
            <p:nvPr/>
          </p:nvSpPr>
          <p:spPr bwMode="auto">
            <a:xfrm>
              <a:off x="158" y="291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858" name="Group 10"/>
          <p:cNvGrpSpPr/>
          <p:nvPr/>
        </p:nvGrpSpPr>
        <p:grpSpPr bwMode="auto">
          <a:xfrm>
            <a:off x="1235460" y="3410648"/>
            <a:ext cx="648000" cy="1143000"/>
            <a:chOff x="431" y="2928"/>
            <a:chExt cx="289" cy="720"/>
          </a:xfrm>
        </p:grpSpPr>
        <p:grpSp>
          <p:nvGrpSpPr>
            <p:cNvPr id="206859" name="Group 11"/>
            <p:cNvGrpSpPr/>
            <p:nvPr/>
          </p:nvGrpSpPr>
          <p:grpSpPr bwMode="auto">
            <a:xfrm>
              <a:off x="576" y="2928"/>
              <a:ext cx="144" cy="720"/>
              <a:chOff x="480" y="2928"/>
              <a:chExt cx="192" cy="720"/>
            </a:xfrm>
          </p:grpSpPr>
          <p:sp>
            <p:nvSpPr>
              <p:cNvPr id="206860" name="Rectangle 12"/>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7</a:t>
                </a:r>
                <a:endParaRPr lang="en-US" altLang="zh-CN" sz="2000" b="1"/>
              </a:p>
            </p:txBody>
          </p:sp>
          <p:sp>
            <p:nvSpPr>
              <p:cNvPr id="206861" name="Rectangle 13"/>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0</a:t>
                </a:r>
                <a:endParaRPr lang="en-US" altLang="zh-CN" sz="2000" b="1" dirty="0"/>
              </a:p>
            </p:txBody>
          </p:sp>
          <p:sp>
            <p:nvSpPr>
              <p:cNvPr id="206862" name="Rectangle 14"/>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grpSp>
        <p:sp>
          <p:nvSpPr>
            <p:cNvPr id="206863" name="Text Box 15"/>
            <p:cNvSpPr txBox="1">
              <a:spLocks noChangeArrowheads="1"/>
            </p:cNvSpPr>
            <p:nvPr/>
          </p:nvSpPr>
          <p:spPr bwMode="auto">
            <a:xfrm>
              <a:off x="431" y="293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864" name="Group 16"/>
          <p:cNvGrpSpPr/>
          <p:nvPr/>
        </p:nvGrpSpPr>
        <p:grpSpPr bwMode="auto">
          <a:xfrm>
            <a:off x="1775520" y="3410648"/>
            <a:ext cx="648000" cy="1143000"/>
            <a:chOff x="672" y="2928"/>
            <a:chExt cx="288" cy="720"/>
          </a:xfrm>
        </p:grpSpPr>
        <p:grpSp>
          <p:nvGrpSpPr>
            <p:cNvPr id="206865" name="Group 17"/>
            <p:cNvGrpSpPr/>
            <p:nvPr/>
          </p:nvGrpSpPr>
          <p:grpSpPr bwMode="auto">
            <a:xfrm>
              <a:off x="816" y="2928"/>
              <a:ext cx="144" cy="720"/>
              <a:chOff x="480" y="2928"/>
              <a:chExt cx="192" cy="720"/>
            </a:xfrm>
          </p:grpSpPr>
          <p:sp>
            <p:nvSpPr>
              <p:cNvPr id="206866" name="Rectangle 18"/>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7</a:t>
                </a:r>
                <a:endParaRPr lang="en-US" altLang="zh-CN" sz="2000" b="1"/>
              </a:p>
            </p:txBody>
          </p:sp>
          <p:sp>
            <p:nvSpPr>
              <p:cNvPr id="206867" name="Rectangle 19"/>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endParaRPr lang="en-US" altLang="zh-CN" sz="2000" b="1"/>
              </a:p>
            </p:txBody>
          </p:sp>
          <p:sp>
            <p:nvSpPr>
              <p:cNvPr id="206868" name="Rectangle 20"/>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1</a:t>
                </a:r>
                <a:endParaRPr lang="en-US" altLang="zh-CN" sz="2000" b="1" dirty="0"/>
              </a:p>
            </p:txBody>
          </p:sp>
        </p:grpSp>
        <p:sp>
          <p:nvSpPr>
            <p:cNvPr id="206869" name="Text Box 21"/>
            <p:cNvSpPr txBox="1">
              <a:spLocks noChangeArrowheads="1"/>
            </p:cNvSpPr>
            <p:nvPr/>
          </p:nvSpPr>
          <p:spPr bwMode="auto">
            <a:xfrm>
              <a:off x="672" y="293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870" name="Group 22"/>
          <p:cNvGrpSpPr/>
          <p:nvPr/>
        </p:nvGrpSpPr>
        <p:grpSpPr bwMode="auto">
          <a:xfrm>
            <a:off x="2315580" y="3410648"/>
            <a:ext cx="648000" cy="1143000"/>
            <a:chOff x="930" y="2928"/>
            <a:chExt cx="270" cy="720"/>
          </a:xfrm>
        </p:grpSpPr>
        <p:grpSp>
          <p:nvGrpSpPr>
            <p:cNvPr id="206871" name="Group 23"/>
            <p:cNvGrpSpPr/>
            <p:nvPr/>
          </p:nvGrpSpPr>
          <p:grpSpPr bwMode="auto">
            <a:xfrm>
              <a:off x="1056" y="2928"/>
              <a:ext cx="144" cy="720"/>
              <a:chOff x="480" y="2928"/>
              <a:chExt cx="192" cy="720"/>
            </a:xfrm>
          </p:grpSpPr>
          <p:sp>
            <p:nvSpPr>
              <p:cNvPr id="206872" name="Rectangle 24"/>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2</a:t>
                </a:r>
                <a:endParaRPr lang="en-US" altLang="zh-CN" sz="2000" b="1" dirty="0"/>
              </a:p>
            </p:txBody>
          </p:sp>
          <p:sp>
            <p:nvSpPr>
              <p:cNvPr id="206873" name="Rectangle 25"/>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endParaRPr lang="en-US" altLang="zh-CN" sz="2000" b="1"/>
              </a:p>
            </p:txBody>
          </p:sp>
          <p:sp>
            <p:nvSpPr>
              <p:cNvPr id="206874" name="Rectangle 26"/>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a:t>
                </a:r>
                <a:endParaRPr lang="en-US" altLang="zh-CN" sz="2000" b="1"/>
              </a:p>
            </p:txBody>
          </p:sp>
        </p:grpSp>
        <p:sp>
          <p:nvSpPr>
            <p:cNvPr id="206875" name="Text Box 27"/>
            <p:cNvSpPr txBox="1">
              <a:spLocks noChangeArrowheads="1"/>
            </p:cNvSpPr>
            <p:nvPr/>
          </p:nvSpPr>
          <p:spPr bwMode="auto">
            <a:xfrm>
              <a:off x="930" y="31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876" name="Group 28"/>
          <p:cNvGrpSpPr/>
          <p:nvPr/>
        </p:nvGrpSpPr>
        <p:grpSpPr bwMode="auto">
          <a:xfrm>
            <a:off x="3350695" y="3415411"/>
            <a:ext cx="648000" cy="1228725"/>
            <a:chOff x="1429" y="2928"/>
            <a:chExt cx="299" cy="774"/>
          </a:xfrm>
        </p:grpSpPr>
        <p:grpSp>
          <p:nvGrpSpPr>
            <p:cNvPr id="206877" name="Group 29"/>
            <p:cNvGrpSpPr/>
            <p:nvPr/>
          </p:nvGrpSpPr>
          <p:grpSpPr bwMode="auto">
            <a:xfrm>
              <a:off x="1584" y="2928"/>
              <a:ext cx="144" cy="720"/>
              <a:chOff x="480" y="2928"/>
              <a:chExt cx="192" cy="720"/>
            </a:xfrm>
          </p:grpSpPr>
          <p:sp>
            <p:nvSpPr>
              <p:cNvPr id="206878" name="Rectangle 30"/>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a:t>
                </a:r>
                <a:endParaRPr lang="en-US" altLang="zh-CN" sz="2000" b="1"/>
              </a:p>
            </p:txBody>
          </p:sp>
          <p:sp>
            <p:nvSpPr>
              <p:cNvPr id="206879" name="Rectangle 31"/>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3</a:t>
                </a:r>
                <a:endParaRPr lang="en-US" altLang="zh-CN" sz="2000" b="1" dirty="0"/>
              </a:p>
            </p:txBody>
          </p:sp>
          <p:sp>
            <p:nvSpPr>
              <p:cNvPr id="206880" name="Rectangle 32"/>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a:t>
                </a:r>
                <a:endParaRPr lang="en-US" altLang="zh-CN" sz="2000" b="1"/>
              </a:p>
            </p:txBody>
          </p:sp>
        </p:grpSp>
        <p:sp>
          <p:nvSpPr>
            <p:cNvPr id="206881" name="Text Box 33"/>
            <p:cNvSpPr txBox="1">
              <a:spLocks noChangeArrowheads="1"/>
            </p:cNvSpPr>
            <p:nvPr/>
          </p:nvSpPr>
          <p:spPr bwMode="auto">
            <a:xfrm>
              <a:off x="1429" y="341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882" name="Group 34"/>
          <p:cNvGrpSpPr/>
          <p:nvPr/>
        </p:nvGrpSpPr>
        <p:grpSpPr bwMode="auto">
          <a:xfrm>
            <a:off x="3915367" y="3410648"/>
            <a:ext cx="648000" cy="1143000"/>
            <a:chOff x="1701" y="2928"/>
            <a:chExt cx="267" cy="720"/>
          </a:xfrm>
        </p:grpSpPr>
        <p:grpSp>
          <p:nvGrpSpPr>
            <p:cNvPr id="206883" name="Group 35"/>
            <p:cNvGrpSpPr/>
            <p:nvPr/>
          </p:nvGrpSpPr>
          <p:grpSpPr bwMode="auto">
            <a:xfrm>
              <a:off x="1824" y="2928"/>
              <a:ext cx="144" cy="720"/>
              <a:chOff x="480" y="2928"/>
              <a:chExt cx="192" cy="720"/>
            </a:xfrm>
          </p:grpSpPr>
          <p:sp>
            <p:nvSpPr>
              <p:cNvPr id="206884" name="Rectangle 36"/>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a:t>
                </a:r>
                <a:endParaRPr lang="en-US" altLang="zh-CN" sz="2000" b="1"/>
              </a:p>
            </p:txBody>
          </p:sp>
          <p:sp>
            <p:nvSpPr>
              <p:cNvPr id="206885" name="Rectangle 37"/>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3</a:t>
                </a:r>
                <a:endParaRPr lang="en-US" altLang="zh-CN" sz="2000" b="1"/>
              </a:p>
            </p:txBody>
          </p:sp>
          <p:sp>
            <p:nvSpPr>
              <p:cNvPr id="206886" name="Rectangle 38"/>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0</a:t>
                </a:r>
                <a:endParaRPr lang="en-US" altLang="zh-CN" sz="2000" b="1" dirty="0"/>
              </a:p>
            </p:txBody>
          </p:sp>
        </p:grpSp>
        <p:sp>
          <p:nvSpPr>
            <p:cNvPr id="206887" name="Text Box 39"/>
            <p:cNvSpPr txBox="1">
              <a:spLocks noChangeArrowheads="1"/>
            </p:cNvSpPr>
            <p:nvPr/>
          </p:nvSpPr>
          <p:spPr bwMode="auto">
            <a:xfrm>
              <a:off x="1701" y="293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888" name="Group 40"/>
          <p:cNvGrpSpPr/>
          <p:nvPr/>
        </p:nvGrpSpPr>
        <p:grpSpPr bwMode="auto">
          <a:xfrm>
            <a:off x="4430815" y="3410648"/>
            <a:ext cx="648000" cy="1143000"/>
            <a:chOff x="1942" y="2928"/>
            <a:chExt cx="266" cy="720"/>
          </a:xfrm>
        </p:grpSpPr>
        <p:grpSp>
          <p:nvGrpSpPr>
            <p:cNvPr id="206889" name="Group 41"/>
            <p:cNvGrpSpPr/>
            <p:nvPr/>
          </p:nvGrpSpPr>
          <p:grpSpPr bwMode="auto">
            <a:xfrm>
              <a:off x="2064" y="2928"/>
              <a:ext cx="144" cy="720"/>
              <a:chOff x="480" y="2928"/>
              <a:chExt cx="192" cy="720"/>
            </a:xfrm>
          </p:grpSpPr>
          <p:sp>
            <p:nvSpPr>
              <p:cNvPr id="206890" name="Rectangle 42"/>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4</a:t>
                </a:r>
                <a:endParaRPr lang="en-US" altLang="zh-CN" sz="2000" b="1" dirty="0"/>
              </a:p>
            </p:txBody>
          </p:sp>
          <p:sp>
            <p:nvSpPr>
              <p:cNvPr id="206891" name="Rectangle 43"/>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3</a:t>
                </a:r>
                <a:endParaRPr lang="en-US" altLang="zh-CN" sz="2000" b="1"/>
              </a:p>
            </p:txBody>
          </p:sp>
          <p:sp>
            <p:nvSpPr>
              <p:cNvPr id="206892" name="Rectangle 44"/>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endParaRPr lang="en-US" altLang="zh-CN" sz="2000" b="1"/>
              </a:p>
            </p:txBody>
          </p:sp>
        </p:grpSp>
        <p:sp>
          <p:nvSpPr>
            <p:cNvPr id="206893" name="Text Box 45"/>
            <p:cNvSpPr txBox="1">
              <a:spLocks noChangeArrowheads="1"/>
            </p:cNvSpPr>
            <p:nvPr/>
          </p:nvSpPr>
          <p:spPr bwMode="auto">
            <a:xfrm>
              <a:off x="1942" y="31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894" name="Group 46"/>
          <p:cNvGrpSpPr/>
          <p:nvPr/>
        </p:nvGrpSpPr>
        <p:grpSpPr bwMode="auto">
          <a:xfrm>
            <a:off x="4978013" y="3410649"/>
            <a:ext cx="648000" cy="1228725"/>
            <a:chOff x="2169" y="2928"/>
            <a:chExt cx="279" cy="774"/>
          </a:xfrm>
        </p:grpSpPr>
        <p:grpSp>
          <p:nvGrpSpPr>
            <p:cNvPr id="206895" name="Group 47"/>
            <p:cNvGrpSpPr/>
            <p:nvPr/>
          </p:nvGrpSpPr>
          <p:grpSpPr bwMode="auto">
            <a:xfrm>
              <a:off x="2304" y="2928"/>
              <a:ext cx="144" cy="720"/>
              <a:chOff x="480" y="2928"/>
              <a:chExt cx="192" cy="720"/>
            </a:xfrm>
          </p:grpSpPr>
          <p:sp>
            <p:nvSpPr>
              <p:cNvPr id="206896" name="Rectangle 48"/>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4</a:t>
                </a:r>
                <a:endParaRPr lang="en-US" altLang="zh-CN" sz="2000" b="1"/>
              </a:p>
            </p:txBody>
          </p:sp>
          <p:sp>
            <p:nvSpPr>
              <p:cNvPr id="206897" name="Rectangle 49"/>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2</a:t>
                </a:r>
                <a:endParaRPr lang="en-US" altLang="zh-CN" sz="2000" b="1" dirty="0"/>
              </a:p>
            </p:txBody>
          </p:sp>
          <p:sp>
            <p:nvSpPr>
              <p:cNvPr id="206898" name="Rectangle 50"/>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endParaRPr lang="en-US" altLang="zh-CN" sz="2000" b="1"/>
              </a:p>
            </p:txBody>
          </p:sp>
        </p:grpSp>
        <p:sp>
          <p:nvSpPr>
            <p:cNvPr id="206899" name="Text Box 51"/>
            <p:cNvSpPr txBox="1">
              <a:spLocks noChangeArrowheads="1"/>
            </p:cNvSpPr>
            <p:nvPr/>
          </p:nvSpPr>
          <p:spPr bwMode="auto">
            <a:xfrm>
              <a:off x="2169" y="341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900" name="Group 52"/>
          <p:cNvGrpSpPr/>
          <p:nvPr/>
        </p:nvGrpSpPr>
        <p:grpSpPr bwMode="auto">
          <a:xfrm>
            <a:off x="5510935" y="3410648"/>
            <a:ext cx="648000" cy="1143000"/>
            <a:chOff x="2396" y="2928"/>
            <a:chExt cx="292" cy="720"/>
          </a:xfrm>
        </p:grpSpPr>
        <p:grpSp>
          <p:nvGrpSpPr>
            <p:cNvPr id="206901" name="Group 53"/>
            <p:cNvGrpSpPr/>
            <p:nvPr/>
          </p:nvGrpSpPr>
          <p:grpSpPr bwMode="auto">
            <a:xfrm>
              <a:off x="2544" y="2928"/>
              <a:ext cx="144" cy="720"/>
              <a:chOff x="480" y="2928"/>
              <a:chExt cx="192" cy="720"/>
            </a:xfrm>
          </p:grpSpPr>
          <p:sp>
            <p:nvSpPr>
              <p:cNvPr id="206902" name="Rectangle 54"/>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4</a:t>
                </a:r>
                <a:endParaRPr lang="en-US" altLang="zh-CN" sz="2000" b="1"/>
              </a:p>
            </p:txBody>
          </p:sp>
          <p:sp>
            <p:nvSpPr>
              <p:cNvPr id="206903" name="Rectangle 55"/>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a:t>
                </a:r>
                <a:endParaRPr lang="en-US" altLang="zh-CN" sz="2000" b="1"/>
              </a:p>
            </p:txBody>
          </p:sp>
          <p:sp>
            <p:nvSpPr>
              <p:cNvPr id="206904" name="Rectangle 56"/>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3</a:t>
                </a:r>
                <a:endParaRPr lang="en-US" altLang="zh-CN" sz="2000" b="1" dirty="0"/>
              </a:p>
            </p:txBody>
          </p:sp>
        </p:grpSp>
        <p:sp>
          <p:nvSpPr>
            <p:cNvPr id="206905" name="Text Box 57"/>
            <p:cNvSpPr txBox="1">
              <a:spLocks noChangeArrowheads="1"/>
            </p:cNvSpPr>
            <p:nvPr/>
          </p:nvSpPr>
          <p:spPr bwMode="auto">
            <a:xfrm>
              <a:off x="2396" y="29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906" name="Group 58"/>
          <p:cNvGrpSpPr/>
          <p:nvPr/>
        </p:nvGrpSpPr>
        <p:grpSpPr bwMode="auto">
          <a:xfrm>
            <a:off x="6050995" y="3410648"/>
            <a:ext cx="648000" cy="1143000"/>
            <a:chOff x="2653" y="2928"/>
            <a:chExt cx="275" cy="720"/>
          </a:xfrm>
        </p:grpSpPr>
        <p:grpSp>
          <p:nvGrpSpPr>
            <p:cNvPr id="206907" name="Group 59"/>
            <p:cNvGrpSpPr/>
            <p:nvPr/>
          </p:nvGrpSpPr>
          <p:grpSpPr bwMode="auto">
            <a:xfrm>
              <a:off x="2784" y="2928"/>
              <a:ext cx="144" cy="720"/>
              <a:chOff x="480" y="2928"/>
              <a:chExt cx="192" cy="720"/>
            </a:xfrm>
          </p:grpSpPr>
          <p:sp>
            <p:nvSpPr>
              <p:cNvPr id="206908" name="Rectangle 60"/>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0</a:t>
                </a:r>
                <a:endParaRPr lang="en-US" altLang="zh-CN" sz="2000" b="1" dirty="0"/>
              </a:p>
            </p:txBody>
          </p:sp>
          <p:sp>
            <p:nvSpPr>
              <p:cNvPr id="206909" name="Rectangle 61"/>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a:t>
                </a:r>
                <a:endParaRPr lang="en-US" altLang="zh-CN" sz="2000" b="1"/>
              </a:p>
            </p:txBody>
          </p:sp>
          <p:sp>
            <p:nvSpPr>
              <p:cNvPr id="206910" name="Rectangle 62"/>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3</a:t>
                </a:r>
                <a:endParaRPr lang="en-US" altLang="zh-CN" sz="2000" b="1"/>
              </a:p>
            </p:txBody>
          </p:sp>
        </p:grpSp>
        <p:sp>
          <p:nvSpPr>
            <p:cNvPr id="206911" name="Text Box 63"/>
            <p:cNvSpPr txBox="1">
              <a:spLocks noChangeArrowheads="1"/>
            </p:cNvSpPr>
            <p:nvPr/>
          </p:nvSpPr>
          <p:spPr bwMode="auto">
            <a:xfrm>
              <a:off x="2653" y="31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912" name="Group 64"/>
          <p:cNvGrpSpPr/>
          <p:nvPr/>
        </p:nvGrpSpPr>
        <p:grpSpPr bwMode="auto">
          <a:xfrm>
            <a:off x="7626170" y="3410649"/>
            <a:ext cx="648000" cy="1228725"/>
            <a:chOff x="3394" y="2928"/>
            <a:chExt cx="302" cy="774"/>
          </a:xfrm>
        </p:grpSpPr>
        <p:grpSp>
          <p:nvGrpSpPr>
            <p:cNvPr id="206913" name="Group 65"/>
            <p:cNvGrpSpPr/>
            <p:nvPr/>
          </p:nvGrpSpPr>
          <p:grpSpPr bwMode="auto">
            <a:xfrm>
              <a:off x="3552" y="2928"/>
              <a:ext cx="144" cy="720"/>
              <a:chOff x="480" y="2928"/>
              <a:chExt cx="192" cy="720"/>
            </a:xfrm>
          </p:grpSpPr>
          <p:sp>
            <p:nvSpPr>
              <p:cNvPr id="206914" name="Rectangle 66"/>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endParaRPr lang="en-US" altLang="zh-CN" sz="2000" b="1"/>
              </a:p>
            </p:txBody>
          </p:sp>
          <p:sp>
            <p:nvSpPr>
              <p:cNvPr id="206915" name="Rectangle 67"/>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1</a:t>
                </a:r>
                <a:endParaRPr lang="en-US" altLang="zh-CN" sz="2000" b="1" dirty="0"/>
              </a:p>
            </p:txBody>
          </p:sp>
          <p:sp>
            <p:nvSpPr>
              <p:cNvPr id="206916" name="Rectangle 68"/>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3</a:t>
                </a:r>
                <a:endParaRPr lang="en-US" altLang="zh-CN" sz="2000" b="1" dirty="0"/>
              </a:p>
            </p:txBody>
          </p:sp>
        </p:grpSp>
        <p:sp>
          <p:nvSpPr>
            <p:cNvPr id="206917" name="Text Box 69"/>
            <p:cNvSpPr txBox="1">
              <a:spLocks noChangeArrowheads="1"/>
            </p:cNvSpPr>
            <p:nvPr/>
          </p:nvSpPr>
          <p:spPr bwMode="auto">
            <a:xfrm>
              <a:off x="3394" y="341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918" name="Group 70"/>
          <p:cNvGrpSpPr/>
          <p:nvPr/>
        </p:nvGrpSpPr>
        <p:grpSpPr bwMode="auto">
          <a:xfrm>
            <a:off x="9768480" y="3410648"/>
            <a:ext cx="648000" cy="1143000"/>
            <a:chOff x="4346" y="2928"/>
            <a:chExt cx="310" cy="720"/>
          </a:xfrm>
        </p:grpSpPr>
        <p:grpSp>
          <p:nvGrpSpPr>
            <p:cNvPr id="206919" name="Group 71"/>
            <p:cNvGrpSpPr/>
            <p:nvPr/>
          </p:nvGrpSpPr>
          <p:grpSpPr bwMode="auto">
            <a:xfrm>
              <a:off x="4512" y="2928"/>
              <a:ext cx="144" cy="720"/>
              <a:chOff x="480" y="2928"/>
              <a:chExt cx="192" cy="720"/>
            </a:xfrm>
          </p:grpSpPr>
          <p:sp>
            <p:nvSpPr>
              <p:cNvPr id="206920" name="Rectangle 72"/>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7</a:t>
                </a:r>
                <a:endParaRPr lang="en-US" altLang="zh-CN" sz="2000" b="1" dirty="0"/>
              </a:p>
            </p:txBody>
          </p:sp>
          <p:sp>
            <p:nvSpPr>
              <p:cNvPr id="206921" name="Rectangle 73"/>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a:t>
                </a:r>
                <a:endParaRPr lang="en-US" altLang="zh-CN" sz="2000" b="1"/>
              </a:p>
            </p:txBody>
          </p:sp>
          <p:sp>
            <p:nvSpPr>
              <p:cNvPr id="206922" name="Rectangle 74"/>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a:t>
                </a:r>
                <a:endParaRPr lang="en-US" altLang="zh-CN" sz="2000" b="1"/>
              </a:p>
            </p:txBody>
          </p:sp>
        </p:grpSp>
        <p:sp>
          <p:nvSpPr>
            <p:cNvPr id="206923" name="Text Box 75"/>
            <p:cNvSpPr txBox="1">
              <a:spLocks noChangeArrowheads="1"/>
            </p:cNvSpPr>
            <p:nvPr/>
          </p:nvSpPr>
          <p:spPr bwMode="auto">
            <a:xfrm>
              <a:off x="4346" y="31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924" name="Group 76"/>
          <p:cNvGrpSpPr/>
          <p:nvPr/>
        </p:nvGrpSpPr>
        <p:grpSpPr bwMode="auto">
          <a:xfrm>
            <a:off x="10353545" y="3410649"/>
            <a:ext cx="648000" cy="1228725"/>
            <a:chOff x="4604" y="2928"/>
            <a:chExt cx="292" cy="774"/>
          </a:xfrm>
        </p:grpSpPr>
        <p:grpSp>
          <p:nvGrpSpPr>
            <p:cNvPr id="206925" name="Group 77"/>
            <p:cNvGrpSpPr/>
            <p:nvPr/>
          </p:nvGrpSpPr>
          <p:grpSpPr bwMode="auto">
            <a:xfrm>
              <a:off x="4752" y="2928"/>
              <a:ext cx="144" cy="720"/>
              <a:chOff x="480" y="2928"/>
              <a:chExt cx="192" cy="720"/>
            </a:xfrm>
          </p:grpSpPr>
          <p:sp>
            <p:nvSpPr>
              <p:cNvPr id="206926" name="Rectangle 78"/>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7</a:t>
                </a:r>
                <a:endParaRPr lang="en-US" altLang="zh-CN" sz="2000" b="1"/>
              </a:p>
            </p:txBody>
          </p:sp>
          <p:sp>
            <p:nvSpPr>
              <p:cNvPr id="206927" name="Rectangle 79"/>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0</a:t>
                </a:r>
                <a:endParaRPr lang="en-US" altLang="zh-CN" sz="2000" b="1" dirty="0"/>
              </a:p>
            </p:txBody>
          </p:sp>
          <p:sp>
            <p:nvSpPr>
              <p:cNvPr id="206928" name="Rectangle 80"/>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a:t>
                </a:r>
                <a:endParaRPr lang="en-US" altLang="zh-CN" sz="2000" b="1"/>
              </a:p>
            </p:txBody>
          </p:sp>
        </p:grpSp>
        <p:sp>
          <p:nvSpPr>
            <p:cNvPr id="206929" name="Text Box 81"/>
            <p:cNvSpPr txBox="1">
              <a:spLocks noChangeArrowheads="1"/>
            </p:cNvSpPr>
            <p:nvPr/>
          </p:nvSpPr>
          <p:spPr bwMode="auto">
            <a:xfrm>
              <a:off x="4604" y="341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solidFill>
                    <a:srgbClr val="FF3300"/>
                  </a:solidFill>
                </a:rPr>
                <a:t>*</a:t>
              </a:r>
              <a:endParaRPr lang="en-US" altLang="zh-CN" b="1" dirty="0">
                <a:solidFill>
                  <a:srgbClr val="FF3300"/>
                </a:solidFill>
              </a:endParaRPr>
            </a:p>
          </p:txBody>
        </p:sp>
      </p:grpSp>
      <p:grpSp>
        <p:nvGrpSpPr>
          <p:cNvPr id="206930" name="Group 82"/>
          <p:cNvGrpSpPr/>
          <p:nvPr/>
        </p:nvGrpSpPr>
        <p:grpSpPr bwMode="auto">
          <a:xfrm>
            <a:off x="10866530" y="3410648"/>
            <a:ext cx="648000" cy="1143000"/>
            <a:chOff x="4845" y="2928"/>
            <a:chExt cx="291" cy="720"/>
          </a:xfrm>
        </p:grpSpPr>
        <p:grpSp>
          <p:nvGrpSpPr>
            <p:cNvPr id="206931" name="Group 83"/>
            <p:cNvGrpSpPr/>
            <p:nvPr/>
          </p:nvGrpSpPr>
          <p:grpSpPr bwMode="auto">
            <a:xfrm>
              <a:off x="4992" y="2928"/>
              <a:ext cx="144" cy="720"/>
              <a:chOff x="480" y="2928"/>
              <a:chExt cx="192" cy="720"/>
            </a:xfrm>
          </p:grpSpPr>
          <p:sp>
            <p:nvSpPr>
              <p:cNvPr id="206932" name="Rectangle 84"/>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7</a:t>
                </a:r>
                <a:endParaRPr lang="en-US" altLang="zh-CN" sz="2000" b="1"/>
              </a:p>
            </p:txBody>
          </p:sp>
          <p:sp>
            <p:nvSpPr>
              <p:cNvPr id="206933" name="Rectangle 85"/>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endParaRPr lang="en-US" altLang="zh-CN" sz="2000" b="1"/>
              </a:p>
            </p:txBody>
          </p:sp>
          <p:sp>
            <p:nvSpPr>
              <p:cNvPr id="206934" name="Rectangle 86"/>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1</a:t>
                </a:r>
                <a:endParaRPr lang="en-US" altLang="zh-CN" sz="2000" b="1" dirty="0"/>
              </a:p>
            </p:txBody>
          </p:sp>
        </p:grpSp>
        <p:sp>
          <p:nvSpPr>
            <p:cNvPr id="206935" name="Text Box 87"/>
            <p:cNvSpPr txBox="1">
              <a:spLocks noChangeArrowheads="1"/>
            </p:cNvSpPr>
            <p:nvPr/>
          </p:nvSpPr>
          <p:spPr bwMode="auto">
            <a:xfrm>
              <a:off x="4845" y="29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grpSp>
        <p:nvGrpSpPr>
          <p:cNvPr id="206936" name="Group 88"/>
          <p:cNvGrpSpPr/>
          <p:nvPr/>
        </p:nvGrpSpPr>
        <p:grpSpPr bwMode="auto">
          <a:xfrm>
            <a:off x="8176554" y="3410648"/>
            <a:ext cx="648000" cy="1143000"/>
            <a:chOff x="3651" y="2928"/>
            <a:chExt cx="285" cy="720"/>
          </a:xfrm>
        </p:grpSpPr>
        <p:grpSp>
          <p:nvGrpSpPr>
            <p:cNvPr id="206937" name="Group 89"/>
            <p:cNvGrpSpPr/>
            <p:nvPr/>
          </p:nvGrpSpPr>
          <p:grpSpPr bwMode="auto">
            <a:xfrm>
              <a:off x="3792" y="2928"/>
              <a:ext cx="144" cy="720"/>
              <a:chOff x="480" y="2928"/>
              <a:chExt cx="192" cy="720"/>
            </a:xfrm>
          </p:grpSpPr>
          <p:sp>
            <p:nvSpPr>
              <p:cNvPr id="206938" name="Rectangle 90"/>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0</a:t>
                </a:r>
                <a:endParaRPr lang="en-US" altLang="zh-CN" sz="2000" b="1"/>
              </a:p>
            </p:txBody>
          </p:sp>
          <p:sp>
            <p:nvSpPr>
              <p:cNvPr id="206939" name="Rectangle 91"/>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a:t>
                </a:r>
                <a:endParaRPr lang="en-US" altLang="zh-CN" sz="2000" b="1"/>
              </a:p>
            </p:txBody>
          </p:sp>
          <p:sp>
            <p:nvSpPr>
              <p:cNvPr id="206940" name="Rectangle 92"/>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2</a:t>
                </a:r>
                <a:endParaRPr lang="en-US" altLang="zh-CN" sz="2000" b="1" dirty="0"/>
              </a:p>
            </p:txBody>
          </p:sp>
        </p:grpSp>
        <p:sp>
          <p:nvSpPr>
            <p:cNvPr id="206941" name="Text Box 93"/>
            <p:cNvSpPr txBox="1">
              <a:spLocks noChangeArrowheads="1"/>
            </p:cNvSpPr>
            <p:nvPr/>
          </p:nvSpPr>
          <p:spPr bwMode="auto">
            <a:xfrm>
              <a:off x="3651" y="293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solidFill>
                    <a:srgbClr val="FF3300"/>
                  </a:solidFill>
                </a:rPr>
                <a:t>*</a:t>
              </a:r>
              <a:endParaRPr lang="en-US" altLang="zh-CN" b="1">
                <a:solidFill>
                  <a:srgbClr val="FF3300"/>
                </a:solidFill>
              </a:endParaRPr>
            </a:p>
          </p:txBody>
        </p:sp>
      </p:grpSp>
      <p:sp>
        <p:nvSpPr>
          <p:cNvPr id="206990" name="Rectangle 142"/>
          <p:cNvSpPr>
            <a:spLocks noChangeArrowheads="1"/>
          </p:cNvSpPr>
          <p:nvPr/>
        </p:nvSpPr>
        <p:spPr bwMode="auto">
          <a:xfrm>
            <a:off x="406400" y="4734145"/>
            <a:ext cx="11045195" cy="18902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342900" indent="-342900">
              <a:spcBef>
                <a:spcPts val="300"/>
              </a:spcBef>
              <a:buClr>
                <a:srgbClr val="0000FF"/>
              </a:buClr>
              <a:buSzPct val="80000"/>
              <a:buFont typeface="Wingdings" panose="05000000000000000000" pitchFamily="2" charset="2"/>
              <a:buChar char="n"/>
            </a:pPr>
            <a:r>
              <a:rPr lang="en-US" altLang="en-US" b="1" dirty="0">
                <a:cs typeface="Times New Roman" panose="02020603050405020304" pitchFamily="18" charset="0"/>
              </a:rPr>
              <a:t>How to track ages of pages? </a:t>
            </a:r>
            <a:endParaRPr lang="en-US" altLang="en-US" b="1" dirty="0">
              <a:cs typeface="Times New Roman" panose="02020603050405020304" pitchFamily="18" charset="0"/>
            </a:endParaRPr>
          </a:p>
          <a:p>
            <a:pPr marL="800100" lvl="1" indent="-342900">
              <a:spcBef>
                <a:spcPts val="300"/>
              </a:spcBef>
              <a:buClr>
                <a:srgbClr val="0000FF"/>
              </a:buClr>
              <a:buSzPct val="80000"/>
              <a:buFont typeface="Wingdings" panose="05000000000000000000" pitchFamily="2" charset="2"/>
              <a:buChar char="p"/>
            </a:pPr>
            <a:r>
              <a:rPr lang="en-US" altLang="en-US" b="1" dirty="0">
                <a:cs typeface="Times New Roman" panose="02020603050405020304" pitchFamily="18" charset="0"/>
              </a:rPr>
              <a:t>Just use a </a:t>
            </a:r>
            <a:r>
              <a:rPr lang="en-US" altLang="en-US" b="1" dirty="0">
                <a:solidFill>
                  <a:srgbClr val="0000FF"/>
                </a:solidFill>
                <a:ea typeface="+mn-ea"/>
                <a:cs typeface="Times New Roman" panose="02020603050405020304" pitchFamily="18" charset="0"/>
              </a:rPr>
              <a:t>FIFO</a:t>
            </a:r>
            <a:r>
              <a:rPr lang="en-US" altLang="en-US" b="1" dirty="0">
                <a:cs typeface="Times New Roman" panose="02020603050405020304" pitchFamily="18" charset="0"/>
              </a:rPr>
              <a:t> </a:t>
            </a:r>
            <a:r>
              <a:rPr lang="en-US" altLang="en-US" b="1" dirty="0">
                <a:solidFill>
                  <a:srgbClr val="0000FF"/>
                </a:solidFill>
                <a:ea typeface="+mn-ea"/>
                <a:cs typeface="Times New Roman" panose="02020603050405020304" pitchFamily="18" charset="0"/>
              </a:rPr>
              <a:t>queue</a:t>
            </a:r>
            <a:r>
              <a:rPr lang="en-US" altLang="en-US" b="1" dirty="0">
                <a:cs typeface="Times New Roman" panose="02020603050405020304" pitchFamily="18" charset="0"/>
              </a:rPr>
              <a:t> to </a:t>
            </a:r>
            <a:r>
              <a:rPr lang="en-US" altLang="zh-CN" b="1" dirty="0">
                <a:cs typeface="Times New Roman" panose="02020603050405020304" pitchFamily="18" charset="0"/>
              </a:rPr>
              <a:t>hold all pages in memory</a:t>
            </a:r>
            <a:r>
              <a:rPr lang="en-US" altLang="en-US" b="1" dirty="0">
                <a:cs typeface="Times New Roman" panose="02020603050405020304" pitchFamily="18" charset="0"/>
              </a:rPr>
              <a:t>.</a:t>
            </a:r>
            <a:endParaRPr lang="en-US" altLang="en-US" b="1" dirty="0">
              <a:cs typeface="Times New Roman" panose="02020603050405020304" pitchFamily="18" charset="0"/>
            </a:endParaRPr>
          </a:p>
          <a:p>
            <a:pPr marL="800100" lvl="1" indent="-342900">
              <a:spcBef>
                <a:spcPts val="300"/>
              </a:spcBef>
              <a:buClr>
                <a:srgbClr val="0000FF"/>
              </a:buClr>
              <a:buSzPct val="80000"/>
              <a:buFont typeface="Wingdings" panose="05000000000000000000" pitchFamily="2" charset="2"/>
              <a:buChar char="p"/>
            </a:pPr>
            <a:r>
              <a:rPr lang="en-US" altLang="zh-CN" b="1" dirty="0">
                <a:cs typeface="Times New Roman" panose="02020603050405020304" pitchFamily="18" charset="0"/>
              </a:rPr>
              <a:t>Treats frames allocated to a process as a </a:t>
            </a:r>
            <a:r>
              <a:rPr lang="en-US" altLang="zh-CN" b="1" dirty="0">
                <a:solidFill>
                  <a:srgbClr val="0000FF"/>
                </a:solidFill>
                <a:ea typeface="+mn-ea"/>
                <a:cs typeface="Times New Roman" panose="02020603050405020304" pitchFamily="18" charset="0"/>
              </a:rPr>
              <a:t>circular buffer</a:t>
            </a:r>
            <a:r>
              <a:rPr lang="en-US" altLang="zh-CN" b="1" dirty="0">
                <a:cs typeface="Times New Roman" panose="02020603050405020304" pitchFamily="18" charset="0"/>
              </a:rPr>
              <a:t>.</a:t>
            </a:r>
            <a:endParaRPr lang="en-US" altLang="zh-CN" b="1" dirty="0">
              <a:cs typeface="Times New Roman" panose="02020603050405020304" pitchFamily="18" charset="0"/>
            </a:endParaRPr>
          </a:p>
          <a:p>
            <a:pPr marL="800100" lvl="1" indent="-342900">
              <a:spcBef>
                <a:spcPts val="300"/>
              </a:spcBef>
              <a:buClr>
                <a:srgbClr val="0000FF"/>
              </a:buClr>
              <a:buSzPct val="80000"/>
              <a:buFont typeface="Wingdings" panose="05000000000000000000" pitchFamily="2" charset="2"/>
              <a:buChar char="p"/>
            </a:pPr>
            <a:r>
              <a:rPr lang="en-US" altLang="zh-CN" b="1" dirty="0">
                <a:cs typeface="Times New Roman" panose="02020603050405020304" pitchFamily="18" charset="0"/>
              </a:rPr>
              <a:t>Pages are removed in </a:t>
            </a:r>
            <a:r>
              <a:rPr lang="en-US" altLang="zh-CN" b="1" dirty="0">
                <a:solidFill>
                  <a:srgbClr val="0000FF"/>
                </a:solidFill>
                <a:ea typeface="+mn-ea"/>
                <a:cs typeface="Times New Roman" panose="02020603050405020304" pitchFamily="18" charset="0"/>
              </a:rPr>
              <a:t>round-robin</a:t>
            </a:r>
            <a:r>
              <a:rPr lang="en-US" altLang="zh-CN" b="1" dirty="0">
                <a:cs typeface="Times New Roman" panose="02020603050405020304" pitchFamily="18" charset="0"/>
              </a:rPr>
              <a:t> style.</a:t>
            </a:r>
            <a:endParaRPr lang="en-US" altLang="zh-CN" b="1" dirty="0">
              <a:cs typeface="Times New Roman" panose="02020603050405020304" pitchFamily="18" charset="0"/>
            </a:endParaRPr>
          </a:p>
          <a:p>
            <a:pPr marL="342900" indent="-342900">
              <a:spcBef>
                <a:spcPts val="300"/>
              </a:spcBef>
              <a:buClr>
                <a:srgbClr val="0000FF"/>
              </a:buClr>
              <a:buSzPct val="80000"/>
              <a:buFont typeface="Wingdings" panose="05000000000000000000" pitchFamily="2" charset="2"/>
              <a:buChar char="n"/>
            </a:pPr>
            <a:r>
              <a:rPr lang="en-US" altLang="zh-CN" b="1" dirty="0">
                <a:cs typeface="Times New Roman" panose="02020603050405020304" pitchFamily="18" charset="0"/>
              </a:rPr>
              <a:t>The page replaced may be needed again very soon.</a:t>
            </a:r>
            <a:endParaRPr lang="en-US" altLang="zh-CN" b="1" dirty="0">
              <a:cs typeface="Times New Roman" panose="02020603050405020304" pitchFamily="18" charset="0"/>
            </a:endParaRPr>
          </a:p>
        </p:txBody>
      </p:sp>
      <p:sp>
        <p:nvSpPr>
          <p:cNvPr id="96" name="TextBox 154"/>
          <p:cNvSpPr txBox="1"/>
          <p:nvPr/>
        </p:nvSpPr>
        <p:spPr>
          <a:xfrm>
            <a:off x="413458" y="3310059"/>
            <a:ext cx="441146" cy="1289071"/>
          </a:xfrm>
          <a:prstGeom prst="rect">
            <a:avLst/>
          </a:prstGeom>
          <a:noFill/>
        </p:spPr>
        <p:txBody>
          <a:bodyPr wrap="none" rtlCol="0">
            <a:spAutoFit/>
          </a:bodyPr>
          <a:lstStyle/>
          <a:p>
            <a:pPr>
              <a:lnSpc>
                <a:spcPct val="150000"/>
              </a:lnSpc>
            </a:pPr>
            <a:r>
              <a:rPr lang="en-US" altLang="zh-CN" sz="1800" b="1" dirty="0"/>
              <a:t>F1</a:t>
            </a:r>
            <a:endParaRPr lang="en-US" altLang="zh-CN" sz="1800" b="1" dirty="0"/>
          </a:p>
          <a:p>
            <a:pPr>
              <a:lnSpc>
                <a:spcPct val="150000"/>
              </a:lnSpc>
            </a:pPr>
            <a:r>
              <a:rPr lang="en-US" altLang="zh-CN" sz="1800" b="1" dirty="0"/>
              <a:t>F2</a:t>
            </a:r>
            <a:endParaRPr lang="en-US" altLang="zh-CN" sz="1800" b="1" dirty="0"/>
          </a:p>
          <a:p>
            <a:pPr>
              <a:lnSpc>
                <a:spcPct val="150000"/>
              </a:lnSpc>
            </a:pPr>
            <a:r>
              <a:rPr lang="en-US" altLang="zh-CN" sz="1800" b="1" dirty="0"/>
              <a:t>F3</a:t>
            </a:r>
            <a:endParaRPr lang="zh-CN" altLang="en-US" sz="1800" b="1" dirty="0"/>
          </a:p>
        </p:txBody>
      </p:sp>
      <p:sp>
        <p:nvSpPr>
          <p:cNvPr id="2" name="矩形 1"/>
          <p:cNvSpPr/>
          <p:nvPr/>
        </p:nvSpPr>
        <p:spPr bwMode="auto">
          <a:xfrm>
            <a:off x="8788554" y="1629431"/>
            <a:ext cx="3127446" cy="52619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sz="2400" b="1" dirty="0">
                <a:solidFill>
                  <a:srgbClr val="0000FF"/>
                </a:solidFill>
              </a:rPr>
              <a:t>pure demand paging</a:t>
            </a:r>
            <a:endParaRPr kumimoji="1" lang="zh-CN" altLang="en-US" sz="2400" b="1" i="0" u="none" strike="noStrike" cap="none" normalizeH="0" baseline="0" dirty="0">
              <a:ln>
                <a:noFill/>
              </a:ln>
              <a:solidFill>
                <a:srgbClr val="0000FF"/>
              </a:solidFill>
              <a:effectLs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left)">
                                      <p:cBhvr>
                                        <p:cTn id="7" dur="500"/>
                                        <p:tgtEl>
                                          <p:spTgt spid="20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wipe(left)">
                                      <p:cBhvr>
                                        <p:cTn id="12" dur="500"/>
                                        <p:tgtEl>
                                          <p:spTgt spid="206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wipe(left)">
                                      <p:cBhvr>
                                        <p:cTn id="17" dur="500"/>
                                        <p:tgtEl>
                                          <p:spTgt spid="206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851">
                                            <p:txEl>
                                              <p:pRg st="3" end="3"/>
                                            </p:txEl>
                                          </p:spTgt>
                                        </p:tgtEl>
                                        <p:attrNameLst>
                                          <p:attrName>style.visibility</p:attrName>
                                        </p:attrNameLst>
                                      </p:cBhvr>
                                      <p:to>
                                        <p:strVal val="visible"/>
                                      </p:to>
                                    </p:set>
                                    <p:animEffect transition="in" filter="wipe(left)">
                                      <p:cBhvr>
                                        <p:cTn id="22" dur="500"/>
                                        <p:tgtEl>
                                          <p:spTgt spid="206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6851">
                                            <p:txEl>
                                              <p:pRg st="4" end="4"/>
                                            </p:txEl>
                                          </p:spTgt>
                                        </p:tgtEl>
                                        <p:attrNameLst>
                                          <p:attrName>style.visibility</p:attrName>
                                        </p:attrNameLst>
                                      </p:cBhvr>
                                      <p:to>
                                        <p:strVal val="visible"/>
                                      </p:to>
                                    </p:set>
                                    <p:animEffect transition="in" filter="wipe(left)">
                                      <p:cBhvr>
                                        <p:cTn id="27" dur="500"/>
                                        <p:tgtEl>
                                          <p:spTgt spid="2068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06852"/>
                                        </p:tgtEl>
                                        <p:attrNameLst>
                                          <p:attrName>style.visibility</p:attrName>
                                        </p:attrNameLst>
                                      </p:cBhvr>
                                      <p:to>
                                        <p:strVal val="visible"/>
                                      </p:to>
                                    </p:set>
                                    <p:animEffect transition="in" filter="wipe(up)">
                                      <p:cBhvr>
                                        <p:cTn id="41" dur="500"/>
                                        <p:tgtEl>
                                          <p:spTgt spid="20685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06858"/>
                                        </p:tgtEl>
                                        <p:attrNameLst>
                                          <p:attrName>style.visibility</p:attrName>
                                        </p:attrNameLst>
                                      </p:cBhvr>
                                      <p:to>
                                        <p:strVal val="visible"/>
                                      </p:to>
                                    </p:set>
                                    <p:animEffect transition="in" filter="wipe(up)">
                                      <p:cBhvr>
                                        <p:cTn id="46" dur="500"/>
                                        <p:tgtEl>
                                          <p:spTgt spid="2068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06864"/>
                                        </p:tgtEl>
                                        <p:attrNameLst>
                                          <p:attrName>style.visibility</p:attrName>
                                        </p:attrNameLst>
                                      </p:cBhvr>
                                      <p:to>
                                        <p:strVal val="visible"/>
                                      </p:to>
                                    </p:set>
                                    <p:animEffect transition="in" filter="wipe(up)">
                                      <p:cBhvr>
                                        <p:cTn id="51" dur="500"/>
                                        <p:tgtEl>
                                          <p:spTgt spid="20686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06870"/>
                                        </p:tgtEl>
                                        <p:attrNameLst>
                                          <p:attrName>style.visibility</p:attrName>
                                        </p:attrNameLst>
                                      </p:cBhvr>
                                      <p:to>
                                        <p:strVal val="visible"/>
                                      </p:to>
                                    </p:set>
                                    <p:animEffect transition="in" filter="wipe(up)">
                                      <p:cBhvr>
                                        <p:cTn id="56" dur="500"/>
                                        <p:tgtEl>
                                          <p:spTgt spid="2068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06876"/>
                                        </p:tgtEl>
                                        <p:attrNameLst>
                                          <p:attrName>style.visibility</p:attrName>
                                        </p:attrNameLst>
                                      </p:cBhvr>
                                      <p:to>
                                        <p:strVal val="visible"/>
                                      </p:to>
                                    </p:set>
                                    <p:animEffect transition="in" filter="wipe(up)">
                                      <p:cBhvr>
                                        <p:cTn id="61" dur="500"/>
                                        <p:tgtEl>
                                          <p:spTgt spid="20687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06882"/>
                                        </p:tgtEl>
                                        <p:attrNameLst>
                                          <p:attrName>style.visibility</p:attrName>
                                        </p:attrNameLst>
                                      </p:cBhvr>
                                      <p:to>
                                        <p:strVal val="visible"/>
                                      </p:to>
                                    </p:set>
                                    <p:animEffect transition="in" filter="wipe(up)">
                                      <p:cBhvr>
                                        <p:cTn id="66" dur="500"/>
                                        <p:tgtEl>
                                          <p:spTgt spid="20688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06888"/>
                                        </p:tgtEl>
                                        <p:attrNameLst>
                                          <p:attrName>style.visibility</p:attrName>
                                        </p:attrNameLst>
                                      </p:cBhvr>
                                      <p:to>
                                        <p:strVal val="visible"/>
                                      </p:to>
                                    </p:set>
                                    <p:animEffect transition="in" filter="wipe(up)">
                                      <p:cBhvr>
                                        <p:cTn id="71" dur="500"/>
                                        <p:tgtEl>
                                          <p:spTgt spid="20688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206894"/>
                                        </p:tgtEl>
                                        <p:attrNameLst>
                                          <p:attrName>style.visibility</p:attrName>
                                        </p:attrNameLst>
                                      </p:cBhvr>
                                      <p:to>
                                        <p:strVal val="visible"/>
                                      </p:to>
                                    </p:set>
                                    <p:animEffect transition="in" filter="wipe(up)">
                                      <p:cBhvr>
                                        <p:cTn id="76" dur="500"/>
                                        <p:tgtEl>
                                          <p:spTgt spid="20689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206900"/>
                                        </p:tgtEl>
                                        <p:attrNameLst>
                                          <p:attrName>style.visibility</p:attrName>
                                        </p:attrNameLst>
                                      </p:cBhvr>
                                      <p:to>
                                        <p:strVal val="visible"/>
                                      </p:to>
                                    </p:set>
                                    <p:animEffect transition="in" filter="wipe(up)">
                                      <p:cBhvr>
                                        <p:cTn id="81" dur="500"/>
                                        <p:tgtEl>
                                          <p:spTgt spid="20690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206906"/>
                                        </p:tgtEl>
                                        <p:attrNameLst>
                                          <p:attrName>style.visibility</p:attrName>
                                        </p:attrNameLst>
                                      </p:cBhvr>
                                      <p:to>
                                        <p:strVal val="visible"/>
                                      </p:to>
                                    </p:set>
                                    <p:animEffect transition="in" filter="wipe(up)">
                                      <p:cBhvr>
                                        <p:cTn id="86" dur="500"/>
                                        <p:tgtEl>
                                          <p:spTgt spid="20690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206912"/>
                                        </p:tgtEl>
                                        <p:attrNameLst>
                                          <p:attrName>style.visibility</p:attrName>
                                        </p:attrNameLst>
                                      </p:cBhvr>
                                      <p:to>
                                        <p:strVal val="visible"/>
                                      </p:to>
                                    </p:set>
                                    <p:animEffect transition="in" filter="wipe(up)">
                                      <p:cBhvr>
                                        <p:cTn id="91" dur="500"/>
                                        <p:tgtEl>
                                          <p:spTgt spid="20691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06936"/>
                                        </p:tgtEl>
                                        <p:attrNameLst>
                                          <p:attrName>style.visibility</p:attrName>
                                        </p:attrNameLst>
                                      </p:cBhvr>
                                      <p:to>
                                        <p:strVal val="visible"/>
                                      </p:to>
                                    </p:set>
                                    <p:animEffect transition="in" filter="wipe(up)">
                                      <p:cBhvr>
                                        <p:cTn id="96" dur="500"/>
                                        <p:tgtEl>
                                          <p:spTgt spid="20693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06918"/>
                                        </p:tgtEl>
                                        <p:attrNameLst>
                                          <p:attrName>style.visibility</p:attrName>
                                        </p:attrNameLst>
                                      </p:cBhvr>
                                      <p:to>
                                        <p:strVal val="visible"/>
                                      </p:to>
                                    </p:set>
                                    <p:animEffect transition="in" filter="wipe(up)">
                                      <p:cBhvr>
                                        <p:cTn id="101" dur="500"/>
                                        <p:tgtEl>
                                          <p:spTgt spid="20691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206924"/>
                                        </p:tgtEl>
                                        <p:attrNameLst>
                                          <p:attrName>style.visibility</p:attrName>
                                        </p:attrNameLst>
                                      </p:cBhvr>
                                      <p:to>
                                        <p:strVal val="visible"/>
                                      </p:to>
                                    </p:set>
                                    <p:animEffect transition="in" filter="wipe(up)">
                                      <p:cBhvr>
                                        <p:cTn id="106" dur="500"/>
                                        <p:tgtEl>
                                          <p:spTgt spid="20692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206930"/>
                                        </p:tgtEl>
                                        <p:attrNameLst>
                                          <p:attrName>style.visibility</p:attrName>
                                        </p:attrNameLst>
                                      </p:cBhvr>
                                      <p:to>
                                        <p:strVal val="visible"/>
                                      </p:to>
                                    </p:set>
                                    <p:animEffect transition="in" filter="wipe(up)">
                                      <p:cBhvr>
                                        <p:cTn id="111" dur="500"/>
                                        <p:tgtEl>
                                          <p:spTgt spid="20693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06990">
                                            <p:bg/>
                                          </p:spTgt>
                                        </p:tgtEl>
                                        <p:attrNameLst>
                                          <p:attrName>style.visibility</p:attrName>
                                        </p:attrNameLst>
                                      </p:cBhvr>
                                      <p:to>
                                        <p:strVal val="visible"/>
                                      </p:to>
                                    </p:set>
                                    <p:animEffect transition="in" filter="wipe(left)">
                                      <p:cBhvr>
                                        <p:cTn id="116" dur="500"/>
                                        <p:tgtEl>
                                          <p:spTgt spid="206990">
                                            <p:bg/>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06990">
                                            <p:txEl>
                                              <p:pRg st="0" end="0"/>
                                            </p:txEl>
                                          </p:spTgt>
                                        </p:tgtEl>
                                        <p:attrNameLst>
                                          <p:attrName>style.visibility</p:attrName>
                                        </p:attrNameLst>
                                      </p:cBhvr>
                                      <p:to>
                                        <p:strVal val="visible"/>
                                      </p:to>
                                    </p:set>
                                    <p:animEffect transition="in" filter="wipe(left)">
                                      <p:cBhvr>
                                        <p:cTn id="121" dur="500"/>
                                        <p:tgtEl>
                                          <p:spTgt spid="206990">
                                            <p:txEl>
                                              <p:pRg st="0" end="0"/>
                                            </p:txEl>
                                          </p:spTgt>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206990">
                                            <p:txEl>
                                              <p:pRg st="1" end="1"/>
                                            </p:txEl>
                                          </p:spTgt>
                                        </p:tgtEl>
                                        <p:attrNameLst>
                                          <p:attrName>style.visibility</p:attrName>
                                        </p:attrNameLst>
                                      </p:cBhvr>
                                      <p:to>
                                        <p:strVal val="visible"/>
                                      </p:to>
                                    </p:set>
                                    <p:animEffect transition="in" filter="wipe(left)">
                                      <p:cBhvr>
                                        <p:cTn id="124" dur="500"/>
                                        <p:tgtEl>
                                          <p:spTgt spid="206990">
                                            <p:txEl>
                                              <p:pRg st="1" end="1"/>
                                            </p:txEl>
                                          </p:spTgt>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206990">
                                            <p:txEl>
                                              <p:pRg st="2" end="2"/>
                                            </p:txEl>
                                          </p:spTgt>
                                        </p:tgtEl>
                                        <p:attrNameLst>
                                          <p:attrName>style.visibility</p:attrName>
                                        </p:attrNameLst>
                                      </p:cBhvr>
                                      <p:to>
                                        <p:strVal val="visible"/>
                                      </p:to>
                                    </p:set>
                                    <p:animEffect transition="in" filter="wipe(left)">
                                      <p:cBhvr>
                                        <p:cTn id="127" dur="500"/>
                                        <p:tgtEl>
                                          <p:spTgt spid="206990">
                                            <p:txEl>
                                              <p:pRg st="2" end="2"/>
                                            </p:txEl>
                                          </p:spTgt>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206990">
                                            <p:txEl>
                                              <p:pRg st="3" end="3"/>
                                            </p:txEl>
                                          </p:spTgt>
                                        </p:tgtEl>
                                        <p:attrNameLst>
                                          <p:attrName>style.visibility</p:attrName>
                                        </p:attrNameLst>
                                      </p:cBhvr>
                                      <p:to>
                                        <p:strVal val="visible"/>
                                      </p:to>
                                    </p:set>
                                    <p:animEffect transition="in" filter="wipe(left)">
                                      <p:cBhvr>
                                        <p:cTn id="130" dur="500"/>
                                        <p:tgtEl>
                                          <p:spTgt spid="206990">
                                            <p:txEl>
                                              <p:pRg st="3" end="3"/>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06990">
                                            <p:txEl>
                                              <p:pRg st="4" end="4"/>
                                            </p:txEl>
                                          </p:spTgt>
                                        </p:tgtEl>
                                        <p:attrNameLst>
                                          <p:attrName>style.visibility</p:attrName>
                                        </p:attrNameLst>
                                      </p:cBhvr>
                                      <p:to>
                                        <p:strVal val="visible"/>
                                      </p:to>
                                    </p:set>
                                    <p:animEffect transition="in" filter="wipe(left)">
                                      <p:cBhvr>
                                        <p:cTn id="135" dur="500"/>
                                        <p:tgtEl>
                                          <p:spTgt spid="2069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ldLvl="2" autoUpdateAnimBg="0" build="p"/>
      <p:bldP spid="206990" grpId="0" animBg="1" build="p"/>
      <p:bldP spid="96"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solidFill>
            <a:srgbClr val="002060"/>
          </a:solidFill>
        </p:spPr>
        <p:txBody>
          <a:bodyPr/>
          <a:lstStyle/>
          <a:p>
            <a:r>
              <a:rPr lang="en-US" altLang="zh-CN" dirty="0"/>
              <a:t>FIFO example*</a:t>
            </a:r>
            <a:endParaRPr lang="en-US" altLang="zh-CN" dirty="0"/>
          </a:p>
        </p:txBody>
      </p:sp>
      <p:sp>
        <p:nvSpPr>
          <p:cNvPr id="95" name="灯片编号占位符 3"/>
          <p:cNvSpPr>
            <a:spLocks noGrp="1"/>
          </p:cNvSpPr>
          <p:nvPr>
            <p:ph type="sldNum" sz="quarter" idx="10"/>
          </p:nvPr>
        </p:nvSpPr>
        <p:spPr/>
        <p:txBody>
          <a:bodyPr/>
          <a:lstStyle/>
          <a:p>
            <a:fld id="{D5838D82-3A62-4B2A-AD3C-AD1760B66F0A}" type="slidenum">
              <a:rPr lang="en-US" altLang="zh-CN"/>
            </a:fld>
            <a:endParaRPr lang="en-US" altLang="zh-CN"/>
          </a:p>
        </p:txBody>
      </p:sp>
      <p:pic>
        <p:nvPicPr>
          <p:cNvPr id="8" name="内容占位符 7"/>
          <p:cNvPicPr>
            <a:picLocks noGrp="1" noChangeAspect="1"/>
          </p:cNvPicPr>
          <p:nvPr>
            <p:ph idx="4294967295"/>
          </p:nvPr>
        </p:nvPicPr>
        <p:blipFill>
          <a:blip r:embed="rId1"/>
          <a:stretch>
            <a:fillRect/>
          </a:stretch>
        </p:blipFill>
        <p:spPr>
          <a:xfrm>
            <a:off x="515380" y="1179513"/>
            <a:ext cx="11160125" cy="1839912"/>
          </a:xfrm>
        </p:spPr>
      </p:pic>
      <p:sp>
        <p:nvSpPr>
          <p:cNvPr id="206990" name="Rectangle 142"/>
          <p:cNvSpPr>
            <a:spLocks noChangeArrowheads="1"/>
          </p:cNvSpPr>
          <p:nvPr/>
        </p:nvSpPr>
        <p:spPr bwMode="auto">
          <a:xfrm>
            <a:off x="406400" y="3327322"/>
            <a:ext cx="10064090" cy="24419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342900" indent="-342900">
              <a:spcBef>
                <a:spcPts val="300"/>
              </a:spcBef>
              <a:buClr>
                <a:srgbClr val="0000FF"/>
              </a:buClr>
              <a:buSzPct val="70000"/>
              <a:buFont typeface="Wingdings" panose="05000000000000000000" pitchFamily="2" charset="2"/>
              <a:buChar char="n"/>
            </a:pPr>
            <a:r>
              <a:rPr lang="en-US" altLang="en-US" sz="2800" b="1" dirty="0">
                <a:solidFill>
                  <a:srgbClr val="0000FF"/>
                </a:solidFill>
                <a:ea typeface="+mn-ea"/>
                <a:cs typeface="Times New Roman" panose="02020603050405020304" pitchFamily="18" charset="0"/>
              </a:rPr>
              <a:t>FIFO</a:t>
            </a:r>
            <a:r>
              <a:rPr lang="en-US" altLang="en-US" sz="2800" b="1" dirty="0">
                <a:cs typeface="Times New Roman" panose="02020603050405020304" pitchFamily="18" charset="0"/>
              </a:rPr>
              <a:t> </a:t>
            </a:r>
            <a:r>
              <a:rPr lang="en-US" altLang="en-US" sz="2800" b="1" dirty="0">
                <a:solidFill>
                  <a:srgbClr val="0000FF"/>
                </a:solidFill>
                <a:ea typeface="+mn-ea"/>
                <a:cs typeface="Times New Roman" panose="02020603050405020304" pitchFamily="18" charset="0"/>
              </a:rPr>
              <a:t>queue</a:t>
            </a:r>
            <a:endParaRPr lang="en-US" altLang="en-US" sz="2800" b="1" dirty="0">
              <a:cs typeface="Times New Roman" panose="02020603050405020304" pitchFamily="18" charset="0"/>
            </a:endParaRPr>
          </a:p>
          <a:p>
            <a:pPr marL="800100" lvl="1" indent="-342900">
              <a:spcBef>
                <a:spcPts val="300"/>
              </a:spcBef>
              <a:buClr>
                <a:srgbClr val="0000FF"/>
              </a:buClr>
              <a:buSzPct val="70000"/>
              <a:buFont typeface="Wingdings" panose="05000000000000000000" pitchFamily="2" charset="2"/>
              <a:buChar char="u"/>
            </a:pPr>
            <a:endParaRPr lang="en-US" altLang="zh-CN" b="1" dirty="0">
              <a:cs typeface="Times New Roman" panose="02020603050405020304" pitchFamily="18" charset="0"/>
            </a:endParaRPr>
          </a:p>
          <a:p>
            <a:pPr marL="800100" lvl="1" indent="-342900">
              <a:spcBef>
                <a:spcPts val="300"/>
              </a:spcBef>
              <a:buClr>
                <a:srgbClr val="0000FF"/>
              </a:buClr>
              <a:buSzPct val="70000"/>
              <a:buFont typeface="Wingdings" panose="05000000000000000000" pitchFamily="2" charset="2"/>
              <a:buChar char="u"/>
            </a:pPr>
            <a:endParaRPr lang="en-US" altLang="zh-CN" b="1" dirty="0">
              <a:cs typeface="Times New Roman" panose="02020603050405020304" pitchFamily="18" charset="0"/>
            </a:endParaRPr>
          </a:p>
          <a:p>
            <a:pPr marL="800100" lvl="1" indent="-342900">
              <a:spcBef>
                <a:spcPts val="300"/>
              </a:spcBef>
              <a:buClr>
                <a:srgbClr val="0000FF"/>
              </a:buClr>
              <a:buSzPct val="70000"/>
              <a:buFont typeface="Wingdings" panose="05000000000000000000" pitchFamily="2" charset="2"/>
              <a:buChar char="u"/>
            </a:pPr>
            <a:endParaRPr lang="en-US" altLang="zh-CN" b="1" dirty="0">
              <a:cs typeface="Times New Roman" panose="02020603050405020304" pitchFamily="18" charset="0"/>
            </a:endParaRPr>
          </a:p>
          <a:p>
            <a:pPr marL="342900" indent="-342900">
              <a:spcBef>
                <a:spcPts val="300"/>
              </a:spcBef>
              <a:buClr>
                <a:srgbClr val="0000FF"/>
              </a:buClr>
              <a:buSzPct val="70000"/>
              <a:buFont typeface="Wingdings" panose="05000000000000000000" pitchFamily="2" charset="2"/>
              <a:buChar char="n"/>
            </a:pPr>
            <a:r>
              <a:rPr lang="en-US" altLang="zh-CN" sz="2800" b="1" dirty="0">
                <a:solidFill>
                  <a:srgbClr val="0000FF"/>
                </a:solidFill>
                <a:ea typeface="+mn-ea"/>
                <a:cs typeface="Times New Roman" panose="02020603050405020304" pitchFamily="18" charset="0"/>
              </a:rPr>
              <a:t>circular buffer, round-robin</a:t>
            </a:r>
            <a:r>
              <a:rPr lang="en-US" altLang="zh-CN" sz="2800" b="1" dirty="0">
                <a:cs typeface="Times New Roman" panose="02020603050405020304" pitchFamily="18" charset="0"/>
              </a:rPr>
              <a:t> </a:t>
            </a:r>
            <a:endParaRPr lang="en-US" altLang="zh-CN" sz="2800" b="1" dirty="0">
              <a:cs typeface="Times New Roman" panose="02020603050405020304" pitchFamily="18" charset="0"/>
            </a:endParaRPr>
          </a:p>
        </p:txBody>
      </p:sp>
      <p:grpSp>
        <p:nvGrpSpPr>
          <p:cNvPr id="5" name="组合 4"/>
          <p:cNvGrpSpPr/>
          <p:nvPr/>
        </p:nvGrpSpPr>
        <p:grpSpPr>
          <a:xfrm>
            <a:off x="3485710" y="3534076"/>
            <a:ext cx="428322" cy="801332"/>
            <a:chOff x="656565" y="3293985"/>
            <a:chExt cx="428322" cy="801332"/>
          </a:xfrm>
        </p:grpSpPr>
        <p:sp>
          <p:nvSpPr>
            <p:cNvPr id="3" name="矩形 2"/>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7</a:t>
              </a:r>
              <a:endParaRPr lang="zh-CN" altLang="en-US" dirty="0"/>
            </a:p>
          </p:txBody>
        </p:sp>
        <p:sp>
          <p:nvSpPr>
            <p:cNvPr id="4" name="TextBox 3"/>
            <p:cNvSpPr txBox="1"/>
            <p:nvPr/>
          </p:nvSpPr>
          <p:spPr>
            <a:xfrm>
              <a:off x="656565" y="3725985"/>
              <a:ext cx="428322" cy="369332"/>
            </a:xfrm>
            <a:prstGeom prst="rect">
              <a:avLst/>
            </a:prstGeom>
            <a:noFill/>
          </p:spPr>
          <p:txBody>
            <a:bodyPr wrap="none" rtlCol="0">
              <a:spAutoFit/>
            </a:bodyPr>
            <a:lstStyle/>
            <a:p>
              <a:r>
                <a:rPr lang="en-US" altLang="zh-CN" sz="1800" dirty="0"/>
                <a:t>F1</a:t>
              </a:r>
              <a:endParaRPr lang="zh-CN" altLang="en-US" sz="1800" dirty="0"/>
            </a:p>
          </p:txBody>
        </p:sp>
      </p:grpSp>
      <p:grpSp>
        <p:nvGrpSpPr>
          <p:cNvPr id="101" name="组合 100"/>
          <p:cNvGrpSpPr/>
          <p:nvPr/>
        </p:nvGrpSpPr>
        <p:grpSpPr>
          <a:xfrm>
            <a:off x="3845750" y="3534076"/>
            <a:ext cx="428322" cy="801332"/>
            <a:chOff x="656565" y="3293985"/>
            <a:chExt cx="428322" cy="801332"/>
          </a:xfrm>
        </p:grpSpPr>
        <p:sp>
          <p:nvSpPr>
            <p:cNvPr id="102" name="矩形 101"/>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0</a:t>
              </a:r>
              <a:endParaRPr lang="zh-CN" altLang="en-US" dirty="0"/>
            </a:p>
          </p:txBody>
        </p:sp>
        <p:sp>
          <p:nvSpPr>
            <p:cNvPr id="103" name="TextBox 102"/>
            <p:cNvSpPr txBox="1"/>
            <p:nvPr/>
          </p:nvSpPr>
          <p:spPr>
            <a:xfrm>
              <a:off x="656565" y="3725985"/>
              <a:ext cx="428322" cy="369332"/>
            </a:xfrm>
            <a:prstGeom prst="rect">
              <a:avLst/>
            </a:prstGeom>
            <a:noFill/>
          </p:spPr>
          <p:txBody>
            <a:bodyPr wrap="none" rtlCol="0">
              <a:spAutoFit/>
            </a:bodyPr>
            <a:lstStyle/>
            <a:p>
              <a:r>
                <a:rPr lang="en-US" altLang="zh-CN" sz="1800" dirty="0"/>
                <a:t>F2</a:t>
              </a:r>
              <a:endParaRPr lang="zh-CN" altLang="en-US" sz="1800" dirty="0"/>
            </a:p>
          </p:txBody>
        </p:sp>
      </p:grpSp>
      <p:grpSp>
        <p:nvGrpSpPr>
          <p:cNvPr id="104" name="组合 103"/>
          <p:cNvGrpSpPr/>
          <p:nvPr/>
        </p:nvGrpSpPr>
        <p:grpSpPr>
          <a:xfrm>
            <a:off x="4205790" y="3534076"/>
            <a:ext cx="428322" cy="801332"/>
            <a:chOff x="656565" y="3293985"/>
            <a:chExt cx="428322" cy="801332"/>
          </a:xfrm>
        </p:grpSpPr>
        <p:sp>
          <p:nvSpPr>
            <p:cNvPr id="105" name="矩形 104"/>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1</a:t>
              </a:r>
              <a:endParaRPr lang="zh-CN" altLang="en-US" dirty="0"/>
            </a:p>
          </p:txBody>
        </p:sp>
        <p:sp>
          <p:nvSpPr>
            <p:cNvPr id="106" name="TextBox 105"/>
            <p:cNvSpPr txBox="1"/>
            <p:nvPr/>
          </p:nvSpPr>
          <p:spPr>
            <a:xfrm>
              <a:off x="656565" y="3725985"/>
              <a:ext cx="428322" cy="369332"/>
            </a:xfrm>
            <a:prstGeom prst="rect">
              <a:avLst/>
            </a:prstGeom>
            <a:noFill/>
          </p:spPr>
          <p:txBody>
            <a:bodyPr wrap="none" rtlCol="0">
              <a:spAutoFit/>
            </a:bodyPr>
            <a:lstStyle/>
            <a:p>
              <a:r>
                <a:rPr lang="en-US" altLang="zh-CN" sz="1800" dirty="0"/>
                <a:t>F3</a:t>
              </a:r>
              <a:endParaRPr lang="zh-CN" altLang="en-US" sz="1800" dirty="0"/>
            </a:p>
          </p:txBody>
        </p:sp>
      </p:grpSp>
      <p:grpSp>
        <p:nvGrpSpPr>
          <p:cNvPr id="107" name="组合 106"/>
          <p:cNvGrpSpPr/>
          <p:nvPr/>
        </p:nvGrpSpPr>
        <p:grpSpPr>
          <a:xfrm>
            <a:off x="4565830" y="3534076"/>
            <a:ext cx="428322" cy="801332"/>
            <a:chOff x="656565" y="3293985"/>
            <a:chExt cx="428322" cy="801332"/>
          </a:xfrm>
        </p:grpSpPr>
        <p:sp>
          <p:nvSpPr>
            <p:cNvPr id="108" name="矩形 107"/>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2</a:t>
              </a:r>
              <a:endParaRPr lang="zh-CN" altLang="en-US" dirty="0"/>
            </a:p>
          </p:txBody>
        </p:sp>
        <p:sp>
          <p:nvSpPr>
            <p:cNvPr id="109" name="TextBox 108"/>
            <p:cNvSpPr txBox="1"/>
            <p:nvPr/>
          </p:nvSpPr>
          <p:spPr>
            <a:xfrm>
              <a:off x="656565" y="3725985"/>
              <a:ext cx="428322" cy="369332"/>
            </a:xfrm>
            <a:prstGeom prst="rect">
              <a:avLst/>
            </a:prstGeom>
            <a:noFill/>
          </p:spPr>
          <p:txBody>
            <a:bodyPr wrap="none" rtlCol="0">
              <a:spAutoFit/>
            </a:bodyPr>
            <a:lstStyle/>
            <a:p>
              <a:r>
                <a:rPr lang="en-US" altLang="zh-CN" sz="1800" dirty="0"/>
                <a:t>F1</a:t>
              </a:r>
              <a:endParaRPr lang="zh-CN" altLang="en-US" sz="1800" dirty="0"/>
            </a:p>
          </p:txBody>
        </p:sp>
      </p:grpSp>
      <p:grpSp>
        <p:nvGrpSpPr>
          <p:cNvPr id="110" name="组合 109"/>
          <p:cNvGrpSpPr/>
          <p:nvPr/>
        </p:nvGrpSpPr>
        <p:grpSpPr>
          <a:xfrm>
            <a:off x="4925870" y="3534076"/>
            <a:ext cx="428322" cy="801332"/>
            <a:chOff x="656565" y="3293985"/>
            <a:chExt cx="428322" cy="801332"/>
          </a:xfrm>
        </p:grpSpPr>
        <p:sp>
          <p:nvSpPr>
            <p:cNvPr id="111" name="矩形 110"/>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3</a:t>
              </a:r>
              <a:endParaRPr lang="zh-CN" altLang="en-US" dirty="0"/>
            </a:p>
          </p:txBody>
        </p:sp>
        <p:sp>
          <p:nvSpPr>
            <p:cNvPr id="112" name="TextBox 111"/>
            <p:cNvSpPr txBox="1"/>
            <p:nvPr/>
          </p:nvSpPr>
          <p:spPr>
            <a:xfrm>
              <a:off x="656565" y="3725985"/>
              <a:ext cx="428322" cy="369332"/>
            </a:xfrm>
            <a:prstGeom prst="rect">
              <a:avLst/>
            </a:prstGeom>
            <a:noFill/>
          </p:spPr>
          <p:txBody>
            <a:bodyPr wrap="none" rtlCol="0">
              <a:spAutoFit/>
            </a:bodyPr>
            <a:lstStyle/>
            <a:p>
              <a:r>
                <a:rPr lang="en-US" altLang="zh-CN" sz="1800" dirty="0"/>
                <a:t>F2</a:t>
              </a:r>
              <a:endParaRPr lang="zh-CN" altLang="en-US" sz="1800" dirty="0"/>
            </a:p>
          </p:txBody>
        </p:sp>
      </p:grpSp>
      <p:grpSp>
        <p:nvGrpSpPr>
          <p:cNvPr id="113" name="组合 112"/>
          <p:cNvGrpSpPr/>
          <p:nvPr/>
        </p:nvGrpSpPr>
        <p:grpSpPr>
          <a:xfrm>
            <a:off x="5285910" y="3534076"/>
            <a:ext cx="428322" cy="801332"/>
            <a:chOff x="656565" y="3293985"/>
            <a:chExt cx="428322" cy="801332"/>
          </a:xfrm>
        </p:grpSpPr>
        <p:sp>
          <p:nvSpPr>
            <p:cNvPr id="114" name="矩形 113"/>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0</a:t>
              </a:r>
              <a:endParaRPr lang="zh-CN" altLang="en-US" dirty="0"/>
            </a:p>
          </p:txBody>
        </p:sp>
        <p:sp>
          <p:nvSpPr>
            <p:cNvPr id="115" name="TextBox 114"/>
            <p:cNvSpPr txBox="1"/>
            <p:nvPr/>
          </p:nvSpPr>
          <p:spPr>
            <a:xfrm>
              <a:off x="656565" y="3725985"/>
              <a:ext cx="428322" cy="369332"/>
            </a:xfrm>
            <a:prstGeom prst="rect">
              <a:avLst/>
            </a:prstGeom>
            <a:noFill/>
          </p:spPr>
          <p:txBody>
            <a:bodyPr wrap="none" rtlCol="0">
              <a:spAutoFit/>
            </a:bodyPr>
            <a:lstStyle/>
            <a:p>
              <a:r>
                <a:rPr lang="en-US" altLang="zh-CN" sz="1800" dirty="0"/>
                <a:t>F3</a:t>
              </a:r>
              <a:endParaRPr lang="zh-CN" altLang="en-US" sz="1800" dirty="0"/>
            </a:p>
          </p:txBody>
        </p:sp>
      </p:grpSp>
      <p:cxnSp>
        <p:nvCxnSpPr>
          <p:cNvPr id="13" name="直接箭头连接符 12"/>
          <p:cNvCxnSpPr/>
          <p:nvPr/>
        </p:nvCxnSpPr>
        <p:spPr bwMode="auto">
          <a:xfrm flipH="1" flipV="1">
            <a:off x="8702582" y="4994843"/>
            <a:ext cx="0" cy="50400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 name="组合 20"/>
          <p:cNvGrpSpPr/>
          <p:nvPr/>
        </p:nvGrpSpPr>
        <p:grpSpPr>
          <a:xfrm>
            <a:off x="7446150" y="4194085"/>
            <a:ext cx="2656844" cy="1689190"/>
            <a:chOff x="273248" y="4509160"/>
            <a:chExt cx="2656844" cy="1689190"/>
          </a:xfrm>
        </p:grpSpPr>
        <p:grpSp>
          <p:nvGrpSpPr>
            <p:cNvPr id="116" name="组合 115"/>
            <p:cNvGrpSpPr/>
            <p:nvPr/>
          </p:nvGrpSpPr>
          <p:grpSpPr>
            <a:xfrm>
              <a:off x="1353368" y="4509160"/>
              <a:ext cx="428322" cy="800758"/>
              <a:chOff x="656565" y="2925227"/>
              <a:chExt cx="428322" cy="800758"/>
            </a:xfrm>
          </p:grpSpPr>
          <p:sp>
            <p:nvSpPr>
              <p:cNvPr id="117" name="矩形 116"/>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7</a:t>
                </a:r>
                <a:endParaRPr lang="zh-CN" altLang="en-US" dirty="0"/>
              </a:p>
            </p:txBody>
          </p:sp>
          <p:sp>
            <p:nvSpPr>
              <p:cNvPr id="118" name="TextBox 117"/>
              <p:cNvSpPr txBox="1"/>
              <p:nvPr/>
            </p:nvSpPr>
            <p:spPr>
              <a:xfrm>
                <a:off x="656565" y="2925227"/>
                <a:ext cx="428322" cy="369332"/>
              </a:xfrm>
              <a:prstGeom prst="rect">
                <a:avLst/>
              </a:prstGeom>
              <a:noFill/>
            </p:spPr>
            <p:txBody>
              <a:bodyPr wrap="none" rtlCol="0">
                <a:spAutoFit/>
              </a:bodyPr>
              <a:lstStyle/>
              <a:p>
                <a:r>
                  <a:rPr lang="en-US" altLang="zh-CN" sz="1800" dirty="0"/>
                  <a:t>F1</a:t>
                </a:r>
                <a:endParaRPr lang="zh-CN" altLang="en-US" sz="1800" dirty="0"/>
              </a:p>
            </p:txBody>
          </p:sp>
        </p:grpSp>
        <p:grpSp>
          <p:nvGrpSpPr>
            <p:cNvPr id="119" name="组合 118"/>
            <p:cNvGrpSpPr/>
            <p:nvPr/>
          </p:nvGrpSpPr>
          <p:grpSpPr>
            <a:xfrm>
              <a:off x="273248" y="5760000"/>
              <a:ext cx="788322" cy="432000"/>
              <a:chOff x="228243" y="3293985"/>
              <a:chExt cx="788322" cy="432000"/>
            </a:xfrm>
          </p:grpSpPr>
          <p:sp>
            <p:nvSpPr>
              <p:cNvPr id="120" name="矩形 119"/>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0</a:t>
                </a:r>
                <a:endParaRPr lang="zh-CN" altLang="en-US" dirty="0"/>
              </a:p>
            </p:txBody>
          </p:sp>
          <p:sp>
            <p:nvSpPr>
              <p:cNvPr id="121" name="TextBox 120"/>
              <p:cNvSpPr txBox="1"/>
              <p:nvPr/>
            </p:nvSpPr>
            <p:spPr>
              <a:xfrm>
                <a:off x="228243" y="3338958"/>
                <a:ext cx="428322" cy="369332"/>
              </a:xfrm>
              <a:prstGeom prst="rect">
                <a:avLst/>
              </a:prstGeom>
              <a:noFill/>
            </p:spPr>
            <p:txBody>
              <a:bodyPr wrap="none" rtlCol="0">
                <a:spAutoFit/>
              </a:bodyPr>
              <a:lstStyle/>
              <a:p>
                <a:r>
                  <a:rPr lang="en-US" altLang="zh-CN" sz="1800" dirty="0"/>
                  <a:t>F2</a:t>
                </a:r>
                <a:endParaRPr lang="zh-CN" altLang="en-US" sz="1800" dirty="0"/>
              </a:p>
            </p:txBody>
          </p:sp>
        </p:grpSp>
        <p:grpSp>
          <p:nvGrpSpPr>
            <p:cNvPr id="122" name="组合 121"/>
            <p:cNvGrpSpPr/>
            <p:nvPr/>
          </p:nvGrpSpPr>
          <p:grpSpPr>
            <a:xfrm>
              <a:off x="2160000" y="5760000"/>
              <a:ext cx="770092" cy="432000"/>
              <a:chOff x="656565" y="3293985"/>
              <a:chExt cx="770092" cy="432000"/>
            </a:xfrm>
          </p:grpSpPr>
          <p:sp>
            <p:nvSpPr>
              <p:cNvPr id="123" name="矩形 122"/>
              <p:cNvSpPr/>
              <p:nvPr/>
            </p:nvSpPr>
            <p:spPr bwMode="auto">
              <a:xfrm>
                <a:off x="656565" y="3293985"/>
                <a:ext cx="360000" cy="432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1</a:t>
                </a:r>
                <a:endParaRPr lang="zh-CN" altLang="en-US" dirty="0"/>
              </a:p>
            </p:txBody>
          </p:sp>
          <p:sp>
            <p:nvSpPr>
              <p:cNvPr id="124" name="TextBox 123"/>
              <p:cNvSpPr txBox="1"/>
              <p:nvPr/>
            </p:nvSpPr>
            <p:spPr>
              <a:xfrm>
                <a:off x="998335" y="3348250"/>
                <a:ext cx="428322" cy="369332"/>
              </a:xfrm>
              <a:prstGeom prst="rect">
                <a:avLst/>
              </a:prstGeom>
              <a:noFill/>
            </p:spPr>
            <p:txBody>
              <a:bodyPr wrap="none" rtlCol="0">
                <a:spAutoFit/>
              </a:bodyPr>
              <a:lstStyle/>
              <a:p>
                <a:r>
                  <a:rPr lang="en-US" altLang="zh-CN" sz="1800" dirty="0"/>
                  <a:t>F3</a:t>
                </a:r>
                <a:endParaRPr lang="zh-CN" altLang="en-US" sz="1800" dirty="0"/>
              </a:p>
            </p:txBody>
          </p:sp>
        </p:grpSp>
        <p:cxnSp>
          <p:nvCxnSpPr>
            <p:cNvPr id="7" name="曲线连接符 6"/>
            <p:cNvCxnSpPr>
              <a:stCxn id="117" idx="1"/>
              <a:endCxn id="120" idx="0"/>
            </p:cNvCxnSpPr>
            <p:nvPr/>
          </p:nvCxnSpPr>
          <p:spPr bwMode="auto">
            <a:xfrm rot="10800000" flipV="1">
              <a:off x="881570" y="5093918"/>
              <a:ext cx="471798" cy="666082"/>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曲线连接符 129"/>
            <p:cNvCxnSpPr>
              <a:stCxn id="123" idx="0"/>
              <a:endCxn id="117" idx="3"/>
            </p:cNvCxnSpPr>
            <p:nvPr/>
          </p:nvCxnSpPr>
          <p:spPr bwMode="auto">
            <a:xfrm rot="16200000" flipV="1">
              <a:off x="1693643" y="5113643"/>
              <a:ext cx="666082" cy="626632"/>
            </a:xfrm>
            <a:prstGeom prst="curvedConnector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曲线连接符 136"/>
            <p:cNvCxnSpPr>
              <a:stCxn id="120" idx="2"/>
              <a:endCxn id="123" idx="2"/>
            </p:cNvCxnSpPr>
            <p:nvPr/>
          </p:nvCxnSpPr>
          <p:spPr bwMode="auto">
            <a:xfrm rot="16200000" flipH="1">
              <a:off x="1610785" y="5462785"/>
              <a:ext cx="12700" cy="1458430"/>
            </a:xfrm>
            <a:prstGeom prst="curvedConnector3">
              <a:avLst>
                <a:gd name="adj1" fmla="val 2700000"/>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 name="TextBox 21"/>
          <p:cNvSpPr txBox="1"/>
          <p:nvPr/>
        </p:nvSpPr>
        <p:spPr>
          <a:xfrm>
            <a:off x="8540582" y="4554125"/>
            <a:ext cx="338554" cy="461665"/>
          </a:xfrm>
          <a:prstGeom prst="rect">
            <a:avLst/>
          </a:prstGeom>
          <a:solidFill>
            <a:srgbClr val="FFFF00"/>
          </a:solidFill>
        </p:spPr>
        <p:txBody>
          <a:bodyPr wrap="none" rtlCol="0">
            <a:spAutoFit/>
          </a:bodyPr>
          <a:lstStyle/>
          <a:p>
            <a:r>
              <a:rPr lang="en-US" altLang="zh-CN" dirty="0"/>
              <a:t>2</a:t>
            </a:r>
            <a:endParaRPr lang="zh-CN" altLang="en-US" dirty="0"/>
          </a:p>
        </p:txBody>
      </p:sp>
      <p:cxnSp>
        <p:nvCxnSpPr>
          <p:cNvPr id="145" name="直接箭头连接符 144"/>
          <p:cNvCxnSpPr>
            <a:endCxn id="120" idx="3"/>
          </p:cNvCxnSpPr>
          <p:nvPr/>
        </p:nvCxnSpPr>
        <p:spPr bwMode="auto">
          <a:xfrm flipH="1">
            <a:off x="8234472" y="5489899"/>
            <a:ext cx="468110" cy="171027"/>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TextBox 149"/>
          <p:cNvSpPr txBox="1"/>
          <p:nvPr/>
        </p:nvSpPr>
        <p:spPr>
          <a:xfrm>
            <a:off x="7895958" y="5454186"/>
            <a:ext cx="338554" cy="461665"/>
          </a:xfrm>
          <a:prstGeom prst="rect">
            <a:avLst/>
          </a:prstGeom>
          <a:solidFill>
            <a:srgbClr val="66FFFF"/>
          </a:solidFill>
        </p:spPr>
        <p:txBody>
          <a:bodyPr wrap="none" rtlCol="0">
            <a:spAutoFit/>
          </a:bodyPr>
          <a:lstStyle/>
          <a:p>
            <a:r>
              <a:rPr lang="en-US" altLang="zh-CN" dirty="0"/>
              <a:t>3</a:t>
            </a:r>
            <a:endParaRPr lang="zh-CN" altLang="en-US" dirty="0"/>
          </a:p>
        </p:txBody>
      </p:sp>
      <p:cxnSp>
        <p:nvCxnSpPr>
          <p:cNvPr id="151" name="直接箭头连接符 150"/>
          <p:cNvCxnSpPr>
            <a:endCxn id="123" idx="1"/>
          </p:cNvCxnSpPr>
          <p:nvPr/>
        </p:nvCxnSpPr>
        <p:spPr bwMode="auto">
          <a:xfrm>
            <a:off x="8702582" y="5499191"/>
            <a:ext cx="630320" cy="161735"/>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 name="TextBox 153"/>
          <p:cNvSpPr txBox="1"/>
          <p:nvPr/>
        </p:nvSpPr>
        <p:spPr>
          <a:xfrm>
            <a:off x="9343625" y="5454225"/>
            <a:ext cx="338554" cy="461665"/>
          </a:xfrm>
          <a:prstGeom prst="rect">
            <a:avLst/>
          </a:prstGeom>
          <a:solidFill>
            <a:srgbClr val="FF0000"/>
          </a:solidFill>
        </p:spPr>
        <p:txBody>
          <a:bodyPr wrap="none" rtlCol="0">
            <a:spAutoFit/>
          </a:bodyPr>
          <a:lstStyle/>
          <a:p>
            <a:r>
              <a:rPr lang="en-US" altLang="zh-CN" dirty="0"/>
              <a:t>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additive="base">
                                        <p:cTn id="13" dur="500" fill="hold"/>
                                        <p:tgtEl>
                                          <p:spTgt spid="101"/>
                                        </p:tgtEl>
                                        <p:attrNameLst>
                                          <p:attrName>ppt_x</p:attrName>
                                        </p:attrNameLst>
                                      </p:cBhvr>
                                      <p:tavLst>
                                        <p:tav tm="0">
                                          <p:val>
                                            <p:strVal val="1+#ppt_w/2"/>
                                          </p:val>
                                        </p:tav>
                                        <p:tav tm="100000">
                                          <p:val>
                                            <p:strVal val="#ppt_x"/>
                                          </p:val>
                                        </p:tav>
                                      </p:tavLst>
                                    </p:anim>
                                    <p:anim calcmode="lin" valueType="num">
                                      <p:cBhvr additive="base">
                                        <p:cTn id="14"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1+#ppt_w/2"/>
                                          </p:val>
                                        </p:tav>
                                        <p:tav tm="100000">
                                          <p:val>
                                            <p:strVal val="#ppt_x"/>
                                          </p:val>
                                        </p:tav>
                                      </p:tavLst>
                                    </p:anim>
                                    <p:anim calcmode="lin" valueType="num">
                                      <p:cBhvr additive="base">
                                        <p:cTn id="20"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0-ppt_w/2"/>
                                          </p:val>
                                        </p:tav>
                                      </p:tavLst>
                                    </p:anim>
                                    <p:anim calcmode="lin" valueType="num">
                                      <p:cBhvr additive="base">
                                        <p:cTn id="25" dur="500"/>
                                        <p:tgtEl>
                                          <p:spTgt spid="5"/>
                                        </p:tgtEl>
                                        <p:attrNameLst>
                                          <p:attrName>ppt_y</p:attrName>
                                        </p:attrNameLst>
                                      </p:cBhvr>
                                      <p:tavLst>
                                        <p:tav tm="0">
                                          <p:val>
                                            <p:strVal val="ppt_y"/>
                                          </p:val>
                                        </p:tav>
                                        <p:tav tm="100000">
                                          <p:val>
                                            <p:strVal val="ppt_y"/>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07"/>
                                        </p:tgtEl>
                                        <p:attrNameLst>
                                          <p:attrName>style.visibility</p:attrName>
                                        </p:attrNameLst>
                                      </p:cBhvr>
                                      <p:to>
                                        <p:strVal val="visible"/>
                                      </p:to>
                                    </p:set>
                                    <p:anim calcmode="lin" valueType="num">
                                      <p:cBhvr additive="base">
                                        <p:cTn id="31" dur="500" fill="hold"/>
                                        <p:tgtEl>
                                          <p:spTgt spid="107"/>
                                        </p:tgtEl>
                                        <p:attrNameLst>
                                          <p:attrName>ppt_x</p:attrName>
                                        </p:attrNameLst>
                                      </p:cBhvr>
                                      <p:tavLst>
                                        <p:tav tm="0">
                                          <p:val>
                                            <p:strVal val="1+#ppt_w/2"/>
                                          </p:val>
                                        </p:tav>
                                        <p:tav tm="100000">
                                          <p:val>
                                            <p:strVal val="#ppt_x"/>
                                          </p:val>
                                        </p:tav>
                                      </p:tavLst>
                                    </p:anim>
                                    <p:anim calcmode="lin" valueType="num">
                                      <p:cBhvr additive="base">
                                        <p:cTn id="32"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101"/>
                                        </p:tgtEl>
                                        <p:attrNameLst>
                                          <p:attrName>ppt_x</p:attrName>
                                        </p:attrNameLst>
                                      </p:cBhvr>
                                      <p:tavLst>
                                        <p:tav tm="0">
                                          <p:val>
                                            <p:strVal val="ppt_x"/>
                                          </p:val>
                                        </p:tav>
                                        <p:tav tm="100000">
                                          <p:val>
                                            <p:strVal val="0-ppt_w/2"/>
                                          </p:val>
                                        </p:tav>
                                      </p:tavLst>
                                    </p:anim>
                                    <p:anim calcmode="lin" valueType="num">
                                      <p:cBhvr additive="base">
                                        <p:cTn id="37" dur="500"/>
                                        <p:tgtEl>
                                          <p:spTgt spid="101"/>
                                        </p:tgtEl>
                                        <p:attrNameLst>
                                          <p:attrName>ppt_y</p:attrName>
                                        </p:attrNameLst>
                                      </p:cBhvr>
                                      <p:tavLst>
                                        <p:tav tm="0">
                                          <p:val>
                                            <p:strVal val="ppt_y"/>
                                          </p:val>
                                        </p:tav>
                                        <p:tav tm="100000">
                                          <p:val>
                                            <p:strVal val="ppt_y"/>
                                          </p:val>
                                        </p:tav>
                                      </p:tavLst>
                                    </p:anim>
                                    <p:set>
                                      <p:cBhvr>
                                        <p:cTn id="38" dur="1" fill="hold">
                                          <p:stCondLst>
                                            <p:cond delay="499"/>
                                          </p:stCondLst>
                                        </p:cTn>
                                        <p:tgtEl>
                                          <p:spTgt spid="10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10"/>
                                        </p:tgtEl>
                                        <p:attrNameLst>
                                          <p:attrName>style.visibility</p:attrName>
                                        </p:attrNameLst>
                                      </p:cBhvr>
                                      <p:to>
                                        <p:strVal val="visible"/>
                                      </p:to>
                                    </p:set>
                                    <p:anim calcmode="lin" valueType="num">
                                      <p:cBhvr additive="base">
                                        <p:cTn id="43" dur="500" fill="hold"/>
                                        <p:tgtEl>
                                          <p:spTgt spid="110"/>
                                        </p:tgtEl>
                                        <p:attrNameLst>
                                          <p:attrName>ppt_x</p:attrName>
                                        </p:attrNameLst>
                                      </p:cBhvr>
                                      <p:tavLst>
                                        <p:tav tm="0">
                                          <p:val>
                                            <p:strVal val="1+#ppt_w/2"/>
                                          </p:val>
                                        </p:tav>
                                        <p:tav tm="100000">
                                          <p:val>
                                            <p:strVal val="#ppt_x"/>
                                          </p:val>
                                        </p:tav>
                                      </p:tavLst>
                                    </p:anim>
                                    <p:anim calcmode="lin" valueType="num">
                                      <p:cBhvr additive="base">
                                        <p:cTn id="44"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8" fill="hold" nodeType="clickEffect">
                                  <p:stCondLst>
                                    <p:cond delay="0"/>
                                  </p:stCondLst>
                                  <p:childTnLst>
                                    <p:anim calcmode="lin" valueType="num">
                                      <p:cBhvr additive="base">
                                        <p:cTn id="48" dur="500"/>
                                        <p:tgtEl>
                                          <p:spTgt spid="104"/>
                                        </p:tgtEl>
                                        <p:attrNameLst>
                                          <p:attrName>ppt_x</p:attrName>
                                        </p:attrNameLst>
                                      </p:cBhvr>
                                      <p:tavLst>
                                        <p:tav tm="0">
                                          <p:val>
                                            <p:strVal val="ppt_x"/>
                                          </p:val>
                                        </p:tav>
                                        <p:tav tm="100000">
                                          <p:val>
                                            <p:strVal val="0-ppt_w/2"/>
                                          </p:val>
                                        </p:tav>
                                      </p:tavLst>
                                    </p:anim>
                                    <p:anim calcmode="lin" valueType="num">
                                      <p:cBhvr additive="base">
                                        <p:cTn id="49" dur="500"/>
                                        <p:tgtEl>
                                          <p:spTgt spid="104"/>
                                        </p:tgtEl>
                                        <p:attrNameLst>
                                          <p:attrName>ppt_y</p:attrName>
                                        </p:attrNameLst>
                                      </p:cBhvr>
                                      <p:tavLst>
                                        <p:tav tm="0">
                                          <p:val>
                                            <p:strVal val="ppt_y"/>
                                          </p:val>
                                        </p:tav>
                                        <p:tav tm="100000">
                                          <p:val>
                                            <p:strVal val="ppt_y"/>
                                          </p:val>
                                        </p:tav>
                                      </p:tavLst>
                                    </p:anim>
                                    <p:set>
                                      <p:cBhvr>
                                        <p:cTn id="50" dur="1" fill="hold">
                                          <p:stCondLst>
                                            <p:cond delay="499"/>
                                          </p:stCondLst>
                                        </p:cTn>
                                        <p:tgtEl>
                                          <p:spTgt spid="10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additive="base">
                                        <p:cTn id="55" dur="500" fill="hold"/>
                                        <p:tgtEl>
                                          <p:spTgt spid="113"/>
                                        </p:tgtEl>
                                        <p:attrNameLst>
                                          <p:attrName>ppt_x</p:attrName>
                                        </p:attrNameLst>
                                      </p:cBhvr>
                                      <p:tavLst>
                                        <p:tav tm="0">
                                          <p:val>
                                            <p:strVal val="1+#ppt_w/2"/>
                                          </p:val>
                                        </p:tav>
                                        <p:tav tm="100000">
                                          <p:val>
                                            <p:strVal val="#ppt_x"/>
                                          </p:val>
                                        </p:tav>
                                      </p:tavLst>
                                    </p:anim>
                                    <p:anim calcmode="lin" valueType="num">
                                      <p:cBhvr additive="base">
                                        <p:cTn id="56"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06990">
                                            <p:txEl>
                                              <p:pRg st="4" end="4"/>
                                            </p:txEl>
                                          </p:spTgt>
                                        </p:tgtEl>
                                        <p:attrNameLst>
                                          <p:attrName>style.visibility</p:attrName>
                                        </p:attrNameLst>
                                      </p:cBhvr>
                                      <p:to>
                                        <p:strVal val="visible"/>
                                      </p:to>
                                    </p:set>
                                    <p:animEffect transition="in" filter="wipe(left)">
                                      <p:cBhvr>
                                        <p:cTn id="61" dur="500"/>
                                        <p:tgtEl>
                                          <p:spTgt spid="206990">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fill="hold"/>
                                        <p:tgtEl>
                                          <p:spTgt spid="21"/>
                                        </p:tgtEl>
                                        <p:attrNameLst>
                                          <p:attrName>ppt_w</p:attrName>
                                        </p:attrNameLst>
                                      </p:cBhvr>
                                      <p:tavLst>
                                        <p:tav tm="0">
                                          <p:val>
                                            <p:fltVal val="0"/>
                                          </p:val>
                                        </p:tav>
                                        <p:tav tm="100000">
                                          <p:val>
                                            <p:strVal val="#ppt_w"/>
                                          </p:val>
                                        </p:tav>
                                      </p:tavLst>
                                    </p:anim>
                                    <p:anim calcmode="lin" valueType="num">
                                      <p:cBhvr>
                                        <p:cTn id="67" dur="500" fill="hold"/>
                                        <p:tgtEl>
                                          <p:spTgt spid="21"/>
                                        </p:tgtEl>
                                        <p:attrNameLst>
                                          <p:attrName>ppt_h</p:attrName>
                                        </p:attrNameLst>
                                      </p:cBhvr>
                                      <p:tavLst>
                                        <p:tav tm="0">
                                          <p:val>
                                            <p:fltVal val="0"/>
                                          </p:val>
                                        </p:tav>
                                        <p:tav tm="100000">
                                          <p:val>
                                            <p:strVal val="#ppt_h"/>
                                          </p:val>
                                        </p:tav>
                                      </p:tavLst>
                                    </p:anim>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down)">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ppt_x"/>
                                          </p:val>
                                        </p:tav>
                                        <p:tav tm="100000">
                                          <p:val>
                                            <p:strVal val="#ppt_x"/>
                                          </p:val>
                                        </p:tav>
                                      </p:tavLst>
                                    </p:anim>
                                    <p:anim calcmode="lin" valueType="num">
                                      <p:cBhvr additive="base">
                                        <p:cTn id="7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13"/>
                                        </p:tgtEl>
                                      </p:cBhvr>
                                    </p:animEffect>
                                    <p:set>
                                      <p:cBhvr>
                                        <p:cTn id="84" dur="1" fill="hold">
                                          <p:stCondLst>
                                            <p:cond delay="499"/>
                                          </p:stCondLst>
                                        </p:cTn>
                                        <p:tgtEl>
                                          <p:spTgt spid="13"/>
                                        </p:tgtEl>
                                        <p:attrNameLst>
                                          <p:attrName>style.visibility</p:attrName>
                                        </p:attrNameLst>
                                      </p:cBhvr>
                                      <p:to>
                                        <p:strVal val="hidden"/>
                                      </p:to>
                                    </p:set>
                                  </p:childTnLst>
                                </p:cTn>
                              </p:par>
                            </p:childTnLst>
                          </p:cTn>
                        </p:par>
                        <p:par>
                          <p:cTn id="85" fill="hold">
                            <p:stCondLst>
                              <p:cond delay="500"/>
                            </p:stCondLst>
                            <p:childTnLst>
                              <p:par>
                                <p:cTn id="86" presetID="22" presetClass="entr" presetSubtype="2" fill="hold" nodeType="after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right)">
                                      <p:cBhvr>
                                        <p:cTn id="88" dur="500"/>
                                        <p:tgtEl>
                                          <p:spTgt spid="145"/>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50"/>
                                        </p:tgtEl>
                                        <p:attrNameLst>
                                          <p:attrName>style.visibility</p:attrName>
                                        </p:attrNameLst>
                                      </p:cBhvr>
                                      <p:to>
                                        <p:strVal val="visible"/>
                                      </p:to>
                                    </p:set>
                                    <p:anim calcmode="lin" valueType="num">
                                      <p:cBhvr additive="base">
                                        <p:cTn id="93" dur="500" fill="hold"/>
                                        <p:tgtEl>
                                          <p:spTgt spid="150"/>
                                        </p:tgtEl>
                                        <p:attrNameLst>
                                          <p:attrName>ppt_x</p:attrName>
                                        </p:attrNameLst>
                                      </p:cBhvr>
                                      <p:tavLst>
                                        <p:tav tm="0">
                                          <p:val>
                                            <p:strVal val="#ppt_x"/>
                                          </p:val>
                                        </p:tav>
                                        <p:tav tm="100000">
                                          <p:val>
                                            <p:strVal val="#ppt_x"/>
                                          </p:val>
                                        </p:tav>
                                      </p:tavLst>
                                    </p:anim>
                                    <p:anim calcmode="lin" valueType="num">
                                      <p:cBhvr additive="base">
                                        <p:cTn id="94"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145"/>
                                        </p:tgtEl>
                                      </p:cBhvr>
                                    </p:animEffect>
                                    <p:set>
                                      <p:cBhvr>
                                        <p:cTn id="99" dur="1" fill="hold">
                                          <p:stCondLst>
                                            <p:cond delay="499"/>
                                          </p:stCondLst>
                                        </p:cTn>
                                        <p:tgtEl>
                                          <p:spTgt spid="145"/>
                                        </p:tgtEl>
                                        <p:attrNameLst>
                                          <p:attrName>style.visibility</p:attrName>
                                        </p:attrNameLst>
                                      </p:cBhvr>
                                      <p:to>
                                        <p:strVal val="hidden"/>
                                      </p:to>
                                    </p:se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51"/>
                                        </p:tgtEl>
                                        <p:attrNameLst>
                                          <p:attrName>style.visibility</p:attrName>
                                        </p:attrNameLst>
                                      </p:cBhvr>
                                      <p:to>
                                        <p:strVal val="visible"/>
                                      </p:to>
                                    </p:set>
                                    <p:animEffect transition="in" filter="wipe(left)">
                                      <p:cBhvr>
                                        <p:cTn id="103" dur="500"/>
                                        <p:tgtEl>
                                          <p:spTgt spid="151"/>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54"/>
                                        </p:tgtEl>
                                        <p:attrNameLst>
                                          <p:attrName>style.visibility</p:attrName>
                                        </p:attrNameLst>
                                      </p:cBhvr>
                                      <p:to>
                                        <p:strVal val="visible"/>
                                      </p:to>
                                    </p:set>
                                    <p:anim calcmode="lin" valueType="num">
                                      <p:cBhvr additive="base">
                                        <p:cTn id="108" dur="500" fill="hold"/>
                                        <p:tgtEl>
                                          <p:spTgt spid="154"/>
                                        </p:tgtEl>
                                        <p:attrNameLst>
                                          <p:attrName>ppt_x</p:attrName>
                                        </p:attrNameLst>
                                      </p:cBhvr>
                                      <p:tavLst>
                                        <p:tav tm="0">
                                          <p:val>
                                            <p:strVal val="#ppt_x"/>
                                          </p:val>
                                        </p:tav>
                                        <p:tav tm="100000">
                                          <p:val>
                                            <p:strVal val="#ppt_x"/>
                                          </p:val>
                                        </p:tav>
                                      </p:tavLst>
                                    </p:anim>
                                    <p:anim calcmode="lin" valueType="num">
                                      <p:cBhvr additive="base">
                                        <p:cTn id="109"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151"/>
                                        </p:tgtEl>
                                      </p:cBhvr>
                                    </p:animEffect>
                                    <p:set>
                                      <p:cBhvr>
                                        <p:cTn id="114" dur="1" fill="hold">
                                          <p:stCondLst>
                                            <p:cond delay="499"/>
                                          </p:stCondLst>
                                        </p:cTn>
                                        <p:tgtEl>
                                          <p:spTgt spid="151"/>
                                        </p:tgtEl>
                                        <p:attrNameLst>
                                          <p:attrName>style.visibility</p:attrName>
                                        </p:attrNameLst>
                                      </p:cBhvr>
                                      <p:to>
                                        <p:strVal val="hidden"/>
                                      </p:to>
                                    </p:set>
                                  </p:childTnLst>
                                </p:cTn>
                              </p:par>
                            </p:childTnLst>
                          </p:cTn>
                        </p:par>
                        <p:par>
                          <p:cTn id="115" fill="hold">
                            <p:stCondLst>
                              <p:cond delay="500"/>
                            </p:stCondLst>
                            <p:childTnLst>
                              <p:par>
                                <p:cTn id="116" presetID="22" presetClass="entr" presetSubtype="4" fill="hold" nodeType="after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wipe(down)">
                                      <p:cBhvr>
                                        <p:cTn id="1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90" grpId="0" uiExpand="1" build="p"/>
      <p:bldP spid="22" grpId="0" animBg="1"/>
      <p:bldP spid="150" grpId="0" animBg="1"/>
      <p:bldP spid="1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title"/>
          </p:nvPr>
        </p:nvSpPr>
        <p:spPr/>
        <p:txBody>
          <a:bodyPr/>
          <a:lstStyle/>
          <a:p>
            <a:r>
              <a:rPr lang="en-US" altLang="zh-CN" dirty="0" err="1"/>
              <a:t>Belady’s</a:t>
            </a:r>
            <a:r>
              <a:rPr lang="en-US" altLang="zh-CN" dirty="0"/>
              <a:t> Anomaly</a:t>
            </a:r>
            <a:endParaRPr lang="en-US" altLang="zh-CN" dirty="0"/>
          </a:p>
        </p:txBody>
      </p:sp>
      <p:sp>
        <p:nvSpPr>
          <p:cNvPr id="321538" name="Rectangle 2"/>
          <p:cNvSpPr>
            <a:spLocks noGrp="1" noChangeArrowheads="1"/>
          </p:cNvSpPr>
          <p:nvPr>
            <p:ph idx="1"/>
          </p:nvPr>
        </p:nvSpPr>
        <p:spPr>
          <a:noFill/>
        </p:spPr>
        <p:txBody>
          <a:bodyPr/>
          <a:lstStyle/>
          <a:p>
            <a:pPr>
              <a:spcBef>
                <a:spcPts val="0"/>
              </a:spcBef>
            </a:pPr>
            <a:r>
              <a:rPr lang="en-US" altLang="zh-CN" dirty="0"/>
              <a:t>Reference string: 1, 2, 3, 4, 1, 2, 5, 1, 2, 3, 4, 5</a:t>
            </a:r>
            <a:endParaRPr lang="en-US" altLang="zh-CN" dirty="0"/>
          </a:p>
          <a:p>
            <a:pPr>
              <a:spcBef>
                <a:spcPts val="0"/>
              </a:spcBef>
            </a:pPr>
            <a:r>
              <a:rPr lang="en-US" altLang="zh-CN" dirty="0"/>
              <a:t>3 frames</a:t>
            </a:r>
            <a:endParaRPr lang="en-US" altLang="zh-CN" dirty="0"/>
          </a:p>
          <a:p>
            <a:pPr lvl="1">
              <a:spcBef>
                <a:spcPts val="0"/>
              </a:spcBef>
              <a:buNone/>
            </a:pPr>
            <a:r>
              <a:rPr lang="en-US" altLang="zh-CN" dirty="0"/>
              <a:t>1     2     3     4     1     2     5     1     2     3     4     5</a:t>
            </a:r>
            <a:endParaRPr lang="en-US" altLang="zh-CN" dirty="0"/>
          </a:p>
          <a:p>
            <a:pPr lvl="1">
              <a:spcBef>
                <a:spcPts val="0"/>
              </a:spcBef>
              <a:buNone/>
            </a:pPr>
            <a:endParaRPr lang="en-US" altLang="zh-CN" dirty="0"/>
          </a:p>
          <a:p>
            <a:pPr lvl="1">
              <a:spcBef>
                <a:spcPts val="0"/>
              </a:spcBef>
            </a:pPr>
            <a:endParaRPr lang="en-US" altLang="zh-CN" sz="2000" dirty="0"/>
          </a:p>
          <a:p>
            <a:pPr lvl="1">
              <a:spcBef>
                <a:spcPts val="0"/>
              </a:spcBef>
            </a:pPr>
            <a:endParaRPr lang="en-US" altLang="zh-CN" sz="2000" dirty="0"/>
          </a:p>
          <a:p>
            <a:pPr lvl="1">
              <a:spcBef>
                <a:spcPts val="0"/>
              </a:spcBef>
            </a:pPr>
            <a:endParaRPr lang="en-US" altLang="zh-CN" sz="2000" dirty="0"/>
          </a:p>
          <a:p>
            <a:pPr lvl="1">
              <a:spcBef>
                <a:spcPts val="0"/>
              </a:spcBef>
            </a:pPr>
            <a:endParaRPr lang="en-US" altLang="zh-CN" sz="2000" dirty="0"/>
          </a:p>
          <a:p>
            <a:pPr>
              <a:spcBef>
                <a:spcPts val="0"/>
              </a:spcBef>
            </a:pPr>
            <a:r>
              <a:rPr lang="en-US" altLang="zh-CN" dirty="0"/>
              <a:t>4 frames</a:t>
            </a:r>
            <a:endParaRPr lang="en-US" altLang="zh-CN" dirty="0"/>
          </a:p>
          <a:p>
            <a:pPr lvl="1">
              <a:spcBef>
                <a:spcPts val="0"/>
              </a:spcBef>
              <a:buNone/>
            </a:pPr>
            <a:r>
              <a:rPr lang="en-US" altLang="zh-CN" dirty="0"/>
              <a:t>1     2     3     4     1     2     5     1     2     3     4     5</a:t>
            </a:r>
            <a:endParaRPr lang="en-US" altLang="zh-CN" dirty="0"/>
          </a:p>
          <a:p>
            <a:pPr lvl="1">
              <a:spcBef>
                <a:spcPts val="0"/>
              </a:spcBef>
              <a:buNone/>
            </a:pPr>
            <a:endParaRPr lang="en-US" altLang="zh-CN" sz="2000" dirty="0"/>
          </a:p>
          <a:p>
            <a:pPr lvl="1">
              <a:spcBef>
                <a:spcPts val="0"/>
              </a:spcBef>
            </a:pPr>
            <a:endParaRPr lang="en-US" altLang="zh-CN" sz="2000" dirty="0"/>
          </a:p>
          <a:p>
            <a:pPr lvl="1">
              <a:spcBef>
                <a:spcPts val="0"/>
              </a:spcBef>
              <a:buNone/>
            </a:pPr>
            <a:endParaRPr lang="en-US" altLang="zh-CN" sz="2000" dirty="0"/>
          </a:p>
        </p:txBody>
      </p:sp>
      <p:sp>
        <p:nvSpPr>
          <p:cNvPr id="103" name="灯片编号占位符 3"/>
          <p:cNvSpPr>
            <a:spLocks noGrp="1"/>
          </p:cNvSpPr>
          <p:nvPr>
            <p:ph type="sldNum" sz="quarter" idx="10"/>
          </p:nvPr>
        </p:nvSpPr>
        <p:spPr/>
        <p:txBody>
          <a:bodyPr/>
          <a:lstStyle/>
          <a:p>
            <a:fld id="{8EB43E3B-EA80-4E79-964D-420C89497297}" type="slidenum">
              <a:rPr lang="en-US" altLang="zh-CN"/>
            </a:fld>
            <a:endParaRPr lang="en-US" altLang="zh-CN"/>
          </a:p>
        </p:txBody>
      </p:sp>
      <p:sp>
        <p:nvSpPr>
          <p:cNvPr id="321540" name="Text Box 4"/>
          <p:cNvSpPr txBox="1">
            <a:spLocks noChangeArrowheads="1"/>
          </p:cNvSpPr>
          <p:nvPr/>
        </p:nvSpPr>
        <p:spPr bwMode="auto">
          <a:xfrm>
            <a:off x="4088730" y="278650"/>
            <a:ext cx="4527550" cy="457200"/>
          </a:xfrm>
          <a:prstGeom prst="rect">
            <a:avLst/>
          </a:prstGeom>
          <a:solidFill>
            <a:srgbClr val="FFFF66"/>
          </a:solidFill>
          <a:ln>
            <a:noFill/>
          </a:ln>
          <a:effectLst/>
        </p:spPr>
        <p:txBody>
          <a:bodyPr anchor="ctr">
            <a:spAutoFit/>
          </a:bodyPr>
          <a:lstStyle/>
          <a:p>
            <a:r>
              <a:rPr lang="en-US" altLang="zh-CN" b="1" dirty="0"/>
              <a:t>more frames </a:t>
            </a:r>
            <a:r>
              <a:rPr lang="en-US" altLang="zh-CN" b="1" dirty="0">
                <a:sym typeface="Symbol" panose="05050102010706020507" pitchFamily="18" charset="2"/>
              </a:rPr>
              <a:t> more page faults</a:t>
            </a:r>
            <a:endParaRPr lang="en-US" altLang="zh-CN" b="1" dirty="0">
              <a:sym typeface="Symbol" panose="05050102010706020507" pitchFamily="18" charset="2"/>
            </a:endParaRPr>
          </a:p>
        </p:txBody>
      </p:sp>
      <p:grpSp>
        <p:nvGrpSpPr>
          <p:cNvPr id="321541" name="Group 5"/>
          <p:cNvGrpSpPr/>
          <p:nvPr/>
        </p:nvGrpSpPr>
        <p:grpSpPr bwMode="auto">
          <a:xfrm>
            <a:off x="830415" y="2393950"/>
            <a:ext cx="360000" cy="1214438"/>
            <a:chOff x="527" y="1338"/>
            <a:chExt cx="227" cy="765"/>
          </a:xfrm>
        </p:grpSpPr>
        <p:sp>
          <p:nvSpPr>
            <p:cNvPr id="321542" name="Rectangle 6"/>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43" name="Rectangle 7"/>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1544" name="Rectangle 8"/>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1545" name="Group 9"/>
          <p:cNvGrpSpPr/>
          <p:nvPr/>
        </p:nvGrpSpPr>
        <p:grpSpPr bwMode="auto">
          <a:xfrm>
            <a:off x="1370475" y="2393950"/>
            <a:ext cx="360000" cy="1214438"/>
            <a:chOff x="527" y="1338"/>
            <a:chExt cx="227" cy="765"/>
          </a:xfrm>
        </p:grpSpPr>
        <p:sp>
          <p:nvSpPr>
            <p:cNvPr id="321546" name="Rectangle 10"/>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47" name="Rectangle 11"/>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1548" name="Rectangle 12"/>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1549" name="Group 13"/>
          <p:cNvGrpSpPr/>
          <p:nvPr/>
        </p:nvGrpSpPr>
        <p:grpSpPr bwMode="auto">
          <a:xfrm>
            <a:off x="1910652" y="2393950"/>
            <a:ext cx="360000" cy="1214438"/>
            <a:chOff x="527" y="1338"/>
            <a:chExt cx="227" cy="765"/>
          </a:xfrm>
        </p:grpSpPr>
        <p:sp>
          <p:nvSpPr>
            <p:cNvPr id="321550" name="Rectangle 14"/>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51" name="Rectangle 15"/>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1552" name="Rectangle 16"/>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1553" name="Group 17"/>
          <p:cNvGrpSpPr/>
          <p:nvPr/>
        </p:nvGrpSpPr>
        <p:grpSpPr bwMode="auto">
          <a:xfrm>
            <a:off x="2450272" y="2393950"/>
            <a:ext cx="360000" cy="1214438"/>
            <a:chOff x="527" y="1338"/>
            <a:chExt cx="227" cy="765"/>
          </a:xfrm>
        </p:grpSpPr>
        <p:sp>
          <p:nvSpPr>
            <p:cNvPr id="321554" name="Rectangle 18"/>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1555" name="Rectangle 19"/>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1556" name="Rectangle 20"/>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1557" name="Group 21"/>
          <p:cNvGrpSpPr/>
          <p:nvPr/>
        </p:nvGrpSpPr>
        <p:grpSpPr bwMode="auto">
          <a:xfrm>
            <a:off x="2945650" y="2393950"/>
            <a:ext cx="360000" cy="1214438"/>
            <a:chOff x="527" y="1338"/>
            <a:chExt cx="227" cy="765"/>
          </a:xfrm>
        </p:grpSpPr>
        <p:sp>
          <p:nvSpPr>
            <p:cNvPr id="321558" name="Rectangle 22"/>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1559" name="Rectangle 23"/>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60" name="Rectangle 24"/>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1561" name="Group 25"/>
          <p:cNvGrpSpPr/>
          <p:nvPr/>
        </p:nvGrpSpPr>
        <p:grpSpPr bwMode="auto">
          <a:xfrm>
            <a:off x="3485710" y="2393950"/>
            <a:ext cx="360000" cy="1214438"/>
            <a:chOff x="527" y="1338"/>
            <a:chExt cx="227" cy="765"/>
          </a:xfrm>
        </p:grpSpPr>
        <p:sp>
          <p:nvSpPr>
            <p:cNvPr id="321562" name="Rectangle 26"/>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1563" name="Rectangle 27"/>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64" name="Rectangle 28"/>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grpSp>
        <p:nvGrpSpPr>
          <p:cNvPr id="321565" name="Group 29"/>
          <p:cNvGrpSpPr/>
          <p:nvPr/>
        </p:nvGrpSpPr>
        <p:grpSpPr bwMode="auto">
          <a:xfrm>
            <a:off x="4071098" y="2393950"/>
            <a:ext cx="360000" cy="1214438"/>
            <a:chOff x="527" y="1338"/>
            <a:chExt cx="227" cy="765"/>
          </a:xfrm>
        </p:grpSpPr>
        <p:sp>
          <p:nvSpPr>
            <p:cNvPr id="321566" name="Rectangle 30"/>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1567" name="Rectangle 31"/>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68" name="Rectangle 32"/>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grpSp>
        <p:nvGrpSpPr>
          <p:cNvPr id="321569" name="Group 33"/>
          <p:cNvGrpSpPr/>
          <p:nvPr/>
        </p:nvGrpSpPr>
        <p:grpSpPr bwMode="auto">
          <a:xfrm>
            <a:off x="5645950" y="2393950"/>
            <a:ext cx="360000" cy="1214438"/>
            <a:chOff x="527" y="1338"/>
            <a:chExt cx="227" cy="765"/>
          </a:xfrm>
        </p:grpSpPr>
        <p:sp>
          <p:nvSpPr>
            <p:cNvPr id="321570" name="Rectangle 34"/>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1571" name="Rectangle 35"/>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sp>
          <p:nvSpPr>
            <p:cNvPr id="321572" name="Rectangle 36"/>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grpSp>
        <p:nvGrpSpPr>
          <p:cNvPr id="321573" name="Group 37"/>
          <p:cNvGrpSpPr/>
          <p:nvPr/>
        </p:nvGrpSpPr>
        <p:grpSpPr bwMode="auto">
          <a:xfrm>
            <a:off x="6186333" y="2393950"/>
            <a:ext cx="360000" cy="1214438"/>
            <a:chOff x="527" y="1338"/>
            <a:chExt cx="227" cy="765"/>
          </a:xfrm>
        </p:grpSpPr>
        <p:sp>
          <p:nvSpPr>
            <p:cNvPr id="321574" name="Rectangle 38"/>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1575" name="Rectangle 39"/>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sp>
          <p:nvSpPr>
            <p:cNvPr id="321576" name="Rectangle 40"/>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sp>
        <p:nvSpPr>
          <p:cNvPr id="321577" name="Text Box 41"/>
          <p:cNvSpPr txBox="1">
            <a:spLocks noChangeArrowheads="1"/>
          </p:cNvSpPr>
          <p:nvPr/>
        </p:nvSpPr>
        <p:spPr bwMode="auto">
          <a:xfrm>
            <a:off x="7761185" y="2393886"/>
            <a:ext cx="2700000" cy="12772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buClr>
                <a:schemeClr val="hlink"/>
              </a:buClr>
              <a:buSzPct val="90000"/>
            </a:pPr>
            <a:r>
              <a:rPr kumimoji="0" lang="en-US" altLang="zh-CN" b="1" dirty="0">
                <a:cs typeface="Times New Roman" panose="02020603050405020304" pitchFamily="18" charset="0"/>
              </a:rPr>
              <a:t>9 times page fault</a:t>
            </a:r>
            <a:endParaRPr kumimoji="0" lang="en-US" altLang="zh-CN" b="1" dirty="0">
              <a:cs typeface="Times New Roman" panose="02020603050405020304" pitchFamily="18" charset="0"/>
            </a:endParaRPr>
          </a:p>
          <a:p>
            <a:pPr>
              <a:spcBef>
                <a:spcPts val="300"/>
              </a:spcBef>
              <a:buClr>
                <a:schemeClr val="hlink"/>
              </a:buClr>
              <a:buSzPct val="90000"/>
            </a:pPr>
            <a:r>
              <a:rPr kumimoji="0" lang="en-US" altLang="zh-CN" b="1" dirty="0">
                <a:cs typeface="Times New Roman" panose="02020603050405020304" pitchFamily="18" charset="0"/>
              </a:rPr>
              <a:t>Page fault rate</a:t>
            </a:r>
            <a:r>
              <a:rPr kumimoji="0" lang="zh-CN" altLang="en-US" b="1" dirty="0">
                <a:cs typeface="Times New Roman" panose="02020603050405020304" pitchFamily="18" charset="0"/>
              </a:rPr>
              <a:t>：</a:t>
            </a:r>
            <a:endParaRPr kumimoji="0" lang="zh-CN" altLang="en-US" b="1" dirty="0">
              <a:cs typeface="Times New Roman" panose="02020603050405020304" pitchFamily="18" charset="0"/>
            </a:endParaRPr>
          </a:p>
          <a:p>
            <a:pPr>
              <a:spcBef>
                <a:spcPts val="300"/>
              </a:spcBef>
              <a:buClr>
                <a:schemeClr val="hlink"/>
              </a:buClr>
              <a:buSzPct val="90000"/>
            </a:pPr>
            <a:r>
              <a:rPr kumimoji="0" lang="zh-CN" altLang="en-US" b="1" dirty="0">
                <a:cs typeface="Times New Roman" panose="02020603050405020304" pitchFamily="18" charset="0"/>
              </a:rPr>
              <a:t>     </a:t>
            </a:r>
            <a:r>
              <a:rPr kumimoji="0" lang="en-US" altLang="zh-CN" b="1" dirty="0">
                <a:cs typeface="Times New Roman" panose="02020603050405020304" pitchFamily="18" charset="0"/>
              </a:rPr>
              <a:t>9/12=75%</a:t>
            </a:r>
            <a:endParaRPr kumimoji="0" lang="en-US" altLang="zh-CN" dirty="0">
              <a:cs typeface="Times New Roman" panose="02020603050405020304" pitchFamily="18" charset="0"/>
            </a:endParaRPr>
          </a:p>
        </p:txBody>
      </p:sp>
      <p:grpSp>
        <p:nvGrpSpPr>
          <p:cNvPr id="321578" name="Group 42"/>
          <p:cNvGrpSpPr/>
          <p:nvPr/>
        </p:nvGrpSpPr>
        <p:grpSpPr bwMode="auto">
          <a:xfrm>
            <a:off x="830415" y="4779150"/>
            <a:ext cx="360000" cy="1620838"/>
            <a:chOff x="527" y="3010"/>
            <a:chExt cx="227" cy="1021"/>
          </a:xfrm>
        </p:grpSpPr>
        <p:sp>
          <p:nvSpPr>
            <p:cNvPr id="321579" name="Rectangle 43"/>
            <p:cNvSpPr>
              <a:spLocks noChangeArrowheads="1"/>
            </p:cNvSpPr>
            <p:nvPr/>
          </p:nvSpPr>
          <p:spPr bwMode="auto">
            <a:xfrm>
              <a:off x="527" y="3010"/>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80" name="Rectangle 44"/>
            <p:cNvSpPr>
              <a:spLocks noChangeArrowheads="1"/>
            </p:cNvSpPr>
            <p:nvPr/>
          </p:nvSpPr>
          <p:spPr bwMode="auto">
            <a:xfrm>
              <a:off x="527" y="3265"/>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1581" name="Rectangle 45"/>
            <p:cNvSpPr>
              <a:spLocks noChangeArrowheads="1"/>
            </p:cNvSpPr>
            <p:nvPr/>
          </p:nvSpPr>
          <p:spPr bwMode="auto">
            <a:xfrm>
              <a:off x="527" y="3520"/>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1582" name="Rectangle 46"/>
            <p:cNvSpPr>
              <a:spLocks noChangeArrowheads="1"/>
            </p:cNvSpPr>
            <p:nvPr/>
          </p:nvSpPr>
          <p:spPr bwMode="auto">
            <a:xfrm>
              <a:off x="52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1583" name="Group 47"/>
          <p:cNvGrpSpPr/>
          <p:nvPr/>
        </p:nvGrpSpPr>
        <p:grpSpPr bwMode="auto">
          <a:xfrm>
            <a:off x="1370153" y="4779150"/>
            <a:ext cx="360000" cy="1620838"/>
            <a:chOff x="782" y="3010"/>
            <a:chExt cx="227" cy="1021"/>
          </a:xfrm>
        </p:grpSpPr>
        <p:grpSp>
          <p:nvGrpSpPr>
            <p:cNvPr id="321584" name="Group 48"/>
            <p:cNvGrpSpPr/>
            <p:nvPr/>
          </p:nvGrpSpPr>
          <p:grpSpPr bwMode="auto">
            <a:xfrm>
              <a:off x="782" y="3010"/>
              <a:ext cx="227" cy="765"/>
              <a:chOff x="527" y="1338"/>
              <a:chExt cx="227" cy="765"/>
            </a:xfrm>
          </p:grpSpPr>
          <p:sp>
            <p:nvSpPr>
              <p:cNvPr id="321585" name="Rectangle 49"/>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86" name="Rectangle 50"/>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dirty="0">
                    <a:cs typeface="Times New Roman" panose="02020603050405020304" pitchFamily="18" charset="0"/>
                  </a:rPr>
                  <a:t>2</a:t>
                </a:r>
                <a:endParaRPr kumimoji="0" lang="en-US" altLang="zh-CN" sz="1800" b="1" dirty="0">
                  <a:cs typeface="Times New Roman" panose="02020603050405020304" pitchFamily="18" charset="0"/>
                </a:endParaRPr>
              </a:p>
            </p:txBody>
          </p:sp>
          <p:sp>
            <p:nvSpPr>
              <p:cNvPr id="321587" name="Rectangle 51"/>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sp>
          <p:nvSpPr>
            <p:cNvPr id="321588" name="Rectangle 52"/>
            <p:cNvSpPr>
              <a:spLocks noChangeArrowheads="1"/>
            </p:cNvSpPr>
            <p:nvPr/>
          </p:nvSpPr>
          <p:spPr bwMode="auto">
            <a:xfrm>
              <a:off x="782"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1589" name="Group 53"/>
          <p:cNvGrpSpPr/>
          <p:nvPr/>
        </p:nvGrpSpPr>
        <p:grpSpPr bwMode="auto">
          <a:xfrm>
            <a:off x="1865312" y="4779150"/>
            <a:ext cx="360000" cy="1620838"/>
            <a:chOff x="1037" y="3010"/>
            <a:chExt cx="227" cy="1021"/>
          </a:xfrm>
        </p:grpSpPr>
        <p:grpSp>
          <p:nvGrpSpPr>
            <p:cNvPr id="321590" name="Group 54"/>
            <p:cNvGrpSpPr/>
            <p:nvPr/>
          </p:nvGrpSpPr>
          <p:grpSpPr bwMode="auto">
            <a:xfrm>
              <a:off x="1037" y="3010"/>
              <a:ext cx="227" cy="765"/>
              <a:chOff x="527" y="1338"/>
              <a:chExt cx="227" cy="765"/>
            </a:xfrm>
          </p:grpSpPr>
          <p:sp>
            <p:nvSpPr>
              <p:cNvPr id="321591" name="Rectangle 55"/>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92" name="Rectangle 56"/>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1593" name="Rectangle 57"/>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1594" name="Rectangle 58"/>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1595" name="Group 59"/>
          <p:cNvGrpSpPr/>
          <p:nvPr/>
        </p:nvGrpSpPr>
        <p:grpSpPr bwMode="auto">
          <a:xfrm>
            <a:off x="2450272" y="4779150"/>
            <a:ext cx="360000" cy="1620838"/>
            <a:chOff x="1037" y="3010"/>
            <a:chExt cx="227" cy="1021"/>
          </a:xfrm>
        </p:grpSpPr>
        <p:grpSp>
          <p:nvGrpSpPr>
            <p:cNvPr id="321596" name="Group 60"/>
            <p:cNvGrpSpPr/>
            <p:nvPr/>
          </p:nvGrpSpPr>
          <p:grpSpPr bwMode="auto">
            <a:xfrm>
              <a:off x="1037" y="3010"/>
              <a:ext cx="227" cy="765"/>
              <a:chOff x="527" y="1338"/>
              <a:chExt cx="227" cy="765"/>
            </a:xfrm>
          </p:grpSpPr>
          <p:sp>
            <p:nvSpPr>
              <p:cNvPr id="321597" name="Rectangle 61"/>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598" name="Rectangle 62"/>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1599" name="Rectangle 63"/>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1600" name="Rectangle 64"/>
            <p:cNvSpPr>
              <a:spLocks noChangeArrowheads="1"/>
            </p:cNvSpPr>
            <p:nvPr/>
          </p:nvSpPr>
          <p:spPr bwMode="auto">
            <a:xfrm>
              <a:off x="1037" y="3776"/>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grpSp>
        <p:nvGrpSpPr>
          <p:cNvPr id="321601" name="Group 65"/>
          <p:cNvGrpSpPr/>
          <p:nvPr/>
        </p:nvGrpSpPr>
        <p:grpSpPr bwMode="auto">
          <a:xfrm>
            <a:off x="4025770" y="4779150"/>
            <a:ext cx="360000" cy="1620838"/>
            <a:chOff x="1037" y="3010"/>
            <a:chExt cx="227" cy="1021"/>
          </a:xfrm>
        </p:grpSpPr>
        <p:grpSp>
          <p:nvGrpSpPr>
            <p:cNvPr id="321602" name="Group 66"/>
            <p:cNvGrpSpPr/>
            <p:nvPr/>
          </p:nvGrpSpPr>
          <p:grpSpPr bwMode="auto">
            <a:xfrm>
              <a:off x="1037" y="3010"/>
              <a:ext cx="227" cy="765"/>
              <a:chOff x="527" y="1338"/>
              <a:chExt cx="227" cy="765"/>
            </a:xfrm>
          </p:grpSpPr>
          <p:sp>
            <p:nvSpPr>
              <p:cNvPr id="321603" name="Rectangle 67"/>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1604" name="Rectangle 68"/>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1605" name="Rectangle 69"/>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1606" name="Rectangle 70"/>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grpSp>
        <p:nvGrpSpPr>
          <p:cNvPr id="321607" name="Group 71"/>
          <p:cNvGrpSpPr/>
          <p:nvPr/>
        </p:nvGrpSpPr>
        <p:grpSpPr bwMode="auto">
          <a:xfrm>
            <a:off x="4565959" y="4779150"/>
            <a:ext cx="360000" cy="1620838"/>
            <a:chOff x="1037" y="3010"/>
            <a:chExt cx="227" cy="1021"/>
          </a:xfrm>
        </p:grpSpPr>
        <p:grpSp>
          <p:nvGrpSpPr>
            <p:cNvPr id="321608" name="Group 72"/>
            <p:cNvGrpSpPr/>
            <p:nvPr/>
          </p:nvGrpSpPr>
          <p:grpSpPr bwMode="auto">
            <a:xfrm>
              <a:off x="1037" y="3010"/>
              <a:ext cx="227" cy="765"/>
              <a:chOff x="527" y="1338"/>
              <a:chExt cx="227" cy="765"/>
            </a:xfrm>
          </p:grpSpPr>
          <p:sp>
            <p:nvSpPr>
              <p:cNvPr id="321609" name="Rectangle 73"/>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1610" name="Rectangle 74"/>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611" name="Rectangle 75"/>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1612" name="Rectangle 76"/>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grpSp>
        <p:nvGrpSpPr>
          <p:cNvPr id="321613" name="Group 77"/>
          <p:cNvGrpSpPr/>
          <p:nvPr/>
        </p:nvGrpSpPr>
        <p:grpSpPr bwMode="auto">
          <a:xfrm>
            <a:off x="5105567" y="4779150"/>
            <a:ext cx="360000" cy="1620838"/>
            <a:chOff x="1037" y="3010"/>
            <a:chExt cx="227" cy="1021"/>
          </a:xfrm>
        </p:grpSpPr>
        <p:grpSp>
          <p:nvGrpSpPr>
            <p:cNvPr id="321614" name="Group 78"/>
            <p:cNvGrpSpPr/>
            <p:nvPr/>
          </p:nvGrpSpPr>
          <p:grpSpPr bwMode="auto">
            <a:xfrm>
              <a:off x="1037" y="3010"/>
              <a:ext cx="227" cy="765"/>
              <a:chOff x="527" y="1338"/>
              <a:chExt cx="227" cy="765"/>
            </a:xfrm>
          </p:grpSpPr>
          <p:sp>
            <p:nvSpPr>
              <p:cNvPr id="321615" name="Rectangle 79"/>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1616" name="Rectangle 80"/>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617" name="Rectangle 81"/>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sp>
          <p:nvSpPr>
            <p:cNvPr id="321618" name="Rectangle 82"/>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grpSp>
        <p:nvGrpSpPr>
          <p:cNvPr id="321619" name="Group 83"/>
          <p:cNvGrpSpPr/>
          <p:nvPr/>
        </p:nvGrpSpPr>
        <p:grpSpPr bwMode="auto">
          <a:xfrm>
            <a:off x="5645627" y="4779150"/>
            <a:ext cx="360000" cy="1620838"/>
            <a:chOff x="1037" y="3010"/>
            <a:chExt cx="227" cy="1021"/>
          </a:xfrm>
        </p:grpSpPr>
        <p:grpSp>
          <p:nvGrpSpPr>
            <p:cNvPr id="321620" name="Group 84"/>
            <p:cNvGrpSpPr/>
            <p:nvPr/>
          </p:nvGrpSpPr>
          <p:grpSpPr bwMode="auto">
            <a:xfrm>
              <a:off x="1037" y="3010"/>
              <a:ext cx="227" cy="765"/>
              <a:chOff x="527" y="1338"/>
              <a:chExt cx="227" cy="765"/>
            </a:xfrm>
          </p:grpSpPr>
          <p:sp>
            <p:nvSpPr>
              <p:cNvPr id="321621" name="Rectangle 85"/>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1622" name="Rectangle 86"/>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623" name="Rectangle 87"/>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sp>
          <p:nvSpPr>
            <p:cNvPr id="321624" name="Rectangle 88"/>
            <p:cNvSpPr>
              <a:spLocks noChangeArrowheads="1"/>
            </p:cNvSpPr>
            <p:nvPr/>
          </p:nvSpPr>
          <p:spPr bwMode="auto">
            <a:xfrm>
              <a:off x="1037" y="3776"/>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1625" name="Group 89"/>
          <p:cNvGrpSpPr/>
          <p:nvPr/>
        </p:nvGrpSpPr>
        <p:grpSpPr bwMode="auto">
          <a:xfrm>
            <a:off x="6186009" y="4779150"/>
            <a:ext cx="360000" cy="1620838"/>
            <a:chOff x="1037" y="3010"/>
            <a:chExt cx="227" cy="1021"/>
          </a:xfrm>
        </p:grpSpPr>
        <p:grpSp>
          <p:nvGrpSpPr>
            <p:cNvPr id="321626" name="Group 90"/>
            <p:cNvGrpSpPr/>
            <p:nvPr/>
          </p:nvGrpSpPr>
          <p:grpSpPr bwMode="auto">
            <a:xfrm>
              <a:off x="1037" y="3010"/>
              <a:ext cx="227" cy="765"/>
              <a:chOff x="527" y="1338"/>
              <a:chExt cx="227" cy="765"/>
            </a:xfrm>
          </p:grpSpPr>
          <p:sp>
            <p:nvSpPr>
              <p:cNvPr id="321627" name="Rectangle 91"/>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1628" name="Rectangle 92"/>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1629" name="Rectangle 93"/>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sp>
          <p:nvSpPr>
            <p:cNvPr id="321630" name="Rectangle 94"/>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1631" name="Group 95"/>
          <p:cNvGrpSpPr/>
          <p:nvPr/>
        </p:nvGrpSpPr>
        <p:grpSpPr bwMode="auto">
          <a:xfrm>
            <a:off x="6725747" y="4779150"/>
            <a:ext cx="360000" cy="1620838"/>
            <a:chOff x="1037" y="3010"/>
            <a:chExt cx="227" cy="1021"/>
          </a:xfrm>
        </p:grpSpPr>
        <p:grpSp>
          <p:nvGrpSpPr>
            <p:cNvPr id="321632" name="Group 96"/>
            <p:cNvGrpSpPr/>
            <p:nvPr/>
          </p:nvGrpSpPr>
          <p:grpSpPr bwMode="auto">
            <a:xfrm>
              <a:off x="1037" y="3010"/>
              <a:ext cx="227" cy="765"/>
              <a:chOff x="527" y="1338"/>
              <a:chExt cx="227" cy="765"/>
            </a:xfrm>
          </p:grpSpPr>
          <p:sp>
            <p:nvSpPr>
              <p:cNvPr id="321633" name="Rectangle 97"/>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1634" name="Rectangle 98"/>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1635" name="Rectangle 99"/>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sp>
          <p:nvSpPr>
            <p:cNvPr id="321636" name="Rectangle 100"/>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1637" name="Text Box 101"/>
          <p:cNvSpPr txBox="1">
            <a:spLocks noChangeArrowheads="1"/>
          </p:cNvSpPr>
          <p:nvPr/>
        </p:nvSpPr>
        <p:spPr bwMode="auto">
          <a:xfrm>
            <a:off x="7761185" y="4734146"/>
            <a:ext cx="2700000" cy="12772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buClr>
                <a:schemeClr val="hlink"/>
              </a:buClr>
              <a:buSzPct val="90000"/>
            </a:pPr>
            <a:r>
              <a:rPr kumimoji="0" lang="en-US" altLang="zh-CN" b="1" dirty="0">
                <a:cs typeface="Times New Roman" panose="02020603050405020304" pitchFamily="18" charset="0"/>
              </a:rPr>
              <a:t>10 </a:t>
            </a:r>
            <a:r>
              <a:rPr kumimoji="0" lang="en-US" altLang="zh-CN" b="1" dirty="0" err="1">
                <a:cs typeface="Times New Roman" panose="02020603050405020304" pitchFamily="18" charset="0"/>
              </a:rPr>
              <a:t>tmes</a:t>
            </a:r>
            <a:r>
              <a:rPr kumimoji="0" lang="en-US" altLang="zh-CN" b="1" dirty="0">
                <a:cs typeface="Times New Roman" panose="02020603050405020304" pitchFamily="18" charset="0"/>
              </a:rPr>
              <a:t> page fault</a:t>
            </a:r>
            <a:endParaRPr kumimoji="0" lang="en-US" altLang="zh-CN" b="1" dirty="0">
              <a:cs typeface="Times New Roman" panose="02020603050405020304" pitchFamily="18" charset="0"/>
            </a:endParaRPr>
          </a:p>
          <a:p>
            <a:pPr>
              <a:spcBef>
                <a:spcPts val="300"/>
              </a:spcBef>
              <a:buClr>
                <a:schemeClr val="hlink"/>
              </a:buClr>
              <a:buSzPct val="90000"/>
            </a:pPr>
            <a:r>
              <a:rPr kumimoji="0" lang="en-US" altLang="zh-CN" b="1" dirty="0">
                <a:cs typeface="Times New Roman" panose="02020603050405020304" pitchFamily="18" charset="0"/>
              </a:rPr>
              <a:t>Page fault rate</a:t>
            </a:r>
            <a:r>
              <a:rPr kumimoji="0" lang="zh-CN" altLang="en-US" b="1" dirty="0">
                <a:cs typeface="Times New Roman" panose="02020603050405020304" pitchFamily="18" charset="0"/>
              </a:rPr>
              <a:t>：</a:t>
            </a:r>
            <a:endParaRPr kumimoji="0" lang="zh-CN" altLang="en-US" b="1" dirty="0">
              <a:cs typeface="Times New Roman" panose="02020603050405020304" pitchFamily="18" charset="0"/>
            </a:endParaRPr>
          </a:p>
          <a:p>
            <a:pPr>
              <a:spcBef>
                <a:spcPts val="300"/>
              </a:spcBef>
              <a:buClr>
                <a:schemeClr val="hlink"/>
              </a:buClr>
              <a:buSzPct val="90000"/>
            </a:pPr>
            <a:r>
              <a:rPr kumimoji="0" lang="zh-CN" altLang="en-US" b="1" dirty="0">
                <a:cs typeface="Times New Roman" panose="02020603050405020304" pitchFamily="18" charset="0"/>
              </a:rPr>
              <a:t>    </a:t>
            </a:r>
            <a:r>
              <a:rPr kumimoji="0" lang="en-US" altLang="zh-CN" b="1" dirty="0">
                <a:cs typeface="Times New Roman" panose="02020603050405020304" pitchFamily="18" charset="0"/>
              </a:rPr>
              <a:t>10/12=83.3%</a:t>
            </a:r>
            <a:endParaRPr kumimoji="0" lang="en-US" altLang="zh-CN" dirty="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8526270" y="53625"/>
            <a:ext cx="3495040" cy="2340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8"/>
                                        </p:tgtEl>
                                        <p:attrNameLst>
                                          <p:attrName>style.visibility</p:attrName>
                                        </p:attrNameLst>
                                      </p:cBhvr>
                                      <p:to>
                                        <p:strVal val="visible"/>
                                      </p:to>
                                    </p:set>
                                    <p:animEffect transition="in" filter="wipe(left)">
                                      <p:cBhvr>
                                        <p:cTn id="7" dur="500"/>
                                        <p:tgtEl>
                                          <p:spTgt spid="321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1541"/>
                                        </p:tgtEl>
                                        <p:attrNameLst>
                                          <p:attrName>style.visibility</p:attrName>
                                        </p:attrNameLst>
                                      </p:cBhvr>
                                      <p:to>
                                        <p:strVal val="visible"/>
                                      </p:to>
                                    </p:set>
                                    <p:animEffect transition="in" filter="wipe(up)">
                                      <p:cBhvr>
                                        <p:cTn id="12" dur="500"/>
                                        <p:tgtEl>
                                          <p:spTgt spid="3215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1545"/>
                                        </p:tgtEl>
                                        <p:attrNameLst>
                                          <p:attrName>style.visibility</p:attrName>
                                        </p:attrNameLst>
                                      </p:cBhvr>
                                      <p:to>
                                        <p:strVal val="visible"/>
                                      </p:to>
                                    </p:set>
                                    <p:animEffect transition="in" filter="wipe(up)">
                                      <p:cBhvr>
                                        <p:cTn id="17" dur="500"/>
                                        <p:tgtEl>
                                          <p:spTgt spid="3215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1549"/>
                                        </p:tgtEl>
                                        <p:attrNameLst>
                                          <p:attrName>style.visibility</p:attrName>
                                        </p:attrNameLst>
                                      </p:cBhvr>
                                      <p:to>
                                        <p:strVal val="visible"/>
                                      </p:to>
                                    </p:set>
                                    <p:animEffect transition="in" filter="wipe(up)">
                                      <p:cBhvr>
                                        <p:cTn id="22" dur="500"/>
                                        <p:tgtEl>
                                          <p:spTgt spid="3215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21553"/>
                                        </p:tgtEl>
                                        <p:attrNameLst>
                                          <p:attrName>style.visibility</p:attrName>
                                        </p:attrNameLst>
                                      </p:cBhvr>
                                      <p:to>
                                        <p:strVal val="visible"/>
                                      </p:to>
                                    </p:set>
                                    <p:animEffect transition="in" filter="wipe(up)">
                                      <p:cBhvr>
                                        <p:cTn id="27" dur="500"/>
                                        <p:tgtEl>
                                          <p:spTgt spid="3215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1557"/>
                                        </p:tgtEl>
                                        <p:attrNameLst>
                                          <p:attrName>style.visibility</p:attrName>
                                        </p:attrNameLst>
                                      </p:cBhvr>
                                      <p:to>
                                        <p:strVal val="visible"/>
                                      </p:to>
                                    </p:set>
                                    <p:animEffect transition="in" filter="wipe(up)">
                                      <p:cBhvr>
                                        <p:cTn id="32" dur="500"/>
                                        <p:tgtEl>
                                          <p:spTgt spid="3215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21561"/>
                                        </p:tgtEl>
                                        <p:attrNameLst>
                                          <p:attrName>style.visibility</p:attrName>
                                        </p:attrNameLst>
                                      </p:cBhvr>
                                      <p:to>
                                        <p:strVal val="visible"/>
                                      </p:to>
                                    </p:set>
                                    <p:animEffect transition="in" filter="wipe(up)">
                                      <p:cBhvr>
                                        <p:cTn id="37" dur="500"/>
                                        <p:tgtEl>
                                          <p:spTgt spid="3215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21565"/>
                                        </p:tgtEl>
                                        <p:attrNameLst>
                                          <p:attrName>style.visibility</p:attrName>
                                        </p:attrNameLst>
                                      </p:cBhvr>
                                      <p:to>
                                        <p:strVal val="visible"/>
                                      </p:to>
                                    </p:set>
                                    <p:animEffect transition="in" filter="wipe(up)">
                                      <p:cBhvr>
                                        <p:cTn id="42" dur="500"/>
                                        <p:tgtEl>
                                          <p:spTgt spid="3215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21569"/>
                                        </p:tgtEl>
                                        <p:attrNameLst>
                                          <p:attrName>style.visibility</p:attrName>
                                        </p:attrNameLst>
                                      </p:cBhvr>
                                      <p:to>
                                        <p:strVal val="visible"/>
                                      </p:to>
                                    </p:set>
                                    <p:animEffect transition="in" filter="wipe(up)">
                                      <p:cBhvr>
                                        <p:cTn id="47" dur="500"/>
                                        <p:tgtEl>
                                          <p:spTgt spid="3215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21573"/>
                                        </p:tgtEl>
                                        <p:attrNameLst>
                                          <p:attrName>style.visibility</p:attrName>
                                        </p:attrNameLst>
                                      </p:cBhvr>
                                      <p:to>
                                        <p:strVal val="visible"/>
                                      </p:to>
                                    </p:set>
                                    <p:animEffect transition="in" filter="wipe(up)">
                                      <p:cBhvr>
                                        <p:cTn id="52" dur="500"/>
                                        <p:tgtEl>
                                          <p:spTgt spid="32157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1577"/>
                                        </p:tgtEl>
                                        <p:attrNameLst>
                                          <p:attrName>style.visibility</p:attrName>
                                        </p:attrNameLst>
                                      </p:cBhvr>
                                      <p:to>
                                        <p:strVal val="visible"/>
                                      </p:to>
                                    </p:set>
                                    <p:animEffect transition="in" filter="wipe(left)">
                                      <p:cBhvr>
                                        <p:cTn id="57" dur="500"/>
                                        <p:tgtEl>
                                          <p:spTgt spid="3215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21578"/>
                                        </p:tgtEl>
                                        <p:attrNameLst>
                                          <p:attrName>style.visibility</p:attrName>
                                        </p:attrNameLst>
                                      </p:cBhvr>
                                      <p:to>
                                        <p:strVal val="visible"/>
                                      </p:to>
                                    </p:set>
                                    <p:animEffect transition="in" filter="wipe(up)">
                                      <p:cBhvr>
                                        <p:cTn id="62" dur="500"/>
                                        <p:tgtEl>
                                          <p:spTgt spid="32157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21583"/>
                                        </p:tgtEl>
                                        <p:attrNameLst>
                                          <p:attrName>style.visibility</p:attrName>
                                        </p:attrNameLst>
                                      </p:cBhvr>
                                      <p:to>
                                        <p:strVal val="visible"/>
                                      </p:to>
                                    </p:set>
                                    <p:animEffect transition="in" filter="wipe(up)">
                                      <p:cBhvr>
                                        <p:cTn id="67" dur="500"/>
                                        <p:tgtEl>
                                          <p:spTgt spid="32158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21589"/>
                                        </p:tgtEl>
                                        <p:attrNameLst>
                                          <p:attrName>style.visibility</p:attrName>
                                        </p:attrNameLst>
                                      </p:cBhvr>
                                      <p:to>
                                        <p:strVal val="visible"/>
                                      </p:to>
                                    </p:set>
                                    <p:animEffect transition="in" filter="wipe(up)">
                                      <p:cBhvr>
                                        <p:cTn id="72" dur="500"/>
                                        <p:tgtEl>
                                          <p:spTgt spid="3215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321595"/>
                                        </p:tgtEl>
                                        <p:attrNameLst>
                                          <p:attrName>style.visibility</p:attrName>
                                        </p:attrNameLst>
                                      </p:cBhvr>
                                      <p:to>
                                        <p:strVal val="visible"/>
                                      </p:to>
                                    </p:set>
                                    <p:animEffect transition="in" filter="wipe(up)">
                                      <p:cBhvr>
                                        <p:cTn id="77" dur="500"/>
                                        <p:tgtEl>
                                          <p:spTgt spid="32159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21601"/>
                                        </p:tgtEl>
                                        <p:attrNameLst>
                                          <p:attrName>style.visibility</p:attrName>
                                        </p:attrNameLst>
                                      </p:cBhvr>
                                      <p:to>
                                        <p:strVal val="visible"/>
                                      </p:to>
                                    </p:set>
                                    <p:animEffect transition="in" filter="wipe(up)">
                                      <p:cBhvr>
                                        <p:cTn id="82" dur="500"/>
                                        <p:tgtEl>
                                          <p:spTgt spid="32160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321607"/>
                                        </p:tgtEl>
                                        <p:attrNameLst>
                                          <p:attrName>style.visibility</p:attrName>
                                        </p:attrNameLst>
                                      </p:cBhvr>
                                      <p:to>
                                        <p:strVal val="visible"/>
                                      </p:to>
                                    </p:set>
                                    <p:animEffect transition="in" filter="wipe(up)">
                                      <p:cBhvr>
                                        <p:cTn id="87" dur="500"/>
                                        <p:tgtEl>
                                          <p:spTgt spid="32160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321613"/>
                                        </p:tgtEl>
                                        <p:attrNameLst>
                                          <p:attrName>style.visibility</p:attrName>
                                        </p:attrNameLst>
                                      </p:cBhvr>
                                      <p:to>
                                        <p:strVal val="visible"/>
                                      </p:to>
                                    </p:set>
                                    <p:animEffect transition="in" filter="wipe(up)">
                                      <p:cBhvr>
                                        <p:cTn id="92" dur="500"/>
                                        <p:tgtEl>
                                          <p:spTgt spid="32161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321619"/>
                                        </p:tgtEl>
                                        <p:attrNameLst>
                                          <p:attrName>style.visibility</p:attrName>
                                        </p:attrNameLst>
                                      </p:cBhvr>
                                      <p:to>
                                        <p:strVal val="visible"/>
                                      </p:to>
                                    </p:set>
                                    <p:animEffect transition="in" filter="wipe(up)">
                                      <p:cBhvr>
                                        <p:cTn id="97" dur="500"/>
                                        <p:tgtEl>
                                          <p:spTgt spid="32161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321625"/>
                                        </p:tgtEl>
                                        <p:attrNameLst>
                                          <p:attrName>style.visibility</p:attrName>
                                        </p:attrNameLst>
                                      </p:cBhvr>
                                      <p:to>
                                        <p:strVal val="visible"/>
                                      </p:to>
                                    </p:set>
                                    <p:animEffect transition="in" filter="wipe(up)">
                                      <p:cBhvr>
                                        <p:cTn id="102" dur="500"/>
                                        <p:tgtEl>
                                          <p:spTgt spid="32162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321631"/>
                                        </p:tgtEl>
                                        <p:attrNameLst>
                                          <p:attrName>style.visibility</p:attrName>
                                        </p:attrNameLst>
                                      </p:cBhvr>
                                      <p:to>
                                        <p:strVal val="visible"/>
                                      </p:to>
                                    </p:set>
                                    <p:animEffect transition="in" filter="wipe(up)">
                                      <p:cBhvr>
                                        <p:cTn id="107" dur="500"/>
                                        <p:tgtEl>
                                          <p:spTgt spid="32163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21637"/>
                                        </p:tgtEl>
                                        <p:attrNameLst>
                                          <p:attrName>style.visibility</p:attrName>
                                        </p:attrNameLst>
                                      </p:cBhvr>
                                      <p:to>
                                        <p:strVal val="visible"/>
                                      </p:to>
                                    </p:set>
                                    <p:animEffect transition="in" filter="wipe(left)">
                                      <p:cBhvr>
                                        <p:cTn id="112" dur="500"/>
                                        <p:tgtEl>
                                          <p:spTgt spid="321637"/>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nodeType="clickEffect">
                                  <p:stCondLst>
                                    <p:cond delay="0"/>
                                  </p:stCondLst>
                                  <p:childTnLst>
                                    <p:set>
                                      <p:cBhvr>
                                        <p:cTn id="116" dur="1" fill="hold">
                                          <p:stCondLst>
                                            <p:cond delay="0"/>
                                          </p:stCondLst>
                                        </p:cTn>
                                        <p:tgtEl>
                                          <p:spTgt spid="3"/>
                                        </p:tgtEl>
                                        <p:attrNameLst>
                                          <p:attrName>style.visibility</p:attrName>
                                        </p:attrNameLst>
                                      </p:cBhvr>
                                      <p:to>
                                        <p:strVal val="visible"/>
                                      </p:to>
                                    </p:set>
                                    <p:anim calcmode="lin" valueType="num">
                                      <p:cBhvr>
                                        <p:cTn id="117" dur="500" fill="hold"/>
                                        <p:tgtEl>
                                          <p:spTgt spid="3"/>
                                        </p:tgtEl>
                                        <p:attrNameLst>
                                          <p:attrName>ppt_w</p:attrName>
                                        </p:attrNameLst>
                                      </p:cBhvr>
                                      <p:tavLst>
                                        <p:tav tm="0">
                                          <p:val>
                                            <p:fltVal val="0"/>
                                          </p:val>
                                        </p:tav>
                                        <p:tav tm="100000">
                                          <p:val>
                                            <p:strVal val="#ppt_w"/>
                                          </p:val>
                                        </p:tav>
                                      </p:tavLst>
                                    </p:anim>
                                    <p:anim calcmode="lin" valueType="num">
                                      <p:cBhvr>
                                        <p:cTn id="118" dur="500" fill="hold"/>
                                        <p:tgtEl>
                                          <p:spTgt spid="3"/>
                                        </p:tgtEl>
                                        <p:attrNameLst>
                                          <p:attrName>ppt_h</p:attrName>
                                        </p:attrNameLst>
                                      </p:cBhvr>
                                      <p:tavLst>
                                        <p:tav tm="0">
                                          <p:val>
                                            <p:fltVal val="0"/>
                                          </p:val>
                                        </p:tav>
                                        <p:tav tm="100000">
                                          <p:val>
                                            <p:strVal val="#ppt_h"/>
                                          </p:val>
                                        </p:tav>
                                      </p:tavLst>
                                    </p:anim>
                                    <p:animEffect transition="in" filter="fade">
                                      <p:cBhvr>
                                        <p:cTn id="119" dur="500"/>
                                        <p:tgtEl>
                                          <p:spTgt spid="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21540"/>
                                        </p:tgtEl>
                                        <p:attrNameLst>
                                          <p:attrName>style.visibility</p:attrName>
                                        </p:attrNameLst>
                                      </p:cBhvr>
                                      <p:to>
                                        <p:strVal val="visible"/>
                                      </p:to>
                                    </p:set>
                                    <p:animEffect transition="in" filter="wipe(left)">
                                      <p:cBhvr>
                                        <p:cTn id="124" dur="500"/>
                                        <p:tgtEl>
                                          <p:spTgt spid="321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bldLvl="2"/>
      <p:bldP spid="321540" grpId="0" animBg="1"/>
      <p:bldP spid="321577" grpId="0" animBg="1"/>
      <p:bldP spid="3216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dirty="0"/>
              <a:t>Optimal Algorithm</a:t>
            </a:r>
            <a:endParaRPr lang="en-US" altLang="zh-CN" dirty="0"/>
          </a:p>
        </p:txBody>
      </p:sp>
      <p:sp>
        <p:nvSpPr>
          <p:cNvPr id="212995" name="Rectangle 3"/>
          <p:cNvSpPr>
            <a:spLocks noGrp="1" noChangeArrowheads="1"/>
          </p:cNvSpPr>
          <p:nvPr>
            <p:ph idx="1"/>
          </p:nvPr>
        </p:nvSpPr>
        <p:spPr/>
        <p:txBody>
          <a:bodyPr>
            <a:normAutofit/>
          </a:bodyPr>
          <a:lstStyle/>
          <a:p>
            <a:pPr>
              <a:spcBef>
                <a:spcPts val="600"/>
              </a:spcBef>
              <a:tabLst>
                <a:tab pos="1890395" algn="l"/>
              </a:tabLst>
            </a:pPr>
            <a:r>
              <a:rPr lang="en-US" altLang="zh-CN" dirty="0"/>
              <a:t>Replace the page that will not be used for the </a:t>
            </a:r>
            <a:r>
              <a:rPr lang="en-US" altLang="zh-CN" dirty="0">
                <a:solidFill>
                  <a:srgbClr val="0000FF"/>
                </a:solidFill>
              </a:rPr>
              <a:t>longest</a:t>
            </a:r>
            <a:r>
              <a:rPr lang="en-US" altLang="zh-CN" dirty="0"/>
              <a:t> </a:t>
            </a:r>
            <a:r>
              <a:rPr lang="en-US" altLang="zh-CN" dirty="0">
                <a:solidFill>
                  <a:srgbClr val="0000FF"/>
                </a:solidFill>
              </a:rPr>
              <a:t>period</a:t>
            </a:r>
            <a:r>
              <a:rPr lang="en-US" altLang="zh-CN" dirty="0"/>
              <a:t> of time.</a:t>
            </a:r>
            <a:endParaRPr lang="en-US" altLang="zh-CN" dirty="0"/>
          </a:p>
          <a:p>
            <a:pPr>
              <a:spcBef>
                <a:spcPts val="600"/>
              </a:spcBef>
              <a:tabLst>
                <a:tab pos="1890395" algn="l"/>
              </a:tabLst>
            </a:pPr>
            <a:r>
              <a:rPr lang="en-US" altLang="zh-CN" dirty="0"/>
              <a:t>3 frames example</a:t>
            </a:r>
            <a:endParaRPr lang="en-US" altLang="zh-CN" dirty="0"/>
          </a:p>
          <a:p>
            <a:pPr lvl="1">
              <a:spcBef>
                <a:spcPts val="600"/>
              </a:spcBef>
              <a:buNone/>
              <a:tabLst>
                <a:tab pos="1890395" algn="l"/>
              </a:tabLst>
            </a:pPr>
            <a:r>
              <a:rPr lang="en-US" altLang="zh-CN" dirty="0">
                <a:solidFill>
                  <a:srgbClr val="0000FF"/>
                </a:solidFill>
              </a:rPr>
              <a:t> 7     0     1     2     0     3     0     4     2     3     0     3     2     1     2     0     1     7     0     1</a:t>
            </a:r>
            <a:endParaRPr lang="en-US" altLang="zh-CN" dirty="0"/>
          </a:p>
        </p:txBody>
      </p:sp>
      <p:sp>
        <p:nvSpPr>
          <p:cNvPr id="41" name="灯片编号占位符 3"/>
          <p:cNvSpPr>
            <a:spLocks noGrp="1"/>
          </p:cNvSpPr>
          <p:nvPr>
            <p:ph type="sldNum" sz="quarter" idx="10"/>
          </p:nvPr>
        </p:nvSpPr>
        <p:spPr/>
        <p:txBody>
          <a:bodyPr/>
          <a:lstStyle/>
          <a:p>
            <a:fld id="{408E8582-5510-461A-936A-CDAD05DA4EAE}" type="slidenum">
              <a:rPr lang="en-US" altLang="zh-CN"/>
            </a:fld>
            <a:endParaRPr lang="en-US" altLang="zh-CN"/>
          </a:p>
        </p:txBody>
      </p:sp>
      <p:grpSp>
        <p:nvGrpSpPr>
          <p:cNvPr id="212996" name="Group 4"/>
          <p:cNvGrpSpPr/>
          <p:nvPr/>
        </p:nvGrpSpPr>
        <p:grpSpPr bwMode="auto">
          <a:xfrm>
            <a:off x="1006965" y="2691600"/>
            <a:ext cx="288000" cy="1143000"/>
            <a:chOff x="480" y="2928"/>
            <a:chExt cx="192" cy="720"/>
          </a:xfrm>
        </p:grpSpPr>
        <p:sp>
          <p:nvSpPr>
            <p:cNvPr id="212997" name="Rectangle 5"/>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endParaRPr lang="en-US" altLang="zh-CN" b="1" dirty="0"/>
            </a:p>
          </p:txBody>
        </p:sp>
        <p:sp>
          <p:nvSpPr>
            <p:cNvPr id="212998" name="Rectangle 6"/>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212999" name="Rectangle 7"/>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213000" name="Group 8"/>
          <p:cNvGrpSpPr/>
          <p:nvPr/>
        </p:nvGrpSpPr>
        <p:grpSpPr bwMode="auto">
          <a:xfrm>
            <a:off x="1501915" y="2718588"/>
            <a:ext cx="288000" cy="1143000"/>
            <a:chOff x="480" y="2928"/>
            <a:chExt cx="192" cy="720"/>
          </a:xfrm>
        </p:grpSpPr>
        <p:sp>
          <p:nvSpPr>
            <p:cNvPr id="213001" name="Rectangle 9"/>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7</a:t>
              </a:r>
              <a:endParaRPr lang="en-US" altLang="zh-CN" b="1"/>
            </a:p>
          </p:txBody>
        </p:sp>
        <p:sp>
          <p:nvSpPr>
            <p:cNvPr id="213002" name="Rectangle 10"/>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213003" name="Rectangle 11"/>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213004" name="Group 12"/>
          <p:cNvGrpSpPr/>
          <p:nvPr/>
        </p:nvGrpSpPr>
        <p:grpSpPr bwMode="auto">
          <a:xfrm>
            <a:off x="2041975" y="2718588"/>
            <a:ext cx="288000" cy="1143000"/>
            <a:chOff x="480" y="2928"/>
            <a:chExt cx="192" cy="720"/>
          </a:xfrm>
        </p:grpSpPr>
        <p:sp>
          <p:nvSpPr>
            <p:cNvPr id="213005" name="Rectangle 13"/>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7</a:t>
              </a:r>
              <a:endParaRPr lang="en-US" altLang="zh-CN" b="1"/>
            </a:p>
          </p:txBody>
        </p:sp>
        <p:sp>
          <p:nvSpPr>
            <p:cNvPr id="213006" name="Rectangle 14"/>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213007" name="Rectangle 15"/>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grpSp>
      <p:grpSp>
        <p:nvGrpSpPr>
          <p:cNvPr id="213008" name="Group 16"/>
          <p:cNvGrpSpPr/>
          <p:nvPr/>
        </p:nvGrpSpPr>
        <p:grpSpPr bwMode="auto">
          <a:xfrm>
            <a:off x="2585610" y="2718588"/>
            <a:ext cx="288000" cy="1143000"/>
            <a:chOff x="480" y="2928"/>
            <a:chExt cx="192" cy="720"/>
          </a:xfrm>
        </p:grpSpPr>
        <p:sp>
          <p:nvSpPr>
            <p:cNvPr id="213009" name="Rectangle 17"/>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sp>
          <p:nvSpPr>
            <p:cNvPr id="213010" name="Rectangle 18"/>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213011" name="Rectangle 19"/>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grpSp>
      <p:grpSp>
        <p:nvGrpSpPr>
          <p:cNvPr id="213012" name="Group 20"/>
          <p:cNvGrpSpPr/>
          <p:nvPr/>
        </p:nvGrpSpPr>
        <p:grpSpPr bwMode="auto">
          <a:xfrm>
            <a:off x="3620725" y="2736050"/>
            <a:ext cx="288000" cy="1143000"/>
            <a:chOff x="480" y="2928"/>
            <a:chExt cx="192" cy="720"/>
          </a:xfrm>
        </p:grpSpPr>
        <p:sp>
          <p:nvSpPr>
            <p:cNvPr id="213013" name="Rectangle 21"/>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213014" name="Rectangle 22"/>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213015" name="Rectangle 23"/>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grpSp>
      <p:grpSp>
        <p:nvGrpSpPr>
          <p:cNvPr id="213016" name="Group 24"/>
          <p:cNvGrpSpPr/>
          <p:nvPr/>
        </p:nvGrpSpPr>
        <p:grpSpPr bwMode="auto">
          <a:xfrm>
            <a:off x="4700845" y="2736050"/>
            <a:ext cx="288000" cy="1143000"/>
            <a:chOff x="480" y="2928"/>
            <a:chExt cx="192" cy="720"/>
          </a:xfrm>
        </p:grpSpPr>
        <p:sp>
          <p:nvSpPr>
            <p:cNvPr id="213017" name="Rectangle 25"/>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213018" name="Rectangle 26"/>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4</a:t>
              </a:r>
              <a:endParaRPr lang="en-US" altLang="zh-CN" b="1" dirty="0"/>
            </a:p>
          </p:txBody>
        </p:sp>
        <p:sp>
          <p:nvSpPr>
            <p:cNvPr id="213019" name="Rectangle 27"/>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grpSp>
      <p:grpSp>
        <p:nvGrpSpPr>
          <p:cNvPr id="213020" name="Group 28"/>
          <p:cNvGrpSpPr/>
          <p:nvPr/>
        </p:nvGrpSpPr>
        <p:grpSpPr bwMode="auto">
          <a:xfrm>
            <a:off x="6313875" y="2736050"/>
            <a:ext cx="288000" cy="1143000"/>
            <a:chOff x="480" y="2928"/>
            <a:chExt cx="192" cy="720"/>
          </a:xfrm>
        </p:grpSpPr>
        <p:sp>
          <p:nvSpPr>
            <p:cNvPr id="213021" name="Rectangle 29"/>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213022" name="Rectangle 30"/>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213023" name="Rectangle 31"/>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grpSp>
      <p:grpSp>
        <p:nvGrpSpPr>
          <p:cNvPr id="213024" name="Group 32"/>
          <p:cNvGrpSpPr/>
          <p:nvPr/>
        </p:nvGrpSpPr>
        <p:grpSpPr bwMode="auto">
          <a:xfrm>
            <a:off x="7889050" y="2736050"/>
            <a:ext cx="288000" cy="1143000"/>
            <a:chOff x="480" y="2928"/>
            <a:chExt cx="192" cy="720"/>
          </a:xfrm>
        </p:grpSpPr>
        <p:sp>
          <p:nvSpPr>
            <p:cNvPr id="213025" name="Rectangle 33"/>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213026" name="Rectangle 34"/>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213027" name="Rectangle 35"/>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grpSp>
      <p:grpSp>
        <p:nvGrpSpPr>
          <p:cNvPr id="213028" name="Group 36"/>
          <p:cNvGrpSpPr/>
          <p:nvPr/>
        </p:nvGrpSpPr>
        <p:grpSpPr bwMode="auto">
          <a:xfrm>
            <a:off x="10052865" y="2691600"/>
            <a:ext cx="288000" cy="1143000"/>
            <a:chOff x="480" y="2928"/>
            <a:chExt cx="192" cy="720"/>
          </a:xfrm>
        </p:grpSpPr>
        <p:sp>
          <p:nvSpPr>
            <p:cNvPr id="213029" name="Rectangle 37"/>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endParaRPr lang="en-US" altLang="zh-CN" b="1" dirty="0"/>
            </a:p>
          </p:txBody>
        </p:sp>
        <p:sp>
          <p:nvSpPr>
            <p:cNvPr id="213030" name="Rectangle 38"/>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213031" name="Rectangle 39"/>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grpSp>
      <p:sp>
        <p:nvSpPr>
          <p:cNvPr id="213032" name="Rectangle 40"/>
          <p:cNvSpPr>
            <a:spLocks noChangeArrowheads="1"/>
          </p:cNvSpPr>
          <p:nvPr/>
        </p:nvSpPr>
        <p:spPr bwMode="auto">
          <a:xfrm>
            <a:off x="413458" y="4644137"/>
            <a:ext cx="11503189" cy="1980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ts val="600"/>
              </a:spcBef>
              <a:buClr>
                <a:srgbClr val="0000FF"/>
              </a:buClr>
              <a:buSzPct val="80000"/>
              <a:buFont typeface="Wingdings" panose="05000000000000000000" pitchFamily="2" charset="2"/>
              <a:buChar char="n"/>
              <a:tabLst>
                <a:tab pos="1890395" algn="l"/>
              </a:tabLst>
            </a:pPr>
            <a:r>
              <a:rPr lang="en-US" altLang="zh-CN" sz="2800" b="1" dirty="0"/>
              <a:t>Only 9 page faults</a:t>
            </a:r>
            <a:endParaRPr lang="en-US" altLang="zh-CN" sz="2800" b="1" dirty="0"/>
          </a:p>
          <a:p>
            <a:pPr marL="457200" indent="-457200">
              <a:spcBef>
                <a:spcPts val="600"/>
              </a:spcBef>
              <a:buClr>
                <a:srgbClr val="0000FF"/>
              </a:buClr>
              <a:buSzPct val="80000"/>
              <a:buFont typeface="Wingdings" panose="05000000000000000000" pitchFamily="2" charset="2"/>
              <a:buChar char="n"/>
              <a:tabLst>
                <a:tab pos="1890395" algn="l"/>
              </a:tabLst>
            </a:pPr>
            <a:r>
              <a:rPr lang="en-US" altLang="zh-CN" sz="2800" b="1" dirty="0">
                <a:solidFill>
                  <a:srgbClr val="0000FF"/>
                </a:solidFill>
              </a:rPr>
              <a:t>OPT</a:t>
            </a:r>
            <a:r>
              <a:rPr lang="en-US" altLang="zh-CN" sz="2800" b="1" dirty="0"/>
              <a:t> (or MIN) has the </a:t>
            </a:r>
            <a:r>
              <a:rPr lang="en-US" altLang="zh-CN" sz="2800" b="1" dirty="0">
                <a:solidFill>
                  <a:srgbClr val="0000FF"/>
                </a:solidFill>
              </a:rPr>
              <a:t>lowest</a:t>
            </a:r>
            <a:r>
              <a:rPr lang="en-US" altLang="zh-CN" sz="2800" b="1" dirty="0"/>
              <a:t> page-fault rate of all algorithms, and </a:t>
            </a:r>
            <a:r>
              <a:rPr lang="en-US" altLang="zh-CN" sz="2800" b="1" dirty="0">
                <a:solidFill>
                  <a:srgbClr val="0000FF"/>
                </a:solidFill>
              </a:rPr>
              <a:t>never</a:t>
            </a:r>
            <a:r>
              <a:rPr lang="en-US" altLang="zh-CN" sz="2800" b="1" dirty="0"/>
              <a:t> suffer from </a:t>
            </a:r>
            <a:r>
              <a:rPr lang="en-US" altLang="zh-CN" sz="2800" b="1" dirty="0" err="1"/>
              <a:t>Belady's</a:t>
            </a:r>
            <a:r>
              <a:rPr lang="en-US" altLang="zh-CN" sz="2800" b="1" dirty="0"/>
              <a:t> anomaly.</a:t>
            </a:r>
            <a:endParaRPr lang="en-US" altLang="zh-CN" sz="2800" b="1" dirty="0"/>
          </a:p>
        </p:txBody>
      </p:sp>
      <p:sp>
        <p:nvSpPr>
          <p:cNvPr id="42" name="TextBox 154"/>
          <p:cNvSpPr txBox="1"/>
          <p:nvPr/>
        </p:nvSpPr>
        <p:spPr>
          <a:xfrm>
            <a:off x="413458" y="2573905"/>
            <a:ext cx="441146" cy="1289071"/>
          </a:xfrm>
          <a:prstGeom prst="rect">
            <a:avLst/>
          </a:prstGeom>
          <a:noFill/>
        </p:spPr>
        <p:txBody>
          <a:bodyPr wrap="none" rtlCol="0">
            <a:spAutoFit/>
          </a:bodyPr>
          <a:lstStyle/>
          <a:p>
            <a:pPr>
              <a:lnSpc>
                <a:spcPct val="150000"/>
              </a:lnSpc>
            </a:pPr>
            <a:r>
              <a:rPr lang="en-US" altLang="zh-CN" sz="1800" b="1" dirty="0"/>
              <a:t>F1</a:t>
            </a:r>
            <a:endParaRPr lang="en-US" altLang="zh-CN" sz="1800" b="1" dirty="0"/>
          </a:p>
          <a:p>
            <a:pPr>
              <a:lnSpc>
                <a:spcPct val="150000"/>
              </a:lnSpc>
            </a:pPr>
            <a:r>
              <a:rPr lang="en-US" altLang="zh-CN" sz="1800" b="1" dirty="0"/>
              <a:t>F2</a:t>
            </a:r>
            <a:endParaRPr lang="en-US" altLang="zh-CN" sz="1800" b="1" dirty="0"/>
          </a:p>
          <a:p>
            <a:pPr>
              <a:lnSpc>
                <a:spcPct val="150000"/>
              </a:lnSpc>
            </a:pPr>
            <a:r>
              <a:rPr lang="en-US" altLang="zh-CN" sz="1800" b="1" dirty="0"/>
              <a:t>F3</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wipe(left)">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wipe(left)">
                                      <p:cBhvr>
                                        <p:cTn id="12" dur="500"/>
                                        <p:tgtEl>
                                          <p:spTgt spid="21299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2995">
                                            <p:txEl>
                                              <p:pRg st="2" end="2"/>
                                            </p:txEl>
                                          </p:spTgt>
                                        </p:tgtEl>
                                        <p:attrNameLst>
                                          <p:attrName>style.visibility</p:attrName>
                                        </p:attrNameLst>
                                      </p:cBhvr>
                                      <p:to>
                                        <p:strVal val="visible"/>
                                      </p:to>
                                    </p:set>
                                    <p:animEffect transition="in" filter="wipe(left)">
                                      <p:cBhvr>
                                        <p:cTn id="15" dur="500"/>
                                        <p:tgtEl>
                                          <p:spTgt spid="2129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12996"/>
                                        </p:tgtEl>
                                        <p:attrNameLst>
                                          <p:attrName>style.visibility</p:attrName>
                                        </p:attrNameLst>
                                      </p:cBhvr>
                                      <p:to>
                                        <p:strVal val="visible"/>
                                      </p:to>
                                    </p:set>
                                    <p:animEffect transition="in" filter="wipe(up)">
                                      <p:cBhvr>
                                        <p:cTn id="24" dur="500"/>
                                        <p:tgtEl>
                                          <p:spTgt spid="21299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13000"/>
                                        </p:tgtEl>
                                        <p:attrNameLst>
                                          <p:attrName>style.visibility</p:attrName>
                                        </p:attrNameLst>
                                      </p:cBhvr>
                                      <p:to>
                                        <p:strVal val="visible"/>
                                      </p:to>
                                    </p:set>
                                    <p:animEffect transition="in" filter="wipe(up)">
                                      <p:cBhvr>
                                        <p:cTn id="29" dur="500"/>
                                        <p:tgtEl>
                                          <p:spTgt spid="21300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13004"/>
                                        </p:tgtEl>
                                        <p:attrNameLst>
                                          <p:attrName>style.visibility</p:attrName>
                                        </p:attrNameLst>
                                      </p:cBhvr>
                                      <p:to>
                                        <p:strVal val="visible"/>
                                      </p:to>
                                    </p:set>
                                    <p:animEffect transition="in" filter="wipe(up)">
                                      <p:cBhvr>
                                        <p:cTn id="34" dur="500"/>
                                        <p:tgtEl>
                                          <p:spTgt spid="21300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13008"/>
                                        </p:tgtEl>
                                        <p:attrNameLst>
                                          <p:attrName>style.visibility</p:attrName>
                                        </p:attrNameLst>
                                      </p:cBhvr>
                                      <p:to>
                                        <p:strVal val="visible"/>
                                      </p:to>
                                    </p:set>
                                    <p:animEffect transition="in" filter="wipe(up)">
                                      <p:cBhvr>
                                        <p:cTn id="39" dur="500"/>
                                        <p:tgtEl>
                                          <p:spTgt spid="21300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13012"/>
                                        </p:tgtEl>
                                        <p:attrNameLst>
                                          <p:attrName>style.visibility</p:attrName>
                                        </p:attrNameLst>
                                      </p:cBhvr>
                                      <p:to>
                                        <p:strVal val="visible"/>
                                      </p:to>
                                    </p:set>
                                    <p:animEffect transition="in" filter="wipe(up)">
                                      <p:cBhvr>
                                        <p:cTn id="44" dur="500"/>
                                        <p:tgtEl>
                                          <p:spTgt spid="2130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13016"/>
                                        </p:tgtEl>
                                        <p:attrNameLst>
                                          <p:attrName>style.visibility</p:attrName>
                                        </p:attrNameLst>
                                      </p:cBhvr>
                                      <p:to>
                                        <p:strVal val="visible"/>
                                      </p:to>
                                    </p:set>
                                    <p:animEffect transition="in" filter="wipe(up)">
                                      <p:cBhvr>
                                        <p:cTn id="49" dur="500"/>
                                        <p:tgtEl>
                                          <p:spTgt spid="2130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13020"/>
                                        </p:tgtEl>
                                        <p:attrNameLst>
                                          <p:attrName>style.visibility</p:attrName>
                                        </p:attrNameLst>
                                      </p:cBhvr>
                                      <p:to>
                                        <p:strVal val="visible"/>
                                      </p:to>
                                    </p:set>
                                    <p:animEffect transition="in" filter="wipe(up)">
                                      <p:cBhvr>
                                        <p:cTn id="54" dur="500"/>
                                        <p:tgtEl>
                                          <p:spTgt spid="2130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13024"/>
                                        </p:tgtEl>
                                        <p:attrNameLst>
                                          <p:attrName>style.visibility</p:attrName>
                                        </p:attrNameLst>
                                      </p:cBhvr>
                                      <p:to>
                                        <p:strVal val="visible"/>
                                      </p:to>
                                    </p:set>
                                    <p:animEffect transition="in" filter="wipe(up)">
                                      <p:cBhvr>
                                        <p:cTn id="59" dur="500"/>
                                        <p:tgtEl>
                                          <p:spTgt spid="21302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13028"/>
                                        </p:tgtEl>
                                        <p:attrNameLst>
                                          <p:attrName>style.visibility</p:attrName>
                                        </p:attrNameLst>
                                      </p:cBhvr>
                                      <p:to>
                                        <p:strVal val="visible"/>
                                      </p:to>
                                    </p:set>
                                    <p:animEffect transition="in" filter="wipe(up)">
                                      <p:cBhvr>
                                        <p:cTn id="64" dur="500"/>
                                        <p:tgtEl>
                                          <p:spTgt spid="21302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3032"/>
                                        </p:tgtEl>
                                        <p:attrNameLst>
                                          <p:attrName>style.visibility</p:attrName>
                                        </p:attrNameLst>
                                      </p:cBhvr>
                                      <p:to>
                                        <p:strVal val="visible"/>
                                      </p:to>
                                    </p:set>
                                    <p:animEffect transition="in" filter="wipe(left)">
                                      <p:cBhvr>
                                        <p:cTn id="69" dur="500"/>
                                        <p:tgtEl>
                                          <p:spTgt spid="21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P spid="213032" grpId="0"/>
      <p:bldP spid="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 Algorithm</a:t>
            </a:r>
            <a:endParaRPr lang="zh-CN" altLang="en-US" dirty="0"/>
          </a:p>
        </p:txBody>
      </p:sp>
      <p:sp>
        <p:nvSpPr>
          <p:cNvPr id="3" name="内容占位符 2"/>
          <p:cNvSpPr>
            <a:spLocks noGrp="1"/>
          </p:cNvSpPr>
          <p:nvPr>
            <p:ph idx="1"/>
          </p:nvPr>
        </p:nvSpPr>
        <p:spPr/>
        <p:txBody>
          <a:bodyPr>
            <a:normAutofit/>
          </a:bodyPr>
          <a:lstStyle/>
          <a:p>
            <a:r>
              <a:rPr lang="en-US" altLang="zh-CN" dirty="0"/>
              <a:t>for the OPT algorithm</a:t>
            </a:r>
            <a:r>
              <a:rPr lang="zh-CN" altLang="en-US" dirty="0"/>
              <a:t>，</a:t>
            </a:r>
            <a:r>
              <a:rPr lang="en-US" altLang="zh-CN" dirty="0"/>
              <a:t>the page-fault rate on </a:t>
            </a:r>
            <a:r>
              <a:rPr lang="en-US" altLang="zh-CN" i="1" dirty="0"/>
              <a:t>S </a:t>
            </a:r>
            <a:r>
              <a:rPr lang="en-US" altLang="zh-CN" dirty="0"/>
              <a:t>is the same as the page-fault rate on </a:t>
            </a:r>
            <a:r>
              <a:rPr lang="en-US" altLang="zh-CN" i="1" dirty="0"/>
              <a:t>S</a:t>
            </a:r>
            <a:r>
              <a:rPr lang="en-US" altLang="zh-CN" i="1" baseline="30000" dirty="0"/>
              <a:t>R</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5" name="Rectangle 52"/>
          <p:cNvSpPr>
            <a:spLocks noChangeArrowheads="1"/>
          </p:cNvSpPr>
          <p:nvPr/>
        </p:nvSpPr>
        <p:spPr bwMode="auto">
          <a:xfrm>
            <a:off x="919590" y="2168860"/>
            <a:ext cx="1085895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pPr>
            <a:r>
              <a:rPr lang="en-US" altLang="zh-CN" b="1" dirty="0">
                <a:solidFill>
                  <a:srgbClr val="0000FF"/>
                </a:solidFill>
              </a:rPr>
              <a:t>1     0     7     1     0     2     1     2     3     0     3     2     4     0     3     0     2     1     0     7</a:t>
            </a:r>
            <a:endParaRPr lang="en-US" altLang="zh-CN" sz="2800" b="1" dirty="0"/>
          </a:p>
        </p:txBody>
      </p:sp>
      <p:grpSp>
        <p:nvGrpSpPr>
          <p:cNvPr id="6" name="Group 53"/>
          <p:cNvGrpSpPr/>
          <p:nvPr/>
        </p:nvGrpSpPr>
        <p:grpSpPr bwMode="auto">
          <a:xfrm>
            <a:off x="920425" y="2691045"/>
            <a:ext cx="288000" cy="1143000"/>
            <a:chOff x="480" y="2928"/>
            <a:chExt cx="192" cy="720"/>
          </a:xfrm>
        </p:grpSpPr>
        <p:sp>
          <p:nvSpPr>
            <p:cNvPr id="7" name="Rectangle 54"/>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sp>
          <p:nvSpPr>
            <p:cNvPr id="8" name="Rectangle 55"/>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9" name="Rectangle 56"/>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10" name="Group 57"/>
          <p:cNvGrpSpPr/>
          <p:nvPr/>
        </p:nvGrpSpPr>
        <p:grpSpPr bwMode="auto">
          <a:xfrm>
            <a:off x="1460485" y="2691045"/>
            <a:ext cx="288000" cy="1143000"/>
            <a:chOff x="480" y="2928"/>
            <a:chExt cx="192" cy="720"/>
          </a:xfrm>
        </p:grpSpPr>
        <p:sp>
          <p:nvSpPr>
            <p:cNvPr id="11" name="Rectangle 58"/>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12" name="Rectangle 59"/>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13" name="Rectangle 60"/>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14" name="Group 61"/>
          <p:cNvGrpSpPr/>
          <p:nvPr/>
        </p:nvGrpSpPr>
        <p:grpSpPr bwMode="auto">
          <a:xfrm>
            <a:off x="2000545" y="2691045"/>
            <a:ext cx="288000" cy="1143000"/>
            <a:chOff x="480" y="2928"/>
            <a:chExt cx="192" cy="720"/>
          </a:xfrm>
        </p:grpSpPr>
        <p:sp>
          <p:nvSpPr>
            <p:cNvPr id="15" name="Rectangle 62"/>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16" name="Rectangle 63"/>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17" name="Rectangle 64"/>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endParaRPr lang="en-US" altLang="zh-CN" b="1" dirty="0"/>
            </a:p>
          </p:txBody>
        </p:sp>
      </p:grpSp>
      <p:grpSp>
        <p:nvGrpSpPr>
          <p:cNvPr id="18" name="Group 69"/>
          <p:cNvGrpSpPr/>
          <p:nvPr/>
        </p:nvGrpSpPr>
        <p:grpSpPr bwMode="auto">
          <a:xfrm>
            <a:off x="3620725" y="2691045"/>
            <a:ext cx="288000" cy="1143000"/>
            <a:chOff x="480" y="2928"/>
            <a:chExt cx="192" cy="720"/>
          </a:xfrm>
        </p:grpSpPr>
        <p:sp>
          <p:nvSpPr>
            <p:cNvPr id="19" name="Rectangle 70"/>
            <p:cNvSpPr>
              <a:spLocks noChangeArrowheads="1"/>
            </p:cNvSpPr>
            <p:nvPr/>
          </p:nvSpPr>
          <p:spPr bwMode="auto">
            <a:xfrm>
              <a:off x="480" y="2928"/>
              <a:ext cx="192" cy="240"/>
            </a:xfrm>
            <a:prstGeom prst="rect">
              <a:avLst/>
            </a:prstGeom>
            <a:no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sp>
          <p:nvSpPr>
            <p:cNvPr id="20" name="Rectangle 71"/>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21" name="Rectangle 72"/>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22" name="Group 93"/>
          <p:cNvGrpSpPr/>
          <p:nvPr/>
        </p:nvGrpSpPr>
        <p:grpSpPr bwMode="auto">
          <a:xfrm>
            <a:off x="5237330" y="2691045"/>
            <a:ext cx="288000" cy="1143000"/>
            <a:chOff x="480" y="2928"/>
            <a:chExt cx="192" cy="720"/>
          </a:xfrm>
        </p:grpSpPr>
        <p:sp>
          <p:nvSpPr>
            <p:cNvPr id="23" name="Rectangle 94"/>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sp>
          <p:nvSpPr>
            <p:cNvPr id="24" name="Rectangle 95"/>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25" name="Rectangle 96"/>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26" name="Group 69"/>
          <p:cNvGrpSpPr/>
          <p:nvPr/>
        </p:nvGrpSpPr>
        <p:grpSpPr bwMode="auto">
          <a:xfrm>
            <a:off x="7397570" y="2691045"/>
            <a:ext cx="288000" cy="1143000"/>
            <a:chOff x="480" y="2928"/>
            <a:chExt cx="192" cy="720"/>
          </a:xfrm>
        </p:grpSpPr>
        <p:sp>
          <p:nvSpPr>
            <p:cNvPr id="27" name="Rectangle 70"/>
            <p:cNvSpPr>
              <a:spLocks noChangeArrowheads="1"/>
            </p:cNvSpPr>
            <p:nvPr/>
          </p:nvSpPr>
          <p:spPr bwMode="auto">
            <a:xfrm>
              <a:off x="480" y="2928"/>
              <a:ext cx="192" cy="240"/>
            </a:xfrm>
            <a:prstGeom prst="rect">
              <a:avLst/>
            </a:prstGeom>
            <a:no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sp>
          <p:nvSpPr>
            <p:cNvPr id="28" name="Rectangle 71"/>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29" name="Rectangle 72"/>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4</a:t>
              </a:r>
              <a:endParaRPr lang="en-US" altLang="zh-CN" b="1" dirty="0"/>
            </a:p>
          </p:txBody>
        </p:sp>
      </p:grpSp>
      <p:grpSp>
        <p:nvGrpSpPr>
          <p:cNvPr id="34" name="Group 69"/>
          <p:cNvGrpSpPr/>
          <p:nvPr/>
        </p:nvGrpSpPr>
        <p:grpSpPr bwMode="auto">
          <a:xfrm>
            <a:off x="9509230" y="2691045"/>
            <a:ext cx="288000" cy="1143000"/>
            <a:chOff x="480" y="2928"/>
            <a:chExt cx="192" cy="720"/>
          </a:xfrm>
        </p:grpSpPr>
        <p:sp>
          <p:nvSpPr>
            <p:cNvPr id="35" name="Rectangle 70"/>
            <p:cNvSpPr>
              <a:spLocks noChangeArrowheads="1"/>
            </p:cNvSpPr>
            <p:nvPr/>
          </p:nvSpPr>
          <p:spPr bwMode="auto">
            <a:xfrm>
              <a:off x="480" y="2928"/>
              <a:ext cx="192" cy="240"/>
            </a:xfrm>
            <a:prstGeom prst="rect">
              <a:avLst/>
            </a:prstGeom>
            <a:no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sp>
          <p:nvSpPr>
            <p:cNvPr id="36" name="Rectangle 71"/>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7" name="Rectangle 72"/>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42" name="Group 93"/>
          <p:cNvGrpSpPr/>
          <p:nvPr/>
        </p:nvGrpSpPr>
        <p:grpSpPr bwMode="auto">
          <a:xfrm>
            <a:off x="10049290" y="2691045"/>
            <a:ext cx="288000" cy="1143000"/>
            <a:chOff x="480" y="2928"/>
            <a:chExt cx="192" cy="720"/>
          </a:xfrm>
        </p:grpSpPr>
        <p:sp>
          <p:nvSpPr>
            <p:cNvPr id="43" name="Rectangle 94"/>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sp>
          <p:nvSpPr>
            <p:cNvPr id="44" name="Rectangle 95"/>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45" name="Rectangle 96"/>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46" name="Group 61"/>
          <p:cNvGrpSpPr/>
          <p:nvPr/>
        </p:nvGrpSpPr>
        <p:grpSpPr bwMode="auto">
          <a:xfrm>
            <a:off x="11132985" y="2691045"/>
            <a:ext cx="288000" cy="1143000"/>
            <a:chOff x="480" y="2928"/>
            <a:chExt cx="192" cy="720"/>
          </a:xfrm>
        </p:grpSpPr>
        <p:sp>
          <p:nvSpPr>
            <p:cNvPr id="47" name="Rectangle 62"/>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48" name="Rectangle 63"/>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49" name="Rectangle 64"/>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endParaRPr lang="en-US" altLang="zh-CN" b="1" dirty="0"/>
            </a:p>
          </p:txBody>
        </p:sp>
      </p:grpSp>
      <p:sp>
        <p:nvSpPr>
          <p:cNvPr id="50" name="内容占位符 2"/>
          <p:cNvSpPr txBox="1"/>
          <p:nvPr/>
        </p:nvSpPr>
        <p:spPr bwMode="auto">
          <a:xfrm>
            <a:off x="396647" y="4266219"/>
            <a:ext cx="11398706" cy="2358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normAutofit/>
          </a:bodyPr>
          <a:lstStyle>
            <a:lvl1pPr marL="342900" indent="-342900" algn="l" rtl="0" fontAlgn="base">
              <a:spcBef>
                <a:spcPct val="20000"/>
              </a:spcBef>
              <a:spcAft>
                <a:spcPct val="0"/>
              </a:spcAft>
              <a:buClr>
                <a:srgbClr val="0000FF"/>
              </a:buClr>
              <a:buSzPct val="8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mn-lt"/>
                <a:ea typeface="+mn-ea"/>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a:spcBef>
                <a:spcPts val="0"/>
              </a:spcBef>
              <a:buFont typeface="Wingdings" panose="05000000000000000000" pitchFamily="2" charset="2"/>
              <a:buChar char="n"/>
            </a:pPr>
            <a:r>
              <a:rPr lang="en-US" altLang="zh-CN" kern="0" dirty="0">
                <a:latin typeface="Times New Roman" panose="02020603050405020304" pitchFamily="18" charset="0"/>
                <a:cs typeface="Times New Roman" panose="02020603050405020304" pitchFamily="18" charset="0"/>
              </a:rPr>
              <a:t>Requires </a:t>
            </a:r>
            <a:r>
              <a:rPr lang="en-US" altLang="zh-CN" kern="0" dirty="0">
                <a:solidFill>
                  <a:srgbClr val="0000FF"/>
                </a:solidFill>
                <a:latin typeface="Times New Roman" panose="02020603050405020304" pitchFamily="18" charset="0"/>
                <a:cs typeface="Times New Roman" panose="02020603050405020304" pitchFamily="18" charset="0"/>
              </a:rPr>
              <a:t>future knowledge </a:t>
            </a:r>
            <a:r>
              <a:rPr lang="en-US" altLang="zh-CN" kern="0" dirty="0">
                <a:latin typeface="Times New Roman" panose="02020603050405020304" pitchFamily="18" charset="0"/>
                <a:cs typeface="Times New Roman" panose="02020603050405020304" pitchFamily="18" charset="0"/>
              </a:rPr>
              <a:t>of the reference string.</a:t>
            </a:r>
            <a:endParaRPr lang="en-US" altLang="zh-CN" kern="0" dirty="0">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n"/>
            </a:pPr>
            <a:r>
              <a:rPr lang="en-US" altLang="zh-CN" kern="0" dirty="0">
                <a:latin typeface="Times New Roman" panose="02020603050405020304" pitchFamily="18" charset="0"/>
                <a:cs typeface="Times New Roman" panose="02020603050405020304" pitchFamily="18" charset="0"/>
              </a:rPr>
              <a:t>Thinking about: How do you know the reference string? </a:t>
            </a:r>
            <a:endParaRPr lang="en-US" altLang="zh-CN" kern="0" dirty="0">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n"/>
            </a:pPr>
            <a:r>
              <a:rPr lang="en-US" altLang="zh-CN" kern="0" dirty="0">
                <a:latin typeface="Times New Roman" panose="02020603050405020304" pitchFamily="18" charset="0"/>
                <a:cs typeface="Times New Roman" panose="02020603050405020304" pitchFamily="18" charset="0"/>
              </a:rPr>
              <a:t>Impossible to have perfect knowledge of future events.</a:t>
            </a:r>
            <a:endParaRPr lang="en-US" altLang="zh-CN" kern="0" dirty="0">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n"/>
            </a:pPr>
            <a:r>
              <a:rPr lang="en-US" altLang="zh-CN" kern="0" dirty="0">
                <a:latin typeface="Times New Roman" panose="02020603050405020304" pitchFamily="18" charset="0"/>
                <a:cs typeface="Times New Roman" panose="02020603050405020304" pitchFamily="18" charset="0"/>
              </a:rPr>
              <a:t>Used mainly for comparison studies</a:t>
            </a:r>
            <a:endParaRPr lang="en-US" altLang="zh-CN" kern="0" dirty="0">
              <a:latin typeface="Times New Roman" panose="02020603050405020304" pitchFamily="18" charset="0"/>
              <a:cs typeface="Times New Roman" panose="02020603050405020304" pitchFamily="18" charset="0"/>
            </a:endParaRPr>
          </a:p>
          <a:p>
            <a:pPr lvl="1">
              <a:spcBef>
                <a:spcPts val="0"/>
              </a:spcBef>
            </a:pPr>
            <a:r>
              <a:rPr lang="en-US" altLang="zh-CN" kern="0" dirty="0">
                <a:latin typeface="Times New Roman" panose="02020603050405020304" pitchFamily="18" charset="0"/>
                <a:cs typeface="Times New Roman" panose="02020603050405020304" pitchFamily="18" charset="0"/>
              </a:rPr>
              <a:t>measures how well your algorithm performs.</a:t>
            </a:r>
            <a:endParaRPr lang="zh-CN" altLang="en-US" kern="0" dirty="0">
              <a:latin typeface="Times New Roman" panose="02020603050405020304" pitchFamily="18" charset="0"/>
              <a:cs typeface="Times New Roman" panose="02020603050405020304" pitchFamily="18" charset="0"/>
            </a:endParaRPr>
          </a:p>
        </p:txBody>
      </p:sp>
      <p:sp>
        <p:nvSpPr>
          <p:cNvPr id="30" name="圆角矩形 29"/>
          <p:cNvSpPr/>
          <p:nvPr/>
        </p:nvSpPr>
        <p:spPr bwMode="auto">
          <a:xfrm>
            <a:off x="9252000" y="108000"/>
            <a:ext cx="2700000" cy="720000"/>
          </a:xfrm>
          <a:prstGeom prst="roundRect">
            <a:avLst>
              <a:gd name="adj" fmla="val 9350"/>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理论最优，效率最高</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标杆</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衡量算法性能</a:t>
            </a:r>
            <a:endParaRPr lang="zh-CN" altLang="en-US" sz="2000" b="1" dirty="0">
              <a:latin typeface="楷体" panose="02010609060101010101" pitchFamily="49" charset="-122"/>
              <a:ea typeface="楷体" panose="02010609060101010101" pitchFamily="49" charset="-122"/>
            </a:endParaRPr>
          </a:p>
        </p:txBody>
      </p:sp>
      <p:sp>
        <p:nvSpPr>
          <p:cNvPr id="51" name="TextBox 154"/>
          <p:cNvSpPr txBox="1"/>
          <p:nvPr/>
        </p:nvSpPr>
        <p:spPr>
          <a:xfrm>
            <a:off x="413458" y="2634984"/>
            <a:ext cx="441146" cy="1289071"/>
          </a:xfrm>
          <a:prstGeom prst="rect">
            <a:avLst/>
          </a:prstGeom>
          <a:noFill/>
        </p:spPr>
        <p:txBody>
          <a:bodyPr wrap="none" rtlCol="0">
            <a:spAutoFit/>
          </a:bodyPr>
          <a:lstStyle/>
          <a:p>
            <a:pPr>
              <a:lnSpc>
                <a:spcPct val="150000"/>
              </a:lnSpc>
            </a:pPr>
            <a:r>
              <a:rPr lang="en-US" altLang="zh-CN" sz="1800" b="1" dirty="0"/>
              <a:t>F1</a:t>
            </a:r>
            <a:endParaRPr lang="en-US" altLang="zh-CN" sz="1800" b="1" dirty="0"/>
          </a:p>
          <a:p>
            <a:pPr>
              <a:lnSpc>
                <a:spcPct val="150000"/>
              </a:lnSpc>
            </a:pPr>
            <a:r>
              <a:rPr lang="en-US" altLang="zh-CN" sz="1800" b="1" dirty="0"/>
              <a:t>F2</a:t>
            </a:r>
            <a:endParaRPr lang="en-US" altLang="zh-CN" sz="1800" b="1" dirty="0"/>
          </a:p>
          <a:p>
            <a:pPr>
              <a:lnSpc>
                <a:spcPct val="150000"/>
              </a:lnSpc>
            </a:pPr>
            <a:r>
              <a:rPr lang="en-US" altLang="zh-CN" sz="1800" b="1" dirty="0"/>
              <a:t>F3</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up)">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up)">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wipe(left)">
                                      <p:cBhvr>
                                        <p:cTn id="61" dur="500"/>
                                        <p:tgtEl>
                                          <p:spTgt spid="50">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0">
                                            <p:txEl>
                                              <p:pRg st="1" end="1"/>
                                            </p:txEl>
                                          </p:spTgt>
                                        </p:tgtEl>
                                        <p:attrNameLst>
                                          <p:attrName>style.visibility</p:attrName>
                                        </p:attrNameLst>
                                      </p:cBhvr>
                                      <p:to>
                                        <p:strVal val="visible"/>
                                      </p:to>
                                    </p:set>
                                    <p:animEffect transition="in" filter="wipe(left)">
                                      <p:cBhvr>
                                        <p:cTn id="66" dur="500"/>
                                        <p:tgtEl>
                                          <p:spTgt spid="50">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0">
                                            <p:txEl>
                                              <p:pRg st="2" end="2"/>
                                            </p:txEl>
                                          </p:spTgt>
                                        </p:tgtEl>
                                        <p:attrNameLst>
                                          <p:attrName>style.visibility</p:attrName>
                                        </p:attrNameLst>
                                      </p:cBhvr>
                                      <p:to>
                                        <p:strVal val="visible"/>
                                      </p:to>
                                    </p:set>
                                    <p:animEffect transition="in" filter="wipe(left)">
                                      <p:cBhvr>
                                        <p:cTn id="71" dur="500"/>
                                        <p:tgtEl>
                                          <p:spTgt spid="50">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0">
                                            <p:txEl>
                                              <p:pRg st="3" end="3"/>
                                            </p:txEl>
                                          </p:spTgt>
                                        </p:tgtEl>
                                        <p:attrNameLst>
                                          <p:attrName>style.visibility</p:attrName>
                                        </p:attrNameLst>
                                      </p:cBhvr>
                                      <p:to>
                                        <p:strVal val="visible"/>
                                      </p:to>
                                    </p:set>
                                    <p:animEffect transition="in" filter="wipe(left)">
                                      <p:cBhvr>
                                        <p:cTn id="76" dur="500"/>
                                        <p:tgtEl>
                                          <p:spTgt spid="50">
                                            <p:txEl>
                                              <p:pRg st="3" end="3"/>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0">
                                            <p:txEl>
                                              <p:pRg st="4" end="4"/>
                                            </p:txEl>
                                          </p:spTgt>
                                        </p:tgtEl>
                                        <p:attrNameLst>
                                          <p:attrName>style.visibility</p:attrName>
                                        </p:attrNameLst>
                                      </p:cBhvr>
                                      <p:to>
                                        <p:strVal val="visible"/>
                                      </p:to>
                                    </p:set>
                                    <p:animEffect transition="in" filter="wipe(left)">
                                      <p:cBhvr>
                                        <p:cTn id="79" dur="500"/>
                                        <p:tgtEl>
                                          <p:spTgt spid="50">
                                            <p:txEl>
                                              <p:pRg st="4" end="4"/>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50" grpId="0" build="p"/>
      <p:bldP spid="30" grpId="0" animBg="1"/>
      <p:bldP spid="5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zh-CN" dirty="0"/>
              <a:t>OPT Algorithm</a:t>
            </a:r>
            <a:endParaRPr lang="en-US" altLang="zh-CN" dirty="0"/>
          </a:p>
        </p:txBody>
      </p:sp>
      <p:sp>
        <p:nvSpPr>
          <p:cNvPr id="323587" name="Rectangle 3"/>
          <p:cNvSpPr>
            <a:spLocks noGrp="1" noChangeArrowheads="1"/>
          </p:cNvSpPr>
          <p:nvPr>
            <p:ph idx="1"/>
          </p:nvPr>
        </p:nvSpPr>
        <p:spPr/>
        <p:txBody>
          <a:bodyPr/>
          <a:lstStyle/>
          <a:p>
            <a:pPr>
              <a:spcBef>
                <a:spcPts val="0"/>
              </a:spcBef>
            </a:pPr>
            <a:r>
              <a:rPr lang="en-US" altLang="zh-CN" dirty="0"/>
              <a:t>Reference string: 1  2  3  4  1  2  5  1  2  3  4  5</a:t>
            </a:r>
            <a:endParaRPr lang="en-US" altLang="zh-CN" dirty="0"/>
          </a:p>
          <a:p>
            <a:pPr>
              <a:spcBef>
                <a:spcPts val="0"/>
              </a:spcBef>
            </a:pPr>
            <a:r>
              <a:rPr lang="en-US" altLang="zh-CN" dirty="0"/>
              <a:t>3 frames</a:t>
            </a:r>
            <a:endParaRPr lang="en-US" altLang="zh-CN" dirty="0"/>
          </a:p>
          <a:p>
            <a:pPr lvl="1">
              <a:spcBef>
                <a:spcPts val="0"/>
              </a:spcBef>
              <a:buNone/>
            </a:pPr>
            <a:r>
              <a:rPr lang="en-US" altLang="zh-CN" dirty="0"/>
              <a:t>1     2     3     4     1     2     5     1     2     3     4     5</a:t>
            </a: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a:spcBef>
                <a:spcPts val="0"/>
              </a:spcBef>
            </a:pPr>
            <a:r>
              <a:rPr lang="en-US" altLang="zh-CN" dirty="0"/>
              <a:t>4 frames</a:t>
            </a:r>
            <a:endParaRPr lang="en-US" altLang="zh-CN" dirty="0"/>
          </a:p>
          <a:p>
            <a:pPr lvl="1">
              <a:spcBef>
                <a:spcPts val="0"/>
              </a:spcBef>
              <a:buNone/>
            </a:pPr>
            <a:r>
              <a:rPr lang="en-US" altLang="zh-CN" dirty="0"/>
              <a:t>1     2     3     4     1     2     5     1     2     3     4     5</a:t>
            </a:r>
            <a:endParaRPr lang="en-US" altLang="zh-CN" dirty="0"/>
          </a:p>
          <a:p>
            <a:pPr lvl="1">
              <a:spcBef>
                <a:spcPts val="0"/>
              </a:spcBef>
            </a:pPr>
            <a:endParaRPr lang="en-US" altLang="zh-CN" dirty="0"/>
          </a:p>
          <a:p>
            <a:pPr lvl="1">
              <a:spcBef>
                <a:spcPts val="0"/>
              </a:spcBef>
              <a:buNone/>
            </a:pPr>
            <a:endParaRPr lang="en-US" altLang="zh-CN" dirty="0"/>
          </a:p>
        </p:txBody>
      </p:sp>
      <p:sp>
        <p:nvSpPr>
          <p:cNvPr id="70" name="灯片编号占位符 3"/>
          <p:cNvSpPr>
            <a:spLocks noGrp="1"/>
          </p:cNvSpPr>
          <p:nvPr>
            <p:ph type="sldNum" sz="quarter" idx="10"/>
          </p:nvPr>
        </p:nvSpPr>
        <p:spPr/>
        <p:txBody>
          <a:bodyPr/>
          <a:lstStyle/>
          <a:p>
            <a:fld id="{54F45396-54EF-44D4-8892-93CBC6C398F8}" type="slidenum">
              <a:rPr lang="en-US" altLang="zh-CN"/>
            </a:fld>
            <a:endParaRPr lang="en-US" altLang="zh-CN"/>
          </a:p>
        </p:txBody>
      </p:sp>
      <p:grpSp>
        <p:nvGrpSpPr>
          <p:cNvPr id="323588" name="Group 4"/>
          <p:cNvGrpSpPr/>
          <p:nvPr/>
        </p:nvGrpSpPr>
        <p:grpSpPr bwMode="auto">
          <a:xfrm>
            <a:off x="830415" y="2393885"/>
            <a:ext cx="360000" cy="1214438"/>
            <a:chOff x="527" y="1338"/>
            <a:chExt cx="227" cy="765"/>
          </a:xfrm>
        </p:grpSpPr>
        <p:sp>
          <p:nvSpPr>
            <p:cNvPr id="323589" name="Rectangle 5"/>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590" name="Rectangle 6"/>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3591" name="Rectangle 7"/>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3592" name="Group 8"/>
          <p:cNvGrpSpPr/>
          <p:nvPr/>
        </p:nvGrpSpPr>
        <p:grpSpPr bwMode="auto">
          <a:xfrm>
            <a:off x="1370153" y="2393885"/>
            <a:ext cx="360000" cy="1214438"/>
            <a:chOff x="527" y="1338"/>
            <a:chExt cx="227" cy="765"/>
          </a:xfrm>
        </p:grpSpPr>
        <p:sp>
          <p:nvSpPr>
            <p:cNvPr id="323593" name="Rectangle 9"/>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594" name="Rectangle 10"/>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595" name="Rectangle 11"/>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3596" name="Group 12"/>
          <p:cNvGrpSpPr/>
          <p:nvPr/>
        </p:nvGrpSpPr>
        <p:grpSpPr bwMode="auto">
          <a:xfrm>
            <a:off x="1910212" y="2393885"/>
            <a:ext cx="360000" cy="1214438"/>
            <a:chOff x="527" y="1338"/>
            <a:chExt cx="227" cy="765"/>
          </a:xfrm>
        </p:grpSpPr>
        <p:sp>
          <p:nvSpPr>
            <p:cNvPr id="323597" name="Rectangle 13"/>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598" name="Rectangle 14"/>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599" name="Rectangle 15"/>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3600" name="Group 16"/>
          <p:cNvGrpSpPr/>
          <p:nvPr/>
        </p:nvGrpSpPr>
        <p:grpSpPr bwMode="auto">
          <a:xfrm>
            <a:off x="2450917" y="2393885"/>
            <a:ext cx="360000" cy="1214438"/>
            <a:chOff x="527" y="1338"/>
            <a:chExt cx="227" cy="765"/>
          </a:xfrm>
        </p:grpSpPr>
        <p:sp>
          <p:nvSpPr>
            <p:cNvPr id="323601" name="Rectangle 17"/>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602" name="Rectangle 18"/>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603" name="Rectangle 19"/>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grpSp>
        <p:nvGrpSpPr>
          <p:cNvPr id="323604" name="Group 20"/>
          <p:cNvGrpSpPr/>
          <p:nvPr/>
        </p:nvGrpSpPr>
        <p:grpSpPr bwMode="auto">
          <a:xfrm>
            <a:off x="4025770" y="2393885"/>
            <a:ext cx="360000" cy="1214438"/>
            <a:chOff x="527" y="1338"/>
            <a:chExt cx="227" cy="765"/>
          </a:xfrm>
        </p:grpSpPr>
        <p:sp>
          <p:nvSpPr>
            <p:cNvPr id="323605" name="Rectangle 21"/>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606" name="Rectangle 22"/>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607" name="Rectangle 23"/>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dirty="0">
                  <a:cs typeface="Times New Roman" panose="02020603050405020304" pitchFamily="18" charset="0"/>
                </a:rPr>
                <a:t>5</a:t>
              </a:r>
              <a:endParaRPr kumimoji="0" lang="en-US" altLang="zh-CN" sz="1800" b="1" dirty="0">
                <a:cs typeface="Times New Roman" panose="02020603050405020304" pitchFamily="18" charset="0"/>
              </a:endParaRPr>
            </a:p>
          </p:txBody>
        </p:sp>
      </p:grpSp>
      <p:grpSp>
        <p:nvGrpSpPr>
          <p:cNvPr id="323608" name="Group 24"/>
          <p:cNvGrpSpPr/>
          <p:nvPr/>
        </p:nvGrpSpPr>
        <p:grpSpPr bwMode="auto">
          <a:xfrm>
            <a:off x="5645950" y="2393885"/>
            <a:ext cx="360000" cy="1214438"/>
            <a:chOff x="527" y="1338"/>
            <a:chExt cx="227" cy="765"/>
          </a:xfrm>
        </p:grpSpPr>
        <p:sp>
          <p:nvSpPr>
            <p:cNvPr id="323609" name="Rectangle 25"/>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sp>
          <p:nvSpPr>
            <p:cNvPr id="323610" name="Rectangle 26"/>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611" name="Rectangle 27"/>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dirty="0">
                  <a:cs typeface="Times New Roman" panose="02020603050405020304" pitchFamily="18" charset="0"/>
                </a:rPr>
                <a:t>5</a:t>
              </a:r>
              <a:endParaRPr kumimoji="0" lang="en-US" altLang="zh-CN" sz="1800" b="1" dirty="0">
                <a:cs typeface="Times New Roman" panose="02020603050405020304" pitchFamily="18" charset="0"/>
              </a:endParaRPr>
            </a:p>
          </p:txBody>
        </p:sp>
      </p:grpSp>
      <p:grpSp>
        <p:nvGrpSpPr>
          <p:cNvPr id="323612" name="Group 28"/>
          <p:cNvGrpSpPr/>
          <p:nvPr/>
        </p:nvGrpSpPr>
        <p:grpSpPr bwMode="auto">
          <a:xfrm>
            <a:off x="6186010" y="2393885"/>
            <a:ext cx="360000" cy="1214438"/>
            <a:chOff x="527" y="1338"/>
            <a:chExt cx="227" cy="765"/>
          </a:xfrm>
        </p:grpSpPr>
        <p:sp>
          <p:nvSpPr>
            <p:cNvPr id="323613" name="Rectangle 29"/>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sp>
          <p:nvSpPr>
            <p:cNvPr id="323614" name="Rectangle 30"/>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3615" name="Rectangle 31"/>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grpSp>
      <p:grpSp>
        <p:nvGrpSpPr>
          <p:cNvPr id="323616" name="Group 32"/>
          <p:cNvGrpSpPr/>
          <p:nvPr/>
        </p:nvGrpSpPr>
        <p:grpSpPr bwMode="auto">
          <a:xfrm>
            <a:off x="830415" y="4644136"/>
            <a:ext cx="360000" cy="1620837"/>
            <a:chOff x="527" y="3010"/>
            <a:chExt cx="227" cy="1021"/>
          </a:xfrm>
        </p:grpSpPr>
        <p:sp>
          <p:nvSpPr>
            <p:cNvPr id="323617" name="Rectangle 33"/>
            <p:cNvSpPr>
              <a:spLocks noChangeArrowheads="1"/>
            </p:cNvSpPr>
            <p:nvPr/>
          </p:nvSpPr>
          <p:spPr bwMode="auto">
            <a:xfrm>
              <a:off x="527" y="3010"/>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618" name="Rectangle 34"/>
            <p:cNvSpPr>
              <a:spLocks noChangeArrowheads="1"/>
            </p:cNvSpPr>
            <p:nvPr/>
          </p:nvSpPr>
          <p:spPr bwMode="auto">
            <a:xfrm>
              <a:off x="527" y="3265"/>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3619" name="Rectangle 35"/>
            <p:cNvSpPr>
              <a:spLocks noChangeArrowheads="1"/>
            </p:cNvSpPr>
            <p:nvPr/>
          </p:nvSpPr>
          <p:spPr bwMode="auto">
            <a:xfrm>
              <a:off x="527" y="3520"/>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3620" name="Rectangle 36"/>
            <p:cNvSpPr>
              <a:spLocks noChangeArrowheads="1"/>
            </p:cNvSpPr>
            <p:nvPr/>
          </p:nvSpPr>
          <p:spPr bwMode="auto">
            <a:xfrm>
              <a:off x="52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3621" name="Group 37"/>
          <p:cNvGrpSpPr/>
          <p:nvPr/>
        </p:nvGrpSpPr>
        <p:grpSpPr bwMode="auto">
          <a:xfrm>
            <a:off x="1370476" y="4644136"/>
            <a:ext cx="360000" cy="1620837"/>
            <a:chOff x="782" y="3010"/>
            <a:chExt cx="227" cy="1021"/>
          </a:xfrm>
        </p:grpSpPr>
        <p:grpSp>
          <p:nvGrpSpPr>
            <p:cNvPr id="323622" name="Group 38"/>
            <p:cNvGrpSpPr/>
            <p:nvPr/>
          </p:nvGrpSpPr>
          <p:grpSpPr bwMode="auto">
            <a:xfrm>
              <a:off x="782" y="3010"/>
              <a:ext cx="227" cy="765"/>
              <a:chOff x="527" y="1338"/>
              <a:chExt cx="227" cy="765"/>
            </a:xfrm>
          </p:grpSpPr>
          <p:sp>
            <p:nvSpPr>
              <p:cNvPr id="323623" name="Rectangle 39"/>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624" name="Rectangle 40"/>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625" name="Rectangle 41"/>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sp>
          <p:nvSpPr>
            <p:cNvPr id="323626" name="Rectangle 42"/>
            <p:cNvSpPr>
              <a:spLocks noChangeArrowheads="1"/>
            </p:cNvSpPr>
            <p:nvPr/>
          </p:nvSpPr>
          <p:spPr bwMode="auto">
            <a:xfrm>
              <a:off x="782"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3627" name="Group 43"/>
          <p:cNvGrpSpPr/>
          <p:nvPr/>
        </p:nvGrpSpPr>
        <p:grpSpPr bwMode="auto">
          <a:xfrm>
            <a:off x="1910213" y="4644136"/>
            <a:ext cx="360000" cy="1620837"/>
            <a:chOff x="1037" y="3010"/>
            <a:chExt cx="227" cy="1021"/>
          </a:xfrm>
        </p:grpSpPr>
        <p:grpSp>
          <p:nvGrpSpPr>
            <p:cNvPr id="323628" name="Group 44"/>
            <p:cNvGrpSpPr/>
            <p:nvPr/>
          </p:nvGrpSpPr>
          <p:grpSpPr bwMode="auto">
            <a:xfrm>
              <a:off x="1037" y="3010"/>
              <a:ext cx="227" cy="765"/>
              <a:chOff x="527" y="1338"/>
              <a:chExt cx="227" cy="765"/>
            </a:xfrm>
          </p:grpSpPr>
          <p:sp>
            <p:nvSpPr>
              <p:cNvPr id="323629" name="Rectangle 45"/>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630" name="Rectangle 46"/>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631" name="Rectangle 47"/>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3632" name="Rectangle 48"/>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3633" name="Group 49"/>
          <p:cNvGrpSpPr/>
          <p:nvPr/>
        </p:nvGrpSpPr>
        <p:grpSpPr bwMode="auto">
          <a:xfrm>
            <a:off x="2450273" y="4644136"/>
            <a:ext cx="360000" cy="1620837"/>
            <a:chOff x="1037" y="3010"/>
            <a:chExt cx="227" cy="1021"/>
          </a:xfrm>
        </p:grpSpPr>
        <p:grpSp>
          <p:nvGrpSpPr>
            <p:cNvPr id="323634" name="Group 50"/>
            <p:cNvGrpSpPr/>
            <p:nvPr/>
          </p:nvGrpSpPr>
          <p:grpSpPr bwMode="auto">
            <a:xfrm>
              <a:off x="1037" y="3010"/>
              <a:ext cx="227" cy="765"/>
              <a:chOff x="527" y="1338"/>
              <a:chExt cx="227" cy="765"/>
            </a:xfrm>
          </p:grpSpPr>
          <p:sp>
            <p:nvSpPr>
              <p:cNvPr id="323635" name="Rectangle 51"/>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636" name="Rectangle 52"/>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637" name="Rectangle 53"/>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3638" name="Rectangle 54"/>
            <p:cNvSpPr>
              <a:spLocks noChangeArrowheads="1"/>
            </p:cNvSpPr>
            <p:nvPr/>
          </p:nvSpPr>
          <p:spPr bwMode="auto">
            <a:xfrm>
              <a:off x="1037" y="3776"/>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grpSp>
        <p:nvGrpSpPr>
          <p:cNvPr id="323639" name="Group 55"/>
          <p:cNvGrpSpPr/>
          <p:nvPr/>
        </p:nvGrpSpPr>
        <p:grpSpPr bwMode="auto">
          <a:xfrm>
            <a:off x="4070453" y="4644136"/>
            <a:ext cx="360000" cy="1620837"/>
            <a:chOff x="1037" y="3010"/>
            <a:chExt cx="227" cy="1021"/>
          </a:xfrm>
        </p:grpSpPr>
        <p:grpSp>
          <p:nvGrpSpPr>
            <p:cNvPr id="323640" name="Group 56"/>
            <p:cNvGrpSpPr/>
            <p:nvPr/>
          </p:nvGrpSpPr>
          <p:grpSpPr bwMode="auto">
            <a:xfrm>
              <a:off x="1037" y="3010"/>
              <a:ext cx="227" cy="765"/>
              <a:chOff x="527" y="1338"/>
              <a:chExt cx="227" cy="765"/>
            </a:xfrm>
          </p:grpSpPr>
          <p:sp>
            <p:nvSpPr>
              <p:cNvPr id="323641" name="Rectangle 57"/>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3642" name="Rectangle 58"/>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643" name="Rectangle 59"/>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3644" name="Rectangle 60"/>
            <p:cNvSpPr>
              <a:spLocks noChangeArrowheads="1"/>
            </p:cNvSpPr>
            <p:nvPr/>
          </p:nvSpPr>
          <p:spPr bwMode="auto">
            <a:xfrm>
              <a:off x="1037" y="3776"/>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grpSp>
      <p:grpSp>
        <p:nvGrpSpPr>
          <p:cNvPr id="323645" name="Group 61"/>
          <p:cNvGrpSpPr/>
          <p:nvPr/>
        </p:nvGrpSpPr>
        <p:grpSpPr bwMode="auto">
          <a:xfrm>
            <a:off x="6186011" y="4644136"/>
            <a:ext cx="360000" cy="1620837"/>
            <a:chOff x="1037" y="3010"/>
            <a:chExt cx="227" cy="1021"/>
          </a:xfrm>
        </p:grpSpPr>
        <p:grpSp>
          <p:nvGrpSpPr>
            <p:cNvPr id="323646" name="Group 62"/>
            <p:cNvGrpSpPr/>
            <p:nvPr/>
          </p:nvGrpSpPr>
          <p:grpSpPr bwMode="auto">
            <a:xfrm>
              <a:off x="1037" y="3010"/>
              <a:ext cx="227" cy="765"/>
              <a:chOff x="527" y="1338"/>
              <a:chExt cx="227" cy="765"/>
            </a:xfrm>
          </p:grpSpPr>
          <p:sp>
            <p:nvSpPr>
              <p:cNvPr id="323647" name="Rectangle 63"/>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3648" name="Rectangle 64"/>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3649" name="Rectangle 65"/>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3650" name="Rectangle 66"/>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dirty="0">
                  <a:cs typeface="Times New Roman" panose="02020603050405020304" pitchFamily="18" charset="0"/>
                </a:rPr>
                <a:t>5</a:t>
              </a:r>
              <a:endParaRPr kumimoji="0" lang="en-US" altLang="zh-CN" sz="1800" b="1" dirty="0">
                <a:cs typeface="Times New Roman" panose="02020603050405020304" pitchFamily="18" charset="0"/>
              </a:endParaRPr>
            </a:p>
          </p:txBody>
        </p:sp>
      </p:grpSp>
      <p:sp>
        <p:nvSpPr>
          <p:cNvPr id="323651" name="Text Box 67"/>
          <p:cNvSpPr txBox="1">
            <a:spLocks noChangeArrowheads="1"/>
          </p:cNvSpPr>
          <p:nvPr/>
        </p:nvSpPr>
        <p:spPr bwMode="auto">
          <a:xfrm>
            <a:off x="7806490" y="2393886"/>
            <a:ext cx="2700000" cy="12772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buClr>
                <a:schemeClr val="hlink"/>
              </a:buClr>
              <a:buSzPct val="90000"/>
            </a:pPr>
            <a:r>
              <a:rPr kumimoji="0" lang="en-US" altLang="zh-CN" b="1" dirty="0">
                <a:cs typeface="Times New Roman" panose="02020603050405020304" pitchFamily="18" charset="0"/>
              </a:rPr>
              <a:t>7 times page fault</a:t>
            </a:r>
            <a:endParaRPr kumimoji="0" lang="en-US" altLang="zh-CN" b="1" dirty="0">
              <a:cs typeface="Times New Roman" panose="02020603050405020304" pitchFamily="18" charset="0"/>
            </a:endParaRPr>
          </a:p>
          <a:p>
            <a:pPr>
              <a:spcBef>
                <a:spcPts val="300"/>
              </a:spcBef>
            </a:pPr>
            <a:r>
              <a:rPr kumimoji="0" lang="en-US" altLang="zh-CN" b="1" dirty="0">
                <a:cs typeface="Times New Roman" panose="02020603050405020304" pitchFamily="18" charset="0"/>
              </a:rPr>
              <a:t>Page fault rate</a:t>
            </a:r>
            <a:r>
              <a:rPr kumimoji="0" lang="zh-CN" altLang="en-US" b="1" dirty="0">
                <a:cs typeface="Times New Roman" panose="02020603050405020304" pitchFamily="18" charset="0"/>
              </a:rPr>
              <a:t>：</a:t>
            </a:r>
            <a:endParaRPr kumimoji="0" lang="zh-CN" altLang="en-US" b="1" dirty="0">
              <a:cs typeface="Times New Roman" panose="02020603050405020304" pitchFamily="18" charset="0"/>
            </a:endParaRPr>
          </a:p>
          <a:p>
            <a:pPr>
              <a:spcBef>
                <a:spcPts val="300"/>
              </a:spcBef>
            </a:pPr>
            <a:r>
              <a:rPr kumimoji="0" lang="zh-CN" altLang="en-US" b="1" dirty="0">
                <a:cs typeface="Times New Roman" panose="02020603050405020304" pitchFamily="18" charset="0"/>
              </a:rPr>
              <a:t>   </a:t>
            </a:r>
            <a:r>
              <a:rPr kumimoji="0" lang="en-US" altLang="zh-CN" b="1" dirty="0">
                <a:cs typeface="Times New Roman" panose="02020603050405020304" pitchFamily="18" charset="0"/>
              </a:rPr>
              <a:t>7/12=58.3%</a:t>
            </a:r>
            <a:endParaRPr kumimoji="0" lang="en-US" altLang="zh-CN" b="1" dirty="0">
              <a:cs typeface="Times New Roman" panose="02020603050405020304" pitchFamily="18" charset="0"/>
            </a:endParaRPr>
          </a:p>
        </p:txBody>
      </p:sp>
      <p:sp>
        <p:nvSpPr>
          <p:cNvPr id="323652" name="Text Box 68"/>
          <p:cNvSpPr txBox="1">
            <a:spLocks noChangeArrowheads="1"/>
          </p:cNvSpPr>
          <p:nvPr/>
        </p:nvSpPr>
        <p:spPr bwMode="auto">
          <a:xfrm>
            <a:off x="7806490" y="4689696"/>
            <a:ext cx="2700000" cy="12772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buClr>
                <a:schemeClr val="hlink"/>
              </a:buClr>
              <a:buSzPct val="90000"/>
            </a:pPr>
            <a:r>
              <a:rPr kumimoji="0" lang="en-US" altLang="zh-CN" b="1" dirty="0">
                <a:cs typeface="Times New Roman" panose="02020603050405020304" pitchFamily="18" charset="0"/>
              </a:rPr>
              <a:t>6 times page fault</a:t>
            </a:r>
            <a:endParaRPr kumimoji="0" lang="en-US" altLang="zh-CN" b="1" dirty="0">
              <a:cs typeface="Times New Roman" panose="02020603050405020304" pitchFamily="18" charset="0"/>
            </a:endParaRPr>
          </a:p>
          <a:p>
            <a:pPr>
              <a:spcBef>
                <a:spcPts val="300"/>
              </a:spcBef>
              <a:buClr>
                <a:schemeClr val="hlink"/>
              </a:buClr>
              <a:buSzPct val="90000"/>
            </a:pPr>
            <a:r>
              <a:rPr kumimoji="0" lang="en-US" altLang="zh-CN" b="1" dirty="0">
                <a:cs typeface="Times New Roman" panose="02020603050405020304" pitchFamily="18" charset="0"/>
              </a:rPr>
              <a:t>Page fault rate</a:t>
            </a:r>
            <a:r>
              <a:rPr kumimoji="0" lang="zh-CN" altLang="en-US" b="1" dirty="0">
                <a:cs typeface="Times New Roman" panose="02020603050405020304" pitchFamily="18" charset="0"/>
              </a:rPr>
              <a:t>：</a:t>
            </a:r>
            <a:endParaRPr kumimoji="0" lang="zh-CN" altLang="en-US" b="1" dirty="0">
              <a:cs typeface="Times New Roman" panose="02020603050405020304" pitchFamily="18" charset="0"/>
            </a:endParaRPr>
          </a:p>
          <a:p>
            <a:pPr>
              <a:spcBef>
                <a:spcPts val="300"/>
              </a:spcBef>
              <a:buClr>
                <a:schemeClr val="hlink"/>
              </a:buClr>
              <a:buSzPct val="90000"/>
            </a:pPr>
            <a:r>
              <a:rPr kumimoji="0" lang="zh-CN" altLang="en-US" b="1" dirty="0">
                <a:cs typeface="Times New Roman" panose="02020603050405020304" pitchFamily="18" charset="0"/>
              </a:rPr>
              <a:t>    </a:t>
            </a:r>
            <a:r>
              <a:rPr kumimoji="0" lang="en-US" altLang="zh-CN" b="1" dirty="0">
                <a:cs typeface="Times New Roman" panose="02020603050405020304" pitchFamily="18" charset="0"/>
              </a:rPr>
              <a:t>6/12=50%</a:t>
            </a:r>
            <a:endParaRPr kumimoji="0" lang="en-US" altLang="zh-CN" b="1" dirty="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wipe(left)">
                                      <p:cBhvr>
                                        <p:cTn id="7" dur="500"/>
                                        <p:tgtEl>
                                          <p:spTgt spid="323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wipe(left)">
                                      <p:cBhvr>
                                        <p:cTn id="12" dur="500"/>
                                        <p:tgtEl>
                                          <p:spTgt spid="32358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animEffect transition="in" filter="wipe(left)">
                                      <p:cBhvr>
                                        <p:cTn id="15" dur="500"/>
                                        <p:tgtEl>
                                          <p:spTgt spid="3235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3587">
                                            <p:txEl>
                                              <p:pRg st="7" end="7"/>
                                            </p:txEl>
                                          </p:spTgt>
                                        </p:tgtEl>
                                        <p:attrNameLst>
                                          <p:attrName>style.visibility</p:attrName>
                                        </p:attrNameLst>
                                      </p:cBhvr>
                                      <p:to>
                                        <p:strVal val="visible"/>
                                      </p:to>
                                    </p:set>
                                    <p:animEffect transition="in" filter="wipe(left)">
                                      <p:cBhvr>
                                        <p:cTn id="20" dur="500"/>
                                        <p:tgtEl>
                                          <p:spTgt spid="323587">
                                            <p:txEl>
                                              <p:pRg st="7" end="7"/>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23587">
                                            <p:txEl>
                                              <p:pRg st="8" end="8"/>
                                            </p:txEl>
                                          </p:spTgt>
                                        </p:tgtEl>
                                        <p:attrNameLst>
                                          <p:attrName>style.visibility</p:attrName>
                                        </p:attrNameLst>
                                      </p:cBhvr>
                                      <p:to>
                                        <p:strVal val="visible"/>
                                      </p:to>
                                    </p:set>
                                    <p:animEffect transition="in" filter="wipe(left)">
                                      <p:cBhvr>
                                        <p:cTn id="23" dur="500"/>
                                        <p:tgtEl>
                                          <p:spTgt spid="323587">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3588"/>
                                        </p:tgtEl>
                                        <p:attrNameLst>
                                          <p:attrName>style.visibility</p:attrName>
                                        </p:attrNameLst>
                                      </p:cBhvr>
                                      <p:to>
                                        <p:strVal val="visible"/>
                                      </p:to>
                                    </p:set>
                                    <p:animEffect transition="in" filter="wipe(up)">
                                      <p:cBhvr>
                                        <p:cTn id="28" dur="500"/>
                                        <p:tgtEl>
                                          <p:spTgt spid="32358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3592"/>
                                        </p:tgtEl>
                                        <p:attrNameLst>
                                          <p:attrName>style.visibility</p:attrName>
                                        </p:attrNameLst>
                                      </p:cBhvr>
                                      <p:to>
                                        <p:strVal val="visible"/>
                                      </p:to>
                                    </p:set>
                                    <p:animEffect transition="in" filter="wipe(up)">
                                      <p:cBhvr>
                                        <p:cTn id="33" dur="500"/>
                                        <p:tgtEl>
                                          <p:spTgt spid="3235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23596"/>
                                        </p:tgtEl>
                                        <p:attrNameLst>
                                          <p:attrName>style.visibility</p:attrName>
                                        </p:attrNameLst>
                                      </p:cBhvr>
                                      <p:to>
                                        <p:strVal val="visible"/>
                                      </p:to>
                                    </p:set>
                                    <p:animEffect transition="in" filter="wipe(up)">
                                      <p:cBhvr>
                                        <p:cTn id="38" dur="500"/>
                                        <p:tgtEl>
                                          <p:spTgt spid="32359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23600"/>
                                        </p:tgtEl>
                                        <p:attrNameLst>
                                          <p:attrName>style.visibility</p:attrName>
                                        </p:attrNameLst>
                                      </p:cBhvr>
                                      <p:to>
                                        <p:strVal val="visible"/>
                                      </p:to>
                                    </p:set>
                                    <p:animEffect transition="in" filter="wipe(up)">
                                      <p:cBhvr>
                                        <p:cTn id="43" dur="500"/>
                                        <p:tgtEl>
                                          <p:spTgt spid="32360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23604"/>
                                        </p:tgtEl>
                                        <p:attrNameLst>
                                          <p:attrName>style.visibility</p:attrName>
                                        </p:attrNameLst>
                                      </p:cBhvr>
                                      <p:to>
                                        <p:strVal val="visible"/>
                                      </p:to>
                                    </p:set>
                                    <p:animEffect transition="in" filter="wipe(up)">
                                      <p:cBhvr>
                                        <p:cTn id="48" dur="500"/>
                                        <p:tgtEl>
                                          <p:spTgt spid="32360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23608"/>
                                        </p:tgtEl>
                                        <p:attrNameLst>
                                          <p:attrName>style.visibility</p:attrName>
                                        </p:attrNameLst>
                                      </p:cBhvr>
                                      <p:to>
                                        <p:strVal val="visible"/>
                                      </p:to>
                                    </p:set>
                                    <p:animEffect transition="in" filter="wipe(up)">
                                      <p:cBhvr>
                                        <p:cTn id="53" dur="500"/>
                                        <p:tgtEl>
                                          <p:spTgt spid="32360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23612"/>
                                        </p:tgtEl>
                                        <p:attrNameLst>
                                          <p:attrName>style.visibility</p:attrName>
                                        </p:attrNameLst>
                                      </p:cBhvr>
                                      <p:to>
                                        <p:strVal val="visible"/>
                                      </p:to>
                                    </p:set>
                                    <p:animEffect transition="in" filter="wipe(up)">
                                      <p:cBhvr>
                                        <p:cTn id="58" dur="500"/>
                                        <p:tgtEl>
                                          <p:spTgt spid="3236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23651"/>
                                        </p:tgtEl>
                                        <p:attrNameLst>
                                          <p:attrName>style.visibility</p:attrName>
                                        </p:attrNameLst>
                                      </p:cBhvr>
                                      <p:to>
                                        <p:strVal val="visible"/>
                                      </p:to>
                                    </p:set>
                                    <p:animEffect transition="in" filter="wipe(up)">
                                      <p:cBhvr>
                                        <p:cTn id="63" dur="500"/>
                                        <p:tgtEl>
                                          <p:spTgt spid="32365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23616"/>
                                        </p:tgtEl>
                                        <p:attrNameLst>
                                          <p:attrName>style.visibility</p:attrName>
                                        </p:attrNameLst>
                                      </p:cBhvr>
                                      <p:to>
                                        <p:strVal val="visible"/>
                                      </p:to>
                                    </p:set>
                                    <p:animEffect transition="in" filter="wipe(up)">
                                      <p:cBhvr>
                                        <p:cTn id="68" dur="500"/>
                                        <p:tgtEl>
                                          <p:spTgt spid="32361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323621"/>
                                        </p:tgtEl>
                                        <p:attrNameLst>
                                          <p:attrName>style.visibility</p:attrName>
                                        </p:attrNameLst>
                                      </p:cBhvr>
                                      <p:to>
                                        <p:strVal val="visible"/>
                                      </p:to>
                                    </p:set>
                                    <p:animEffect transition="in" filter="wipe(up)">
                                      <p:cBhvr>
                                        <p:cTn id="73" dur="500"/>
                                        <p:tgtEl>
                                          <p:spTgt spid="3236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323627"/>
                                        </p:tgtEl>
                                        <p:attrNameLst>
                                          <p:attrName>style.visibility</p:attrName>
                                        </p:attrNameLst>
                                      </p:cBhvr>
                                      <p:to>
                                        <p:strVal val="visible"/>
                                      </p:to>
                                    </p:set>
                                    <p:animEffect transition="in" filter="wipe(up)">
                                      <p:cBhvr>
                                        <p:cTn id="78" dur="500"/>
                                        <p:tgtEl>
                                          <p:spTgt spid="32362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323633"/>
                                        </p:tgtEl>
                                        <p:attrNameLst>
                                          <p:attrName>style.visibility</p:attrName>
                                        </p:attrNameLst>
                                      </p:cBhvr>
                                      <p:to>
                                        <p:strVal val="visible"/>
                                      </p:to>
                                    </p:set>
                                    <p:animEffect transition="in" filter="wipe(up)">
                                      <p:cBhvr>
                                        <p:cTn id="83" dur="500"/>
                                        <p:tgtEl>
                                          <p:spTgt spid="32363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23639"/>
                                        </p:tgtEl>
                                        <p:attrNameLst>
                                          <p:attrName>style.visibility</p:attrName>
                                        </p:attrNameLst>
                                      </p:cBhvr>
                                      <p:to>
                                        <p:strVal val="visible"/>
                                      </p:to>
                                    </p:set>
                                    <p:animEffect transition="in" filter="wipe(up)">
                                      <p:cBhvr>
                                        <p:cTn id="88" dur="500"/>
                                        <p:tgtEl>
                                          <p:spTgt spid="32363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323645"/>
                                        </p:tgtEl>
                                        <p:attrNameLst>
                                          <p:attrName>style.visibility</p:attrName>
                                        </p:attrNameLst>
                                      </p:cBhvr>
                                      <p:to>
                                        <p:strVal val="visible"/>
                                      </p:to>
                                    </p:set>
                                    <p:animEffect transition="in" filter="wipe(up)">
                                      <p:cBhvr>
                                        <p:cTn id="93" dur="500"/>
                                        <p:tgtEl>
                                          <p:spTgt spid="32364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323652"/>
                                        </p:tgtEl>
                                        <p:attrNameLst>
                                          <p:attrName>style.visibility</p:attrName>
                                        </p:attrNameLst>
                                      </p:cBhvr>
                                      <p:to>
                                        <p:strVal val="visible"/>
                                      </p:to>
                                    </p:set>
                                    <p:animEffect transition="in" filter="wipe(up)">
                                      <p:cBhvr>
                                        <p:cTn id="98" dur="500"/>
                                        <p:tgtEl>
                                          <p:spTgt spid="323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uiExpand="1" build="p"/>
      <p:bldP spid="323651" grpId="0" animBg="1"/>
      <p:bldP spid="32365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zh-CN" dirty="0"/>
              <a:t>Least Recently Used (LRU) Algorithm</a:t>
            </a:r>
            <a:endParaRPr lang="en-US" altLang="zh-CN" dirty="0"/>
          </a:p>
        </p:txBody>
      </p:sp>
      <p:sp>
        <p:nvSpPr>
          <p:cNvPr id="324611" name="Rectangle 3"/>
          <p:cNvSpPr>
            <a:spLocks noGrp="1" noChangeArrowheads="1"/>
          </p:cNvSpPr>
          <p:nvPr>
            <p:ph idx="1"/>
          </p:nvPr>
        </p:nvSpPr>
        <p:spPr/>
        <p:txBody>
          <a:bodyPr>
            <a:normAutofit/>
          </a:bodyPr>
          <a:lstStyle/>
          <a:p>
            <a:pPr>
              <a:lnSpc>
                <a:spcPct val="110000"/>
              </a:lnSpc>
              <a:spcBef>
                <a:spcPts val="0"/>
              </a:spcBef>
            </a:pPr>
            <a:r>
              <a:rPr lang="en-US" altLang="zh-CN" sz="2600" dirty="0"/>
              <a:t>replaces the page that </a:t>
            </a:r>
            <a:r>
              <a:rPr lang="en-US" altLang="zh-CN" sz="2600" dirty="0">
                <a:solidFill>
                  <a:srgbClr val="0000FF"/>
                </a:solidFill>
              </a:rPr>
              <a:t>has not been used </a:t>
            </a:r>
            <a:r>
              <a:rPr lang="en-US" altLang="zh-CN" sz="2600" dirty="0"/>
              <a:t>for the </a:t>
            </a:r>
            <a:r>
              <a:rPr lang="en-US" altLang="zh-CN" sz="2600" dirty="0">
                <a:solidFill>
                  <a:srgbClr val="0000FF"/>
                </a:solidFill>
              </a:rPr>
              <a:t>longest</a:t>
            </a:r>
            <a:r>
              <a:rPr lang="en-US" altLang="zh-CN" sz="2600" dirty="0"/>
              <a:t> period of time. </a:t>
            </a:r>
            <a:endParaRPr lang="en-US" altLang="zh-CN" sz="2600" dirty="0"/>
          </a:p>
          <a:p>
            <a:pPr lvl="1">
              <a:lnSpc>
                <a:spcPct val="110000"/>
              </a:lnSpc>
              <a:spcBef>
                <a:spcPts val="0"/>
              </a:spcBef>
            </a:pPr>
            <a:r>
              <a:rPr lang="en-US" altLang="zh-CN" sz="2200" dirty="0"/>
              <a:t>By the </a:t>
            </a:r>
            <a:r>
              <a:rPr lang="en-US" altLang="zh-CN" sz="2200" dirty="0">
                <a:solidFill>
                  <a:srgbClr val="0000FF"/>
                </a:solidFill>
              </a:rPr>
              <a:t>principle of locality</a:t>
            </a:r>
            <a:r>
              <a:rPr lang="en-US" altLang="zh-CN" sz="2200" dirty="0"/>
              <a:t>, this should be the page least likely to be referenced in the near future.</a:t>
            </a:r>
            <a:endParaRPr lang="en-US" altLang="zh-CN" sz="2200" dirty="0"/>
          </a:p>
          <a:p>
            <a:pPr>
              <a:lnSpc>
                <a:spcPct val="110000"/>
              </a:lnSpc>
              <a:spcBef>
                <a:spcPts val="0"/>
              </a:spcBef>
            </a:pPr>
            <a:r>
              <a:rPr lang="en-US" altLang="zh-CN" sz="2600" dirty="0"/>
              <a:t>Associates with each page the </a:t>
            </a:r>
            <a:r>
              <a:rPr lang="en-US" altLang="zh-CN" sz="2600" dirty="0">
                <a:solidFill>
                  <a:srgbClr val="0000FF"/>
                </a:solidFill>
              </a:rPr>
              <a:t>time of that page’s last use</a:t>
            </a:r>
            <a:r>
              <a:rPr lang="en-US" altLang="zh-CN" sz="2600" dirty="0"/>
              <a:t>.  </a:t>
            </a:r>
            <a:endParaRPr lang="en-US" altLang="zh-CN" sz="2600" dirty="0"/>
          </a:p>
          <a:p>
            <a:pPr>
              <a:lnSpc>
                <a:spcPct val="110000"/>
              </a:lnSpc>
              <a:spcBef>
                <a:spcPts val="0"/>
              </a:spcBef>
            </a:pPr>
            <a:r>
              <a:rPr lang="en-US" altLang="zh-CN" sz="2600" dirty="0"/>
              <a:t>Example</a:t>
            </a:r>
            <a:endParaRPr lang="en-US" altLang="zh-CN" sz="2400" dirty="0">
              <a:solidFill>
                <a:srgbClr val="0000FF"/>
              </a:solidFill>
            </a:endParaRPr>
          </a:p>
        </p:txBody>
      </p:sp>
      <p:sp>
        <p:nvSpPr>
          <p:cNvPr id="101" name="灯片编号占位符 3"/>
          <p:cNvSpPr>
            <a:spLocks noGrp="1"/>
          </p:cNvSpPr>
          <p:nvPr>
            <p:ph type="sldNum" sz="quarter" idx="10"/>
          </p:nvPr>
        </p:nvSpPr>
        <p:spPr/>
        <p:txBody>
          <a:bodyPr/>
          <a:lstStyle/>
          <a:p>
            <a:fld id="{E295D7CA-EBE0-4D80-A062-6C839C151664}" type="slidenum">
              <a:rPr lang="en-US" altLang="zh-CN"/>
            </a:fld>
            <a:endParaRPr lang="en-US" altLang="zh-CN"/>
          </a:p>
        </p:txBody>
      </p:sp>
      <p:grpSp>
        <p:nvGrpSpPr>
          <p:cNvPr id="324612" name="Group 4"/>
          <p:cNvGrpSpPr/>
          <p:nvPr/>
        </p:nvGrpSpPr>
        <p:grpSpPr bwMode="auto">
          <a:xfrm>
            <a:off x="826840" y="3762982"/>
            <a:ext cx="288000" cy="1143000"/>
            <a:chOff x="480" y="2928"/>
            <a:chExt cx="192" cy="720"/>
          </a:xfrm>
        </p:grpSpPr>
        <p:sp>
          <p:nvSpPr>
            <p:cNvPr id="324613" name="Rectangle 5"/>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endParaRPr lang="en-US" altLang="zh-CN" b="1" dirty="0"/>
            </a:p>
          </p:txBody>
        </p:sp>
        <p:sp>
          <p:nvSpPr>
            <p:cNvPr id="324614" name="Rectangle 6"/>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24615" name="Rectangle 7"/>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324616" name="Group 8"/>
          <p:cNvGrpSpPr/>
          <p:nvPr/>
        </p:nvGrpSpPr>
        <p:grpSpPr bwMode="auto">
          <a:xfrm>
            <a:off x="1326270" y="3762982"/>
            <a:ext cx="288000" cy="1143000"/>
            <a:chOff x="480" y="2928"/>
            <a:chExt cx="192" cy="720"/>
          </a:xfrm>
        </p:grpSpPr>
        <p:sp>
          <p:nvSpPr>
            <p:cNvPr id="324617" name="Rectangle 9"/>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7</a:t>
              </a:r>
              <a:endParaRPr lang="en-US" altLang="zh-CN" b="1"/>
            </a:p>
          </p:txBody>
        </p:sp>
        <p:sp>
          <p:nvSpPr>
            <p:cNvPr id="324618" name="Rectangle 10"/>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324619" name="Rectangle 11"/>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324620" name="Group 12"/>
          <p:cNvGrpSpPr/>
          <p:nvPr/>
        </p:nvGrpSpPr>
        <p:grpSpPr bwMode="auto">
          <a:xfrm>
            <a:off x="1866098" y="3762982"/>
            <a:ext cx="288000" cy="1143000"/>
            <a:chOff x="480" y="2928"/>
            <a:chExt cx="192" cy="720"/>
          </a:xfrm>
        </p:grpSpPr>
        <p:sp>
          <p:nvSpPr>
            <p:cNvPr id="324621" name="Rectangle 13"/>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7</a:t>
              </a:r>
              <a:endParaRPr lang="en-US" altLang="zh-CN" b="1"/>
            </a:p>
          </p:txBody>
        </p:sp>
        <p:sp>
          <p:nvSpPr>
            <p:cNvPr id="324622" name="Rectangle 14"/>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23" name="Rectangle 15"/>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grpSp>
      <p:grpSp>
        <p:nvGrpSpPr>
          <p:cNvPr id="324624" name="Group 16"/>
          <p:cNvGrpSpPr/>
          <p:nvPr/>
        </p:nvGrpSpPr>
        <p:grpSpPr bwMode="auto">
          <a:xfrm>
            <a:off x="2406480" y="3762982"/>
            <a:ext cx="288000" cy="1143000"/>
            <a:chOff x="480" y="2928"/>
            <a:chExt cx="192" cy="720"/>
          </a:xfrm>
        </p:grpSpPr>
        <p:sp>
          <p:nvSpPr>
            <p:cNvPr id="324625" name="Rectangle 17"/>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sp>
          <p:nvSpPr>
            <p:cNvPr id="324626" name="Rectangle 18"/>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27" name="Rectangle 19"/>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grpSp>
      <p:grpSp>
        <p:nvGrpSpPr>
          <p:cNvPr id="324628" name="Group 20"/>
          <p:cNvGrpSpPr/>
          <p:nvPr/>
        </p:nvGrpSpPr>
        <p:grpSpPr bwMode="auto">
          <a:xfrm>
            <a:off x="3485710" y="3762982"/>
            <a:ext cx="288000" cy="1143000"/>
            <a:chOff x="480" y="2928"/>
            <a:chExt cx="192" cy="720"/>
          </a:xfrm>
        </p:grpSpPr>
        <p:sp>
          <p:nvSpPr>
            <p:cNvPr id="324629" name="Rectangle 21"/>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324630" name="Rectangle 22"/>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31" name="Rectangle 23"/>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grpSp>
      <p:grpSp>
        <p:nvGrpSpPr>
          <p:cNvPr id="324632" name="Group 24"/>
          <p:cNvGrpSpPr/>
          <p:nvPr/>
        </p:nvGrpSpPr>
        <p:grpSpPr bwMode="auto">
          <a:xfrm>
            <a:off x="4565830" y="3762982"/>
            <a:ext cx="288000" cy="1143000"/>
            <a:chOff x="480" y="2928"/>
            <a:chExt cx="192" cy="720"/>
          </a:xfrm>
        </p:grpSpPr>
        <p:sp>
          <p:nvSpPr>
            <p:cNvPr id="324633" name="Rectangle 25"/>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4</a:t>
              </a:r>
              <a:endParaRPr lang="en-US" altLang="zh-CN" b="1" dirty="0"/>
            </a:p>
          </p:txBody>
        </p:sp>
        <p:sp>
          <p:nvSpPr>
            <p:cNvPr id="324634" name="Rectangle 26"/>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35" name="Rectangle 27"/>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grpSp>
      <p:grpSp>
        <p:nvGrpSpPr>
          <p:cNvPr id="324636" name="Group 28"/>
          <p:cNvGrpSpPr/>
          <p:nvPr/>
        </p:nvGrpSpPr>
        <p:grpSpPr bwMode="auto">
          <a:xfrm>
            <a:off x="6186010" y="3762982"/>
            <a:ext cx="288000" cy="1143000"/>
            <a:chOff x="480" y="2928"/>
            <a:chExt cx="192" cy="720"/>
          </a:xfrm>
        </p:grpSpPr>
        <p:sp>
          <p:nvSpPr>
            <p:cNvPr id="324637" name="Rectangle 29"/>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324638" name="Rectangle 30"/>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324639" name="Rectangle 31"/>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grpSp>
      <p:grpSp>
        <p:nvGrpSpPr>
          <p:cNvPr id="324640" name="Group 32"/>
          <p:cNvGrpSpPr/>
          <p:nvPr/>
        </p:nvGrpSpPr>
        <p:grpSpPr bwMode="auto">
          <a:xfrm>
            <a:off x="7799260" y="3762982"/>
            <a:ext cx="288000" cy="1143000"/>
            <a:chOff x="480" y="2928"/>
            <a:chExt cx="192" cy="720"/>
          </a:xfrm>
        </p:grpSpPr>
        <p:sp>
          <p:nvSpPr>
            <p:cNvPr id="324641" name="Rectangle 33"/>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sp>
          <p:nvSpPr>
            <p:cNvPr id="324642" name="Rectangle 34"/>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324643" name="Rectangle 35"/>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grpSp>
      <p:grpSp>
        <p:nvGrpSpPr>
          <p:cNvPr id="324644" name="Group 36"/>
          <p:cNvGrpSpPr/>
          <p:nvPr/>
        </p:nvGrpSpPr>
        <p:grpSpPr bwMode="auto">
          <a:xfrm>
            <a:off x="9875748" y="3762982"/>
            <a:ext cx="288000" cy="1143000"/>
            <a:chOff x="480" y="2928"/>
            <a:chExt cx="192" cy="720"/>
          </a:xfrm>
        </p:grpSpPr>
        <p:sp>
          <p:nvSpPr>
            <p:cNvPr id="324645" name="Rectangle 37"/>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324646" name="Rectangle 38"/>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47" name="Rectangle 39"/>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endParaRPr lang="en-US" altLang="zh-CN" b="1" dirty="0"/>
            </a:p>
          </p:txBody>
        </p:sp>
      </p:grpSp>
      <p:grpSp>
        <p:nvGrpSpPr>
          <p:cNvPr id="324648" name="Group 40"/>
          <p:cNvGrpSpPr/>
          <p:nvPr/>
        </p:nvGrpSpPr>
        <p:grpSpPr bwMode="auto">
          <a:xfrm>
            <a:off x="5105890" y="3762982"/>
            <a:ext cx="288000" cy="1143000"/>
            <a:chOff x="480" y="2928"/>
            <a:chExt cx="192" cy="720"/>
          </a:xfrm>
        </p:grpSpPr>
        <p:sp>
          <p:nvSpPr>
            <p:cNvPr id="324649" name="Rectangle 41"/>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endParaRPr lang="en-US" altLang="zh-CN" b="1"/>
            </a:p>
          </p:txBody>
        </p:sp>
        <p:sp>
          <p:nvSpPr>
            <p:cNvPr id="324650" name="Rectangle 42"/>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51" name="Rectangle 43"/>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324652" name="Group 44"/>
          <p:cNvGrpSpPr/>
          <p:nvPr/>
        </p:nvGrpSpPr>
        <p:grpSpPr bwMode="auto">
          <a:xfrm>
            <a:off x="5645950" y="3762982"/>
            <a:ext cx="288000" cy="1143000"/>
            <a:chOff x="480" y="2928"/>
            <a:chExt cx="192" cy="720"/>
          </a:xfrm>
        </p:grpSpPr>
        <p:sp>
          <p:nvSpPr>
            <p:cNvPr id="324653" name="Rectangle 45"/>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endParaRPr lang="en-US" altLang="zh-CN" b="1"/>
            </a:p>
          </p:txBody>
        </p:sp>
        <p:sp>
          <p:nvSpPr>
            <p:cNvPr id="324654" name="Rectangle 46"/>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sp>
          <p:nvSpPr>
            <p:cNvPr id="324655" name="Rectangle 47"/>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grpSp>
      <p:grpSp>
        <p:nvGrpSpPr>
          <p:cNvPr id="324656" name="Group 48"/>
          <p:cNvGrpSpPr/>
          <p:nvPr/>
        </p:nvGrpSpPr>
        <p:grpSpPr bwMode="auto">
          <a:xfrm>
            <a:off x="8837640" y="3762982"/>
            <a:ext cx="288000" cy="1143000"/>
            <a:chOff x="480" y="2928"/>
            <a:chExt cx="192" cy="720"/>
          </a:xfrm>
        </p:grpSpPr>
        <p:sp>
          <p:nvSpPr>
            <p:cNvPr id="324657" name="Rectangle 49"/>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324658" name="Rectangle 50"/>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324659" name="Rectangle 51"/>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grpSp>
      <p:sp>
        <p:nvSpPr>
          <p:cNvPr id="324660" name="Rectangle 52"/>
          <p:cNvSpPr>
            <a:spLocks noChangeArrowheads="1"/>
          </p:cNvSpPr>
          <p:nvPr/>
        </p:nvSpPr>
        <p:spPr bwMode="auto">
          <a:xfrm>
            <a:off x="830415" y="4888107"/>
            <a:ext cx="1108623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pPr>
            <a:r>
              <a:rPr lang="en-US" altLang="zh-CN" b="1" dirty="0">
                <a:solidFill>
                  <a:srgbClr val="0000FF"/>
                </a:solidFill>
              </a:rPr>
              <a:t>1     0     7     1     0     2     1     2     3     0     3     2     4     0     3     0     2     1     0     7</a:t>
            </a:r>
            <a:endParaRPr lang="en-US" altLang="zh-CN" sz="2800" b="1" dirty="0"/>
          </a:p>
        </p:txBody>
      </p:sp>
      <p:grpSp>
        <p:nvGrpSpPr>
          <p:cNvPr id="324661" name="Group 53"/>
          <p:cNvGrpSpPr/>
          <p:nvPr/>
        </p:nvGrpSpPr>
        <p:grpSpPr bwMode="auto">
          <a:xfrm>
            <a:off x="871845" y="5391345"/>
            <a:ext cx="288000" cy="1143000"/>
            <a:chOff x="480" y="2928"/>
            <a:chExt cx="192" cy="720"/>
          </a:xfrm>
        </p:grpSpPr>
        <p:sp>
          <p:nvSpPr>
            <p:cNvPr id="324662" name="Rectangle 54"/>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sp>
          <p:nvSpPr>
            <p:cNvPr id="324663" name="Rectangle 55"/>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24664" name="Rectangle 56"/>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324665" name="Group 57"/>
          <p:cNvGrpSpPr/>
          <p:nvPr/>
        </p:nvGrpSpPr>
        <p:grpSpPr bwMode="auto">
          <a:xfrm>
            <a:off x="1416280" y="5391345"/>
            <a:ext cx="288000" cy="1143000"/>
            <a:chOff x="480" y="2928"/>
            <a:chExt cx="192" cy="720"/>
          </a:xfrm>
        </p:grpSpPr>
        <p:sp>
          <p:nvSpPr>
            <p:cNvPr id="324666" name="Rectangle 58"/>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324667" name="Rectangle 59"/>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324668" name="Rectangle 60"/>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324669" name="Group 61"/>
          <p:cNvGrpSpPr/>
          <p:nvPr/>
        </p:nvGrpSpPr>
        <p:grpSpPr bwMode="auto">
          <a:xfrm>
            <a:off x="1956108" y="5391345"/>
            <a:ext cx="288000" cy="1143000"/>
            <a:chOff x="480" y="2928"/>
            <a:chExt cx="192" cy="720"/>
          </a:xfrm>
        </p:grpSpPr>
        <p:sp>
          <p:nvSpPr>
            <p:cNvPr id="324670" name="Rectangle 62"/>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324671" name="Rectangle 63"/>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72" name="Rectangle 64"/>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endParaRPr lang="en-US" altLang="zh-CN" b="1" dirty="0"/>
            </a:p>
          </p:txBody>
        </p:sp>
      </p:grpSp>
      <p:grpSp>
        <p:nvGrpSpPr>
          <p:cNvPr id="324673" name="Group 65"/>
          <p:cNvGrpSpPr/>
          <p:nvPr/>
        </p:nvGrpSpPr>
        <p:grpSpPr bwMode="auto">
          <a:xfrm>
            <a:off x="7307560" y="5391345"/>
            <a:ext cx="288000" cy="1143000"/>
            <a:chOff x="480" y="2928"/>
            <a:chExt cx="192" cy="720"/>
          </a:xfrm>
        </p:grpSpPr>
        <p:sp>
          <p:nvSpPr>
            <p:cNvPr id="324674" name="Rectangle 66"/>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4</a:t>
              </a:r>
              <a:endParaRPr lang="en-US" altLang="zh-CN" b="1" dirty="0"/>
            </a:p>
          </p:txBody>
        </p:sp>
        <p:sp>
          <p:nvSpPr>
            <p:cNvPr id="324675" name="Rectangle 67"/>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324676" name="Rectangle 68"/>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324677" name="Group 69"/>
          <p:cNvGrpSpPr/>
          <p:nvPr/>
        </p:nvGrpSpPr>
        <p:grpSpPr bwMode="auto">
          <a:xfrm>
            <a:off x="3485709" y="5391345"/>
            <a:ext cx="288000" cy="1143000"/>
            <a:chOff x="480" y="2928"/>
            <a:chExt cx="192" cy="720"/>
          </a:xfrm>
        </p:grpSpPr>
        <p:sp>
          <p:nvSpPr>
            <p:cNvPr id="324678" name="Rectangle 70"/>
            <p:cNvSpPr>
              <a:spLocks noChangeArrowheads="1"/>
            </p:cNvSpPr>
            <p:nvPr/>
          </p:nvSpPr>
          <p:spPr bwMode="auto">
            <a:xfrm>
              <a:off x="480" y="2928"/>
              <a:ext cx="192" cy="240"/>
            </a:xfrm>
            <a:prstGeom prst="rect">
              <a:avLst/>
            </a:prstGeom>
            <a:no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sp>
          <p:nvSpPr>
            <p:cNvPr id="324679" name="Rectangle 71"/>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80" name="Rectangle 72"/>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324681" name="Group 73"/>
          <p:cNvGrpSpPr/>
          <p:nvPr/>
        </p:nvGrpSpPr>
        <p:grpSpPr bwMode="auto">
          <a:xfrm>
            <a:off x="7802615" y="5391345"/>
            <a:ext cx="288000" cy="1143000"/>
            <a:chOff x="480" y="2928"/>
            <a:chExt cx="192" cy="720"/>
          </a:xfrm>
        </p:grpSpPr>
        <p:sp>
          <p:nvSpPr>
            <p:cNvPr id="324682" name="Rectangle 74"/>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endParaRPr lang="en-US" altLang="zh-CN" b="1"/>
            </a:p>
          </p:txBody>
        </p:sp>
        <p:sp>
          <p:nvSpPr>
            <p:cNvPr id="324683" name="Rectangle 75"/>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324684" name="Rectangle 76"/>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grpSp>
      <p:grpSp>
        <p:nvGrpSpPr>
          <p:cNvPr id="324685" name="Group 77"/>
          <p:cNvGrpSpPr/>
          <p:nvPr/>
        </p:nvGrpSpPr>
        <p:grpSpPr bwMode="auto">
          <a:xfrm>
            <a:off x="9921425" y="5391345"/>
            <a:ext cx="288000" cy="1143000"/>
            <a:chOff x="480" y="2928"/>
            <a:chExt cx="192" cy="720"/>
          </a:xfrm>
        </p:grpSpPr>
        <p:sp>
          <p:nvSpPr>
            <p:cNvPr id="324686" name="Rectangle 78"/>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sp>
          <p:nvSpPr>
            <p:cNvPr id="324687" name="Rectangle 79"/>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88" name="Rectangle 80"/>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a:t>
              </a:r>
              <a:endParaRPr lang="en-US" altLang="zh-CN" b="1" dirty="0"/>
            </a:p>
          </p:txBody>
        </p:sp>
      </p:grpSp>
      <p:grpSp>
        <p:nvGrpSpPr>
          <p:cNvPr id="324689" name="Group 81"/>
          <p:cNvGrpSpPr/>
          <p:nvPr/>
        </p:nvGrpSpPr>
        <p:grpSpPr bwMode="auto">
          <a:xfrm>
            <a:off x="8342675" y="5391345"/>
            <a:ext cx="288000" cy="1143000"/>
            <a:chOff x="480" y="2928"/>
            <a:chExt cx="192" cy="720"/>
          </a:xfrm>
        </p:grpSpPr>
        <p:sp>
          <p:nvSpPr>
            <p:cNvPr id="324690" name="Rectangle 82"/>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endParaRPr lang="en-US" altLang="zh-CN" b="1"/>
            </a:p>
          </p:txBody>
        </p:sp>
        <p:sp>
          <p:nvSpPr>
            <p:cNvPr id="324691" name="Rectangle 83"/>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92" name="Rectangle 84"/>
            <p:cNvSpPr>
              <a:spLocks noChangeArrowheads="1"/>
            </p:cNvSpPr>
            <p:nvPr/>
          </p:nvSpPr>
          <p:spPr bwMode="auto">
            <a:xfrm>
              <a:off x="480" y="340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grpSp>
      <p:grpSp>
        <p:nvGrpSpPr>
          <p:cNvPr id="324693" name="Group 85"/>
          <p:cNvGrpSpPr/>
          <p:nvPr/>
        </p:nvGrpSpPr>
        <p:grpSpPr bwMode="auto">
          <a:xfrm>
            <a:off x="11042975" y="5391345"/>
            <a:ext cx="288000" cy="1143000"/>
            <a:chOff x="480" y="2928"/>
            <a:chExt cx="192" cy="720"/>
          </a:xfrm>
        </p:grpSpPr>
        <p:sp>
          <p:nvSpPr>
            <p:cNvPr id="324694" name="Rectangle 86"/>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endParaRPr lang="en-US" altLang="zh-CN" b="1" dirty="0"/>
            </a:p>
          </p:txBody>
        </p:sp>
        <p:sp>
          <p:nvSpPr>
            <p:cNvPr id="324695" name="Rectangle 87"/>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696" name="Rectangle 88"/>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grpSp>
      <p:grpSp>
        <p:nvGrpSpPr>
          <p:cNvPr id="324697" name="Group 89"/>
          <p:cNvGrpSpPr/>
          <p:nvPr/>
        </p:nvGrpSpPr>
        <p:grpSpPr bwMode="auto">
          <a:xfrm>
            <a:off x="5150895" y="5391345"/>
            <a:ext cx="288000" cy="1143000"/>
            <a:chOff x="480" y="2928"/>
            <a:chExt cx="192" cy="720"/>
          </a:xfrm>
        </p:grpSpPr>
        <p:sp>
          <p:nvSpPr>
            <p:cNvPr id="324698" name="Rectangle 90"/>
            <p:cNvSpPr>
              <a:spLocks noChangeArrowheads="1"/>
            </p:cNvSpPr>
            <p:nvPr/>
          </p:nvSpPr>
          <p:spPr bwMode="auto">
            <a:xfrm>
              <a:off x="480" y="292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sp>
          <p:nvSpPr>
            <p:cNvPr id="324699" name="Rectangle 91"/>
            <p:cNvSpPr>
              <a:spLocks noChangeArrowheads="1"/>
            </p:cNvSpPr>
            <p:nvPr/>
          </p:nvSpPr>
          <p:spPr bwMode="auto">
            <a:xfrm>
              <a:off x="480" y="316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endParaRPr lang="en-US" altLang="zh-CN" b="1" dirty="0"/>
            </a:p>
          </p:txBody>
        </p:sp>
        <p:sp>
          <p:nvSpPr>
            <p:cNvPr id="324700" name="Rectangle 92"/>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324701" name="Group 93"/>
          <p:cNvGrpSpPr/>
          <p:nvPr/>
        </p:nvGrpSpPr>
        <p:grpSpPr bwMode="auto">
          <a:xfrm>
            <a:off x="5690955" y="5391345"/>
            <a:ext cx="288000" cy="1143000"/>
            <a:chOff x="480" y="2928"/>
            <a:chExt cx="192" cy="720"/>
          </a:xfrm>
        </p:grpSpPr>
        <p:sp>
          <p:nvSpPr>
            <p:cNvPr id="324702" name="Rectangle 94"/>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0</a:t>
              </a:r>
              <a:endParaRPr lang="en-US" altLang="zh-CN" b="1" dirty="0"/>
            </a:p>
          </p:txBody>
        </p:sp>
        <p:sp>
          <p:nvSpPr>
            <p:cNvPr id="324703" name="Rectangle 95"/>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324704" name="Rectangle 96"/>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grpSp>
      <p:grpSp>
        <p:nvGrpSpPr>
          <p:cNvPr id="324705" name="Group 97"/>
          <p:cNvGrpSpPr/>
          <p:nvPr/>
        </p:nvGrpSpPr>
        <p:grpSpPr bwMode="auto">
          <a:xfrm>
            <a:off x="9422795" y="5391345"/>
            <a:ext cx="288000" cy="1143000"/>
            <a:chOff x="480" y="2928"/>
            <a:chExt cx="192" cy="720"/>
          </a:xfrm>
        </p:grpSpPr>
        <p:sp>
          <p:nvSpPr>
            <p:cNvPr id="324706" name="Rectangle 98"/>
            <p:cNvSpPr>
              <a:spLocks noChangeArrowheads="1"/>
            </p:cNvSpPr>
            <p:nvPr/>
          </p:nvSpPr>
          <p:spPr bwMode="auto">
            <a:xfrm>
              <a:off x="480" y="2928"/>
              <a:ext cx="192" cy="240"/>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2</a:t>
              </a:r>
              <a:endParaRPr lang="en-US" altLang="zh-CN" b="1" dirty="0"/>
            </a:p>
          </p:txBody>
        </p:sp>
        <p:sp>
          <p:nvSpPr>
            <p:cNvPr id="324707" name="Rectangle 99"/>
            <p:cNvSpPr>
              <a:spLocks noChangeArrowheads="1"/>
            </p:cNvSpPr>
            <p:nvPr/>
          </p:nvSpPr>
          <p:spPr bwMode="auto">
            <a:xfrm>
              <a:off x="480" y="316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0</a:t>
              </a:r>
              <a:endParaRPr lang="en-US" altLang="zh-CN" b="1"/>
            </a:p>
          </p:txBody>
        </p:sp>
        <p:sp>
          <p:nvSpPr>
            <p:cNvPr id="324708" name="Rectangle 100"/>
            <p:cNvSpPr>
              <a:spLocks noChangeArrowheads="1"/>
            </p:cNvSpPr>
            <p:nvPr/>
          </p:nvSpPr>
          <p:spPr bwMode="auto">
            <a:xfrm>
              <a:off x="480" y="3408"/>
              <a:ext cx="192" cy="24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grpSp>
      <p:sp>
        <p:nvSpPr>
          <p:cNvPr id="2" name="TextBox 1"/>
          <p:cNvSpPr txBox="1"/>
          <p:nvPr/>
        </p:nvSpPr>
        <p:spPr>
          <a:xfrm>
            <a:off x="695400" y="3282371"/>
            <a:ext cx="10996222" cy="461665"/>
          </a:xfrm>
          <a:prstGeom prst="rect">
            <a:avLst/>
          </a:prstGeom>
          <a:noFill/>
        </p:spPr>
        <p:txBody>
          <a:bodyPr wrap="square" rtlCol="0">
            <a:spAutoFit/>
          </a:bodyPr>
          <a:lstStyle/>
          <a:p>
            <a:r>
              <a:rPr lang="en-US" altLang="zh-CN" b="1" dirty="0">
                <a:solidFill>
                  <a:srgbClr val="0000FF"/>
                </a:solidFill>
              </a:rPr>
              <a:t> 7     0     1     2     0     3     0     4     2     3     0     3     2     1     2     0     1     7     0     1</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wipe(left)">
                                      <p:cBhvr>
                                        <p:cTn id="7" dur="500"/>
                                        <p:tgtEl>
                                          <p:spTgt spid="3246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wipe(left)">
                                      <p:cBhvr>
                                        <p:cTn id="10" dur="500"/>
                                        <p:tgtEl>
                                          <p:spTgt spid="3246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24611">
                                            <p:txEl>
                                              <p:pRg st="2" end="2"/>
                                            </p:txEl>
                                          </p:spTgt>
                                        </p:tgtEl>
                                        <p:attrNameLst>
                                          <p:attrName>style.visibility</p:attrName>
                                        </p:attrNameLst>
                                      </p:cBhvr>
                                      <p:to>
                                        <p:strVal val="visible"/>
                                      </p:to>
                                    </p:set>
                                    <p:animEffect transition="in" filter="wipe(left)">
                                      <p:cBhvr>
                                        <p:cTn id="15" dur="500"/>
                                        <p:tgtEl>
                                          <p:spTgt spid="3246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4611">
                                            <p:txEl>
                                              <p:pRg st="3" end="3"/>
                                            </p:txEl>
                                          </p:spTgt>
                                        </p:tgtEl>
                                        <p:attrNameLst>
                                          <p:attrName>style.visibility</p:attrName>
                                        </p:attrNameLst>
                                      </p:cBhvr>
                                      <p:to>
                                        <p:strVal val="visible"/>
                                      </p:to>
                                    </p:set>
                                    <p:animEffect transition="in" filter="wipe(left)">
                                      <p:cBhvr>
                                        <p:cTn id="20" dur="500"/>
                                        <p:tgtEl>
                                          <p:spTgt spid="324611">
                                            <p:txEl>
                                              <p:pRg st="3" end="3"/>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24612"/>
                                        </p:tgtEl>
                                        <p:attrNameLst>
                                          <p:attrName>style.visibility</p:attrName>
                                        </p:attrNameLst>
                                      </p:cBhvr>
                                      <p:to>
                                        <p:strVal val="visible"/>
                                      </p:to>
                                    </p:set>
                                    <p:animEffect transition="in" filter="wipe(up)">
                                      <p:cBhvr>
                                        <p:cTn id="29" dur="500"/>
                                        <p:tgtEl>
                                          <p:spTgt spid="3246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24616"/>
                                        </p:tgtEl>
                                        <p:attrNameLst>
                                          <p:attrName>style.visibility</p:attrName>
                                        </p:attrNameLst>
                                      </p:cBhvr>
                                      <p:to>
                                        <p:strVal val="visible"/>
                                      </p:to>
                                    </p:set>
                                    <p:animEffect transition="in" filter="wipe(up)">
                                      <p:cBhvr>
                                        <p:cTn id="34" dur="500"/>
                                        <p:tgtEl>
                                          <p:spTgt spid="3246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24620"/>
                                        </p:tgtEl>
                                        <p:attrNameLst>
                                          <p:attrName>style.visibility</p:attrName>
                                        </p:attrNameLst>
                                      </p:cBhvr>
                                      <p:to>
                                        <p:strVal val="visible"/>
                                      </p:to>
                                    </p:set>
                                    <p:animEffect transition="in" filter="wipe(up)">
                                      <p:cBhvr>
                                        <p:cTn id="39" dur="500"/>
                                        <p:tgtEl>
                                          <p:spTgt spid="3246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24624"/>
                                        </p:tgtEl>
                                        <p:attrNameLst>
                                          <p:attrName>style.visibility</p:attrName>
                                        </p:attrNameLst>
                                      </p:cBhvr>
                                      <p:to>
                                        <p:strVal val="visible"/>
                                      </p:to>
                                    </p:set>
                                    <p:animEffect transition="in" filter="wipe(up)">
                                      <p:cBhvr>
                                        <p:cTn id="44" dur="500"/>
                                        <p:tgtEl>
                                          <p:spTgt spid="32462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24628"/>
                                        </p:tgtEl>
                                        <p:attrNameLst>
                                          <p:attrName>style.visibility</p:attrName>
                                        </p:attrNameLst>
                                      </p:cBhvr>
                                      <p:to>
                                        <p:strVal val="visible"/>
                                      </p:to>
                                    </p:set>
                                    <p:animEffect transition="in" filter="wipe(up)">
                                      <p:cBhvr>
                                        <p:cTn id="49" dur="500"/>
                                        <p:tgtEl>
                                          <p:spTgt spid="32462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24632"/>
                                        </p:tgtEl>
                                        <p:attrNameLst>
                                          <p:attrName>style.visibility</p:attrName>
                                        </p:attrNameLst>
                                      </p:cBhvr>
                                      <p:to>
                                        <p:strVal val="visible"/>
                                      </p:to>
                                    </p:set>
                                    <p:animEffect transition="in" filter="wipe(up)">
                                      <p:cBhvr>
                                        <p:cTn id="54" dur="500"/>
                                        <p:tgtEl>
                                          <p:spTgt spid="3246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324648"/>
                                        </p:tgtEl>
                                        <p:attrNameLst>
                                          <p:attrName>style.visibility</p:attrName>
                                        </p:attrNameLst>
                                      </p:cBhvr>
                                      <p:to>
                                        <p:strVal val="visible"/>
                                      </p:to>
                                    </p:set>
                                    <p:animEffect transition="in" filter="wipe(up)">
                                      <p:cBhvr>
                                        <p:cTn id="59" dur="500"/>
                                        <p:tgtEl>
                                          <p:spTgt spid="32464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24652"/>
                                        </p:tgtEl>
                                        <p:attrNameLst>
                                          <p:attrName>style.visibility</p:attrName>
                                        </p:attrNameLst>
                                      </p:cBhvr>
                                      <p:to>
                                        <p:strVal val="visible"/>
                                      </p:to>
                                    </p:set>
                                    <p:animEffect transition="in" filter="wipe(up)">
                                      <p:cBhvr>
                                        <p:cTn id="64" dur="500"/>
                                        <p:tgtEl>
                                          <p:spTgt spid="32465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324636"/>
                                        </p:tgtEl>
                                        <p:attrNameLst>
                                          <p:attrName>style.visibility</p:attrName>
                                        </p:attrNameLst>
                                      </p:cBhvr>
                                      <p:to>
                                        <p:strVal val="visible"/>
                                      </p:to>
                                    </p:set>
                                    <p:animEffect transition="in" filter="wipe(up)">
                                      <p:cBhvr>
                                        <p:cTn id="69" dur="500"/>
                                        <p:tgtEl>
                                          <p:spTgt spid="32463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24640"/>
                                        </p:tgtEl>
                                        <p:attrNameLst>
                                          <p:attrName>style.visibility</p:attrName>
                                        </p:attrNameLst>
                                      </p:cBhvr>
                                      <p:to>
                                        <p:strVal val="visible"/>
                                      </p:to>
                                    </p:set>
                                    <p:animEffect transition="in" filter="wipe(up)">
                                      <p:cBhvr>
                                        <p:cTn id="74" dur="500"/>
                                        <p:tgtEl>
                                          <p:spTgt spid="32464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324656"/>
                                        </p:tgtEl>
                                        <p:attrNameLst>
                                          <p:attrName>style.visibility</p:attrName>
                                        </p:attrNameLst>
                                      </p:cBhvr>
                                      <p:to>
                                        <p:strVal val="visible"/>
                                      </p:to>
                                    </p:set>
                                    <p:animEffect transition="in" filter="wipe(up)">
                                      <p:cBhvr>
                                        <p:cTn id="79" dur="500"/>
                                        <p:tgtEl>
                                          <p:spTgt spid="32465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324644"/>
                                        </p:tgtEl>
                                        <p:attrNameLst>
                                          <p:attrName>style.visibility</p:attrName>
                                        </p:attrNameLst>
                                      </p:cBhvr>
                                      <p:to>
                                        <p:strVal val="visible"/>
                                      </p:to>
                                    </p:set>
                                    <p:animEffect transition="in" filter="wipe(up)">
                                      <p:cBhvr>
                                        <p:cTn id="84" dur="500"/>
                                        <p:tgtEl>
                                          <p:spTgt spid="32464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24660"/>
                                        </p:tgtEl>
                                        <p:attrNameLst>
                                          <p:attrName>style.visibility</p:attrName>
                                        </p:attrNameLst>
                                      </p:cBhvr>
                                      <p:to>
                                        <p:strVal val="visible"/>
                                      </p:to>
                                    </p:set>
                                    <p:animEffect transition="in" filter="wipe(left)">
                                      <p:cBhvr>
                                        <p:cTn id="89" dur="500"/>
                                        <p:tgtEl>
                                          <p:spTgt spid="32466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324661"/>
                                        </p:tgtEl>
                                        <p:attrNameLst>
                                          <p:attrName>style.visibility</p:attrName>
                                        </p:attrNameLst>
                                      </p:cBhvr>
                                      <p:to>
                                        <p:strVal val="visible"/>
                                      </p:to>
                                    </p:set>
                                    <p:animEffect transition="in" filter="wipe(up)">
                                      <p:cBhvr>
                                        <p:cTn id="94" dur="500"/>
                                        <p:tgtEl>
                                          <p:spTgt spid="32466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324665"/>
                                        </p:tgtEl>
                                        <p:attrNameLst>
                                          <p:attrName>style.visibility</p:attrName>
                                        </p:attrNameLst>
                                      </p:cBhvr>
                                      <p:to>
                                        <p:strVal val="visible"/>
                                      </p:to>
                                    </p:set>
                                    <p:animEffect transition="in" filter="wipe(up)">
                                      <p:cBhvr>
                                        <p:cTn id="99" dur="500"/>
                                        <p:tgtEl>
                                          <p:spTgt spid="32466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324669"/>
                                        </p:tgtEl>
                                        <p:attrNameLst>
                                          <p:attrName>style.visibility</p:attrName>
                                        </p:attrNameLst>
                                      </p:cBhvr>
                                      <p:to>
                                        <p:strVal val="visible"/>
                                      </p:to>
                                    </p:set>
                                    <p:animEffect transition="in" filter="wipe(up)">
                                      <p:cBhvr>
                                        <p:cTn id="104" dur="500"/>
                                        <p:tgtEl>
                                          <p:spTgt spid="32466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24677"/>
                                        </p:tgtEl>
                                        <p:attrNameLst>
                                          <p:attrName>style.visibility</p:attrName>
                                        </p:attrNameLst>
                                      </p:cBhvr>
                                      <p:to>
                                        <p:strVal val="visible"/>
                                      </p:to>
                                    </p:set>
                                    <p:animEffect transition="in" filter="wipe(up)">
                                      <p:cBhvr>
                                        <p:cTn id="109" dur="500"/>
                                        <p:tgtEl>
                                          <p:spTgt spid="32467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324697"/>
                                        </p:tgtEl>
                                        <p:attrNameLst>
                                          <p:attrName>style.visibility</p:attrName>
                                        </p:attrNameLst>
                                      </p:cBhvr>
                                      <p:to>
                                        <p:strVal val="visible"/>
                                      </p:to>
                                    </p:set>
                                    <p:animEffect transition="in" filter="wipe(up)">
                                      <p:cBhvr>
                                        <p:cTn id="114" dur="500"/>
                                        <p:tgtEl>
                                          <p:spTgt spid="32469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324701"/>
                                        </p:tgtEl>
                                        <p:attrNameLst>
                                          <p:attrName>style.visibility</p:attrName>
                                        </p:attrNameLst>
                                      </p:cBhvr>
                                      <p:to>
                                        <p:strVal val="visible"/>
                                      </p:to>
                                    </p:set>
                                    <p:animEffect transition="in" filter="wipe(up)">
                                      <p:cBhvr>
                                        <p:cTn id="119" dur="500"/>
                                        <p:tgtEl>
                                          <p:spTgt spid="32470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24673"/>
                                        </p:tgtEl>
                                        <p:attrNameLst>
                                          <p:attrName>style.visibility</p:attrName>
                                        </p:attrNameLst>
                                      </p:cBhvr>
                                      <p:to>
                                        <p:strVal val="visible"/>
                                      </p:to>
                                    </p:set>
                                    <p:animEffect transition="in" filter="wipe(up)">
                                      <p:cBhvr>
                                        <p:cTn id="124" dur="500"/>
                                        <p:tgtEl>
                                          <p:spTgt spid="324673"/>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324681"/>
                                        </p:tgtEl>
                                        <p:attrNameLst>
                                          <p:attrName>style.visibility</p:attrName>
                                        </p:attrNameLst>
                                      </p:cBhvr>
                                      <p:to>
                                        <p:strVal val="visible"/>
                                      </p:to>
                                    </p:set>
                                    <p:animEffect transition="in" filter="wipe(up)">
                                      <p:cBhvr>
                                        <p:cTn id="129" dur="500"/>
                                        <p:tgtEl>
                                          <p:spTgt spid="32468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324689"/>
                                        </p:tgtEl>
                                        <p:attrNameLst>
                                          <p:attrName>style.visibility</p:attrName>
                                        </p:attrNameLst>
                                      </p:cBhvr>
                                      <p:to>
                                        <p:strVal val="visible"/>
                                      </p:to>
                                    </p:set>
                                    <p:animEffect transition="in" filter="wipe(up)">
                                      <p:cBhvr>
                                        <p:cTn id="134" dur="500"/>
                                        <p:tgtEl>
                                          <p:spTgt spid="32468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24705"/>
                                        </p:tgtEl>
                                        <p:attrNameLst>
                                          <p:attrName>style.visibility</p:attrName>
                                        </p:attrNameLst>
                                      </p:cBhvr>
                                      <p:to>
                                        <p:strVal val="visible"/>
                                      </p:to>
                                    </p:set>
                                    <p:animEffect transition="in" filter="wipe(up)">
                                      <p:cBhvr>
                                        <p:cTn id="139" dur="500"/>
                                        <p:tgtEl>
                                          <p:spTgt spid="32470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324685"/>
                                        </p:tgtEl>
                                        <p:attrNameLst>
                                          <p:attrName>style.visibility</p:attrName>
                                        </p:attrNameLst>
                                      </p:cBhvr>
                                      <p:to>
                                        <p:strVal val="visible"/>
                                      </p:to>
                                    </p:set>
                                    <p:animEffect transition="in" filter="wipe(up)">
                                      <p:cBhvr>
                                        <p:cTn id="144" dur="500"/>
                                        <p:tgtEl>
                                          <p:spTgt spid="324685"/>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324693"/>
                                        </p:tgtEl>
                                        <p:attrNameLst>
                                          <p:attrName>style.visibility</p:attrName>
                                        </p:attrNameLst>
                                      </p:cBhvr>
                                      <p:to>
                                        <p:strVal val="visible"/>
                                      </p:to>
                                    </p:set>
                                    <p:animEffect transition="in" filter="wipe(up)">
                                      <p:cBhvr>
                                        <p:cTn id="149" dur="500"/>
                                        <p:tgtEl>
                                          <p:spTgt spid="32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autoUpdateAnimBg="0" build="p"/>
      <p:bldP spid="324660" grpId="0" autoUpdateAnimBg="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zh-CN" dirty="0"/>
              <a:t>LRU Algorithm example</a:t>
            </a:r>
            <a:endParaRPr lang="en-US" altLang="zh-CN" dirty="0"/>
          </a:p>
        </p:txBody>
      </p:sp>
      <p:sp>
        <p:nvSpPr>
          <p:cNvPr id="322563" name="Rectangle 3"/>
          <p:cNvSpPr>
            <a:spLocks noGrp="1" noChangeArrowheads="1"/>
          </p:cNvSpPr>
          <p:nvPr>
            <p:ph idx="1"/>
          </p:nvPr>
        </p:nvSpPr>
        <p:spPr/>
        <p:txBody>
          <a:bodyPr/>
          <a:lstStyle/>
          <a:p>
            <a:pPr>
              <a:spcBef>
                <a:spcPts val="0"/>
              </a:spcBef>
            </a:pPr>
            <a:r>
              <a:rPr lang="en-US" altLang="zh-CN" dirty="0"/>
              <a:t>Reference string:  1, 2, 3, 4, 1, 2, 5, 1, 2, 3, 4, 5</a:t>
            </a:r>
            <a:endParaRPr lang="en-US" altLang="zh-CN" dirty="0"/>
          </a:p>
          <a:p>
            <a:pPr>
              <a:spcBef>
                <a:spcPts val="0"/>
              </a:spcBef>
            </a:pPr>
            <a:r>
              <a:rPr lang="en-US" altLang="zh-CN" dirty="0"/>
              <a:t>3 frames</a:t>
            </a:r>
            <a:endParaRPr lang="en-US" altLang="zh-CN" dirty="0"/>
          </a:p>
          <a:p>
            <a:pPr lvl="1">
              <a:spcBef>
                <a:spcPts val="0"/>
              </a:spcBef>
              <a:buNone/>
            </a:pPr>
            <a:r>
              <a:rPr lang="en-US" altLang="zh-CN" dirty="0"/>
              <a:t>1     2     3     4     1     2     5     1     2     3     4     5</a:t>
            </a: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a:spcBef>
                <a:spcPts val="0"/>
              </a:spcBef>
            </a:pPr>
            <a:r>
              <a:rPr lang="en-US" altLang="zh-CN" dirty="0"/>
              <a:t>4 frames</a:t>
            </a:r>
            <a:endParaRPr lang="en-US" altLang="zh-CN" dirty="0"/>
          </a:p>
          <a:p>
            <a:pPr lvl="1">
              <a:spcBef>
                <a:spcPts val="0"/>
              </a:spcBef>
              <a:buNone/>
            </a:pPr>
            <a:r>
              <a:rPr lang="en-US" altLang="zh-CN" dirty="0"/>
              <a:t>1     2     3     4     1     2     5     1     2     3     4     5</a:t>
            </a:r>
            <a:endParaRPr lang="en-US" altLang="zh-CN" dirty="0"/>
          </a:p>
          <a:p>
            <a:pPr lvl="1">
              <a:spcBef>
                <a:spcPts val="0"/>
              </a:spcBef>
              <a:buNone/>
            </a:pPr>
            <a:endParaRPr lang="en-US" altLang="zh-CN" dirty="0"/>
          </a:p>
        </p:txBody>
      </p:sp>
      <p:sp>
        <p:nvSpPr>
          <p:cNvPr id="93" name="灯片编号占位符 3"/>
          <p:cNvSpPr>
            <a:spLocks noGrp="1"/>
          </p:cNvSpPr>
          <p:nvPr>
            <p:ph type="sldNum" sz="quarter" idx="10"/>
          </p:nvPr>
        </p:nvSpPr>
        <p:spPr/>
        <p:txBody>
          <a:bodyPr/>
          <a:lstStyle/>
          <a:p>
            <a:fld id="{46F68CCE-D27A-424E-9DDC-2E57B8A91F8B}" type="slidenum">
              <a:rPr lang="en-US" altLang="zh-CN"/>
            </a:fld>
            <a:endParaRPr lang="en-US" altLang="zh-CN"/>
          </a:p>
        </p:txBody>
      </p:sp>
      <p:grpSp>
        <p:nvGrpSpPr>
          <p:cNvPr id="322564" name="Group 4"/>
          <p:cNvGrpSpPr/>
          <p:nvPr/>
        </p:nvGrpSpPr>
        <p:grpSpPr bwMode="auto">
          <a:xfrm>
            <a:off x="830415" y="2394582"/>
            <a:ext cx="360363" cy="1214438"/>
            <a:chOff x="527" y="1338"/>
            <a:chExt cx="227" cy="765"/>
          </a:xfrm>
        </p:grpSpPr>
        <p:sp>
          <p:nvSpPr>
            <p:cNvPr id="322565" name="Rectangle 5"/>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566" name="Rectangle 6"/>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2567" name="Rectangle 7"/>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2568" name="Group 8"/>
          <p:cNvGrpSpPr/>
          <p:nvPr/>
        </p:nvGrpSpPr>
        <p:grpSpPr bwMode="auto">
          <a:xfrm>
            <a:off x="1370153" y="2394582"/>
            <a:ext cx="360362" cy="1214438"/>
            <a:chOff x="527" y="1338"/>
            <a:chExt cx="227" cy="765"/>
          </a:xfrm>
        </p:grpSpPr>
        <p:sp>
          <p:nvSpPr>
            <p:cNvPr id="322569" name="Rectangle 9"/>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570" name="Rectangle 10"/>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571" name="Rectangle 11"/>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2572" name="Group 12"/>
          <p:cNvGrpSpPr/>
          <p:nvPr/>
        </p:nvGrpSpPr>
        <p:grpSpPr bwMode="auto">
          <a:xfrm>
            <a:off x="1910212" y="2394582"/>
            <a:ext cx="360363" cy="1214438"/>
            <a:chOff x="527" y="1338"/>
            <a:chExt cx="227" cy="765"/>
          </a:xfrm>
        </p:grpSpPr>
        <p:sp>
          <p:nvSpPr>
            <p:cNvPr id="322573" name="Rectangle 13"/>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574" name="Rectangle 14"/>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575" name="Rectangle 15"/>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2576" name="Group 16"/>
          <p:cNvGrpSpPr/>
          <p:nvPr/>
        </p:nvGrpSpPr>
        <p:grpSpPr bwMode="auto">
          <a:xfrm>
            <a:off x="2450272" y="2394582"/>
            <a:ext cx="360362" cy="1214438"/>
            <a:chOff x="527" y="1338"/>
            <a:chExt cx="227" cy="765"/>
          </a:xfrm>
        </p:grpSpPr>
        <p:sp>
          <p:nvSpPr>
            <p:cNvPr id="322577" name="Rectangle 17"/>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2578" name="Rectangle 18"/>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579" name="Rectangle 19"/>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2580" name="Group 20"/>
          <p:cNvGrpSpPr/>
          <p:nvPr/>
        </p:nvGrpSpPr>
        <p:grpSpPr bwMode="auto">
          <a:xfrm>
            <a:off x="2990333" y="2394582"/>
            <a:ext cx="360362" cy="1214438"/>
            <a:chOff x="527" y="1338"/>
            <a:chExt cx="227" cy="765"/>
          </a:xfrm>
        </p:grpSpPr>
        <p:sp>
          <p:nvSpPr>
            <p:cNvPr id="322581" name="Rectangle 21"/>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2582" name="Rectangle 22"/>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583" name="Rectangle 23"/>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2584" name="Group 24"/>
          <p:cNvGrpSpPr/>
          <p:nvPr/>
        </p:nvGrpSpPr>
        <p:grpSpPr bwMode="auto">
          <a:xfrm>
            <a:off x="3530392" y="2394582"/>
            <a:ext cx="360363" cy="1214438"/>
            <a:chOff x="527" y="1338"/>
            <a:chExt cx="227" cy="765"/>
          </a:xfrm>
        </p:grpSpPr>
        <p:sp>
          <p:nvSpPr>
            <p:cNvPr id="322585" name="Rectangle 25"/>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2586" name="Rectangle 26"/>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587" name="Rectangle 27"/>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grpSp>
        <p:nvGrpSpPr>
          <p:cNvPr id="322588" name="Group 28"/>
          <p:cNvGrpSpPr/>
          <p:nvPr/>
        </p:nvGrpSpPr>
        <p:grpSpPr bwMode="auto">
          <a:xfrm>
            <a:off x="4025447" y="2394582"/>
            <a:ext cx="360362" cy="1214438"/>
            <a:chOff x="527" y="1338"/>
            <a:chExt cx="227" cy="765"/>
          </a:xfrm>
        </p:grpSpPr>
        <p:sp>
          <p:nvSpPr>
            <p:cNvPr id="322589" name="Rectangle 29"/>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2590" name="Rectangle 30"/>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591" name="Rectangle 31"/>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grpSp>
        <p:nvGrpSpPr>
          <p:cNvPr id="322592" name="Group 32"/>
          <p:cNvGrpSpPr/>
          <p:nvPr/>
        </p:nvGrpSpPr>
        <p:grpSpPr bwMode="auto">
          <a:xfrm>
            <a:off x="5645950" y="2394582"/>
            <a:ext cx="360363" cy="1214438"/>
            <a:chOff x="527" y="1338"/>
            <a:chExt cx="227" cy="765"/>
          </a:xfrm>
        </p:grpSpPr>
        <p:sp>
          <p:nvSpPr>
            <p:cNvPr id="322593" name="Rectangle 33"/>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sp>
          <p:nvSpPr>
            <p:cNvPr id="322594" name="Rectangle 34"/>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595" name="Rectangle 35"/>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grpSp>
        <p:nvGrpSpPr>
          <p:cNvPr id="322596" name="Group 36"/>
          <p:cNvGrpSpPr/>
          <p:nvPr/>
        </p:nvGrpSpPr>
        <p:grpSpPr bwMode="auto">
          <a:xfrm>
            <a:off x="6186010" y="2394582"/>
            <a:ext cx="360362" cy="1214438"/>
            <a:chOff x="527" y="1338"/>
            <a:chExt cx="227" cy="765"/>
          </a:xfrm>
        </p:grpSpPr>
        <p:sp>
          <p:nvSpPr>
            <p:cNvPr id="322597" name="Rectangle 37"/>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sp>
          <p:nvSpPr>
            <p:cNvPr id="322598" name="Rectangle 38"/>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2599" name="Rectangle 39"/>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grpSp>
      <p:grpSp>
        <p:nvGrpSpPr>
          <p:cNvPr id="322600" name="Group 40"/>
          <p:cNvGrpSpPr/>
          <p:nvPr/>
        </p:nvGrpSpPr>
        <p:grpSpPr bwMode="auto">
          <a:xfrm>
            <a:off x="830415" y="4643479"/>
            <a:ext cx="360363" cy="1620837"/>
            <a:chOff x="527" y="3010"/>
            <a:chExt cx="227" cy="1021"/>
          </a:xfrm>
        </p:grpSpPr>
        <p:sp>
          <p:nvSpPr>
            <p:cNvPr id="322601" name="Rectangle 41"/>
            <p:cNvSpPr>
              <a:spLocks noChangeArrowheads="1"/>
            </p:cNvSpPr>
            <p:nvPr/>
          </p:nvSpPr>
          <p:spPr bwMode="auto">
            <a:xfrm>
              <a:off x="527" y="3010"/>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602" name="Rectangle 42"/>
            <p:cNvSpPr>
              <a:spLocks noChangeArrowheads="1"/>
            </p:cNvSpPr>
            <p:nvPr/>
          </p:nvSpPr>
          <p:spPr bwMode="auto">
            <a:xfrm>
              <a:off x="527" y="3265"/>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2603" name="Rectangle 43"/>
            <p:cNvSpPr>
              <a:spLocks noChangeArrowheads="1"/>
            </p:cNvSpPr>
            <p:nvPr/>
          </p:nvSpPr>
          <p:spPr bwMode="auto">
            <a:xfrm>
              <a:off x="527" y="3520"/>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sp>
          <p:nvSpPr>
            <p:cNvPr id="322604" name="Rectangle 44"/>
            <p:cNvSpPr>
              <a:spLocks noChangeArrowheads="1"/>
            </p:cNvSpPr>
            <p:nvPr/>
          </p:nvSpPr>
          <p:spPr bwMode="auto">
            <a:xfrm>
              <a:off x="52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2605" name="Group 45"/>
          <p:cNvGrpSpPr/>
          <p:nvPr/>
        </p:nvGrpSpPr>
        <p:grpSpPr bwMode="auto">
          <a:xfrm>
            <a:off x="1369814" y="4643479"/>
            <a:ext cx="360362" cy="1620837"/>
            <a:chOff x="782" y="3010"/>
            <a:chExt cx="227" cy="1021"/>
          </a:xfrm>
        </p:grpSpPr>
        <p:grpSp>
          <p:nvGrpSpPr>
            <p:cNvPr id="322606" name="Group 46"/>
            <p:cNvGrpSpPr/>
            <p:nvPr/>
          </p:nvGrpSpPr>
          <p:grpSpPr bwMode="auto">
            <a:xfrm>
              <a:off x="782" y="3010"/>
              <a:ext cx="227" cy="765"/>
              <a:chOff x="527" y="1338"/>
              <a:chExt cx="227" cy="765"/>
            </a:xfrm>
          </p:grpSpPr>
          <p:sp>
            <p:nvSpPr>
              <p:cNvPr id="322607" name="Rectangle 47"/>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608" name="Rectangle 48"/>
              <p:cNvSpPr>
                <a:spLocks noChangeArrowheads="1"/>
              </p:cNvSpPr>
              <p:nvPr/>
            </p:nvSpPr>
            <p:spPr bwMode="auto">
              <a:xfrm>
                <a:off x="527" y="1593"/>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609" name="Rectangle 49"/>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sp>
          <p:nvSpPr>
            <p:cNvPr id="322610" name="Rectangle 50"/>
            <p:cNvSpPr>
              <a:spLocks noChangeArrowheads="1"/>
            </p:cNvSpPr>
            <p:nvPr/>
          </p:nvSpPr>
          <p:spPr bwMode="auto">
            <a:xfrm>
              <a:off x="782"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2611" name="Group 51"/>
          <p:cNvGrpSpPr/>
          <p:nvPr/>
        </p:nvGrpSpPr>
        <p:grpSpPr bwMode="auto">
          <a:xfrm>
            <a:off x="1909875" y="4643479"/>
            <a:ext cx="360363" cy="1620837"/>
            <a:chOff x="1037" y="3010"/>
            <a:chExt cx="227" cy="1021"/>
          </a:xfrm>
        </p:grpSpPr>
        <p:grpSp>
          <p:nvGrpSpPr>
            <p:cNvPr id="322612" name="Group 52"/>
            <p:cNvGrpSpPr/>
            <p:nvPr/>
          </p:nvGrpSpPr>
          <p:grpSpPr bwMode="auto">
            <a:xfrm>
              <a:off x="1037" y="3010"/>
              <a:ext cx="227" cy="765"/>
              <a:chOff x="527" y="1338"/>
              <a:chExt cx="227" cy="765"/>
            </a:xfrm>
          </p:grpSpPr>
          <p:sp>
            <p:nvSpPr>
              <p:cNvPr id="322613" name="Rectangle 53"/>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614" name="Rectangle 54"/>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615" name="Rectangle 55"/>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2616" name="Rectangle 56"/>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a:t>
              </a:r>
              <a:endParaRPr kumimoji="0" lang="en-US" altLang="zh-CN" sz="1800" b="1">
                <a:cs typeface="Times New Roman" panose="02020603050405020304" pitchFamily="18" charset="0"/>
              </a:endParaRPr>
            </a:p>
          </p:txBody>
        </p:sp>
      </p:grpSp>
      <p:grpSp>
        <p:nvGrpSpPr>
          <p:cNvPr id="322617" name="Group 57"/>
          <p:cNvGrpSpPr/>
          <p:nvPr/>
        </p:nvGrpSpPr>
        <p:grpSpPr bwMode="auto">
          <a:xfrm>
            <a:off x="2449612" y="4643479"/>
            <a:ext cx="360363" cy="1620837"/>
            <a:chOff x="1037" y="3010"/>
            <a:chExt cx="227" cy="1021"/>
          </a:xfrm>
        </p:grpSpPr>
        <p:grpSp>
          <p:nvGrpSpPr>
            <p:cNvPr id="322618" name="Group 58"/>
            <p:cNvGrpSpPr/>
            <p:nvPr/>
          </p:nvGrpSpPr>
          <p:grpSpPr bwMode="auto">
            <a:xfrm>
              <a:off x="1037" y="3010"/>
              <a:ext cx="227" cy="765"/>
              <a:chOff x="527" y="1338"/>
              <a:chExt cx="227" cy="765"/>
            </a:xfrm>
          </p:grpSpPr>
          <p:sp>
            <p:nvSpPr>
              <p:cNvPr id="322619" name="Rectangle 59"/>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620" name="Rectangle 60"/>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621" name="Rectangle 61"/>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2622" name="Rectangle 62"/>
            <p:cNvSpPr>
              <a:spLocks noChangeArrowheads="1"/>
            </p:cNvSpPr>
            <p:nvPr/>
          </p:nvSpPr>
          <p:spPr bwMode="auto">
            <a:xfrm>
              <a:off x="1037" y="3776"/>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grpSp>
        <p:nvGrpSpPr>
          <p:cNvPr id="322623" name="Group 63"/>
          <p:cNvGrpSpPr/>
          <p:nvPr/>
        </p:nvGrpSpPr>
        <p:grpSpPr bwMode="auto">
          <a:xfrm>
            <a:off x="4025770" y="4643479"/>
            <a:ext cx="360363" cy="1620837"/>
            <a:chOff x="1037" y="3010"/>
            <a:chExt cx="227" cy="1021"/>
          </a:xfrm>
        </p:grpSpPr>
        <p:grpSp>
          <p:nvGrpSpPr>
            <p:cNvPr id="322624" name="Group 64"/>
            <p:cNvGrpSpPr/>
            <p:nvPr/>
          </p:nvGrpSpPr>
          <p:grpSpPr bwMode="auto">
            <a:xfrm>
              <a:off x="1037" y="3010"/>
              <a:ext cx="227" cy="765"/>
              <a:chOff x="527" y="1338"/>
              <a:chExt cx="227" cy="765"/>
            </a:xfrm>
          </p:grpSpPr>
          <p:sp>
            <p:nvSpPr>
              <p:cNvPr id="322625" name="Rectangle 65"/>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626" name="Rectangle 66"/>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627" name="Rectangle 67"/>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grpSp>
        <p:sp>
          <p:nvSpPr>
            <p:cNvPr id="322628" name="Rectangle 68"/>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grpSp>
        <p:nvGrpSpPr>
          <p:cNvPr id="322629" name="Group 69"/>
          <p:cNvGrpSpPr/>
          <p:nvPr/>
        </p:nvGrpSpPr>
        <p:grpSpPr bwMode="auto">
          <a:xfrm>
            <a:off x="5645950" y="4643479"/>
            <a:ext cx="360363" cy="1620837"/>
            <a:chOff x="1037" y="3010"/>
            <a:chExt cx="227" cy="1021"/>
          </a:xfrm>
        </p:grpSpPr>
        <p:grpSp>
          <p:nvGrpSpPr>
            <p:cNvPr id="322630" name="Group 70"/>
            <p:cNvGrpSpPr/>
            <p:nvPr/>
          </p:nvGrpSpPr>
          <p:grpSpPr bwMode="auto">
            <a:xfrm>
              <a:off x="1037" y="3010"/>
              <a:ext cx="227" cy="765"/>
              <a:chOff x="527" y="1338"/>
              <a:chExt cx="227" cy="765"/>
            </a:xfrm>
          </p:grpSpPr>
          <p:sp>
            <p:nvSpPr>
              <p:cNvPr id="322631" name="Rectangle 71"/>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632" name="Rectangle 72"/>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633" name="Rectangle 73"/>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grpSp>
        <p:sp>
          <p:nvSpPr>
            <p:cNvPr id="322634" name="Rectangle 74"/>
            <p:cNvSpPr>
              <a:spLocks noChangeArrowheads="1"/>
            </p:cNvSpPr>
            <p:nvPr/>
          </p:nvSpPr>
          <p:spPr bwMode="auto">
            <a:xfrm>
              <a:off x="1037" y="3776"/>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grpSp>
        <p:nvGrpSpPr>
          <p:cNvPr id="322635" name="Group 75"/>
          <p:cNvGrpSpPr/>
          <p:nvPr/>
        </p:nvGrpSpPr>
        <p:grpSpPr bwMode="auto">
          <a:xfrm>
            <a:off x="6186010" y="4643479"/>
            <a:ext cx="360362" cy="1620837"/>
            <a:chOff x="1037" y="3010"/>
            <a:chExt cx="227" cy="1021"/>
          </a:xfrm>
        </p:grpSpPr>
        <p:grpSp>
          <p:nvGrpSpPr>
            <p:cNvPr id="322636" name="Group 76"/>
            <p:cNvGrpSpPr/>
            <p:nvPr/>
          </p:nvGrpSpPr>
          <p:grpSpPr bwMode="auto">
            <a:xfrm>
              <a:off x="1037" y="3010"/>
              <a:ext cx="227" cy="765"/>
              <a:chOff x="527" y="1338"/>
              <a:chExt cx="227" cy="765"/>
            </a:xfrm>
          </p:grpSpPr>
          <p:sp>
            <p:nvSpPr>
              <p:cNvPr id="322637" name="Rectangle 77"/>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1</a:t>
                </a:r>
                <a:endParaRPr kumimoji="0" lang="en-US" altLang="zh-CN" sz="1800" b="1">
                  <a:cs typeface="Times New Roman" panose="02020603050405020304" pitchFamily="18" charset="0"/>
                </a:endParaRPr>
              </a:p>
            </p:txBody>
          </p:sp>
          <p:sp>
            <p:nvSpPr>
              <p:cNvPr id="322638" name="Rectangle 78"/>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639" name="Rectangle 79"/>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sp>
          <p:nvSpPr>
            <p:cNvPr id="322640" name="Rectangle 80"/>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dirty="0">
                  <a:cs typeface="Times New Roman" panose="02020603050405020304" pitchFamily="18" charset="0"/>
                </a:rPr>
                <a:t>3</a:t>
              </a:r>
              <a:endParaRPr kumimoji="0" lang="en-US" altLang="zh-CN" sz="1800" b="1" dirty="0">
                <a:cs typeface="Times New Roman" panose="02020603050405020304" pitchFamily="18" charset="0"/>
              </a:endParaRPr>
            </a:p>
          </p:txBody>
        </p:sp>
      </p:grpSp>
      <p:grpSp>
        <p:nvGrpSpPr>
          <p:cNvPr id="322641" name="Group 81"/>
          <p:cNvGrpSpPr/>
          <p:nvPr/>
        </p:nvGrpSpPr>
        <p:grpSpPr bwMode="auto">
          <a:xfrm>
            <a:off x="6726070" y="4643479"/>
            <a:ext cx="360363" cy="1620837"/>
            <a:chOff x="1037" y="3010"/>
            <a:chExt cx="227" cy="1021"/>
          </a:xfrm>
        </p:grpSpPr>
        <p:grpSp>
          <p:nvGrpSpPr>
            <p:cNvPr id="322642" name="Group 82"/>
            <p:cNvGrpSpPr/>
            <p:nvPr/>
          </p:nvGrpSpPr>
          <p:grpSpPr bwMode="auto">
            <a:xfrm>
              <a:off x="1037" y="3010"/>
              <a:ext cx="227" cy="765"/>
              <a:chOff x="527" y="1338"/>
              <a:chExt cx="227" cy="765"/>
            </a:xfrm>
          </p:grpSpPr>
          <p:sp>
            <p:nvSpPr>
              <p:cNvPr id="322643" name="Rectangle 83"/>
              <p:cNvSpPr>
                <a:spLocks noChangeArrowheads="1"/>
              </p:cNvSpPr>
              <p:nvPr/>
            </p:nvSpPr>
            <p:spPr bwMode="auto">
              <a:xfrm>
                <a:off x="527" y="133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sp>
            <p:nvSpPr>
              <p:cNvPr id="322644" name="Rectangle 84"/>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2</a:t>
                </a:r>
                <a:endParaRPr kumimoji="0" lang="en-US" altLang="zh-CN" sz="1800" b="1">
                  <a:cs typeface="Times New Roman" panose="02020603050405020304" pitchFamily="18" charset="0"/>
                </a:endParaRPr>
              </a:p>
            </p:txBody>
          </p:sp>
          <p:sp>
            <p:nvSpPr>
              <p:cNvPr id="322645" name="Rectangle 85"/>
              <p:cNvSpPr>
                <a:spLocks noChangeArrowheads="1"/>
              </p:cNvSpPr>
              <p:nvPr/>
            </p:nvSpPr>
            <p:spPr bwMode="auto">
              <a:xfrm>
                <a:off x="527" y="184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grpSp>
        <p:sp>
          <p:nvSpPr>
            <p:cNvPr id="322646" name="Rectangle 86"/>
            <p:cNvSpPr>
              <a:spLocks noChangeArrowheads="1"/>
            </p:cNvSpPr>
            <p:nvPr/>
          </p:nvSpPr>
          <p:spPr bwMode="auto">
            <a:xfrm>
              <a:off x="1037" y="3776"/>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grpSp>
      <p:sp>
        <p:nvSpPr>
          <p:cNvPr id="322647" name="Text Box 87"/>
          <p:cNvSpPr txBox="1">
            <a:spLocks noChangeArrowheads="1"/>
          </p:cNvSpPr>
          <p:nvPr/>
        </p:nvSpPr>
        <p:spPr bwMode="auto">
          <a:xfrm>
            <a:off x="7806490" y="2349501"/>
            <a:ext cx="2700000" cy="12772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buClr>
                <a:schemeClr val="hlink"/>
              </a:buClr>
              <a:buSzPct val="90000"/>
            </a:pPr>
            <a:r>
              <a:rPr kumimoji="0" lang="en-US" altLang="zh-CN" b="1" dirty="0">
                <a:cs typeface="Times New Roman" panose="02020603050405020304" pitchFamily="18" charset="0"/>
              </a:rPr>
              <a:t>10 times page fault</a:t>
            </a:r>
            <a:endParaRPr kumimoji="0" lang="en-US" altLang="zh-CN" b="1" dirty="0">
              <a:cs typeface="Times New Roman" panose="02020603050405020304" pitchFamily="18" charset="0"/>
            </a:endParaRPr>
          </a:p>
          <a:p>
            <a:pPr>
              <a:spcBef>
                <a:spcPts val="300"/>
              </a:spcBef>
              <a:buClr>
                <a:schemeClr val="hlink"/>
              </a:buClr>
              <a:buSzPct val="90000"/>
            </a:pPr>
            <a:r>
              <a:rPr kumimoji="0" lang="en-US" altLang="zh-CN" b="1" dirty="0">
                <a:cs typeface="Times New Roman" panose="02020603050405020304" pitchFamily="18" charset="0"/>
              </a:rPr>
              <a:t>Page fault rate</a:t>
            </a:r>
            <a:r>
              <a:rPr kumimoji="0" lang="zh-CN" altLang="en-US" b="1" dirty="0">
                <a:cs typeface="Times New Roman" panose="02020603050405020304" pitchFamily="18" charset="0"/>
              </a:rPr>
              <a:t>：      </a:t>
            </a:r>
            <a:endParaRPr kumimoji="0" lang="zh-CN" altLang="en-US" b="1" dirty="0">
              <a:cs typeface="Times New Roman" panose="02020603050405020304" pitchFamily="18" charset="0"/>
            </a:endParaRPr>
          </a:p>
          <a:p>
            <a:pPr>
              <a:spcBef>
                <a:spcPts val="300"/>
              </a:spcBef>
              <a:buClr>
                <a:schemeClr val="hlink"/>
              </a:buClr>
              <a:buSzPct val="90000"/>
            </a:pPr>
            <a:r>
              <a:rPr kumimoji="0" lang="zh-CN" altLang="en-US" b="1" dirty="0">
                <a:cs typeface="Times New Roman" panose="02020603050405020304" pitchFamily="18" charset="0"/>
              </a:rPr>
              <a:t>   </a:t>
            </a:r>
            <a:r>
              <a:rPr kumimoji="0" lang="en-US" altLang="zh-CN" b="1" dirty="0">
                <a:cs typeface="Times New Roman" panose="02020603050405020304" pitchFamily="18" charset="0"/>
              </a:rPr>
              <a:t>10/12=83.3%</a:t>
            </a:r>
            <a:endParaRPr kumimoji="0" lang="en-US" altLang="zh-CN" dirty="0">
              <a:cs typeface="Times New Roman" panose="02020603050405020304" pitchFamily="18" charset="0"/>
            </a:endParaRPr>
          </a:p>
        </p:txBody>
      </p:sp>
      <p:sp>
        <p:nvSpPr>
          <p:cNvPr id="322648" name="Text Box 88"/>
          <p:cNvSpPr txBox="1">
            <a:spLocks noChangeArrowheads="1"/>
          </p:cNvSpPr>
          <p:nvPr/>
        </p:nvSpPr>
        <p:spPr bwMode="auto">
          <a:xfrm>
            <a:off x="7806490" y="4643621"/>
            <a:ext cx="2700000" cy="12772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buClr>
                <a:schemeClr val="hlink"/>
              </a:buClr>
              <a:buSzPct val="90000"/>
            </a:pPr>
            <a:r>
              <a:rPr kumimoji="0" lang="en-US" altLang="zh-CN" b="1" dirty="0">
                <a:cs typeface="Times New Roman" panose="02020603050405020304" pitchFamily="18" charset="0"/>
              </a:rPr>
              <a:t>8 times page fault</a:t>
            </a:r>
            <a:endParaRPr kumimoji="0" lang="en-US" altLang="zh-CN" b="1" dirty="0">
              <a:cs typeface="Times New Roman" panose="02020603050405020304" pitchFamily="18" charset="0"/>
            </a:endParaRPr>
          </a:p>
          <a:p>
            <a:pPr>
              <a:spcBef>
                <a:spcPts val="300"/>
              </a:spcBef>
              <a:buClr>
                <a:schemeClr val="hlink"/>
              </a:buClr>
              <a:buSzPct val="90000"/>
            </a:pPr>
            <a:r>
              <a:rPr kumimoji="0" lang="en-US" altLang="zh-CN" b="1" dirty="0">
                <a:cs typeface="Times New Roman" panose="02020603050405020304" pitchFamily="18" charset="0"/>
              </a:rPr>
              <a:t>Page fault rate </a:t>
            </a:r>
            <a:r>
              <a:rPr kumimoji="0" lang="zh-CN" altLang="en-US" b="1" dirty="0">
                <a:cs typeface="Times New Roman" panose="02020603050405020304" pitchFamily="18" charset="0"/>
              </a:rPr>
              <a:t>：</a:t>
            </a:r>
            <a:endParaRPr kumimoji="0" lang="zh-CN" altLang="en-US" b="1" dirty="0">
              <a:cs typeface="Times New Roman" panose="02020603050405020304" pitchFamily="18" charset="0"/>
            </a:endParaRPr>
          </a:p>
          <a:p>
            <a:pPr>
              <a:spcBef>
                <a:spcPts val="300"/>
              </a:spcBef>
              <a:buClr>
                <a:schemeClr val="hlink"/>
              </a:buClr>
              <a:buSzPct val="90000"/>
            </a:pPr>
            <a:r>
              <a:rPr kumimoji="0" lang="zh-CN" altLang="en-US" b="1" dirty="0">
                <a:cs typeface="Times New Roman" panose="02020603050405020304" pitchFamily="18" charset="0"/>
              </a:rPr>
              <a:t>    </a:t>
            </a:r>
            <a:r>
              <a:rPr kumimoji="0" lang="en-US" altLang="zh-CN" b="1" dirty="0">
                <a:cs typeface="Times New Roman" panose="02020603050405020304" pitchFamily="18" charset="0"/>
              </a:rPr>
              <a:t>8/12=66.7%</a:t>
            </a:r>
            <a:endParaRPr kumimoji="0" lang="en-US" altLang="zh-CN" b="1" dirty="0">
              <a:cs typeface="Times New Roman" panose="02020603050405020304" pitchFamily="18" charset="0"/>
            </a:endParaRPr>
          </a:p>
        </p:txBody>
      </p:sp>
      <p:grpSp>
        <p:nvGrpSpPr>
          <p:cNvPr id="322649" name="Group 89"/>
          <p:cNvGrpSpPr/>
          <p:nvPr/>
        </p:nvGrpSpPr>
        <p:grpSpPr bwMode="auto">
          <a:xfrm>
            <a:off x="6726070" y="2392996"/>
            <a:ext cx="360362" cy="1214437"/>
            <a:chOff x="527" y="1338"/>
            <a:chExt cx="227" cy="765"/>
          </a:xfrm>
        </p:grpSpPr>
        <p:sp>
          <p:nvSpPr>
            <p:cNvPr id="322650" name="Rectangle 90"/>
            <p:cNvSpPr>
              <a:spLocks noChangeArrowheads="1"/>
            </p:cNvSpPr>
            <p:nvPr/>
          </p:nvSpPr>
          <p:spPr bwMode="auto">
            <a:xfrm>
              <a:off x="527" y="1338"/>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3</a:t>
              </a:r>
              <a:endParaRPr kumimoji="0" lang="en-US" altLang="zh-CN" sz="1800" b="1">
                <a:cs typeface="Times New Roman" panose="02020603050405020304" pitchFamily="18" charset="0"/>
              </a:endParaRPr>
            </a:p>
          </p:txBody>
        </p:sp>
        <p:sp>
          <p:nvSpPr>
            <p:cNvPr id="322651" name="Rectangle 91"/>
            <p:cNvSpPr>
              <a:spLocks noChangeArrowheads="1"/>
            </p:cNvSpPr>
            <p:nvPr/>
          </p:nvSpPr>
          <p:spPr bwMode="auto">
            <a:xfrm>
              <a:off x="527" y="1593"/>
              <a:ext cx="227" cy="25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4</a:t>
              </a:r>
              <a:endParaRPr kumimoji="0" lang="en-US" altLang="zh-CN" sz="1800" b="1">
                <a:cs typeface="Times New Roman" panose="02020603050405020304" pitchFamily="18" charset="0"/>
              </a:endParaRPr>
            </a:p>
          </p:txBody>
        </p:sp>
        <p:sp>
          <p:nvSpPr>
            <p:cNvPr id="322652" name="Rectangle 92"/>
            <p:cNvSpPr>
              <a:spLocks noChangeArrowheads="1"/>
            </p:cNvSpPr>
            <p:nvPr/>
          </p:nvSpPr>
          <p:spPr bwMode="auto">
            <a:xfrm>
              <a:off x="527" y="1848"/>
              <a:ext cx="227" cy="25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Aft>
                  <a:spcPct val="20000"/>
                </a:spcAft>
              </a:pPr>
              <a:r>
                <a:rPr kumimoji="0" lang="en-US" altLang="zh-CN" sz="1800" b="1">
                  <a:cs typeface="Times New Roman" panose="02020603050405020304" pitchFamily="18" charset="0"/>
                </a:rPr>
                <a:t>5</a:t>
              </a:r>
              <a:endParaRPr kumimoji="0" lang="en-US" altLang="zh-CN" sz="1800" b="1">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3"/>
                                        </p:tgtEl>
                                        <p:attrNameLst>
                                          <p:attrName>style.visibility</p:attrName>
                                        </p:attrNameLst>
                                      </p:cBhvr>
                                      <p:to>
                                        <p:strVal val="visible"/>
                                      </p:to>
                                    </p:set>
                                    <p:animEffect transition="in" filter="wipe(left)">
                                      <p:cBhvr>
                                        <p:cTn id="7" dur="500"/>
                                        <p:tgtEl>
                                          <p:spTgt spid="322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2564"/>
                                        </p:tgtEl>
                                        <p:attrNameLst>
                                          <p:attrName>style.visibility</p:attrName>
                                        </p:attrNameLst>
                                      </p:cBhvr>
                                      <p:to>
                                        <p:strVal val="visible"/>
                                      </p:to>
                                    </p:set>
                                    <p:animEffect transition="in" filter="wipe(up)">
                                      <p:cBhvr>
                                        <p:cTn id="12" dur="500"/>
                                        <p:tgtEl>
                                          <p:spTgt spid="3225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2568"/>
                                        </p:tgtEl>
                                        <p:attrNameLst>
                                          <p:attrName>style.visibility</p:attrName>
                                        </p:attrNameLst>
                                      </p:cBhvr>
                                      <p:to>
                                        <p:strVal val="visible"/>
                                      </p:to>
                                    </p:set>
                                    <p:animEffect transition="in" filter="wipe(up)">
                                      <p:cBhvr>
                                        <p:cTn id="17" dur="500"/>
                                        <p:tgtEl>
                                          <p:spTgt spid="3225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2572"/>
                                        </p:tgtEl>
                                        <p:attrNameLst>
                                          <p:attrName>style.visibility</p:attrName>
                                        </p:attrNameLst>
                                      </p:cBhvr>
                                      <p:to>
                                        <p:strVal val="visible"/>
                                      </p:to>
                                    </p:set>
                                    <p:animEffect transition="in" filter="wipe(up)">
                                      <p:cBhvr>
                                        <p:cTn id="22" dur="500"/>
                                        <p:tgtEl>
                                          <p:spTgt spid="3225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22576"/>
                                        </p:tgtEl>
                                        <p:attrNameLst>
                                          <p:attrName>style.visibility</p:attrName>
                                        </p:attrNameLst>
                                      </p:cBhvr>
                                      <p:to>
                                        <p:strVal val="visible"/>
                                      </p:to>
                                    </p:set>
                                    <p:animEffect transition="in" filter="wipe(up)">
                                      <p:cBhvr>
                                        <p:cTn id="27" dur="500"/>
                                        <p:tgtEl>
                                          <p:spTgt spid="3225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2580"/>
                                        </p:tgtEl>
                                        <p:attrNameLst>
                                          <p:attrName>style.visibility</p:attrName>
                                        </p:attrNameLst>
                                      </p:cBhvr>
                                      <p:to>
                                        <p:strVal val="visible"/>
                                      </p:to>
                                    </p:set>
                                    <p:animEffect transition="in" filter="wipe(up)">
                                      <p:cBhvr>
                                        <p:cTn id="32" dur="500"/>
                                        <p:tgtEl>
                                          <p:spTgt spid="3225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22584"/>
                                        </p:tgtEl>
                                        <p:attrNameLst>
                                          <p:attrName>style.visibility</p:attrName>
                                        </p:attrNameLst>
                                      </p:cBhvr>
                                      <p:to>
                                        <p:strVal val="visible"/>
                                      </p:to>
                                    </p:set>
                                    <p:animEffect transition="in" filter="wipe(up)">
                                      <p:cBhvr>
                                        <p:cTn id="37" dur="500"/>
                                        <p:tgtEl>
                                          <p:spTgt spid="32258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22588"/>
                                        </p:tgtEl>
                                        <p:attrNameLst>
                                          <p:attrName>style.visibility</p:attrName>
                                        </p:attrNameLst>
                                      </p:cBhvr>
                                      <p:to>
                                        <p:strVal val="visible"/>
                                      </p:to>
                                    </p:set>
                                    <p:animEffect transition="in" filter="wipe(up)">
                                      <p:cBhvr>
                                        <p:cTn id="42" dur="500"/>
                                        <p:tgtEl>
                                          <p:spTgt spid="3225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22592"/>
                                        </p:tgtEl>
                                        <p:attrNameLst>
                                          <p:attrName>style.visibility</p:attrName>
                                        </p:attrNameLst>
                                      </p:cBhvr>
                                      <p:to>
                                        <p:strVal val="visible"/>
                                      </p:to>
                                    </p:set>
                                    <p:animEffect transition="in" filter="wipe(up)">
                                      <p:cBhvr>
                                        <p:cTn id="47" dur="500"/>
                                        <p:tgtEl>
                                          <p:spTgt spid="32259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22596"/>
                                        </p:tgtEl>
                                        <p:attrNameLst>
                                          <p:attrName>style.visibility</p:attrName>
                                        </p:attrNameLst>
                                      </p:cBhvr>
                                      <p:to>
                                        <p:strVal val="visible"/>
                                      </p:to>
                                    </p:set>
                                    <p:animEffect transition="in" filter="wipe(up)">
                                      <p:cBhvr>
                                        <p:cTn id="52" dur="500"/>
                                        <p:tgtEl>
                                          <p:spTgt spid="32259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22649"/>
                                        </p:tgtEl>
                                        <p:attrNameLst>
                                          <p:attrName>style.visibility</p:attrName>
                                        </p:attrNameLst>
                                      </p:cBhvr>
                                      <p:to>
                                        <p:strVal val="visible"/>
                                      </p:to>
                                    </p:set>
                                    <p:animEffect transition="in" filter="wipe(up)">
                                      <p:cBhvr>
                                        <p:cTn id="57" dur="500"/>
                                        <p:tgtEl>
                                          <p:spTgt spid="3226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2647"/>
                                        </p:tgtEl>
                                        <p:attrNameLst>
                                          <p:attrName>style.visibility</p:attrName>
                                        </p:attrNameLst>
                                      </p:cBhvr>
                                      <p:to>
                                        <p:strVal val="visible"/>
                                      </p:to>
                                    </p:set>
                                    <p:animEffect transition="in" filter="wipe(left)">
                                      <p:cBhvr>
                                        <p:cTn id="62" dur="500"/>
                                        <p:tgtEl>
                                          <p:spTgt spid="32264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22600"/>
                                        </p:tgtEl>
                                        <p:attrNameLst>
                                          <p:attrName>style.visibility</p:attrName>
                                        </p:attrNameLst>
                                      </p:cBhvr>
                                      <p:to>
                                        <p:strVal val="visible"/>
                                      </p:to>
                                    </p:set>
                                    <p:animEffect transition="in" filter="wipe(up)">
                                      <p:cBhvr>
                                        <p:cTn id="67" dur="500"/>
                                        <p:tgtEl>
                                          <p:spTgt spid="32260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22605"/>
                                        </p:tgtEl>
                                        <p:attrNameLst>
                                          <p:attrName>style.visibility</p:attrName>
                                        </p:attrNameLst>
                                      </p:cBhvr>
                                      <p:to>
                                        <p:strVal val="visible"/>
                                      </p:to>
                                    </p:set>
                                    <p:animEffect transition="in" filter="wipe(up)">
                                      <p:cBhvr>
                                        <p:cTn id="72" dur="500"/>
                                        <p:tgtEl>
                                          <p:spTgt spid="32260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322611"/>
                                        </p:tgtEl>
                                        <p:attrNameLst>
                                          <p:attrName>style.visibility</p:attrName>
                                        </p:attrNameLst>
                                      </p:cBhvr>
                                      <p:to>
                                        <p:strVal val="visible"/>
                                      </p:to>
                                    </p:set>
                                    <p:animEffect transition="in" filter="wipe(up)">
                                      <p:cBhvr>
                                        <p:cTn id="77" dur="500"/>
                                        <p:tgtEl>
                                          <p:spTgt spid="32261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22617"/>
                                        </p:tgtEl>
                                        <p:attrNameLst>
                                          <p:attrName>style.visibility</p:attrName>
                                        </p:attrNameLst>
                                      </p:cBhvr>
                                      <p:to>
                                        <p:strVal val="visible"/>
                                      </p:to>
                                    </p:set>
                                    <p:animEffect transition="in" filter="wipe(up)">
                                      <p:cBhvr>
                                        <p:cTn id="82" dur="500"/>
                                        <p:tgtEl>
                                          <p:spTgt spid="3226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322623"/>
                                        </p:tgtEl>
                                        <p:attrNameLst>
                                          <p:attrName>style.visibility</p:attrName>
                                        </p:attrNameLst>
                                      </p:cBhvr>
                                      <p:to>
                                        <p:strVal val="visible"/>
                                      </p:to>
                                    </p:set>
                                    <p:animEffect transition="in" filter="wipe(up)">
                                      <p:cBhvr>
                                        <p:cTn id="87" dur="500"/>
                                        <p:tgtEl>
                                          <p:spTgt spid="3226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322629"/>
                                        </p:tgtEl>
                                        <p:attrNameLst>
                                          <p:attrName>style.visibility</p:attrName>
                                        </p:attrNameLst>
                                      </p:cBhvr>
                                      <p:to>
                                        <p:strVal val="visible"/>
                                      </p:to>
                                    </p:set>
                                    <p:animEffect transition="in" filter="wipe(up)">
                                      <p:cBhvr>
                                        <p:cTn id="92" dur="500"/>
                                        <p:tgtEl>
                                          <p:spTgt spid="32262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322635"/>
                                        </p:tgtEl>
                                        <p:attrNameLst>
                                          <p:attrName>style.visibility</p:attrName>
                                        </p:attrNameLst>
                                      </p:cBhvr>
                                      <p:to>
                                        <p:strVal val="visible"/>
                                      </p:to>
                                    </p:set>
                                    <p:animEffect transition="in" filter="wipe(up)">
                                      <p:cBhvr>
                                        <p:cTn id="97" dur="500"/>
                                        <p:tgtEl>
                                          <p:spTgt spid="3226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322641"/>
                                        </p:tgtEl>
                                        <p:attrNameLst>
                                          <p:attrName>style.visibility</p:attrName>
                                        </p:attrNameLst>
                                      </p:cBhvr>
                                      <p:to>
                                        <p:strVal val="visible"/>
                                      </p:to>
                                    </p:set>
                                    <p:animEffect transition="in" filter="wipe(up)">
                                      <p:cBhvr>
                                        <p:cTn id="102" dur="500"/>
                                        <p:tgtEl>
                                          <p:spTgt spid="32264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22648"/>
                                        </p:tgtEl>
                                        <p:attrNameLst>
                                          <p:attrName>style.visibility</p:attrName>
                                        </p:attrNameLst>
                                      </p:cBhvr>
                                      <p:to>
                                        <p:strVal val="visible"/>
                                      </p:to>
                                    </p:set>
                                    <p:animEffect transition="in" filter="wipe(left)">
                                      <p:cBhvr>
                                        <p:cTn id="107" dur="500"/>
                                        <p:tgtEl>
                                          <p:spTgt spid="32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ldLvl="2"/>
      <p:bldP spid="322647" grpId="0" animBg="1"/>
      <p:bldP spid="3226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en-US" dirty="0"/>
              <a:t>Replacement Algorithms S</a:t>
            </a:r>
            <a:r>
              <a:rPr lang="en-US" altLang="zh-CN" dirty="0"/>
              <a:t>ummary</a:t>
            </a:r>
            <a:endParaRPr lang="zh-CN" altLang="en-US" dirty="0"/>
          </a:p>
        </p:txBody>
      </p:sp>
      <p:sp>
        <p:nvSpPr>
          <p:cNvPr id="3" name="内容占位符 2"/>
          <p:cNvSpPr>
            <a:spLocks noGrp="1"/>
          </p:cNvSpPr>
          <p:nvPr>
            <p:ph idx="1"/>
          </p:nvPr>
        </p:nvSpPr>
        <p:spPr/>
        <p:txBody>
          <a:bodyPr/>
          <a:lstStyle/>
          <a:p>
            <a:pPr>
              <a:lnSpc>
                <a:spcPct val="110000"/>
              </a:lnSpc>
            </a:pPr>
            <a:r>
              <a:rPr lang="en-US" altLang="zh-CN" dirty="0"/>
              <a:t>The </a:t>
            </a:r>
            <a:r>
              <a:rPr lang="en-US" altLang="zh-CN" dirty="0">
                <a:solidFill>
                  <a:srgbClr val="0000FF"/>
                </a:solidFill>
              </a:rPr>
              <a:t>FIFO</a:t>
            </a:r>
            <a:r>
              <a:rPr lang="en-US" altLang="zh-CN" dirty="0"/>
              <a:t> algorithm uses the time when a page was brought into memory. </a:t>
            </a:r>
            <a:endParaRPr lang="en-US" altLang="zh-CN" dirty="0"/>
          </a:p>
          <a:p>
            <a:pPr lvl="1">
              <a:lnSpc>
                <a:spcPct val="110000"/>
              </a:lnSpc>
            </a:pPr>
            <a:r>
              <a:rPr lang="en-US" altLang="zh-CN" dirty="0"/>
              <a:t>The oldest page is replaced.</a:t>
            </a:r>
            <a:endParaRPr lang="en-US" altLang="zh-CN" dirty="0"/>
          </a:p>
          <a:p>
            <a:pPr lvl="1">
              <a:lnSpc>
                <a:spcPct val="110000"/>
              </a:lnSpc>
            </a:pPr>
            <a:endParaRPr lang="en-US" altLang="zh-CN" dirty="0"/>
          </a:p>
          <a:p>
            <a:pPr>
              <a:lnSpc>
                <a:spcPct val="110000"/>
              </a:lnSpc>
            </a:pPr>
            <a:r>
              <a:rPr lang="en-US" altLang="zh-CN" dirty="0"/>
              <a:t>The </a:t>
            </a:r>
            <a:r>
              <a:rPr lang="en-US" altLang="zh-CN" dirty="0">
                <a:solidFill>
                  <a:srgbClr val="0000FF"/>
                </a:solidFill>
              </a:rPr>
              <a:t>OPT</a:t>
            </a:r>
            <a:r>
              <a:rPr lang="en-US" altLang="zh-CN" dirty="0"/>
              <a:t> algorithm uses the time when a page is to be used</a:t>
            </a:r>
            <a:r>
              <a:rPr lang="en-US" altLang="zh-CN" i="1" dirty="0"/>
              <a:t>. </a:t>
            </a:r>
            <a:endParaRPr lang="en-US" altLang="zh-CN" i="1" dirty="0"/>
          </a:p>
          <a:p>
            <a:pPr lvl="1">
              <a:lnSpc>
                <a:spcPct val="110000"/>
              </a:lnSpc>
            </a:pPr>
            <a:r>
              <a:rPr lang="en-US" altLang="zh-CN" dirty="0"/>
              <a:t>The page that will not be used for the longest period of time is replaced.</a:t>
            </a:r>
            <a:endParaRPr lang="en-US" altLang="zh-CN" dirty="0"/>
          </a:p>
          <a:p>
            <a:pPr lvl="1">
              <a:lnSpc>
                <a:spcPct val="110000"/>
              </a:lnSpc>
            </a:pPr>
            <a:endParaRPr lang="en-US" altLang="zh-CN" dirty="0"/>
          </a:p>
          <a:p>
            <a:pPr>
              <a:lnSpc>
                <a:spcPct val="110000"/>
              </a:lnSpc>
            </a:pPr>
            <a:r>
              <a:rPr lang="en-US" altLang="zh-CN" dirty="0"/>
              <a:t>the </a:t>
            </a:r>
            <a:r>
              <a:rPr lang="en-US" altLang="zh-CN" dirty="0">
                <a:solidFill>
                  <a:srgbClr val="0000FF"/>
                </a:solidFill>
              </a:rPr>
              <a:t>LRU</a:t>
            </a:r>
            <a:r>
              <a:rPr lang="en-US" altLang="zh-CN" dirty="0"/>
              <a:t> algorithm uses the time when a page was referenced last.</a:t>
            </a:r>
            <a:endParaRPr lang="en-US" altLang="zh-CN" dirty="0"/>
          </a:p>
          <a:p>
            <a:pPr lvl="1">
              <a:lnSpc>
                <a:spcPct val="110000"/>
              </a:lnSpc>
            </a:pPr>
            <a:r>
              <a:rPr lang="en-US" altLang="zh-CN" dirty="0"/>
              <a:t>The page that has not been used for the longest period of time is replaced.</a:t>
            </a:r>
            <a:endParaRPr lang="zh-CN" altLang="en-US" dirty="0"/>
          </a:p>
        </p:txBody>
      </p:sp>
      <p:sp>
        <p:nvSpPr>
          <p:cNvPr id="4" name="灯片编号占位符 3"/>
          <p:cNvSpPr>
            <a:spLocks noGrp="1"/>
          </p:cNvSpPr>
          <p:nvPr>
            <p:ph type="sldNum" sz="quarter" idx="10"/>
          </p:nvPr>
        </p:nvSpPr>
        <p:spPr/>
        <p:txBody>
          <a:bodyPr/>
          <a:lstStyle/>
          <a:p>
            <a:br>
              <a:rPr lang="en-US" altLang="zh-CN" dirty="0"/>
            </a:br>
            <a:endParaRPr lang="en-US" altLang="zh-CN" dirty="0"/>
          </a:p>
        </p:txBody>
      </p:sp>
      <p:sp>
        <p:nvSpPr>
          <p:cNvPr id="5" name="圆角矩形 4"/>
          <p:cNvSpPr/>
          <p:nvPr/>
        </p:nvSpPr>
        <p:spPr bwMode="auto">
          <a:xfrm>
            <a:off x="10641503" y="3087358"/>
            <a:ext cx="1296000" cy="1080000"/>
          </a:xfrm>
          <a:prstGeom prst="roundRect">
            <a:avLst>
              <a:gd name="adj" fmla="val 8622"/>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理论最优</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效率最高</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标杆</a:t>
            </a:r>
            <a:endParaRPr lang="zh-CN" altLang="en-US" sz="2000" b="1" dirty="0">
              <a:latin typeface="楷体" panose="02010609060101010101" pitchFamily="49" charset="-122"/>
              <a:ea typeface="楷体" panose="02010609060101010101" pitchFamily="49" charset="-122"/>
            </a:endParaRPr>
          </a:p>
        </p:txBody>
      </p:sp>
      <p:sp>
        <p:nvSpPr>
          <p:cNvPr id="6" name="圆角矩形 5"/>
          <p:cNvSpPr/>
          <p:nvPr/>
        </p:nvSpPr>
        <p:spPr bwMode="auto">
          <a:xfrm>
            <a:off x="10641502" y="1835254"/>
            <a:ext cx="1296000" cy="720000"/>
          </a:xfrm>
          <a:prstGeom prst="roundRect">
            <a:avLst>
              <a:gd name="adj" fmla="val 5838"/>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zh-CN" sz="2000" b="1" dirty="0">
                <a:latin typeface="楷体" panose="02010609060101010101" pitchFamily="49" charset="-122"/>
                <a:ea typeface="楷体" panose="02010609060101010101" pitchFamily="49" charset="-122"/>
              </a:rPr>
              <a:t>公平性</a:t>
            </a:r>
            <a:endParaRPr lang="en-US" altLang="zh-CN" sz="2000" b="1" dirty="0">
              <a:latin typeface="楷体" panose="02010609060101010101" pitchFamily="49" charset="-122"/>
              <a:ea typeface="楷体" panose="02010609060101010101" pitchFamily="49" charset="-122"/>
            </a:endParaRPr>
          </a:p>
          <a:p>
            <a:r>
              <a:rPr lang="zh-CN" altLang="zh-CN" sz="2000" b="1" dirty="0">
                <a:latin typeface="楷体" panose="02010609060101010101" pitchFamily="49" charset="-122"/>
                <a:ea typeface="楷体" panose="02010609060101010101" pitchFamily="49" charset="-122"/>
              </a:rPr>
              <a:t>异常现象</a:t>
            </a:r>
            <a:endParaRPr lang="zh-CN" altLang="en-US" sz="2000" b="1" dirty="0">
              <a:latin typeface="楷体" panose="02010609060101010101" pitchFamily="49" charset="-122"/>
              <a:ea typeface="楷体" panose="02010609060101010101" pitchFamily="49" charset="-122"/>
            </a:endParaRPr>
          </a:p>
        </p:txBody>
      </p:sp>
      <p:sp>
        <p:nvSpPr>
          <p:cNvPr id="7" name="圆角矩形 6"/>
          <p:cNvSpPr/>
          <p:nvPr/>
        </p:nvSpPr>
        <p:spPr bwMode="auto">
          <a:xfrm>
            <a:off x="10641502" y="5589240"/>
            <a:ext cx="1296000" cy="720000"/>
          </a:xfrm>
          <a:prstGeom prst="roundRect">
            <a:avLst>
              <a:gd name="adj" fmla="val 9776"/>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实用</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效率高</a:t>
            </a:r>
            <a:endParaRPr lang="en-US" altLang="zh-CN" sz="2000" b="1" dirty="0">
              <a:latin typeface="楷体" panose="02010609060101010101" pitchFamily="49" charset="-122"/>
              <a:ea typeface="楷体" panose="02010609060101010101" pitchFamily="49" charset="-122"/>
            </a:endParaRPr>
          </a:p>
          <a:p>
            <a:endParaRPr lang="zh-CN" altLang="en-US" sz="2000" b="1" dirty="0">
              <a:latin typeface="楷体" panose="02010609060101010101" pitchFamily="49" charset="-122"/>
              <a:ea typeface="楷体" panose="02010609060101010101" pitchFamily="49" charset="-122"/>
            </a:endParaRPr>
          </a:p>
        </p:txBody>
      </p:sp>
      <p:sp>
        <p:nvSpPr>
          <p:cNvPr id="9" name="灯片编号占位符 3"/>
          <p:cNvSpPr txBox="1"/>
          <p:nvPr/>
        </p:nvSpPr>
        <p:spPr bwMode="auto">
          <a:xfrm>
            <a:off x="1111067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defPPr>
              <a:defRPr lang="zh-CN"/>
            </a:defPPr>
            <a:lvl1pPr algn="r" rtl="0" fontAlgn="base">
              <a:spcBef>
                <a:spcPct val="50000"/>
              </a:spcBef>
              <a:spcAft>
                <a:spcPct val="0"/>
              </a:spcAft>
              <a:defRPr kumimoji="1" sz="1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left)">
                                      <p:cBhvr>
                                        <p:cTn id="23" dur="500"/>
                                        <p:tgtEl>
                                          <p:spTgt spid="3">
                                            <p:txEl>
                                              <p:pRg st="6" end="6"/>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left)">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4</a:t>
            </a:r>
            <a:endParaRPr lang="zh-CN" altLang="en-US" dirty="0"/>
          </a:p>
        </p:txBody>
      </p:sp>
      <p:sp>
        <p:nvSpPr>
          <p:cNvPr id="3" name="内容占位符 2"/>
          <p:cNvSpPr>
            <a:spLocks noGrp="1"/>
          </p:cNvSpPr>
          <p:nvPr>
            <p:ph idx="1"/>
          </p:nvPr>
        </p:nvSpPr>
        <p:spPr/>
        <p:txBody>
          <a:bodyPr/>
          <a:lstStyle/>
          <a:p>
            <a:pPr marL="0" indent="0">
              <a:buNone/>
            </a:pPr>
            <a:r>
              <a:rPr lang="en-US" altLang="zh-CN" dirty="0"/>
              <a:t>Consider the following page reference string: </a:t>
            </a:r>
            <a:br>
              <a:rPr lang="en-US" altLang="zh-CN" dirty="0"/>
            </a:br>
            <a:r>
              <a:rPr lang="en-US" altLang="zh-CN" dirty="0"/>
              <a:t>       1, 2, 4, 5, 3, 4, 1, 6, 8, 7, 8, 9, 7, 8, 9, 5, 4, 5, 4, 2.</a:t>
            </a:r>
            <a:endParaRPr lang="zh-CN" altLang="zh-CN" dirty="0"/>
          </a:p>
          <a:p>
            <a:pPr marL="0" indent="0">
              <a:buNone/>
            </a:pPr>
            <a:r>
              <a:rPr lang="en-US" altLang="zh-CN" dirty="0"/>
              <a:t>How many page faults would occur for the following replacement algorithms.</a:t>
            </a:r>
            <a:endParaRPr lang="en-US" altLang="zh-CN" dirty="0"/>
          </a:p>
          <a:p>
            <a:pPr marL="0" indent="0">
              <a:buNone/>
            </a:pPr>
            <a:r>
              <a:rPr lang="en-US" altLang="zh-CN" dirty="0"/>
              <a:t>Assume there are </a:t>
            </a:r>
            <a:r>
              <a:rPr lang="en-US" altLang="zh-CN" dirty="0">
                <a:solidFill>
                  <a:srgbClr val="0000FF"/>
                </a:solidFill>
              </a:rPr>
              <a:t>three</a:t>
            </a:r>
            <a:r>
              <a:rPr lang="en-US" altLang="zh-CN" dirty="0"/>
              <a:t> frames available, and </a:t>
            </a:r>
            <a:r>
              <a:rPr lang="en-US" altLang="zh-CN" dirty="0">
                <a:solidFill>
                  <a:srgbClr val="0000FF"/>
                </a:solidFill>
              </a:rPr>
              <a:t>all frames are initially empty</a:t>
            </a:r>
            <a:r>
              <a:rPr lang="en-US" altLang="zh-CN" dirty="0"/>
              <a:t>.</a:t>
            </a:r>
            <a:endParaRPr lang="en-US" altLang="zh-CN" dirty="0"/>
          </a:p>
          <a:p>
            <a:pPr marL="0" indent="0">
              <a:buNone/>
            </a:pPr>
            <a:r>
              <a:rPr lang="en-US" altLang="zh-CN" dirty="0"/>
              <a:t>(1)  Optimal replacement</a:t>
            </a:r>
            <a:endParaRPr lang="zh-CN" altLang="zh-CN" dirty="0"/>
          </a:p>
          <a:p>
            <a:pPr marL="0" indent="0">
              <a:buNone/>
            </a:pPr>
            <a:r>
              <a:rPr lang="en-US" altLang="zh-CN" dirty="0"/>
              <a:t>(2)  LRU replacement</a:t>
            </a:r>
            <a:endParaRPr lang="zh-CN" altLang="zh-CN" dirty="0"/>
          </a:p>
          <a:p>
            <a:pPr marL="0" indent="0">
              <a:buNone/>
            </a:pPr>
            <a:r>
              <a:rPr lang="en-US" altLang="zh-CN" dirty="0"/>
              <a:t>(3)  FIFO replacement</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Background</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en-US" dirty="0"/>
              <a:t>Code needs to be in memory to execute, but entire program rarely used.</a:t>
            </a:r>
            <a:endParaRPr lang="en-US" altLang="en-US" dirty="0"/>
          </a:p>
          <a:p>
            <a:pPr lvl="1">
              <a:lnSpc>
                <a:spcPct val="110000"/>
              </a:lnSpc>
              <a:spcBef>
                <a:spcPts val="600"/>
              </a:spcBef>
            </a:pPr>
            <a:r>
              <a:rPr lang="en-US" altLang="en-US" dirty="0"/>
              <a:t>Error code, unusual routines, large data structures.</a:t>
            </a:r>
            <a:endParaRPr lang="en-US" altLang="en-US" dirty="0"/>
          </a:p>
          <a:p>
            <a:pPr>
              <a:lnSpc>
                <a:spcPct val="110000"/>
              </a:lnSpc>
              <a:spcBef>
                <a:spcPts val="600"/>
              </a:spcBef>
            </a:pPr>
            <a:r>
              <a:rPr lang="en-US" altLang="en-US" dirty="0"/>
              <a:t>Entire program code not needed at same time.</a:t>
            </a:r>
            <a:endParaRPr lang="en-US" altLang="zh-CN" dirty="0"/>
          </a:p>
          <a:p>
            <a:pPr>
              <a:lnSpc>
                <a:spcPct val="110000"/>
              </a:lnSpc>
              <a:spcBef>
                <a:spcPts val="600"/>
              </a:spcBef>
            </a:pPr>
            <a:r>
              <a:rPr lang="en-US" altLang="en-US" dirty="0"/>
              <a:t>Consider ability to execute </a:t>
            </a:r>
            <a:r>
              <a:rPr lang="en-US" altLang="en-US" dirty="0">
                <a:solidFill>
                  <a:srgbClr val="0000FF"/>
                </a:solidFill>
              </a:rPr>
              <a:t>partially-loaded</a:t>
            </a:r>
            <a:r>
              <a:rPr lang="en-US" altLang="en-US" dirty="0"/>
              <a:t> program.</a:t>
            </a:r>
            <a:endParaRPr lang="en-US" altLang="zh-CN" dirty="0"/>
          </a:p>
          <a:p>
            <a:pPr lvl="1">
              <a:lnSpc>
                <a:spcPct val="110000"/>
              </a:lnSpc>
              <a:spcBef>
                <a:spcPts val="600"/>
              </a:spcBef>
            </a:pPr>
            <a:r>
              <a:rPr lang="en-US" altLang="en-US" dirty="0"/>
              <a:t>Program no longer constrained by limits of physical memory.</a:t>
            </a:r>
            <a:endParaRPr lang="en-US" altLang="en-US" dirty="0"/>
          </a:p>
          <a:p>
            <a:pPr lvl="1">
              <a:lnSpc>
                <a:spcPct val="110000"/>
              </a:lnSpc>
              <a:spcBef>
                <a:spcPts val="600"/>
              </a:spcBef>
            </a:pPr>
            <a:r>
              <a:rPr lang="en-US" altLang="en-US" dirty="0"/>
              <a:t>Each program takes less memory while running, </a:t>
            </a:r>
            <a:br>
              <a:rPr lang="en-US" altLang="en-US" dirty="0"/>
            </a:br>
            <a:r>
              <a:rPr lang="en-US" altLang="en-US" dirty="0"/>
              <a:t>more programs run at the same time.</a:t>
            </a:r>
            <a:endParaRPr lang="en-US" altLang="en-US" dirty="0"/>
          </a:p>
          <a:p>
            <a:pPr lvl="2">
              <a:lnSpc>
                <a:spcPct val="110000"/>
              </a:lnSpc>
              <a:spcBef>
                <a:spcPts val="600"/>
              </a:spcBef>
            </a:pPr>
            <a:r>
              <a:rPr lang="en-US" altLang="en-US" sz="2200" dirty="0"/>
              <a:t>Increased CPU utilization and throughput with no increase in response time or turnaround time.</a:t>
            </a:r>
            <a:endParaRPr lang="en-US" altLang="en-US" sz="2200" dirty="0"/>
          </a:p>
          <a:p>
            <a:pPr lvl="1">
              <a:lnSpc>
                <a:spcPct val="110000"/>
              </a:lnSpc>
              <a:spcBef>
                <a:spcPts val="600"/>
              </a:spcBef>
            </a:pPr>
            <a:r>
              <a:rPr lang="en-US" altLang="en-US" dirty="0"/>
              <a:t>Less I/O needed to load or swap programs into memory, </a:t>
            </a:r>
            <a:br>
              <a:rPr lang="en-US" altLang="en-US" dirty="0"/>
            </a:br>
            <a:r>
              <a:rPr lang="en-US" altLang="en-US" dirty="0"/>
              <a:t>each user program runs faster.</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Answer for exercise 4</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8" name="TextBox 7"/>
          <p:cNvSpPr txBox="1"/>
          <p:nvPr/>
        </p:nvSpPr>
        <p:spPr>
          <a:xfrm>
            <a:off x="470376" y="1040459"/>
            <a:ext cx="1015599" cy="523220"/>
          </a:xfrm>
          <a:prstGeom prst="rect">
            <a:avLst/>
          </a:prstGeom>
          <a:noFill/>
        </p:spPr>
        <p:txBody>
          <a:bodyPr wrap="none" rtlCol="0">
            <a:spAutoFit/>
          </a:bodyPr>
          <a:lstStyle/>
          <a:p>
            <a:r>
              <a:rPr lang="en-US" altLang="zh-CN" sz="2800" b="1" dirty="0"/>
              <a:t>OPT:</a:t>
            </a:r>
            <a:endParaRPr lang="zh-CN" altLang="en-US" sz="2800" b="1" dirty="0"/>
          </a:p>
        </p:txBody>
      </p:sp>
      <p:sp>
        <p:nvSpPr>
          <p:cNvPr id="9" name="TextBox 8"/>
          <p:cNvSpPr txBox="1"/>
          <p:nvPr/>
        </p:nvSpPr>
        <p:spPr>
          <a:xfrm>
            <a:off x="2340393" y="1080557"/>
            <a:ext cx="6588663" cy="461665"/>
          </a:xfrm>
          <a:prstGeom prst="rect">
            <a:avLst/>
          </a:prstGeom>
          <a:noFill/>
        </p:spPr>
        <p:txBody>
          <a:bodyPr wrap="none" rtlCol="0">
            <a:spAutoFit/>
          </a:bodyPr>
          <a:lstStyle/>
          <a:p>
            <a:r>
              <a:rPr lang="en-US" altLang="zh-CN" b="1" dirty="0"/>
              <a:t>Page fault: 12 times,     page fault rate: 12/20=0.6</a:t>
            </a:r>
            <a:endParaRPr lang="zh-CN" altLang="en-US" b="1" dirty="0"/>
          </a:p>
        </p:txBody>
      </p:sp>
      <p:sp>
        <p:nvSpPr>
          <p:cNvPr id="10" name="TextBox 9"/>
          <p:cNvSpPr txBox="1"/>
          <p:nvPr/>
        </p:nvSpPr>
        <p:spPr>
          <a:xfrm>
            <a:off x="470375" y="3792102"/>
            <a:ext cx="1063112" cy="523220"/>
          </a:xfrm>
          <a:prstGeom prst="rect">
            <a:avLst/>
          </a:prstGeom>
          <a:noFill/>
        </p:spPr>
        <p:txBody>
          <a:bodyPr wrap="none" rtlCol="0">
            <a:spAutoFit/>
          </a:bodyPr>
          <a:lstStyle/>
          <a:p>
            <a:r>
              <a:rPr lang="en-US" altLang="zh-CN" sz="2800" b="1" dirty="0"/>
              <a:t>LRU:</a:t>
            </a:r>
            <a:endParaRPr lang="zh-CN" altLang="en-US" sz="2800" b="1" dirty="0"/>
          </a:p>
        </p:txBody>
      </p:sp>
      <p:sp>
        <p:nvSpPr>
          <p:cNvPr id="11" name="TextBox 10"/>
          <p:cNvSpPr txBox="1"/>
          <p:nvPr/>
        </p:nvSpPr>
        <p:spPr>
          <a:xfrm>
            <a:off x="2367824" y="3822880"/>
            <a:ext cx="6742551" cy="461665"/>
          </a:xfrm>
          <a:prstGeom prst="rect">
            <a:avLst/>
          </a:prstGeom>
          <a:noFill/>
        </p:spPr>
        <p:txBody>
          <a:bodyPr wrap="none" rtlCol="0">
            <a:spAutoFit/>
          </a:bodyPr>
          <a:lstStyle/>
          <a:p>
            <a:r>
              <a:rPr lang="en-US" altLang="zh-CN" b="1" dirty="0"/>
              <a:t>Page fault: 13 times,     page fault rate: 13/20=0.65</a:t>
            </a:r>
            <a:endParaRPr lang="zh-CN" altLang="en-US" b="1" dirty="0"/>
          </a:p>
        </p:txBody>
      </p:sp>
      <p:graphicFrame>
        <p:nvGraphicFramePr>
          <p:cNvPr id="6" name="表格 5"/>
          <p:cNvGraphicFramePr>
            <a:graphicFrameLocks noGrp="1"/>
          </p:cNvGraphicFramePr>
          <p:nvPr/>
        </p:nvGraphicFramePr>
        <p:xfrm>
          <a:off x="380365" y="1583795"/>
          <a:ext cx="11547020" cy="2286000"/>
        </p:xfrm>
        <a:graphic>
          <a:graphicData uri="http://schemas.openxmlformats.org/drawingml/2006/table">
            <a:tbl>
              <a:tblPr firstRow="1" bandRow="1">
                <a:tableStyleId>{5C22544A-7EE6-4342-B048-85BDC9FD1C3A}</a:tableStyleId>
              </a:tblPr>
              <a:tblGrid>
                <a:gridCol w="720000"/>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tblGrid>
              <a:tr h="370840">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2</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3</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6</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7</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9</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7</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9</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2</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err="1">
                          <a:solidFill>
                            <a:schemeClr val="tx1"/>
                          </a:solidFill>
                          <a:latin typeface="Times New Roman" panose="02020603050405020304" pitchFamily="18" charset="0"/>
                          <a:cs typeface="Times New Roman" panose="02020603050405020304" pitchFamily="18" charset="0"/>
                        </a:rPr>
                        <a:t>pagefault</a:t>
                      </a: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3" name="表格 12"/>
          <p:cNvGraphicFramePr>
            <a:graphicFrameLocks noGrp="1"/>
          </p:cNvGraphicFramePr>
          <p:nvPr/>
        </p:nvGraphicFramePr>
        <p:xfrm>
          <a:off x="360000" y="4354069"/>
          <a:ext cx="11547020" cy="2286000"/>
        </p:xfrm>
        <a:graphic>
          <a:graphicData uri="http://schemas.openxmlformats.org/drawingml/2006/table">
            <a:tbl>
              <a:tblPr firstRow="1" bandRow="1">
                <a:tableStyleId>{5C22544A-7EE6-4342-B048-85BDC9FD1C3A}</a:tableStyleId>
              </a:tblPr>
              <a:tblGrid>
                <a:gridCol w="720000"/>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tblGrid>
              <a:tr h="370840">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2</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3</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6</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7</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9</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7</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9</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2</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err="1">
                          <a:solidFill>
                            <a:schemeClr val="tx1"/>
                          </a:solidFill>
                          <a:latin typeface="Times New Roman" panose="02020603050405020304" pitchFamily="18" charset="0"/>
                          <a:cs typeface="Times New Roman" panose="02020603050405020304" pitchFamily="18" charset="0"/>
                        </a:rPr>
                        <a:t>pagefault</a:t>
                      </a: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Answer for exercise 4</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9" name="TextBox 8"/>
          <p:cNvSpPr txBox="1"/>
          <p:nvPr/>
        </p:nvSpPr>
        <p:spPr>
          <a:xfrm>
            <a:off x="470375" y="1060575"/>
            <a:ext cx="1162498" cy="523220"/>
          </a:xfrm>
          <a:prstGeom prst="rect">
            <a:avLst/>
          </a:prstGeom>
          <a:noFill/>
        </p:spPr>
        <p:txBody>
          <a:bodyPr wrap="none" rtlCol="0">
            <a:spAutoFit/>
          </a:bodyPr>
          <a:lstStyle/>
          <a:p>
            <a:r>
              <a:rPr lang="en-US" altLang="zh-CN" sz="2800" b="1" dirty="0"/>
              <a:t>FIFO:</a:t>
            </a:r>
            <a:endParaRPr lang="zh-CN" altLang="en-US" sz="2800" b="1" dirty="0"/>
          </a:p>
        </p:txBody>
      </p:sp>
      <p:sp>
        <p:nvSpPr>
          <p:cNvPr id="11" name="TextBox 10"/>
          <p:cNvSpPr txBox="1"/>
          <p:nvPr/>
        </p:nvSpPr>
        <p:spPr>
          <a:xfrm>
            <a:off x="2373235" y="1091353"/>
            <a:ext cx="6742551" cy="461665"/>
          </a:xfrm>
          <a:prstGeom prst="rect">
            <a:avLst/>
          </a:prstGeom>
          <a:noFill/>
        </p:spPr>
        <p:txBody>
          <a:bodyPr wrap="none" rtlCol="0">
            <a:spAutoFit/>
          </a:bodyPr>
          <a:lstStyle/>
          <a:p>
            <a:r>
              <a:rPr lang="en-US" altLang="zh-CN" b="1" dirty="0"/>
              <a:t>Page fault: 13 times,     page fault rate: 13/20=0.65</a:t>
            </a:r>
            <a:endParaRPr lang="zh-CN" altLang="en-US" b="1" dirty="0"/>
          </a:p>
        </p:txBody>
      </p:sp>
      <p:graphicFrame>
        <p:nvGraphicFramePr>
          <p:cNvPr id="5" name="表格 4"/>
          <p:cNvGraphicFramePr>
            <a:graphicFrameLocks noGrp="1"/>
          </p:cNvGraphicFramePr>
          <p:nvPr/>
        </p:nvGraphicFramePr>
        <p:xfrm>
          <a:off x="380365" y="1583795"/>
          <a:ext cx="11547020" cy="2286000"/>
        </p:xfrm>
        <a:graphic>
          <a:graphicData uri="http://schemas.openxmlformats.org/drawingml/2006/table">
            <a:tbl>
              <a:tblPr firstRow="1" bandRow="1">
                <a:tableStyleId>{5C22544A-7EE6-4342-B048-85BDC9FD1C3A}</a:tableStyleId>
              </a:tblPr>
              <a:tblGrid>
                <a:gridCol w="720000"/>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gridCol w="541351"/>
              </a:tblGrid>
              <a:tr h="370840">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2</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3</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1</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6</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7</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9</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7</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9</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4</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2</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000" dirty="0" err="1">
                          <a:solidFill>
                            <a:schemeClr val="tx1"/>
                          </a:solidFill>
                          <a:latin typeface="Times New Roman" panose="02020603050405020304" pitchFamily="18" charset="0"/>
                          <a:cs typeface="Times New Roman" panose="02020603050405020304" pitchFamily="18" charset="0"/>
                        </a:rPr>
                        <a:t>pagefault</a:t>
                      </a:r>
                      <a:r>
                        <a:rPr lang="en-US" altLang="zh-CN" sz="2000" dirty="0">
                          <a:solidFill>
                            <a:schemeClr val="tx1"/>
                          </a:solidFill>
                          <a:latin typeface="Times New Roman" panose="02020603050405020304" pitchFamily="18" charset="0"/>
                          <a:cs typeface="Times New Roman" panose="02020603050405020304" pitchFamily="18" charset="0"/>
                        </a:rPr>
                        <a: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zh-CN" dirty="0"/>
              <a:t>LRU implementation</a:t>
            </a:r>
            <a:endParaRPr lang="en-US" altLang="zh-CN" dirty="0"/>
          </a:p>
        </p:txBody>
      </p:sp>
      <p:sp>
        <p:nvSpPr>
          <p:cNvPr id="4" name="灯片编号占位符 2"/>
          <p:cNvSpPr>
            <a:spLocks noGrp="1"/>
          </p:cNvSpPr>
          <p:nvPr>
            <p:ph type="sldNum" sz="quarter" idx="10"/>
          </p:nvPr>
        </p:nvSpPr>
        <p:spPr/>
        <p:txBody>
          <a:bodyPr/>
          <a:lstStyle/>
          <a:p>
            <a:fld id="{7FA8FA63-AB30-4A6C-95BA-4A1CE12547A8}" type="slidenum">
              <a:rPr lang="en-US" altLang="zh-CN"/>
            </a:fld>
            <a:endParaRPr lang="en-US" altLang="zh-CN"/>
          </a:p>
        </p:txBody>
      </p:sp>
      <p:sp>
        <p:nvSpPr>
          <p:cNvPr id="219140" name="Rectangle 4"/>
          <p:cNvSpPr>
            <a:spLocks noChangeArrowheads="1"/>
          </p:cNvSpPr>
          <p:nvPr/>
        </p:nvSpPr>
        <p:spPr bwMode="auto">
          <a:xfrm>
            <a:off x="406400" y="1089360"/>
            <a:ext cx="11520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ts val="600"/>
              </a:spcBef>
              <a:buClr>
                <a:srgbClr val="0000FF"/>
              </a:buClr>
              <a:buSzPct val="80000"/>
              <a:buFont typeface="Wingdings" panose="05000000000000000000" pitchFamily="2" charset="2"/>
              <a:buChar char="n"/>
            </a:pPr>
            <a:r>
              <a:rPr lang="en-US" altLang="zh-CN" sz="2800" b="1" dirty="0"/>
              <a:t>may require substantial hardware assistance. </a:t>
            </a:r>
            <a:endParaRPr lang="en-US" altLang="zh-CN" sz="2800" b="1" dirty="0"/>
          </a:p>
          <a:p>
            <a:pPr marL="457200" indent="-457200">
              <a:spcBef>
                <a:spcPts val="600"/>
              </a:spcBef>
              <a:buClr>
                <a:srgbClr val="0000FF"/>
              </a:buClr>
              <a:buSzPct val="80000"/>
              <a:buFont typeface="Wingdings" panose="05000000000000000000" pitchFamily="2" charset="2"/>
              <a:buChar char="n"/>
            </a:pPr>
            <a:r>
              <a:rPr lang="en-US" altLang="zh-CN" sz="2800" b="1" dirty="0"/>
              <a:t>Problem -- determine an order for the frames defined by the time of last use.</a:t>
            </a:r>
            <a:endParaRPr lang="en-US" altLang="zh-CN" sz="2800" b="1" dirty="0"/>
          </a:p>
          <a:p>
            <a:pPr marL="457200" indent="-457200">
              <a:spcBef>
                <a:spcPts val="600"/>
              </a:spcBef>
              <a:buClr>
                <a:srgbClr val="0000FF"/>
              </a:buClr>
              <a:buSzPct val="80000"/>
              <a:buFont typeface="Wingdings" panose="05000000000000000000" pitchFamily="2" charset="2"/>
              <a:buChar char="n"/>
            </a:pPr>
            <a:r>
              <a:rPr lang="en-US" altLang="zh-CN" sz="2800" b="1" dirty="0"/>
              <a:t>Counters</a:t>
            </a:r>
            <a:endParaRPr lang="en-US" altLang="zh-CN" sz="2800" b="1" dirty="0"/>
          </a:p>
          <a:p>
            <a:pPr marL="800100" lvl="1" indent="-342900">
              <a:spcBef>
                <a:spcPts val="600"/>
              </a:spcBef>
              <a:buClr>
                <a:srgbClr val="0000FF"/>
              </a:buClr>
              <a:buSzPct val="80000"/>
              <a:buFont typeface="Wingdings" panose="05000000000000000000" pitchFamily="2" charset="2"/>
              <a:buChar char="p"/>
            </a:pPr>
            <a:r>
              <a:rPr lang="en-US" altLang="zh-CN" b="1" dirty="0"/>
              <a:t>Every page entry has a counter, </a:t>
            </a:r>
            <a:r>
              <a:rPr lang="en-US" altLang="zh-CN" b="1" dirty="0">
                <a:solidFill>
                  <a:srgbClr val="0000FF"/>
                </a:solidFill>
              </a:rPr>
              <a:t>a time-of-use field</a:t>
            </a:r>
            <a:r>
              <a:rPr lang="en-US" altLang="zh-CN" b="1" dirty="0"/>
              <a:t>; </a:t>
            </a:r>
            <a:br>
              <a:rPr lang="en-US" altLang="zh-CN" b="1" dirty="0"/>
            </a:br>
            <a:r>
              <a:rPr lang="en-US" altLang="zh-CN" b="1" dirty="0"/>
              <a:t>add to the CPU a logical clock or counter.</a:t>
            </a:r>
            <a:br>
              <a:rPr lang="en-US" altLang="zh-CN" b="1" dirty="0"/>
            </a:br>
            <a:r>
              <a:rPr lang="en-US" altLang="zh-CN" b="1" dirty="0"/>
              <a:t>The clock is incremented for every memory reference.</a:t>
            </a:r>
            <a:endParaRPr lang="en-US" altLang="zh-CN" b="1" dirty="0"/>
          </a:p>
          <a:p>
            <a:pPr marL="800100" lvl="1" indent="-342900">
              <a:spcBef>
                <a:spcPts val="600"/>
              </a:spcBef>
              <a:buClr>
                <a:srgbClr val="0000FF"/>
              </a:buClr>
              <a:buSzPct val="80000"/>
              <a:buFont typeface="Wingdings" panose="05000000000000000000" pitchFamily="2" charset="2"/>
              <a:buChar char="p"/>
            </a:pPr>
            <a:r>
              <a:rPr lang="en-US" altLang="zh-CN" b="1" dirty="0"/>
              <a:t>Every time a page is referenced through this entry, copy the contents of the clock into the time-of-use field in the page-table for that page.</a:t>
            </a:r>
            <a:endParaRPr lang="en-US" altLang="zh-CN" b="1" dirty="0"/>
          </a:p>
          <a:p>
            <a:pPr marL="800100" lvl="1" indent="-342900">
              <a:spcBef>
                <a:spcPts val="600"/>
              </a:spcBef>
              <a:buClr>
                <a:srgbClr val="0000FF"/>
              </a:buClr>
              <a:buSzPct val="80000"/>
              <a:buFont typeface="Wingdings" panose="05000000000000000000" pitchFamily="2" charset="2"/>
              <a:buChar char="p"/>
            </a:pPr>
            <a:r>
              <a:rPr lang="en-US" altLang="zh-CN" b="1" dirty="0"/>
              <a:t>When a page needs to be replaced, look at the counters to determine which are to be replaced.</a:t>
            </a:r>
            <a:endParaRPr lang="en-US" altLang="zh-CN" b="1" dirty="0"/>
          </a:p>
          <a:p>
            <a:pPr marL="1257300" lvl="2" indent="-342900">
              <a:spcBef>
                <a:spcPts val="600"/>
              </a:spcBef>
              <a:buClr>
                <a:srgbClr val="0000FF"/>
              </a:buClr>
              <a:buSzPct val="80000"/>
              <a:buFont typeface="Wingdings" panose="05000000000000000000" pitchFamily="2" charset="2"/>
              <a:buChar char="Ø"/>
            </a:pPr>
            <a:r>
              <a:rPr lang="en-US" altLang="zh-CN" b="1" dirty="0"/>
              <a:t>Replace the page with the </a:t>
            </a:r>
            <a:r>
              <a:rPr lang="en-US" altLang="zh-CN" b="1" dirty="0">
                <a:solidFill>
                  <a:srgbClr val="0000FF"/>
                </a:solidFill>
              </a:rPr>
              <a:t>smallest</a:t>
            </a:r>
            <a:r>
              <a:rPr lang="en-US" altLang="zh-CN" b="1" dirty="0"/>
              <a:t> </a:t>
            </a:r>
            <a:r>
              <a:rPr lang="en-US" altLang="zh-CN" b="1" dirty="0">
                <a:solidFill>
                  <a:srgbClr val="0000FF"/>
                </a:solidFill>
              </a:rPr>
              <a:t>time</a:t>
            </a:r>
            <a:r>
              <a:rPr lang="en-US" altLang="zh-CN" b="1" dirty="0"/>
              <a:t> </a:t>
            </a:r>
            <a:r>
              <a:rPr lang="en-US" altLang="zh-CN" b="1" dirty="0">
                <a:solidFill>
                  <a:srgbClr val="0000FF"/>
                </a:solidFill>
              </a:rPr>
              <a:t>value</a:t>
            </a:r>
            <a:r>
              <a:rPr lang="en-US" altLang="zh-CN" b="1" dirty="0"/>
              <a:t>.</a:t>
            </a:r>
            <a:endParaRPr lang="en-US" altLang="zh-CN" b="1" dirty="0"/>
          </a:p>
        </p:txBody>
      </p:sp>
      <p:grpSp>
        <p:nvGrpSpPr>
          <p:cNvPr id="6" name="组合 5"/>
          <p:cNvGrpSpPr/>
          <p:nvPr/>
        </p:nvGrpSpPr>
        <p:grpSpPr>
          <a:xfrm>
            <a:off x="8326040" y="2528900"/>
            <a:ext cx="3600360" cy="450050"/>
            <a:chOff x="5112060" y="2348880"/>
            <a:chExt cx="3600360" cy="450050"/>
          </a:xfrm>
        </p:grpSpPr>
        <p:sp>
          <p:nvSpPr>
            <p:cNvPr id="2" name="矩形 1"/>
            <p:cNvSpPr/>
            <p:nvPr/>
          </p:nvSpPr>
          <p:spPr bwMode="auto">
            <a:xfrm>
              <a:off x="5112060" y="2348880"/>
              <a:ext cx="1080000" cy="4500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b="1" dirty="0"/>
                <a:t>P#</a:t>
              </a:r>
              <a:endParaRPr lang="zh-CN" altLang="en-US" b="1" dirty="0"/>
            </a:p>
          </p:txBody>
        </p:sp>
        <p:sp>
          <p:nvSpPr>
            <p:cNvPr id="8" name="矩形 7"/>
            <p:cNvSpPr/>
            <p:nvPr/>
          </p:nvSpPr>
          <p:spPr bwMode="auto">
            <a:xfrm>
              <a:off x="6192180" y="2348880"/>
              <a:ext cx="1080000" cy="4500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b="1" dirty="0"/>
                <a:t>F#</a:t>
              </a:r>
              <a:endParaRPr lang="zh-CN" altLang="en-US" b="1" dirty="0"/>
            </a:p>
          </p:txBody>
        </p:sp>
        <p:sp>
          <p:nvSpPr>
            <p:cNvPr id="9" name="矩形 8"/>
            <p:cNvSpPr/>
            <p:nvPr/>
          </p:nvSpPr>
          <p:spPr bwMode="auto">
            <a:xfrm>
              <a:off x="7272420" y="2348880"/>
              <a:ext cx="1440000" cy="4500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b="1" dirty="0"/>
                <a:t>counter</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40">
                                            <p:txEl>
                                              <p:pRg st="0" end="0"/>
                                            </p:txEl>
                                          </p:spTgt>
                                        </p:tgtEl>
                                        <p:attrNameLst>
                                          <p:attrName>style.visibility</p:attrName>
                                        </p:attrNameLst>
                                      </p:cBhvr>
                                      <p:to>
                                        <p:strVal val="visible"/>
                                      </p:to>
                                    </p:set>
                                    <p:animEffect transition="in" filter="wipe(left)">
                                      <p:cBhvr>
                                        <p:cTn id="7" dur="500"/>
                                        <p:tgtEl>
                                          <p:spTgt spid="219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40">
                                            <p:txEl>
                                              <p:pRg st="1" end="1"/>
                                            </p:txEl>
                                          </p:spTgt>
                                        </p:tgtEl>
                                        <p:attrNameLst>
                                          <p:attrName>style.visibility</p:attrName>
                                        </p:attrNameLst>
                                      </p:cBhvr>
                                      <p:to>
                                        <p:strVal val="visible"/>
                                      </p:to>
                                    </p:set>
                                    <p:animEffect transition="in" filter="wipe(left)">
                                      <p:cBhvr>
                                        <p:cTn id="12" dur="500"/>
                                        <p:tgtEl>
                                          <p:spTgt spid="219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9140">
                                            <p:txEl>
                                              <p:pRg st="2" end="2"/>
                                            </p:txEl>
                                          </p:spTgt>
                                        </p:tgtEl>
                                        <p:attrNameLst>
                                          <p:attrName>style.visibility</p:attrName>
                                        </p:attrNameLst>
                                      </p:cBhvr>
                                      <p:to>
                                        <p:strVal val="visible"/>
                                      </p:to>
                                    </p:set>
                                    <p:animEffect transition="in" filter="wipe(left)">
                                      <p:cBhvr>
                                        <p:cTn id="17" dur="500"/>
                                        <p:tgtEl>
                                          <p:spTgt spid="219140">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9140">
                                            <p:txEl>
                                              <p:pRg st="3" end="3"/>
                                            </p:txEl>
                                          </p:spTgt>
                                        </p:tgtEl>
                                        <p:attrNameLst>
                                          <p:attrName>style.visibility</p:attrName>
                                        </p:attrNameLst>
                                      </p:cBhvr>
                                      <p:to>
                                        <p:strVal val="visible"/>
                                      </p:to>
                                    </p:set>
                                    <p:animEffect transition="in" filter="wipe(left)">
                                      <p:cBhvr>
                                        <p:cTn id="26" dur="500"/>
                                        <p:tgtEl>
                                          <p:spTgt spid="21914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9140">
                                            <p:txEl>
                                              <p:pRg st="4" end="4"/>
                                            </p:txEl>
                                          </p:spTgt>
                                        </p:tgtEl>
                                        <p:attrNameLst>
                                          <p:attrName>style.visibility</p:attrName>
                                        </p:attrNameLst>
                                      </p:cBhvr>
                                      <p:to>
                                        <p:strVal val="visible"/>
                                      </p:to>
                                    </p:set>
                                    <p:animEffect transition="in" filter="wipe(left)">
                                      <p:cBhvr>
                                        <p:cTn id="31" dur="500"/>
                                        <p:tgtEl>
                                          <p:spTgt spid="21914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9140">
                                            <p:txEl>
                                              <p:pRg st="5" end="5"/>
                                            </p:txEl>
                                          </p:spTgt>
                                        </p:tgtEl>
                                        <p:attrNameLst>
                                          <p:attrName>style.visibility</p:attrName>
                                        </p:attrNameLst>
                                      </p:cBhvr>
                                      <p:to>
                                        <p:strVal val="visible"/>
                                      </p:to>
                                    </p:set>
                                    <p:animEffect transition="in" filter="wipe(left)">
                                      <p:cBhvr>
                                        <p:cTn id="36" dur="500"/>
                                        <p:tgtEl>
                                          <p:spTgt spid="219140">
                                            <p:txEl>
                                              <p:pRg st="5" end="5"/>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19140">
                                            <p:txEl>
                                              <p:pRg st="6" end="6"/>
                                            </p:txEl>
                                          </p:spTgt>
                                        </p:tgtEl>
                                        <p:attrNameLst>
                                          <p:attrName>style.visibility</p:attrName>
                                        </p:attrNameLst>
                                      </p:cBhvr>
                                      <p:to>
                                        <p:strVal val="visible"/>
                                      </p:to>
                                    </p:set>
                                    <p:animEffect transition="in" filter="wipe(left)">
                                      <p:cBhvr>
                                        <p:cTn id="39" dur="500"/>
                                        <p:tgtEl>
                                          <p:spTgt spid="2191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bldLvl="2" autoUpdateAnimBg="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dirty="0"/>
              <a:t>LRU implementation</a:t>
            </a:r>
            <a:endParaRPr lang="en-US" altLang="zh-CN" dirty="0"/>
          </a:p>
        </p:txBody>
      </p:sp>
      <p:sp>
        <p:nvSpPr>
          <p:cNvPr id="221187" name="Rectangle 3"/>
          <p:cNvSpPr>
            <a:spLocks noGrp="1" noChangeArrowheads="1"/>
          </p:cNvSpPr>
          <p:nvPr>
            <p:ph idx="1"/>
          </p:nvPr>
        </p:nvSpPr>
        <p:spPr>
          <a:xfrm>
            <a:off x="396647" y="953725"/>
            <a:ext cx="11520000" cy="2797763"/>
          </a:xfrm>
        </p:spPr>
        <p:txBody>
          <a:bodyPr>
            <a:normAutofit/>
          </a:bodyPr>
          <a:lstStyle/>
          <a:p>
            <a:pPr>
              <a:spcBef>
                <a:spcPts val="300"/>
              </a:spcBef>
            </a:pPr>
            <a:r>
              <a:rPr lang="en-US" altLang="zh-CN" dirty="0"/>
              <a:t>Stack</a:t>
            </a:r>
            <a:endParaRPr lang="en-US" altLang="zh-CN" dirty="0"/>
          </a:p>
          <a:p>
            <a:pPr lvl="1">
              <a:spcBef>
                <a:spcPts val="300"/>
              </a:spcBef>
            </a:pPr>
            <a:r>
              <a:rPr lang="en-US" altLang="zh-CN" dirty="0"/>
              <a:t>keep a stack of </a:t>
            </a:r>
            <a:r>
              <a:rPr lang="en-US" altLang="zh-CN" dirty="0">
                <a:solidFill>
                  <a:srgbClr val="0000FF"/>
                </a:solidFill>
              </a:rPr>
              <a:t>page</a:t>
            </a:r>
            <a:r>
              <a:rPr lang="en-US" altLang="zh-CN" dirty="0"/>
              <a:t> </a:t>
            </a:r>
            <a:r>
              <a:rPr lang="en-US" altLang="zh-CN" dirty="0">
                <a:solidFill>
                  <a:srgbClr val="0000FF"/>
                </a:solidFill>
              </a:rPr>
              <a:t>numbers</a:t>
            </a:r>
            <a:r>
              <a:rPr lang="en-US" altLang="zh-CN" dirty="0"/>
              <a:t> in a double link form.</a:t>
            </a:r>
            <a:endParaRPr lang="en-US" altLang="zh-CN" dirty="0"/>
          </a:p>
          <a:p>
            <a:pPr lvl="1">
              <a:spcBef>
                <a:spcPts val="300"/>
              </a:spcBef>
            </a:pPr>
            <a:r>
              <a:rPr lang="en-US" altLang="zh-CN" dirty="0"/>
              <a:t>Page referenced:  </a:t>
            </a:r>
            <a:r>
              <a:rPr lang="en-US" altLang="zh-CN" sz="2400" dirty="0"/>
              <a:t>move it to the top</a:t>
            </a:r>
            <a:endParaRPr lang="en-US" altLang="zh-CN" sz="2400" dirty="0"/>
          </a:p>
          <a:p>
            <a:pPr marL="1162050" lvl="2">
              <a:spcBef>
                <a:spcPts val="300"/>
              </a:spcBef>
            </a:pPr>
            <a:r>
              <a:rPr lang="en-US" altLang="zh-CN" sz="2400" dirty="0"/>
              <a:t>requires 6 pointers to be changed, at worst.</a:t>
            </a:r>
            <a:endParaRPr lang="en-US" altLang="zh-CN" sz="2400" dirty="0"/>
          </a:p>
          <a:p>
            <a:pPr lvl="1">
              <a:spcBef>
                <a:spcPts val="300"/>
              </a:spcBef>
            </a:pPr>
            <a:r>
              <a:rPr lang="en-US" altLang="zh-CN" dirty="0"/>
              <a:t>No search for replacement, </a:t>
            </a:r>
            <a:r>
              <a:rPr lang="en-US" altLang="zh-CN" dirty="0">
                <a:solidFill>
                  <a:srgbClr val="0000FF"/>
                </a:solidFill>
              </a:rPr>
              <a:t>LRU</a:t>
            </a:r>
            <a:r>
              <a:rPr lang="en-US" altLang="zh-CN" dirty="0"/>
              <a:t> </a:t>
            </a:r>
            <a:r>
              <a:rPr lang="en-US" altLang="zh-CN" dirty="0">
                <a:solidFill>
                  <a:srgbClr val="0000FF"/>
                </a:solidFill>
              </a:rPr>
              <a:t>page</a:t>
            </a:r>
            <a:r>
              <a:rPr lang="en-US" altLang="zh-CN" dirty="0"/>
              <a:t> is at the </a:t>
            </a:r>
            <a:r>
              <a:rPr lang="en-US" altLang="zh-CN" dirty="0">
                <a:solidFill>
                  <a:srgbClr val="0000FF"/>
                </a:solidFill>
              </a:rPr>
              <a:t>bottom</a:t>
            </a:r>
            <a:r>
              <a:rPr lang="en-US" altLang="zh-CN" dirty="0"/>
              <a:t>.</a:t>
            </a:r>
            <a:endParaRPr lang="en-US" altLang="zh-CN" dirty="0"/>
          </a:p>
          <a:p>
            <a:pPr>
              <a:spcBef>
                <a:spcPts val="300"/>
              </a:spcBef>
            </a:pPr>
            <a:r>
              <a:rPr lang="en-US" altLang="zh-CN" dirty="0"/>
              <a:t>example</a:t>
            </a:r>
            <a:r>
              <a:rPr lang="zh-CN" altLang="en-US" dirty="0"/>
              <a:t>：</a:t>
            </a:r>
            <a:r>
              <a:rPr lang="en-US" altLang="zh-CN" dirty="0"/>
              <a:t>4 frames</a:t>
            </a:r>
            <a:endParaRPr lang="en-US" altLang="zh-CN" sz="2400" dirty="0"/>
          </a:p>
        </p:txBody>
      </p:sp>
      <p:sp>
        <p:nvSpPr>
          <p:cNvPr id="110" name="灯片编号占位符 3"/>
          <p:cNvSpPr>
            <a:spLocks noGrp="1"/>
          </p:cNvSpPr>
          <p:nvPr>
            <p:ph type="sldNum" sz="quarter" idx="10"/>
          </p:nvPr>
        </p:nvSpPr>
        <p:spPr/>
        <p:txBody>
          <a:bodyPr/>
          <a:lstStyle/>
          <a:p>
            <a:fld id="{8CD0FA3B-94F5-4D8C-BADD-960FC56E776E}" type="slidenum">
              <a:rPr lang="en-US" altLang="zh-CN"/>
            </a:fld>
            <a:endParaRPr lang="en-US" altLang="zh-CN"/>
          </a:p>
        </p:txBody>
      </p:sp>
      <p:sp>
        <p:nvSpPr>
          <p:cNvPr id="221189" name="Line 5"/>
          <p:cNvSpPr>
            <a:spLocks noChangeShapeType="1"/>
          </p:cNvSpPr>
          <p:nvPr/>
        </p:nvSpPr>
        <p:spPr bwMode="auto">
          <a:xfrm flipV="1">
            <a:off x="8587700" y="4023036"/>
            <a:ext cx="0" cy="360363"/>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2" name="Line 8"/>
          <p:cNvSpPr>
            <a:spLocks noChangeShapeType="1"/>
          </p:cNvSpPr>
          <p:nvPr/>
        </p:nvSpPr>
        <p:spPr bwMode="auto">
          <a:xfrm flipV="1">
            <a:off x="9921989" y="3994511"/>
            <a:ext cx="0" cy="360363"/>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1197" name="Group 13"/>
          <p:cNvGrpSpPr/>
          <p:nvPr/>
        </p:nvGrpSpPr>
        <p:grpSpPr bwMode="auto">
          <a:xfrm>
            <a:off x="3105665" y="4574259"/>
            <a:ext cx="957968" cy="1862138"/>
            <a:chOff x="2160" y="2976"/>
            <a:chExt cx="694" cy="1173"/>
          </a:xfrm>
        </p:grpSpPr>
        <p:grpSp>
          <p:nvGrpSpPr>
            <p:cNvPr id="221198" name="Group 14"/>
            <p:cNvGrpSpPr/>
            <p:nvPr/>
          </p:nvGrpSpPr>
          <p:grpSpPr bwMode="auto">
            <a:xfrm>
              <a:off x="2160" y="2976"/>
              <a:ext cx="384" cy="1173"/>
              <a:chOff x="1200" y="2976"/>
              <a:chExt cx="384" cy="1173"/>
            </a:xfrm>
          </p:grpSpPr>
          <p:grpSp>
            <p:nvGrpSpPr>
              <p:cNvPr id="221199" name="Group 15"/>
              <p:cNvGrpSpPr/>
              <p:nvPr/>
            </p:nvGrpSpPr>
            <p:grpSpPr bwMode="auto">
              <a:xfrm>
                <a:off x="1200" y="2978"/>
                <a:ext cx="384" cy="1171"/>
                <a:chOff x="1200" y="2942"/>
                <a:chExt cx="384" cy="1051"/>
              </a:xfrm>
            </p:grpSpPr>
            <p:sp>
              <p:nvSpPr>
                <p:cNvPr id="221200" name="Line 16"/>
                <p:cNvSpPr>
                  <a:spLocks noChangeShapeType="1"/>
                </p:cNvSpPr>
                <p:nvPr/>
              </p:nvSpPr>
              <p:spPr bwMode="auto">
                <a:xfrm>
                  <a:off x="1200" y="2942"/>
                  <a:ext cx="0" cy="10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1" name="Line 17"/>
                <p:cNvSpPr>
                  <a:spLocks noChangeShapeType="1"/>
                </p:cNvSpPr>
                <p:nvPr/>
              </p:nvSpPr>
              <p:spPr bwMode="auto">
                <a:xfrm>
                  <a:off x="1584" y="2955"/>
                  <a:ext cx="0" cy="10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2" name="Line 18"/>
                <p:cNvSpPr>
                  <a:spLocks noChangeShapeType="1"/>
                </p:cNvSpPr>
                <p:nvPr/>
              </p:nvSpPr>
              <p:spPr bwMode="auto">
                <a:xfrm>
                  <a:off x="1200" y="398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04" name="Line 20"/>
              <p:cNvSpPr>
                <a:spLocks noChangeShapeType="1"/>
              </p:cNvSpPr>
              <p:nvPr/>
            </p:nvSpPr>
            <p:spPr bwMode="auto">
              <a:xfrm>
                <a:off x="1200" y="297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5" name="Line 21"/>
              <p:cNvSpPr>
                <a:spLocks noChangeShapeType="1"/>
              </p:cNvSpPr>
              <p:nvPr/>
            </p:nvSpPr>
            <p:spPr bwMode="auto">
              <a:xfrm>
                <a:off x="1200" y="326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6" name="Line 22"/>
              <p:cNvSpPr>
                <a:spLocks noChangeShapeType="1"/>
              </p:cNvSpPr>
              <p:nvPr/>
            </p:nvSpPr>
            <p:spPr bwMode="auto">
              <a:xfrm>
                <a:off x="1200" y="355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7" name="Line 23"/>
              <p:cNvSpPr>
                <a:spLocks noChangeShapeType="1"/>
              </p:cNvSpPr>
              <p:nvPr/>
            </p:nvSpPr>
            <p:spPr bwMode="auto">
              <a:xfrm>
                <a:off x="1200" y="384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08" name="Text Box 24"/>
            <p:cNvSpPr txBox="1">
              <a:spLocks noChangeArrowheads="1"/>
            </p:cNvSpPr>
            <p:nvPr/>
          </p:nvSpPr>
          <p:spPr bwMode="auto">
            <a:xfrm>
              <a:off x="2256" y="3839"/>
              <a:ext cx="5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4</a:t>
              </a:r>
              <a:r>
                <a:rPr lang="en-US" altLang="zh-CN" sz="1800" b="1" dirty="0"/>
                <a:t>    F1</a:t>
              </a:r>
              <a:endParaRPr lang="en-US" altLang="zh-CN" b="1" dirty="0"/>
            </a:p>
          </p:txBody>
        </p:sp>
        <p:sp>
          <p:nvSpPr>
            <p:cNvPr id="221209" name="Text Box 25"/>
            <p:cNvSpPr txBox="1">
              <a:spLocks noChangeArrowheads="1"/>
            </p:cNvSpPr>
            <p:nvPr/>
          </p:nvSpPr>
          <p:spPr bwMode="auto">
            <a:xfrm>
              <a:off x="2256" y="3551"/>
              <a:ext cx="5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0</a:t>
              </a:r>
              <a:r>
                <a:rPr lang="en-US" altLang="zh-CN" sz="1800" b="1" dirty="0"/>
                <a:t>    F3</a:t>
              </a:r>
              <a:endParaRPr lang="en-US" altLang="zh-CN" b="1" dirty="0"/>
            </a:p>
          </p:txBody>
        </p:sp>
        <p:sp>
          <p:nvSpPr>
            <p:cNvPr id="221210" name="Text Box 26"/>
            <p:cNvSpPr txBox="1">
              <a:spLocks noChangeArrowheads="1"/>
            </p:cNvSpPr>
            <p:nvPr/>
          </p:nvSpPr>
          <p:spPr bwMode="auto">
            <a:xfrm>
              <a:off x="2256" y="3263"/>
              <a:ext cx="57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7 </a:t>
              </a:r>
              <a:r>
                <a:rPr lang="en-US" altLang="zh-CN" sz="1800" b="1" dirty="0"/>
                <a:t>  F2</a:t>
              </a:r>
              <a:endParaRPr lang="en-US" altLang="zh-CN" b="1" dirty="0"/>
            </a:p>
          </p:txBody>
        </p:sp>
      </p:grpSp>
      <p:sp>
        <p:nvSpPr>
          <p:cNvPr id="221194" name="Text Box 10"/>
          <p:cNvSpPr txBox="1">
            <a:spLocks noChangeArrowheads="1"/>
          </p:cNvSpPr>
          <p:nvPr/>
        </p:nvSpPr>
        <p:spPr bwMode="auto">
          <a:xfrm>
            <a:off x="2016212" y="5943622"/>
            <a:ext cx="81304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4  </a:t>
            </a:r>
            <a:r>
              <a:rPr lang="en-US" altLang="zh-CN" sz="2000" b="1" dirty="0"/>
              <a:t> </a:t>
            </a:r>
            <a:r>
              <a:rPr lang="en-US" altLang="zh-CN" sz="1800" b="1" dirty="0"/>
              <a:t>F1</a:t>
            </a:r>
            <a:endParaRPr lang="en-US" altLang="zh-CN" b="1" dirty="0"/>
          </a:p>
        </p:txBody>
      </p:sp>
      <p:sp>
        <p:nvSpPr>
          <p:cNvPr id="221195" name="Text Box 11"/>
          <p:cNvSpPr txBox="1">
            <a:spLocks noChangeArrowheads="1"/>
          </p:cNvSpPr>
          <p:nvPr/>
        </p:nvSpPr>
        <p:spPr bwMode="auto">
          <a:xfrm>
            <a:off x="2016212" y="5486422"/>
            <a:ext cx="8162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7</a:t>
            </a:r>
            <a:r>
              <a:rPr lang="en-US" altLang="zh-CN" sz="2000" b="1" dirty="0"/>
              <a:t>   </a:t>
            </a:r>
            <a:r>
              <a:rPr lang="en-US" altLang="zh-CN" sz="1800" b="1" dirty="0"/>
              <a:t>F2</a:t>
            </a:r>
            <a:endParaRPr lang="en-US" altLang="zh-CN" b="1" dirty="0"/>
          </a:p>
        </p:txBody>
      </p:sp>
      <p:sp>
        <p:nvSpPr>
          <p:cNvPr id="221196" name="Text Box 12"/>
          <p:cNvSpPr txBox="1">
            <a:spLocks noChangeArrowheads="1"/>
          </p:cNvSpPr>
          <p:nvPr/>
        </p:nvSpPr>
        <p:spPr bwMode="auto">
          <a:xfrm>
            <a:off x="2016212" y="5029222"/>
            <a:ext cx="76815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0</a:t>
            </a:r>
            <a:r>
              <a:rPr lang="en-US" altLang="zh-CN" sz="1800" b="1" dirty="0"/>
              <a:t>   F3</a:t>
            </a:r>
            <a:endParaRPr lang="en-US" altLang="zh-CN" b="1" dirty="0"/>
          </a:p>
        </p:txBody>
      </p:sp>
      <p:grpSp>
        <p:nvGrpSpPr>
          <p:cNvPr id="2" name="组合 1"/>
          <p:cNvGrpSpPr/>
          <p:nvPr/>
        </p:nvGrpSpPr>
        <p:grpSpPr>
          <a:xfrm>
            <a:off x="695400" y="4574258"/>
            <a:ext cx="1718353" cy="1863726"/>
            <a:chOff x="368493" y="4705550"/>
            <a:chExt cx="1718353" cy="1863726"/>
          </a:xfrm>
        </p:grpSpPr>
        <p:grpSp>
          <p:nvGrpSpPr>
            <p:cNvPr id="221282" name="Group 98"/>
            <p:cNvGrpSpPr/>
            <p:nvPr/>
          </p:nvGrpSpPr>
          <p:grpSpPr bwMode="auto">
            <a:xfrm>
              <a:off x="1556790" y="4705550"/>
              <a:ext cx="530056" cy="1863726"/>
              <a:chOff x="1200" y="2976"/>
              <a:chExt cx="384" cy="1174"/>
            </a:xfrm>
          </p:grpSpPr>
          <p:grpSp>
            <p:nvGrpSpPr>
              <p:cNvPr id="221283" name="Group 99"/>
              <p:cNvGrpSpPr/>
              <p:nvPr/>
            </p:nvGrpSpPr>
            <p:grpSpPr bwMode="auto">
              <a:xfrm>
                <a:off x="1200" y="2988"/>
                <a:ext cx="384" cy="1162"/>
                <a:chOff x="1200" y="2943"/>
                <a:chExt cx="384" cy="1042"/>
              </a:xfrm>
            </p:grpSpPr>
            <p:sp>
              <p:nvSpPr>
                <p:cNvPr id="221284" name="Line 100"/>
                <p:cNvSpPr>
                  <a:spLocks noChangeShapeType="1"/>
                </p:cNvSpPr>
                <p:nvPr/>
              </p:nvSpPr>
              <p:spPr bwMode="auto">
                <a:xfrm>
                  <a:off x="1200" y="2943"/>
                  <a:ext cx="0" cy="10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85" name="Line 101"/>
                <p:cNvSpPr>
                  <a:spLocks noChangeShapeType="1"/>
                </p:cNvSpPr>
                <p:nvPr/>
              </p:nvSpPr>
              <p:spPr bwMode="auto">
                <a:xfrm>
                  <a:off x="1584" y="2948"/>
                  <a:ext cx="0" cy="10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86" name="Line 102"/>
                <p:cNvSpPr>
                  <a:spLocks noChangeShapeType="1"/>
                </p:cNvSpPr>
                <p:nvPr/>
              </p:nvSpPr>
              <p:spPr bwMode="auto">
                <a:xfrm>
                  <a:off x="1200" y="398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87" name="Line 103"/>
              <p:cNvSpPr>
                <a:spLocks noChangeShapeType="1"/>
              </p:cNvSpPr>
              <p:nvPr/>
            </p:nvSpPr>
            <p:spPr bwMode="auto">
              <a:xfrm>
                <a:off x="1206" y="2976"/>
                <a:ext cx="3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89" name="Line 105"/>
              <p:cNvSpPr>
                <a:spLocks noChangeShapeType="1"/>
              </p:cNvSpPr>
              <p:nvPr/>
            </p:nvSpPr>
            <p:spPr bwMode="auto">
              <a:xfrm>
                <a:off x="1200" y="326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90" name="Line 106"/>
              <p:cNvSpPr>
                <a:spLocks noChangeShapeType="1"/>
              </p:cNvSpPr>
              <p:nvPr/>
            </p:nvSpPr>
            <p:spPr bwMode="auto">
              <a:xfrm>
                <a:off x="1200" y="355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91" name="Line 107"/>
              <p:cNvSpPr>
                <a:spLocks noChangeShapeType="1"/>
              </p:cNvSpPr>
              <p:nvPr/>
            </p:nvSpPr>
            <p:spPr bwMode="auto">
              <a:xfrm>
                <a:off x="1200" y="384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92" name="Text Box 108"/>
            <p:cNvSpPr txBox="1">
              <a:spLocks noChangeArrowheads="1"/>
            </p:cNvSpPr>
            <p:nvPr/>
          </p:nvSpPr>
          <p:spPr bwMode="auto">
            <a:xfrm>
              <a:off x="368493" y="6080571"/>
              <a:ext cx="9669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zh-CN" sz="2000" b="1" dirty="0"/>
                <a:t>bottom</a:t>
              </a:r>
              <a:endParaRPr lang="en-US" altLang="zh-CN" sz="2000" b="1" dirty="0"/>
            </a:p>
          </p:txBody>
        </p:sp>
        <p:sp>
          <p:nvSpPr>
            <p:cNvPr id="221293" name="Text Box 109"/>
            <p:cNvSpPr txBox="1">
              <a:spLocks noChangeArrowheads="1"/>
            </p:cNvSpPr>
            <p:nvPr/>
          </p:nvSpPr>
          <p:spPr bwMode="auto">
            <a:xfrm>
              <a:off x="524861" y="4710535"/>
              <a:ext cx="54053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zh-CN" sz="2000" b="1" dirty="0"/>
                <a:t>top</a:t>
              </a:r>
              <a:endParaRPr lang="en-US" altLang="zh-CN" sz="2000" b="1" dirty="0"/>
            </a:p>
          </p:txBody>
        </p:sp>
        <p:cxnSp>
          <p:nvCxnSpPr>
            <p:cNvPr id="3" name="直接箭头连接符 2"/>
            <p:cNvCxnSpPr/>
            <p:nvPr/>
          </p:nvCxnSpPr>
          <p:spPr bwMode="auto">
            <a:xfrm>
              <a:off x="1270575" y="6305745"/>
              <a:ext cx="2898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13" name="直接箭头连接符 112"/>
          <p:cNvCxnSpPr/>
          <p:nvPr/>
        </p:nvCxnSpPr>
        <p:spPr bwMode="auto">
          <a:xfrm>
            <a:off x="1601722" y="5322933"/>
            <a:ext cx="2898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组合 4"/>
          <p:cNvGrpSpPr/>
          <p:nvPr/>
        </p:nvGrpSpPr>
        <p:grpSpPr>
          <a:xfrm>
            <a:off x="2810635" y="4572022"/>
            <a:ext cx="1214137" cy="461665"/>
            <a:chOff x="2701796" y="4658308"/>
            <a:chExt cx="1396337" cy="461665"/>
          </a:xfrm>
        </p:grpSpPr>
        <p:sp>
          <p:nvSpPr>
            <p:cNvPr id="221211" name="Text Box 27"/>
            <p:cNvSpPr txBox="1">
              <a:spLocks noChangeArrowheads="1"/>
            </p:cNvSpPr>
            <p:nvPr/>
          </p:nvSpPr>
          <p:spPr bwMode="auto">
            <a:xfrm>
              <a:off x="3214700" y="4658308"/>
              <a:ext cx="88343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1</a:t>
              </a:r>
              <a:r>
                <a:rPr lang="en-US" altLang="zh-CN" sz="1800" b="1" dirty="0"/>
                <a:t>   F4</a:t>
              </a:r>
              <a:endParaRPr lang="en-US" altLang="zh-CN" b="1" dirty="0"/>
            </a:p>
          </p:txBody>
        </p:sp>
        <p:cxnSp>
          <p:nvCxnSpPr>
            <p:cNvPr id="114" name="直接箭头连接符 113"/>
            <p:cNvCxnSpPr/>
            <p:nvPr/>
          </p:nvCxnSpPr>
          <p:spPr bwMode="auto">
            <a:xfrm>
              <a:off x="2701796" y="4914165"/>
              <a:ext cx="3333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组合 5"/>
          <p:cNvGrpSpPr/>
          <p:nvPr/>
        </p:nvGrpSpPr>
        <p:grpSpPr>
          <a:xfrm>
            <a:off x="4250795" y="4564734"/>
            <a:ext cx="815993" cy="1879601"/>
            <a:chOff x="4166955" y="4651020"/>
            <a:chExt cx="938445" cy="1879601"/>
          </a:xfrm>
        </p:grpSpPr>
        <p:grpSp>
          <p:nvGrpSpPr>
            <p:cNvPr id="221212" name="Group 28"/>
            <p:cNvGrpSpPr/>
            <p:nvPr/>
          </p:nvGrpSpPr>
          <p:grpSpPr bwMode="auto">
            <a:xfrm>
              <a:off x="4495800" y="4651020"/>
              <a:ext cx="609600" cy="1879601"/>
              <a:chOff x="2832" y="2970"/>
              <a:chExt cx="384" cy="1184"/>
            </a:xfrm>
          </p:grpSpPr>
          <p:grpSp>
            <p:nvGrpSpPr>
              <p:cNvPr id="221213" name="Group 29"/>
              <p:cNvGrpSpPr/>
              <p:nvPr/>
            </p:nvGrpSpPr>
            <p:grpSpPr bwMode="auto">
              <a:xfrm>
                <a:off x="2832" y="2970"/>
                <a:ext cx="384" cy="1184"/>
                <a:chOff x="2160" y="2970"/>
                <a:chExt cx="384" cy="1184"/>
              </a:xfrm>
            </p:grpSpPr>
            <p:grpSp>
              <p:nvGrpSpPr>
                <p:cNvPr id="221214" name="Group 30"/>
                <p:cNvGrpSpPr/>
                <p:nvPr/>
              </p:nvGrpSpPr>
              <p:grpSpPr bwMode="auto">
                <a:xfrm>
                  <a:off x="2160" y="2970"/>
                  <a:ext cx="384" cy="1184"/>
                  <a:chOff x="1200" y="2970"/>
                  <a:chExt cx="384" cy="1184"/>
                </a:xfrm>
              </p:grpSpPr>
              <p:grpSp>
                <p:nvGrpSpPr>
                  <p:cNvPr id="221215" name="Group 31"/>
                  <p:cNvGrpSpPr/>
                  <p:nvPr/>
                </p:nvGrpSpPr>
                <p:grpSpPr bwMode="auto">
                  <a:xfrm>
                    <a:off x="1200" y="2970"/>
                    <a:ext cx="384" cy="1184"/>
                    <a:chOff x="1200" y="2942"/>
                    <a:chExt cx="384" cy="1065"/>
                  </a:xfrm>
                </p:grpSpPr>
                <p:sp>
                  <p:nvSpPr>
                    <p:cNvPr id="221216" name="Line 32"/>
                    <p:cNvSpPr>
                      <a:spLocks noChangeShapeType="1"/>
                    </p:cNvSpPr>
                    <p:nvPr/>
                  </p:nvSpPr>
                  <p:spPr bwMode="auto">
                    <a:xfrm>
                      <a:off x="1200" y="2942"/>
                      <a:ext cx="0" cy="10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7" name="Line 33"/>
                    <p:cNvSpPr>
                      <a:spLocks noChangeShapeType="1"/>
                    </p:cNvSpPr>
                    <p:nvPr/>
                  </p:nvSpPr>
                  <p:spPr bwMode="auto">
                    <a:xfrm>
                      <a:off x="1584" y="2967"/>
                      <a:ext cx="0" cy="10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8" name="Line 34"/>
                    <p:cNvSpPr>
                      <a:spLocks noChangeShapeType="1"/>
                    </p:cNvSpPr>
                    <p:nvPr/>
                  </p:nvSpPr>
                  <p:spPr bwMode="auto">
                    <a:xfrm>
                      <a:off x="1200" y="398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20" name="Line 36"/>
                  <p:cNvSpPr>
                    <a:spLocks noChangeShapeType="1"/>
                  </p:cNvSpPr>
                  <p:nvPr/>
                </p:nvSpPr>
                <p:spPr bwMode="auto">
                  <a:xfrm>
                    <a:off x="1200" y="297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21" name="Line 37"/>
                  <p:cNvSpPr>
                    <a:spLocks noChangeShapeType="1"/>
                  </p:cNvSpPr>
                  <p:nvPr/>
                </p:nvSpPr>
                <p:spPr bwMode="auto">
                  <a:xfrm>
                    <a:off x="1200" y="326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22" name="Line 38"/>
                  <p:cNvSpPr>
                    <a:spLocks noChangeShapeType="1"/>
                  </p:cNvSpPr>
                  <p:nvPr/>
                </p:nvSpPr>
                <p:spPr bwMode="auto">
                  <a:xfrm>
                    <a:off x="1200" y="355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23" name="Line 39"/>
                  <p:cNvSpPr>
                    <a:spLocks noChangeShapeType="1"/>
                  </p:cNvSpPr>
                  <p:nvPr/>
                </p:nvSpPr>
                <p:spPr bwMode="auto">
                  <a:xfrm>
                    <a:off x="1200" y="384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24" name="Text Box 40"/>
                <p:cNvSpPr txBox="1">
                  <a:spLocks noChangeArrowheads="1"/>
                </p:cNvSpPr>
                <p:nvPr/>
              </p:nvSpPr>
              <p:spPr bwMode="auto">
                <a:xfrm>
                  <a:off x="2239" y="3839"/>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a:t>4</a:t>
                  </a:r>
                  <a:endParaRPr lang="en-US" altLang="zh-CN" b="1"/>
                </a:p>
              </p:txBody>
            </p:sp>
            <p:sp>
              <p:nvSpPr>
                <p:cNvPr id="221225" name="Text Box 41"/>
                <p:cNvSpPr txBox="1">
                  <a:spLocks noChangeArrowheads="1"/>
                </p:cNvSpPr>
                <p:nvPr/>
              </p:nvSpPr>
              <p:spPr bwMode="auto">
                <a:xfrm>
                  <a:off x="2239" y="3551"/>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a:t>7</a:t>
                  </a:r>
                  <a:endParaRPr lang="en-US" altLang="zh-CN" b="1"/>
                </a:p>
              </p:txBody>
            </p:sp>
            <p:sp>
              <p:nvSpPr>
                <p:cNvPr id="221226" name="Text Box 42"/>
                <p:cNvSpPr txBox="1">
                  <a:spLocks noChangeArrowheads="1"/>
                </p:cNvSpPr>
                <p:nvPr/>
              </p:nvSpPr>
              <p:spPr bwMode="auto">
                <a:xfrm>
                  <a:off x="2239" y="3263"/>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a:t>1</a:t>
                  </a:r>
                  <a:endParaRPr lang="en-US" altLang="zh-CN" b="1"/>
                </a:p>
              </p:txBody>
            </p:sp>
          </p:grpSp>
          <p:sp>
            <p:nvSpPr>
              <p:cNvPr id="221227" name="Text Box 43"/>
              <p:cNvSpPr txBox="1">
                <a:spLocks noChangeArrowheads="1"/>
              </p:cNvSpPr>
              <p:nvPr/>
            </p:nvSpPr>
            <p:spPr bwMode="auto">
              <a:xfrm>
                <a:off x="2911" y="2975"/>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0</a:t>
                </a:r>
                <a:endParaRPr lang="en-US" altLang="zh-CN" b="1" dirty="0"/>
              </a:p>
            </p:txBody>
          </p:sp>
        </p:grpSp>
        <p:cxnSp>
          <p:nvCxnSpPr>
            <p:cNvPr id="115" name="直接箭头连接符 114"/>
            <p:cNvCxnSpPr/>
            <p:nvPr/>
          </p:nvCxnSpPr>
          <p:spPr bwMode="auto">
            <a:xfrm>
              <a:off x="4166955" y="4914165"/>
              <a:ext cx="3333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9"/>
          <p:cNvGrpSpPr/>
          <p:nvPr/>
        </p:nvGrpSpPr>
        <p:grpSpPr>
          <a:xfrm>
            <a:off x="5361558" y="4555207"/>
            <a:ext cx="821375" cy="1851025"/>
            <a:chOff x="4102106" y="4686498"/>
            <a:chExt cx="821375" cy="1851025"/>
          </a:xfrm>
        </p:grpSpPr>
        <p:grpSp>
          <p:nvGrpSpPr>
            <p:cNvPr id="221228" name="Group 44"/>
            <p:cNvGrpSpPr/>
            <p:nvPr/>
          </p:nvGrpSpPr>
          <p:grpSpPr bwMode="auto">
            <a:xfrm>
              <a:off x="4393424" y="4686498"/>
              <a:ext cx="530057" cy="1851025"/>
              <a:chOff x="2832" y="2964"/>
              <a:chExt cx="384" cy="1166"/>
            </a:xfrm>
          </p:grpSpPr>
          <p:grpSp>
            <p:nvGrpSpPr>
              <p:cNvPr id="221229" name="Group 45"/>
              <p:cNvGrpSpPr/>
              <p:nvPr/>
            </p:nvGrpSpPr>
            <p:grpSpPr bwMode="auto">
              <a:xfrm>
                <a:off x="2832" y="2964"/>
                <a:ext cx="384" cy="1166"/>
                <a:chOff x="2160" y="2964"/>
                <a:chExt cx="384" cy="1166"/>
              </a:xfrm>
            </p:grpSpPr>
            <p:grpSp>
              <p:nvGrpSpPr>
                <p:cNvPr id="221230" name="Group 46"/>
                <p:cNvGrpSpPr/>
                <p:nvPr/>
              </p:nvGrpSpPr>
              <p:grpSpPr bwMode="auto">
                <a:xfrm>
                  <a:off x="2160" y="2964"/>
                  <a:ext cx="384" cy="1161"/>
                  <a:chOff x="1200" y="2964"/>
                  <a:chExt cx="384" cy="1161"/>
                </a:xfrm>
              </p:grpSpPr>
              <p:grpSp>
                <p:nvGrpSpPr>
                  <p:cNvPr id="221231" name="Group 47"/>
                  <p:cNvGrpSpPr/>
                  <p:nvPr/>
                </p:nvGrpSpPr>
                <p:grpSpPr bwMode="auto">
                  <a:xfrm>
                    <a:off x="1200" y="2964"/>
                    <a:ext cx="384" cy="1161"/>
                    <a:chOff x="1200" y="2939"/>
                    <a:chExt cx="384" cy="1045"/>
                  </a:xfrm>
                </p:grpSpPr>
                <p:sp>
                  <p:nvSpPr>
                    <p:cNvPr id="221232" name="Line 48"/>
                    <p:cNvSpPr>
                      <a:spLocks noChangeShapeType="1"/>
                    </p:cNvSpPr>
                    <p:nvPr/>
                  </p:nvSpPr>
                  <p:spPr bwMode="auto">
                    <a:xfrm>
                      <a:off x="1200" y="2939"/>
                      <a:ext cx="0" cy="10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3" name="Line 49"/>
                    <p:cNvSpPr>
                      <a:spLocks noChangeShapeType="1"/>
                    </p:cNvSpPr>
                    <p:nvPr/>
                  </p:nvSpPr>
                  <p:spPr bwMode="auto">
                    <a:xfrm>
                      <a:off x="1584" y="2939"/>
                      <a:ext cx="0" cy="10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4" name="Line 50"/>
                    <p:cNvSpPr>
                      <a:spLocks noChangeShapeType="1"/>
                    </p:cNvSpPr>
                    <p:nvPr/>
                  </p:nvSpPr>
                  <p:spPr bwMode="auto">
                    <a:xfrm>
                      <a:off x="1200" y="398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36" name="Line 52"/>
                  <p:cNvSpPr>
                    <a:spLocks noChangeShapeType="1"/>
                  </p:cNvSpPr>
                  <p:nvPr/>
                </p:nvSpPr>
                <p:spPr bwMode="auto">
                  <a:xfrm>
                    <a:off x="1200" y="297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7" name="Line 53"/>
                  <p:cNvSpPr>
                    <a:spLocks noChangeShapeType="1"/>
                  </p:cNvSpPr>
                  <p:nvPr/>
                </p:nvSpPr>
                <p:spPr bwMode="auto">
                  <a:xfrm>
                    <a:off x="1200" y="326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8" name="Line 54"/>
                  <p:cNvSpPr>
                    <a:spLocks noChangeShapeType="1"/>
                  </p:cNvSpPr>
                  <p:nvPr/>
                </p:nvSpPr>
                <p:spPr bwMode="auto">
                  <a:xfrm>
                    <a:off x="1200" y="355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9" name="Line 55"/>
                  <p:cNvSpPr>
                    <a:spLocks noChangeShapeType="1"/>
                  </p:cNvSpPr>
                  <p:nvPr/>
                </p:nvSpPr>
                <p:spPr bwMode="auto">
                  <a:xfrm>
                    <a:off x="1200" y="384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40" name="Text Box 56"/>
                <p:cNvSpPr txBox="1">
                  <a:spLocks noChangeArrowheads="1"/>
                </p:cNvSpPr>
                <p:nvPr/>
              </p:nvSpPr>
              <p:spPr bwMode="auto">
                <a:xfrm>
                  <a:off x="2239" y="3839"/>
                  <a:ext cx="245" cy="291"/>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4</a:t>
                  </a:r>
                  <a:endParaRPr lang="en-US" altLang="zh-CN" b="1" dirty="0"/>
                </a:p>
              </p:txBody>
            </p:sp>
            <p:sp>
              <p:nvSpPr>
                <p:cNvPr id="221241" name="Text Box 57"/>
                <p:cNvSpPr txBox="1">
                  <a:spLocks noChangeArrowheads="1"/>
                </p:cNvSpPr>
                <p:nvPr/>
              </p:nvSpPr>
              <p:spPr bwMode="auto">
                <a:xfrm>
                  <a:off x="2239" y="3551"/>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a:t>7</a:t>
                  </a:r>
                  <a:endParaRPr lang="en-US" altLang="zh-CN" b="1"/>
                </a:p>
              </p:txBody>
            </p:sp>
            <p:sp>
              <p:nvSpPr>
                <p:cNvPr id="221242" name="Text Box 58"/>
                <p:cNvSpPr txBox="1">
                  <a:spLocks noChangeArrowheads="1"/>
                </p:cNvSpPr>
                <p:nvPr/>
              </p:nvSpPr>
              <p:spPr bwMode="auto">
                <a:xfrm>
                  <a:off x="2239" y="3263"/>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a:t>0</a:t>
                  </a:r>
                  <a:endParaRPr lang="en-US" altLang="zh-CN" b="1"/>
                </a:p>
              </p:txBody>
            </p:sp>
          </p:grpSp>
          <p:sp>
            <p:nvSpPr>
              <p:cNvPr id="221243" name="Text Box 59"/>
              <p:cNvSpPr txBox="1">
                <a:spLocks noChangeArrowheads="1"/>
              </p:cNvSpPr>
              <p:nvPr/>
            </p:nvSpPr>
            <p:spPr bwMode="auto">
              <a:xfrm>
                <a:off x="2911" y="2975"/>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a:t>1</a:t>
                </a:r>
                <a:endParaRPr lang="en-US" altLang="zh-CN" b="1"/>
              </a:p>
            </p:txBody>
          </p:sp>
        </p:grpSp>
        <p:cxnSp>
          <p:nvCxnSpPr>
            <p:cNvPr id="116" name="直接箭头连接符 115"/>
            <p:cNvCxnSpPr/>
            <p:nvPr/>
          </p:nvCxnSpPr>
          <p:spPr bwMode="auto">
            <a:xfrm>
              <a:off x="4102106" y="4914165"/>
              <a:ext cx="2898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组合 7"/>
          <p:cNvGrpSpPr/>
          <p:nvPr/>
        </p:nvGrpSpPr>
        <p:grpSpPr>
          <a:xfrm>
            <a:off x="7656813" y="4556797"/>
            <a:ext cx="805667" cy="1849439"/>
            <a:chOff x="6083831" y="4643083"/>
            <a:chExt cx="926569" cy="1849439"/>
          </a:xfrm>
        </p:grpSpPr>
        <p:grpSp>
          <p:nvGrpSpPr>
            <p:cNvPr id="221246" name="Group 62"/>
            <p:cNvGrpSpPr/>
            <p:nvPr/>
          </p:nvGrpSpPr>
          <p:grpSpPr bwMode="auto">
            <a:xfrm>
              <a:off x="6400800" y="4643083"/>
              <a:ext cx="609600" cy="1849439"/>
              <a:chOff x="2832" y="2965"/>
              <a:chExt cx="384" cy="1165"/>
            </a:xfrm>
          </p:grpSpPr>
          <p:grpSp>
            <p:nvGrpSpPr>
              <p:cNvPr id="221247" name="Group 63"/>
              <p:cNvGrpSpPr/>
              <p:nvPr/>
            </p:nvGrpSpPr>
            <p:grpSpPr bwMode="auto">
              <a:xfrm>
                <a:off x="2832" y="2965"/>
                <a:ext cx="384" cy="1165"/>
                <a:chOff x="2160" y="2965"/>
                <a:chExt cx="384" cy="1165"/>
              </a:xfrm>
            </p:grpSpPr>
            <p:grpSp>
              <p:nvGrpSpPr>
                <p:cNvPr id="221248" name="Group 64"/>
                <p:cNvGrpSpPr/>
                <p:nvPr/>
              </p:nvGrpSpPr>
              <p:grpSpPr bwMode="auto">
                <a:xfrm>
                  <a:off x="2160" y="2965"/>
                  <a:ext cx="384" cy="1159"/>
                  <a:chOff x="1200" y="2965"/>
                  <a:chExt cx="384" cy="1159"/>
                </a:xfrm>
              </p:grpSpPr>
              <p:grpSp>
                <p:nvGrpSpPr>
                  <p:cNvPr id="221249" name="Group 65"/>
                  <p:cNvGrpSpPr/>
                  <p:nvPr/>
                </p:nvGrpSpPr>
                <p:grpSpPr bwMode="auto">
                  <a:xfrm>
                    <a:off x="1200" y="2965"/>
                    <a:ext cx="384" cy="1159"/>
                    <a:chOff x="1200" y="2940"/>
                    <a:chExt cx="384" cy="1044"/>
                  </a:xfrm>
                </p:grpSpPr>
                <p:sp>
                  <p:nvSpPr>
                    <p:cNvPr id="221250" name="Line 66"/>
                    <p:cNvSpPr>
                      <a:spLocks noChangeShapeType="1"/>
                    </p:cNvSpPr>
                    <p:nvPr/>
                  </p:nvSpPr>
                  <p:spPr bwMode="auto">
                    <a:xfrm>
                      <a:off x="1200" y="2941"/>
                      <a:ext cx="0" cy="10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51" name="Line 67"/>
                    <p:cNvSpPr>
                      <a:spLocks noChangeShapeType="1"/>
                    </p:cNvSpPr>
                    <p:nvPr/>
                  </p:nvSpPr>
                  <p:spPr bwMode="auto">
                    <a:xfrm>
                      <a:off x="1584" y="2940"/>
                      <a:ext cx="0" cy="10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52" name="Line 68"/>
                    <p:cNvSpPr>
                      <a:spLocks noChangeShapeType="1"/>
                    </p:cNvSpPr>
                    <p:nvPr/>
                  </p:nvSpPr>
                  <p:spPr bwMode="auto">
                    <a:xfrm>
                      <a:off x="1200" y="398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54" name="Line 70"/>
                  <p:cNvSpPr>
                    <a:spLocks noChangeShapeType="1"/>
                  </p:cNvSpPr>
                  <p:nvPr/>
                </p:nvSpPr>
                <p:spPr bwMode="auto">
                  <a:xfrm>
                    <a:off x="1200" y="297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55" name="Line 71"/>
                  <p:cNvSpPr>
                    <a:spLocks noChangeShapeType="1"/>
                  </p:cNvSpPr>
                  <p:nvPr/>
                </p:nvSpPr>
                <p:spPr bwMode="auto">
                  <a:xfrm>
                    <a:off x="1200" y="326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56" name="Line 72"/>
                  <p:cNvSpPr>
                    <a:spLocks noChangeShapeType="1"/>
                  </p:cNvSpPr>
                  <p:nvPr/>
                </p:nvSpPr>
                <p:spPr bwMode="auto">
                  <a:xfrm>
                    <a:off x="1200" y="355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57" name="Line 73"/>
                  <p:cNvSpPr>
                    <a:spLocks noChangeShapeType="1"/>
                  </p:cNvSpPr>
                  <p:nvPr/>
                </p:nvSpPr>
                <p:spPr bwMode="auto">
                  <a:xfrm>
                    <a:off x="1200" y="384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58" name="Text Box 74"/>
                <p:cNvSpPr txBox="1">
                  <a:spLocks noChangeArrowheads="1"/>
                </p:cNvSpPr>
                <p:nvPr/>
              </p:nvSpPr>
              <p:spPr bwMode="auto">
                <a:xfrm>
                  <a:off x="2239" y="3839"/>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0</a:t>
                  </a:r>
                  <a:endParaRPr lang="en-US" altLang="zh-CN" b="1" dirty="0"/>
                </a:p>
              </p:txBody>
            </p:sp>
            <p:sp>
              <p:nvSpPr>
                <p:cNvPr id="221259" name="Text Box 75"/>
                <p:cNvSpPr txBox="1">
                  <a:spLocks noChangeArrowheads="1"/>
                </p:cNvSpPr>
                <p:nvPr/>
              </p:nvSpPr>
              <p:spPr bwMode="auto">
                <a:xfrm>
                  <a:off x="2239" y="3551"/>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1</a:t>
                  </a:r>
                  <a:endParaRPr lang="en-US" altLang="zh-CN" b="1" dirty="0"/>
                </a:p>
              </p:txBody>
            </p:sp>
            <p:sp>
              <p:nvSpPr>
                <p:cNvPr id="221260" name="Text Box 76"/>
                <p:cNvSpPr txBox="1">
                  <a:spLocks noChangeArrowheads="1"/>
                </p:cNvSpPr>
                <p:nvPr/>
              </p:nvSpPr>
              <p:spPr bwMode="auto">
                <a:xfrm>
                  <a:off x="2239" y="3263"/>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2</a:t>
                  </a:r>
                  <a:endParaRPr lang="en-US" altLang="zh-CN" b="1" dirty="0"/>
                </a:p>
              </p:txBody>
            </p:sp>
          </p:grpSp>
          <p:sp>
            <p:nvSpPr>
              <p:cNvPr id="221261" name="Text Box 77"/>
              <p:cNvSpPr txBox="1">
                <a:spLocks noChangeArrowheads="1"/>
              </p:cNvSpPr>
              <p:nvPr/>
            </p:nvSpPr>
            <p:spPr bwMode="auto">
              <a:xfrm>
                <a:off x="2911" y="2975"/>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7</a:t>
                </a:r>
                <a:endParaRPr lang="en-US" altLang="zh-CN" b="1" dirty="0"/>
              </a:p>
            </p:txBody>
          </p:sp>
        </p:grpSp>
        <p:cxnSp>
          <p:nvCxnSpPr>
            <p:cNvPr id="117" name="直接箭头连接符 116"/>
            <p:cNvCxnSpPr/>
            <p:nvPr/>
          </p:nvCxnSpPr>
          <p:spPr bwMode="auto">
            <a:xfrm>
              <a:off x="6083831" y="4869160"/>
              <a:ext cx="3333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组合 8"/>
          <p:cNvGrpSpPr/>
          <p:nvPr/>
        </p:nvGrpSpPr>
        <p:grpSpPr>
          <a:xfrm>
            <a:off x="8871949" y="4569492"/>
            <a:ext cx="824451" cy="1836738"/>
            <a:chOff x="7248762" y="4655779"/>
            <a:chExt cx="948173" cy="1836738"/>
          </a:xfrm>
        </p:grpSpPr>
        <p:grpSp>
          <p:nvGrpSpPr>
            <p:cNvPr id="221264" name="Group 80"/>
            <p:cNvGrpSpPr/>
            <p:nvPr/>
          </p:nvGrpSpPr>
          <p:grpSpPr bwMode="auto">
            <a:xfrm>
              <a:off x="7587335" y="4655779"/>
              <a:ext cx="609600" cy="1836738"/>
              <a:chOff x="2832" y="2973"/>
              <a:chExt cx="384" cy="1157"/>
            </a:xfrm>
          </p:grpSpPr>
          <p:grpSp>
            <p:nvGrpSpPr>
              <p:cNvPr id="221265" name="Group 81"/>
              <p:cNvGrpSpPr/>
              <p:nvPr/>
            </p:nvGrpSpPr>
            <p:grpSpPr bwMode="auto">
              <a:xfrm>
                <a:off x="2832" y="2973"/>
                <a:ext cx="384" cy="1157"/>
                <a:chOff x="2160" y="2973"/>
                <a:chExt cx="384" cy="1157"/>
              </a:xfrm>
            </p:grpSpPr>
            <p:grpSp>
              <p:nvGrpSpPr>
                <p:cNvPr id="221266" name="Group 82"/>
                <p:cNvGrpSpPr/>
                <p:nvPr/>
              </p:nvGrpSpPr>
              <p:grpSpPr bwMode="auto">
                <a:xfrm>
                  <a:off x="2160" y="2973"/>
                  <a:ext cx="384" cy="1157"/>
                  <a:chOff x="1200" y="2973"/>
                  <a:chExt cx="384" cy="1157"/>
                </a:xfrm>
              </p:grpSpPr>
              <p:grpSp>
                <p:nvGrpSpPr>
                  <p:cNvPr id="221267" name="Group 83"/>
                  <p:cNvGrpSpPr/>
                  <p:nvPr/>
                </p:nvGrpSpPr>
                <p:grpSpPr bwMode="auto">
                  <a:xfrm>
                    <a:off x="1200" y="2973"/>
                    <a:ext cx="384" cy="1157"/>
                    <a:chOff x="1200" y="2947"/>
                    <a:chExt cx="384" cy="1042"/>
                  </a:xfrm>
                </p:grpSpPr>
                <p:sp>
                  <p:nvSpPr>
                    <p:cNvPr id="221268" name="Line 84"/>
                    <p:cNvSpPr>
                      <a:spLocks noChangeShapeType="1"/>
                    </p:cNvSpPr>
                    <p:nvPr/>
                  </p:nvSpPr>
                  <p:spPr bwMode="auto">
                    <a:xfrm>
                      <a:off x="1200" y="2948"/>
                      <a:ext cx="0" cy="10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69" name="Line 85"/>
                    <p:cNvSpPr>
                      <a:spLocks noChangeShapeType="1"/>
                    </p:cNvSpPr>
                    <p:nvPr/>
                  </p:nvSpPr>
                  <p:spPr bwMode="auto">
                    <a:xfrm>
                      <a:off x="1584" y="2947"/>
                      <a:ext cx="0" cy="10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70" name="Line 86"/>
                    <p:cNvSpPr>
                      <a:spLocks noChangeShapeType="1"/>
                    </p:cNvSpPr>
                    <p:nvPr/>
                  </p:nvSpPr>
                  <p:spPr bwMode="auto">
                    <a:xfrm>
                      <a:off x="1200" y="398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72" name="Line 88"/>
                  <p:cNvSpPr>
                    <a:spLocks noChangeShapeType="1"/>
                  </p:cNvSpPr>
                  <p:nvPr/>
                </p:nvSpPr>
                <p:spPr bwMode="auto">
                  <a:xfrm>
                    <a:off x="1200" y="297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73" name="Line 89"/>
                  <p:cNvSpPr>
                    <a:spLocks noChangeShapeType="1"/>
                  </p:cNvSpPr>
                  <p:nvPr/>
                </p:nvSpPr>
                <p:spPr bwMode="auto">
                  <a:xfrm>
                    <a:off x="1200" y="326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74" name="Line 90"/>
                  <p:cNvSpPr>
                    <a:spLocks noChangeShapeType="1"/>
                  </p:cNvSpPr>
                  <p:nvPr/>
                </p:nvSpPr>
                <p:spPr bwMode="auto">
                  <a:xfrm>
                    <a:off x="1200" y="355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75" name="Line 91"/>
                  <p:cNvSpPr>
                    <a:spLocks noChangeShapeType="1"/>
                  </p:cNvSpPr>
                  <p:nvPr/>
                </p:nvSpPr>
                <p:spPr bwMode="auto">
                  <a:xfrm>
                    <a:off x="1200" y="384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1276" name="Text Box 92"/>
                <p:cNvSpPr txBox="1">
                  <a:spLocks noChangeArrowheads="1"/>
                </p:cNvSpPr>
                <p:nvPr/>
              </p:nvSpPr>
              <p:spPr bwMode="auto">
                <a:xfrm>
                  <a:off x="2239" y="3839"/>
                  <a:ext cx="245" cy="291"/>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0</a:t>
                  </a:r>
                  <a:endParaRPr lang="en-US" altLang="zh-CN" b="1" dirty="0"/>
                </a:p>
              </p:txBody>
            </p:sp>
            <p:sp>
              <p:nvSpPr>
                <p:cNvPr id="221277" name="Text Box 93"/>
                <p:cNvSpPr txBox="1">
                  <a:spLocks noChangeArrowheads="1"/>
                </p:cNvSpPr>
                <p:nvPr/>
              </p:nvSpPr>
              <p:spPr bwMode="auto">
                <a:xfrm>
                  <a:off x="2239" y="3551"/>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7</a:t>
                  </a:r>
                  <a:endParaRPr lang="en-US" altLang="zh-CN" b="1" dirty="0"/>
                </a:p>
              </p:txBody>
            </p:sp>
            <p:sp>
              <p:nvSpPr>
                <p:cNvPr id="221278" name="Text Box 94"/>
                <p:cNvSpPr txBox="1">
                  <a:spLocks noChangeArrowheads="1"/>
                </p:cNvSpPr>
                <p:nvPr/>
              </p:nvSpPr>
              <p:spPr bwMode="auto">
                <a:xfrm>
                  <a:off x="2239" y="3263"/>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1</a:t>
                  </a:r>
                  <a:endParaRPr lang="en-US" altLang="zh-CN" b="1" dirty="0"/>
                </a:p>
              </p:txBody>
            </p:sp>
          </p:grpSp>
          <p:sp>
            <p:nvSpPr>
              <p:cNvPr id="221279" name="Text Box 95"/>
              <p:cNvSpPr txBox="1">
                <a:spLocks noChangeArrowheads="1"/>
              </p:cNvSpPr>
              <p:nvPr/>
            </p:nvSpPr>
            <p:spPr bwMode="auto">
              <a:xfrm>
                <a:off x="2911" y="2975"/>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2</a:t>
                </a:r>
                <a:endParaRPr lang="en-US" altLang="zh-CN" b="1" dirty="0"/>
              </a:p>
            </p:txBody>
          </p:sp>
        </p:grpSp>
        <p:cxnSp>
          <p:nvCxnSpPr>
            <p:cNvPr id="118" name="直接箭头连接符 117"/>
            <p:cNvCxnSpPr/>
            <p:nvPr/>
          </p:nvCxnSpPr>
          <p:spPr bwMode="auto">
            <a:xfrm>
              <a:off x="7248762" y="4869160"/>
              <a:ext cx="3333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4" name="组合 123"/>
          <p:cNvGrpSpPr/>
          <p:nvPr/>
        </p:nvGrpSpPr>
        <p:grpSpPr>
          <a:xfrm>
            <a:off x="10376789" y="4523699"/>
            <a:ext cx="1209821" cy="1844675"/>
            <a:chOff x="7272300" y="4647840"/>
            <a:chExt cx="1391371" cy="1844675"/>
          </a:xfrm>
        </p:grpSpPr>
        <p:grpSp>
          <p:nvGrpSpPr>
            <p:cNvPr id="127" name="Group 80"/>
            <p:cNvGrpSpPr/>
            <p:nvPr/>
          </p:nvGrpSpPr>
          <p:grpSpPr bwMode="auto">
            <a:xfrm>
              <a:off x="7587344" y="4647840"/>
              <a:ext cx="1076327" cy="1844675"/>
              <a:chOff x="2832" y="2968"/>
              <a:chExt cx="678" cy="1162"/>
            </a:xfrm>
          </p:grpSpPr>
          <p:grpSp>
            <p:nvGrpSpPr>
              <p:cNvPr id="129" name="Group 81"/>
              <p:cNvGrpSpPr/>
              <p:nvPr/>
            </p:nvGrpSpPr>
            <p:grpSpPr bwMode="auto">
              <a:xfrm>
                <a:off x="2832" y="2968"/>
                <a:ext cx="678" cy="1162"/>
                <a:chOff x="2160" y="2968"/>
                <a:chExt cx="678" cy="1162"/>
              </a:xfrm>
            </p:grpSpPr>
            <p:grpSp>
              <p:nvGrpSpPr>
                <p:cNvPr id="131" name="Group 82"/>
                <p:cNvGrpSpPr/>
                <p:nvPr/>
              </p:nvGrpSpPr>
              <p:grpSpPr bwMode="auto">
                <a:xfrm>
                  <a:off x="2160" y="2968"/>
                  <a:ext cx="384" cy="1155"/>
                  <a:chOff x="1200" y="2968"/>
                  <a:chExt cx="384" cy="1155"/>
                </a:xfrm>
              </p:grpSpPr>
              <p:grpSp>
                <p:nvGrpSpPr>
                  <p:cNvPr id="135" name="Group 83"/>
                  <p:cNvGrpSpPr/>
                  <p:nvPr/>
                </p:nvGrpSpPr>
                <p:grpSpPr bwMode="auto">
                  <a:xfrm>
                    <a:off x="1200" y="2968"/>
                    <a:ext cx="384" cy="1155"/>
                    <a:chOff x="1200" y="2944"/>
                    <a:chExt cx="384" cy="1041"/>
                  </a:xfrm>
                </p:grpSpPr>
                <p:sp>
                  <p:nvSpPr>
                    <p:cNvPr id="141" name="Line 84"/>
                    <p:cNvSpPr>
                      <a:spLocks noChangeShapeType="1"/>
                    </p:cNvSpPr>
                    <p:nvPr/>
                  </p:nvSpPr>
                  <p:spPr bwMode="auto">
                    <a:xfrm>
                      <a:off x="1200" y="2944"/>
                      <a:ext cx="0" cy="10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85"/>
                    <p:cNvSpPr>
                      <a:spLocks noChangeShapeType="1"/>
                    </p:cNvSpPr>
                    <p:nvPr/>
                  </p:nvSpPr>
                  <p:spPr bwMode="auto">
                    <a:xfrm>
                      <a:off x="1584" y="2944"/>
                      <a:ext cx="0" cy="10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86"/>
                    <p:cNvSpPr>
                      <a:spLocks noChangeShapeType="1"/>
                    </p:cNvSpPr>
                    <p:nvPr/>
                  </p:nvSpPr>
                  <p:spPr bwMode="auto">
                    <a:xfrm>
                      <a:off x="1200" y="398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7" name="Line 88"/>
                  <p:cNvSpPr>
                    <a:spLocks noChangeShapeType="1"/>
                  </p:cNvSpPr>
                  <p:nvPr/>
                </p:nvSpPr>
                <p:spPr bwMode="auto">
                  <a:xfrm>
                    <a:off x="1200" y="297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89"/>
                  <p:cNvSpPr>
                    <a:spLocks noChangeShapeType="1"/>
                  </p:cNvSpPr>
                  <p:nvPr/>
                </p:nvSpPr>
                <p:spPr bwMode="auto">
                  <a:xfrm>
                    <a:off x="1200" y="326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90"/>
                  <p:cNvSpPr>
                    <a:spLocks noChangeShapeType="1"/>
                  </p:cNvSpPr>
                  <p:nvPr/>
                </p:nvSpPr>
                <p:spPr bwMode="auto">
                  <a:xfrm>
                    <a:off x="1200" y="355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91"/>
                  <p:cNvSpPr>
                    <a:spLocks noChangeShapeType="1"/>
                  </p:cNvSpPr>
                  <p:nvPr/>
                </p:nvSpPr>
                <p:spPr bwMode="auto">
                  <a:xfrm>
                    <a:off x="1200" y="384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2" name="Text Box 92"/>
                <p:cNvSpPr txBox="1">
                  <a:spLocks noChangeArrowheads="1"/>
                </p:cNvSpPr>
                <p:nvPr/>
              </p:nvSpPr>
              <p:spPr bwMode="auto">
                <a:xfrm>
                  <a:off x="2239" y="3839"/>
                  <a:ext cx="5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7</a:t>
                  </a:r>
                  <a:r>
                    <a:rPr lang="en-US" altLang="zh-CN" sz="1800" b="1" dirty="0"/>
                    <a:t>    F2</a:t>
                  </a:r>
                  <a:endParaRPr lang="en-US" altLang="zh-CN" b="1" dirty="0"/>
                </a:p>
              </p:txBody>
            </p:sp>
            <p:sp>
              <p:nvSpPr>
                <p:cNvPr id="133" name="Text Box 93"/>
                <p:cNvSpPr txBox="1">
                  <a:spLocks noChangeArrowheads="1"/>
                </p:cNvSpPr>
                <p:nvPr/>
              </p:nvSpPr>
              <p:spPr bwMode="auto">
                <a:xfrm>
                  <a:off x="2239" y="3551"/>
                  <a:ext cx="5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1</a:t>
                  </a:r>
                  <a:r>
                    <a:rPr lang="en-US" altLang="zh-CN" sz="1800" b="1" dirty="0"/>
                    <a:t>    F4</a:t>
                  </a:r>
                  <a:endParaRPr lang="en-US" altLang="zh-CN" b="1" dirty="0"/>
                </a:p>
              </p:txBody>
            </p:sp>
            <p:sp>
              <p:nvSpPr>
                <p:cNvPr id="134" name="Text Box 94"/>
                <p:cNvSpPr txBox="1">
                  <a:spLocks noChangeArrowheads="1"/>
                </p:cNvSpPr>
                <p:nvPr/>
              </p:nvSpPr>
              <p:spPr bwMode="auto">
                <a:xfrm>
                  <a:off x="2240" y="3263"/>
                  <a:ext cx="5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2</a:t>
                  </a:r>
                  <a:r>
                    <a:rPr lang="en-US" altLang="zh-CN" sz="1800" b="1" dirty="0"/>
                    <a:t>    F1</a:t>
                  </a:r>
                  <a:endParaRPr lang="en-US" altLang="zh-CN" b="1" dirty="0"/>
                </a:p>
              </p:txBody>
            </p:sp>
          </p:grpSp>
          <p:sp>
            <p:nvSpPr>
              <p:cNvPr id="130" name="Text Box 95"/>
              <p:cNvSpPr txBox="1">
                <a:spLocks noChangeArrowheads="1"/>
              </p:cNvSpPr>
              <p:nvPr/>
            </p:nvSpPr>
            <p:spPr bwMode="auto">
              <a:xfrm>
                <a:off x="2912" y="2975"/>
                <a:ext cx="59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t>6</a:t>
                </a:r>
                <a:r>
                  <a:rPr lang="en-US" altLang="zh-CN" sz="1800" b="1" dirty="0"/>
                  <a:t>    F3</a:t>
                </a:r>
                <a:endParaRPr lang="en-US" altLang="zh-CN" b="1" dirty="0"/>
              </a:p>
            </p:txBody>
          </p:sp>
        </p:grpSp>
        <p:cxnSp>
          <p:nvCxnSpPr>
            <p:cNvPr id="126" name="直接箭头连接符 125"/>
            <p:cNvCxnSpPr/>
            <p:nvPr/>
          </p:nvCxnSpPr>
          <p:spPr bwMode="auto">
            <a:xfrm>
              <a:off x="7272300" y="4907015"/>
              <a:ext cx="3333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5" name="Line 5"/>
          <p:cNvSpPr>
            <a:spLocks noChangeShapeType="1"/>
          </p:cNvSpPr>
          <p:nvPr/>
        </p:nvSpPr>
        <p:spPr bwMode="auto">
          <a:xfrm flipV="1">
            <a:off x="4998182" y="4014065"/>
            <a:ext cx="0" cy="32400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5"/>
          <p:cNvSpPr>
            <a:spLocks noChangeShapeType="1"/>
          </p:cNvSpPr>
          <p:nvPr/>
        </p:nvSpPr>
        <p:spPr bwMode="auto">
          <a:xfrm flipV="1">
            <a:off x="5929744" y="4023030"/>
            <a:ext cx="0" cy="32400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5"/>
          <p:cNvSpPr>
            <a:spLocks noChangeShapeType="1"/>
          </p:cNvSpPr>
          <p:nvPr/>
        </p:nvSpPr>
        <p:spPr bwMode="auto">
          <a:xfrm flipV="1">
            <a:off x="6411035" y="4023030"/>
            <a:ext cx="0" cy="32400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5"/>
          <p:cNvSpPr>
            <a:spLocks noChangeShapeType="1"/>
          </p:cNvSpPr>
          <p:nvPr/>
        </p:nvSpPr>
        <p:spPr bwMode="auto">
          <a:xfrm flipV="1">
            <a:off x="7446150" y="4023030"/>
            <a:ext cx="0" cy="32400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5"/>
          <p:cNvSpPr>
            <a:spLocks noChangeShapeType="1"/>
          </p:cNvSpPr>
          <p:nvPr/>
        </p:nvSpPr>
        <p:spPr bwMode="auto">
          <a:xfrm flipV="1">
            <a:off x="9074198" y="4014065"/>
            <a:ext cx="0" cy="32400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5"/>
          <p:cNvSpPr>
            <a:spLocks noChangeShapeType="1"/>
          </p:cNvSpPr>
          <p:nvPr/>
        </p:nvSpPr>
        <p:spPr bwMode="auto">
          <a:xfrm flipV="1">
            <a:off x="5465930" y="4023030"/>
            <a:ext cx="0" cy="32400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5"/>
          <p:cNvSpPr>
            <a:spLocks noChangeShapeType="1"/>
          </p:cNvSpPr>
          <p:nvPr/>
        </p:nvSpPr>
        <p:spPr bwMode="auto">
          <a:xfrm flipV="1">
            <a:off x="6951095" y="4068035"/>
            <a:ext cx="0" cy="32400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p:nvGrpSpPr>
        <p:grpSpPr>
          <a:xfrm>
            <a:off x="6531688" y="4572669"/>
            <a:ext cx="819931" cy="1833563"/>
            <a:chOff x="4867191" y="4703960"/>
            <a:chExt cx="819931" cy="1833563"/>
          </a:xfrm>
        </p:grpSpPr>
        <p:grpSp>
          <p:nvGrpSpPr>
            <p:cNvPr id="153" name="Group 44"/>
            <p:cNvGrpSpPr/>
            <p:nvPr/>
          </p:nvGrpSpPr>
          <p:grpSpPr bwMode="auto">
            <a:xfrm>
              <a:off x="5157065" y="4703960"/>
              <a:ext cx="530057" cy="1833563"/>
              <a:chOff x="2832" y="2975"/>
              <a:chExt cx="384" cy="1155"/>
            </a:xfrm>
          </p:grpSpPr>
          <p:grpSp>
            <p:nvGrpSpPr>
              <p:cNvPr id="154" name="Group 45"/>
              <p:cNvGrpSpPr/>
              <p:nvPr/>
            </p:nvGrpSpPr>
            <p:grpSpPr bwMode="auto">
              <a:xfrm>
                <a:off x="2832" y="2976"/>
                <a:ext cx="384" cy="1154"/>
                <a:chOff x="2160" y="2976"/>
                <a:chExt cx="384" cy="1154"/>
              </a:xfrm>
            </p:grpSpPr>
            <p:grpSp>
              <p:nvGrpSpPr>
                <p:cNvPr id="156" name="Group 46"/>
                <p:cNvGrpSpPr/>
                <p:nvPr/>
              </p:nvGrpSpPr>
              <p:grpSpPr bwMode="auto">
                <a:xfrm>
                  <a:off x="2160" y="2976"/>
                  <a:ext cx="384" cy="1150"/>
                  <a:chOff x="1200" y="2976"/>
                  <a:chExt cx="384" cy="1150"/>
                </a:xfrm>
              </p:grpSpPr>
              <p:grpSp>
                <p:nvGrpSpPr>
                  <p:cNvPr id="160" name="Group 47"/>
                  <p:cNvGrpSpPr/>
                  <p:nvPr/>
                </p:nvGrpSpPr>
                <p:grpSpPr bwMode="auto">
                  <a:xfrm>
                    <a:off x="1200" y="2993"/>
                    <a:ext cx="384" cy="1133"/>
                    <a:chOff x="1200" y="2966"/>
                    <a:chExt cx="384" cy="1021"/>
                  </a:xfrm>
                </p:grpSpPr>
                <p:sp>
                  <p:nvSpPr>
                    <p:cNvPr id="166" name="Line 48"/>
                    <p:cNvSpPr>
                      <a:spLocks noChangeShapeType="1"/>
                    </p:cNvSpPr>
                    <p:nvPr/>
                  </p:nvSpPr>
                  <p:spPr bwMode="auto">
                    <a:xfrm>
                      <a:off x="1200" y="2966"/>
                      <a:ext cx="0" cy="10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49"/>
                    <p:cNvSpPr>
                      <a:spLocks noChangeShapeType="1"/>
                    </p:cNvSpPr>
                    <p:nvPr/>
                  </p:nvSpPr>
                  <p:spPr bwMode="auto">
                    <a:xfrm>
                      <a:off x="1584" y="2966"/>
                      <a:ext cx="0" cy="10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Line 50"/>
                    <p:cNvSpPr>
                      <a:spLocks noChangeShapeType="1"/>
                    </p:cNvSpPr>
                    <p:nvPr/>
                  </p:nvSpPr>
                  <p:spPr bwMode="auto">
                    <a:xfrm>
                      <a:off x="1200" y="398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2" name="Line 52"/>
                  <p:cNvSpPr>
                    <a:spLocks noChangeShapeType="1"/>
                  </p:cNvSpPr>
                  <p:nvPr/>
                </p:nvSpPr>
                <p:spPr bwMode="auto">
                  <a:xfrm>
                    <a:off x="1200" y="297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Line 53"/>
                  <p:cNvSpPr>
                    <a:spLocks noChangeShapeType="1"/>
                  </p:cNvSpPr>
                  <p:nvPr/>
                </p:nvSpPr>
                <p:spPr bwMode="auto">
                  <a:xfrm>
                    <a:off x="1200" y="3264"/>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54"/>
                  <p:cNvSpPr>
                    <a:spLocks noChangeShapeType="1"/>
                  </p:cNvSpPr>
                  <p:nvPr/>
                </p:nvSpPr>
                <p:spPr bwMode="auto">
                  <a:xfrm>
                    <a:off x="1200" y="355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55"/>
                  <p:cNvSpPr>
                    <a:spLocks noChangeShapeType="1"/>
                  </p:cNvSpPr>
                  <p:nvPr/>
                </p:nvSpPr>
                <p:spPr bwMode="auto">
                  <a:xfrm>
                    <a:off x="1200" y="384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7" name="Text Box 56"/>
                <p:cNvSpPr txBox="1">
                  <a:spLocks noChangeArrowheads="1"/>
                </p:cNvSpPr>
                <p:nvPr/>
              </p:nvSpPr>
              <p:spPr bwMode="auto">
                <a:xfrm>
                  <a:off x="2239" y="3839"/>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7</a:t>
                  </a:r>
                  <a:endParaRPr lang="en-US" altLang="zh-CN" b="1" dirty="0"/>
                </a:p>
              </p:txBody>
            </p:sp>
            <p:sp>
              <p:nvSpPr>
                <p:cNvPr id="158" name="Text Box 57"/>
                <p:cNvSpPr txBox="1">
                  <a:spLocks noChangeArrowheads="1"/>
                </p:cNvSpPr>
                <p:nvPr/>
              </p:nvSpPr>
              <p:spPr bwMode="auto">
                <a:xfrm>
                  <a:off x="2239" y="3551"/>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0</a:t>
                  </a:r>
                  <a:endParaRPr lang="en-US" altLang="zh-CN" b="1" dirty="0"/>
                </a:p>
              </p:txBody>
            </p:sp>
            <p:sp>
              <p:nvSpPr>
                <p:cNvPr id="159" name="Text Box 58"/>
                <p:cNvSpPr txBox="1">
                  <a:spLocks noChangeArrowheads="1"/>
                </p:cNvSpPr>
                <p:nvPr/>
              </p:nvSpPr>
              <p:spPr bwMode="auto">
                <a:xfrm>
                  <a:off x="2239" y="3263"/>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1</a:t>
                  </a:r>
                  <a:endParaRPr lang="en-US" altLang="zh-CN" b="1" dirty="0"/>
                </a:p>
              </p:txBody>
            </p:sp>
          </p:grpSp>
          <p:sp>
            <p:nvSpPr>
              <p:cNvPr id="155" name="Text Box 59"/>
              <p:cNvSpPr txBox="1">
                <a:spLocks noChangeArrowheads="1"/>
              </p:cNvSpPr>
              <p:nvPr/>
            </p:nvSpPr>
            <p:spPr bwMode="auto">
              <a:xfrm>
                <a:off x="2911" y="2975"/>
                <a:ext cx="2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b="1" dirty="0"/>
                  <a:t>2</a:t>
                </a:r>
                <a:endParaRPr lang="en-US" altLang="zh-CN" b="1" dirty="0"/>
              </a:p>
            </p:txBody>
          </p:sp>
        </p:grpSp>
        <p:cxnSp>
          <p:nvCxnSpPr>
            <p:cNvPr id="169" name="直接箭头连接符 168"/>
            <p:cNvCxnSpPr/>
            <p:nvPr/>
          </p:nvCxnSpPr>
          <p:spPr bwMode="auto">
            <a:xfrm>
              <a:off x="4867191" y="4914165"/>
              <a:ext cx="289874" cy="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TextBox 3"/>
          <p:cNvSpPr txBox="1"/>
          <p:nvPr/>
        </p:nvSpPr>
        <p:spPr>
          <a:xfrm>
            <a:off x="3614618" y="3654026"/>
            <a:ext cx="6801862" cy="461665"/>
          </a:xfrm>
          <a:prstGeom prst="rect">
            <a:avLst/>
          </a:prstGeom>
          <a:noFill/>
        </p:spPr>
        <p:txBody>
          <a:bodyPr wrap="none" rtlCol="0">
            <a:spAutoFit/>
          </a:bodyPr>
          <a:lstStyle/>
          <a:p>
            <a:r>
              <a:rPr lang="en-US" altLang="zh-CN" b="1" dirty="0">
                <a:solidFill>
                  <a:srgbClr val="0000FF"/>
                </a:solidFill>
              </a:rPr>
              <a:t>4     7    0    7    1    0     1     2     1     2     7    1    2    6</a:t>
            </a:r>
            <a:endParaRPr lang="en-US" altLang="zh-CN" b="1" dirty="0"/>
          </a:p>
        </p:txBody>
      </p:sp>
      <p:sp>
        <p:nvSpPr>
          <p:cNvPr id="12" name="Line 8"/>
          <p:cNvSpPr>
            <a:spLocks noChangeShapeType="1"/>
          </p:cNvSpPr>
          <p:nvPr/>
        </p:nvSpPr>
        <p:spPr bwMode="auto">
          <a:xfrm flipV="1">
            <a:off x="10443545" y="4014065"/>
            <a:ext cx="0" cy="360363"/>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1" name="图片 30"/>
          <p:cNvPicPr>
            <a:picLocks noChangeAspect="1"/>
          </p:cNvPicPr>
          <p:nvPr/>
        </p:nvPicPr>
        <p:blipFill>
          <a:blip r:embed="rId1"/>
          <a:stretch>
            <a:fillRect/>
          </a:stretch>
        </p:blipFill>
        <p:spPr>
          <a:xfrm>
            <a:off x="9420856" y="910541"/>
            <a:ext cx="1441792" cy="2177522"/>
          </a:xfrm>
          <a:prstGeom prst="rect">
            <a:avLst/>
          </a:prstGeom>
          <a:ln>
            <a:solidFill>
              <a:schemeClr val="bg1"/>
            </a:solidFill>
          </a:ln>
        </p:spPr>
      </p:pic>
      <p:sp>
        <p:nvSpPr>
          <p:cNvPr id="32" name="椭圆 31"/>
          <p:cNvSpPr/>
          <p:nvPr/>
        </p:nvSpPr>
        <p:spPr bwMode="auto">
          <a:xfrm>
            <a:off x="9921989" y="2033845"/>
            <a:ext cx="1079556" cy="333863"/>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33" name="椭圆 32"/>
          <p:cNvSpPr/>
          <p:nvPr/>
        </p:nvSpPr>
        <p:spPr bwMode="auto">
          <a:xfrm>
            <a:off x="9921989" y="1114917"/>
            <a:ext cx="1079556" cy="333863"/>
          </a:xfrm>
          <a:prstGeom prst="ellipse">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35" name="连接符: 曲线 34"/>
          <p:cNvCxnSpPr>
            <a:stCxn id="32" idx="6"/>
            <a:endCxn id="33" idx="6"/>
          </p:cNvCxnSpPr>
          <p:nvPr/>
        </p:nvCxnSpPr>
        <p:spPr bwMode="auto">
          <a:xfrm flipV="1">
            <a:off x="11001545" y="1281849"/>
            <a:ext cx="12700" cy="918928"/>
          </a:xfrm>
          <a:prstGeom prst="curvedConnector3">
            <a:avLst>
              <a:gd name="adj1" fmla="val 1800000"/>
            </a:avLst>
          </a:prstGeom>
          <a:solidFill>
            <a:schemeClr val="accent1"/>
          </a:solidFill>
          <a:ln w="1905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图片 12"/>
          <p:cNvPicPr>
            <a:picLocks noChangeAspect="1"/>
          </p:cNvPicPr>
          <p:nvPr/>
        </p:nvPicPr>
        <p:blipFill>
          <a:blip r:embed="rId2"/>
          <a:stretch>
            <a:fillRect/>
          </a:stretch>
        </p:blipFill>
        <p:spPr>
          <a:xfrm>
            <a:off x="329571" y="941699"/>
            <a:ext cx="8542378" cy="2623938"/>
          </a:xfrm>
          <a:prstGeom prst="rect">
            <a:avLst/>
          </a:prstGeom>
          <a:ln w="19050">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left)">
                                      <p:cBhvr>
                                        <p:cTn id="7" dur="500"/>
                                        <p:tgtEl>
                                          <p:spTgt spid="2211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1187">
                                            <p:txEl>
                                              <p:pRg st="1" end="1"/>
                                            </p:txEl>
                                          </p:spTgt>
                                        </p:tgtEl>
                                        <p:attrNameLst>
                                          <p:attrName>style.visibility</p:attrName>
                                        </p:attrNameLst>
                                      </p:cBhvr>
                                      <p:to>
                                        <p:strVal val="visible"/>
                                      </p:to>
                                    </p:set>
                                    <p:animEffect transition="in" filter="wipe(left)">
                                      <p:cBhvr>
                                        <p:cTn id="10" dur="500"/>
                                        <p:tgtEl>
                                          <p:spTgt spid="221187">
                                            <p:txEl>
                                              <p:pRg st="1" end="1"/>
                                            </p:txEl>
                                          </p:spTgt>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fltVal val="0"/>
                                          </p:val>
                                        </p:tav>
                                        <p:tav tm="100000">
                                          <p:val>
                                            <p:strVal val="#ppt_h"/>
                                          </p:val>
                                        </p:tav>
                                      </p:tavLst>
                                    </p:anim>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1187">
                                            <p:txEl>
                                              <p:pRg st="2" end="2"/>
                                            </p:txEl>
                                          </p:spTgt>
                                        </p:tgtEl>
                                        <p:attrNameLst>
                                          <p:attrName>style.visibility</p:attrName>
                                        </p:attrNameLst>
                                      </p:cBhvr>
                                      <p:to>
                                        <p:strVal val="visible"/>
                                      </p:to>
                                    </p:set>
                                    <p:animEffect transition="in" filter="wipe(left)">
                                      <p:cBhvr>
                                        <p:cTn id="21" dur="500"/>
                                        <p:tgtEl>
                                          <p:spTgt spid="221187">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1187">
                                            <p:txEl>
                                              <p:pRg st="3" end="3"/>
                                            </p:txEl>
                                          </p:spTgt>
                                        </p:tgtEl>
                                        <p:attrNameLst>
                                          <p:attrName>style.visibility</p:attrName>
                                        </p:attrNameLst>
                                      </p:cBhvr>
                                      <p:to>
                                        <p:strVal val="visible"/>
                                      </p:to>
                                    </p:set>
                                    <p:animEffect transition="in" filter="wipe(left)">
                                      <p:cBhvr>
                                        <p:cTn id="24" dur="500"/>
                                        <p:tgtEl>
                                          <p:spTgt spid="22118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childTnLst>
                          </p:cTn>
                        </p:par>
                        <p:par>
                          <p:cTn id="35" fill="hold">
                            <p:stCondLst>
                              <p:cond delay="500"/>
                            </p:stCondLst>
                            <p:childTnLst>
                              <p:par>
                                <p:cTn id="36" presetID="21" presetClass="entr" presetSubtype="1"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heel(1)">
                                      <p:cBhvr>
                                        <p:cTn id="38" dur="10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1187">
                                            <p:txEl>
                                              <p:pRg st="4" end="4"/>
                                            </p:txEl>
                                          </p:spTgt>
                                        </p:tgtEl>
                                        <p:attrNameLst>
                                          <p:attrName>style.visibility</p:attrName>
                                        </p:attrNameLst>
                                      </p:cBhvr>
                                      <p:to>
                                        <p:strVal val="visible"/>
                                      </p:to>
                                    </p:set>
                                    <p:animEffect transition="in" filter="wipe(left)">
                                      <p:cBhvr>
                                        <p:cTn id="43" dur="500"/>
                                        <p:tgtEl>
                                          <p:spTgt spid="221187">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187">
                                            <p:txEl>
                                              <p:pRg st="5" end="5"/>
                                            </p:txEl>
                                          </p:spTgt>
                                        </p:tgtEl>
                                        <p:attrNameLst>
                                          <p:attrName>style.visibility</p:attrName>
                                        </p:attrNameLst>
                                      </p:cBhvr>
                                      <p:to>
                                        <p:strVal val="visible"/>
                                      </p:to>
                                    </p:set>
                                    <p:animEffect transition="in" filter="wipe(left)">
                                      <p:cBhvr>
                                        <p:cTn id="48" dur="500"/>
                                        <p:tgtEl>
                                          <p:spTgt spid="221187">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down)">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wipe(down)">
                                      <p:cBhvr>
                                        <p:cTn id="63" dur="500"/>
                                        <p:tgtEl>
                                          <p:spTgt spid="1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21194"/>
                                        </p:tgtEl>
                                        <p:attrNameLst>
                                          <p:attrName>style.visibility</p:attrName>
                                        </p:attrNameLst>
                                      </p:cBhvr>
                                      <p:to>
                                        <p:strVal val="visible"/>
                                      </p:to>
                                    </p:set>
                                    <p:animEffect transition="in" filter="wipe(up)">
                                      <p:cBhvr>
                                        <p:cTn id="68" dur="500"/>
                                        <p:tgtEl>
                                          <p:spTgt spid="221194"/>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221195"/>
                                        </p:tgtEl>
                                        <p:attrNameLst>
                                          <p:attrName>style.visibility</p:attrName>
                                        </p:attrNameLst>
                                      </p:cBhvr>
                                      <p:to>
                                        <p:strVal val="visible"/>
                                      </p:to>
                                    </p:set>
                                    <p:animEffect transition="in" filter="wipe(up)">
                                      <p:cBhvr>
                                        <p:cTn id="72" dur="500"/>
                                        <p:tgtEl>
                                          <p:spTgt spid="221195"/>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221196"/>
                                        </p:tgtEl>
                                        <p:attrNameLst>
                                          <p:attrName>style.visibility</p:attrName>
                                        </p:attrNameLst>
                                      </p:cBhvr>
                                      <p:to>
                                        <p:strVal val="visible"/>
                                      </p:to>
                                    </p:set>
                                    <p:animEffect transition="in" filter="wipe(up)">
                                      <p:cBhvr>
                                        <p:cTn id="76" dur="500"/>
                                        <p:tgtEl>
                                          <p:spTgt spid="221196"/>
                                        </p:tgtEl>
                                      </p:cBhvr>
                                    </p:animEffect>
                                  </p:childTnLst>
                                </p:cTn>
                              </p:par>
                              <p:par>
                                <p:cTn id="77" presetID="22" presetClass="entr" presetSubtype="8"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animEffect transition="in" filter="wipe(left)">
                                      <p:cBhvr>
                                        <p:cTn id="79" dur="500"/>
                                        <p:tgtEl>
                                          <p:spTgt spid="11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51"/>
                                        </p:tgtEl>
                                        <p:attrNameLst>
                                          <p:attrName>style.visibility</p:attrName>
                                        </p:attrNameLst>
                                      </p:cBhvr>
                                      <p:to>
                                        <p:strVal val="visible"/>
                                      </p:to>
                                    </p:set>
                                    <p:animEffect transition="in" filter="wipe(down)">
                                      <p:cBhvr>
                                        <p:cTn id="84" dur="500"/>
                                        <p:tgtEl>
                                          <p:spTgt spid="151"/>
                                        </p:tgtEl>
                                      </p:cBhvr>
                                    </p:animEffect>
                                  </p:childTnLst>
                                </p:cTn>
                              </p:par>
                              <p:par>
                                <p:cTn id="85" presetID="1" presetClass="exit" presetSubtype="0" fill="hold" grpId="1" nodeType="withEffect">
                                  <p:stCondLst>
                                    <p:cond delay="0"/>
                                  </p:stCondLst>
                                  <p:childTnLst>
                                    <p:set>
                                      <p:cBhvr>
                                        <p:cTn id="86" dur="1" fill="hold">
                                          <p:stCondLst>
                                            <p:cond delay="0"/>
                                          </p:stCondLst>
                                        </p:cTn>
                                        <p:tgtEl>
                                          <p:spTgt spid="14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21197"/>
                                        </p:tgtEl>
                                        <p:attrNameLst>
                                          <p:attrName>style.visibility</p:attrName>
                                        </p:attrNameLst>
                                      </p:cBhvr>
                                      <p:to>
                                        <p:strVal val="visible"/>
                                      </p:to>
                                    </p:set>
                                    <p:animEffect transition="in" filter="wipe(down)">
                                      <p:cBhvr>
                                        <p:cTn id="91" dur="500"/>
                                        <p:tgtEl>
                                          <p:spTgt spid="22119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47"/>
                                        </p:tgtEl>
                                        <p:attrNameLst>
                                          <p:attrName>style.visibility</p:attrName>
                                        </p:attrNameLst>
                                      </p:cBhvr>
                                      <p:to>
                                        <p:strVal val="visible"/>
                                      </p:to>
                                    </p:set>
                                    <p:animEffect transition="in" filter="wipe(down)">
                                      <p:cBhvr>
                                        <p:cTn id="96" dur="500"/>
                                        <p:tgtEl>
                                          <p:spTgt spid="147"/>
                                        </p:tgtEl>
                                      </p:cBhvr>
                                    </p:animEffect>
                                  </p:childTnLst>
                                </p:cTn>
                              </p:par>
                              <p:par>
                                <p:cTn id="97" presetID="1" presetClass="exit" presetSubtype="0" fill="hold" grpId="1" nodeType="withEffect">
                                  <p:stCondLst>
                                    <p:cond delay="0"/>
                                  </p:stCondLst>
                                  <p:childTnLst>
                                    <p:set>
                                      <p:cBhvr>
                                        <p:cTn id="98" dur="1" fill="hold">
                                          <p:stCondLst>
                                            <p:cond delay="0"/>
                                          </p:stCondLst>
                                        </p:cTn>
                                        <p:tgtEl>
                                          <p:spTgt spid="15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wipe(lef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148"/>
                                        </p:tgtEl>
                                        <p:attrNameLst>
                                          <p:attrName>style.visibility</p:attrName>
                                        </p:attrNameLst>
                                      </p:cBhvr>
                                      <p:to>
                                        <p:strVal val="visible"/>
                                      </p:to>
                                    </p:set>
                                    <p:animEffect transition="in" filter="wipe(down)">
                                      <p:cBhvr>
                                        <p:cTn id="108" dur="500"/>
                                        <p:tgtEl>
                                          <p:spTgt spid="148"/>
                                        </p:tgtEl>
                                      </p:cBhvr>
                                    </p:animEffect>
                                  </p:childTnLst>
                                </p:cTn>
                              </p:par>
                              <p:par>
                                <p:cTn id="109" presetID="1" presetClass="exit" presetSubtype="0" fill="hold" grpId="1" nodeType="withEffect">
                                  <p:stCondLst>
                                    <p:cond delay="0"/>
                                  </p:stCondLst>
                                  <p:childTnLst>
                                    <p:set>
                                      <p:cBhvr>
                                        <p:cTn id="110" dur="1" fill="hold">
                                          <p:stCondLst>
                                            <p:cond delay="0"/>
                                          </p:stCondLst>
                                        </p:cTn>
                                        <p:tgtEl>
                                          <p:spTgt spid="14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wipe(down)">
                                      <p:cBhvr>
                                        <p:cTn id="115" dur="500"/>
                                        <p:tgtEl>
                                          <p:spTgt spid="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152"/>
                                        </p:tgtEl>
                                        <p:attrNameLst>
                                          <p:attrName>style.visibility</p:attrName>
                                        </p:attrNameLst>
                                      </p:cBhvr>
                                      <p:to>
                                        <p:strVal val="visible"/>
                                      </p:to>
                                    </p:set>
                                    <p:animEffect transition="in" filter="wipe(down)">
                                      <p:cBhvr>
                                        <p:cTn id="120" dur="500"/>
                                        <p:tgtEl>
                                          <p:spTgt spid="152"/>
                                        </p:tgtEl>
                                      </p:cBhvr>
                                    </p:animEffect>
                                  </p:childTnLst>
                                </p:cTn>
                              </p:par>
                              <p:par>
                                <p:cTn id="121" presetID="1" presetClass="exit" presetSubtype="0" fill="hold" grpId="1" nodeType="withEffect">
                                  <p:stCondLst>
                                    <p:cond delay="0"/>
                                  </p:stCondLst>
                                  <p:childTnLst>
                                    <p:set>
                                      <p:cBhvr>
                                        <p:cTn id="122" dur="1" fill="hold">
                                          <p:stCondLst>
                                            <p:cond delay="0"/>
                                          </p:stCondLst>
                                        </p:cTn>
                                        <p:tgtEl>
                                          <p:spTgt spid="14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wipe(down)">
                                      <p:cBhvr>
                                        <p:cTn id="127" dur="500"/>
                                        <p:tgtEl>
                                          <p:spTgt spid="1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149"/>
                                        </p:tgtEl>
                                        <p:attrNameLst>
                                          <p:attrName>style.visibility</p:attrName>
                                        </p:attrNameLst>
                                      </p:cBhvr>
                                      <p:to>
                                        <p:strVal val="visible"/>
                                      </p:to>
                                    </p:set>
                                    <p:animEffect transition="in" filter="wipe(down)">
                                      <p:cBhvr>
                                        <p:cTn id="132" dur="500"/>
                                        <p:tgtEl>
                                          <p:spTgt spid="149"/>
                                        </p:tgtEl>
                                      </p:cBhvr>
                                    </p:animEffect>
                                  </p:childTnLst>
                                </p:cTn>
                              </p:par>
                              <p:par>
                                <p:cTn id="133" presetID="1" presetClass="exit" presetSubtype="0" fill="hold" grpId="1" nodeType="withEffect">
                                  <p:stCondLst>
                                    <p:cond delay="0"/>
                                  </p:stCondLst>
                                  <p:childTnLst>
                                    <p:set>
                                      <p:cBhvr>
                                        <p:cTn id="134" dur="1" fill="hold">
                                          <p:stCondLst>
                                            <p:cond delay="0"/>
                                          </p:stCondLst>
                                        </p:cTn>
                                        <p:tgtEl>
                                          <p:spTgt spid="152"/>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11"/>
                                        </p:tgtEl>
                                        <p:attrNameLst>
                                          <p:attrName>style.visibility</p:attrName>
                                        </p:attrNameLst>
                                      </p:cBhvr>
                                      <p:to>
                                        <p:strVal val="visible"/>
                                      </p:to>
                                    </p:set>
                                    <p:animEffect transition="in" filter="wipe(down)">
                                      <p:cBhvr>
                                        <p:cTn id="139" dur="500"/>
                                        <p:tgtEl>
                                          <p:spTgt spid="11"/>
                                        </p:tgtEl>
                                      </p:cBhvr>
                                    </p:animEffect>
                                  </p:childTnLst>
                                </p:cTn>
                              </p:par>
                              <p:par>
                                <p:cTn id="140" presetID="1" presetClass="exit"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21189"/>
                                        </p:tgtEl>
                                        <p:attrNameLst>
                                          <p:attrName>style.visibility</p:attrName>
                                        </p:attrNameLst>
                                      </p:cBhvr>
                                      <p:to>
                                        <p:strVal val="visible"/>
                                      </p:to>
                                    </p:set>
                                    <p:animEffect transition="in" filter="wipe(down)">
                                      <p:cBhvr>
                                        <p:cTn id="146" dur="500"/>
                                        <p:tgtEl>
                                          <p:spTgt spid="22118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50"/>
                                        </p:tgtEl>
                                        <p:attrNameLst>
                                          <p:attrName>style.visibility</p:attrName>
                                        </p:attrNameLst>
                                      </p:cBhvr>
                                      <p:to>
                                        <p:strVal val="visible"/>
                                      </p:to>
                                    </p:set>
                                    <p:animEffect transition="in" filter="wipe(down)">
                                      <p:cBhvr>
                                        <p:cTn id="151" dur="500"/>
                                        <p:tgtEl>
                                          <p:spTgt spid="150"/>
                                        </p:tgtEl>
                                      </p:cBhvr>
                                    </p:animEffect>
                                  </p:childTnLst>
                                </p:cTn>
                              </p:par>
                              <p:par>
                                <p:cTn id="152" presetID="1" presetClass="exit" presetSubtype="0" fill="hold" grpId="1" nodeType="withEffect">
                                  <p:stCondLst>
                                    <p:cond delay="0"/>
                                  </p:stCondLst>
                                  <p:childTnLst>
                                    <p:set>
                                      <p:cBhvr>
                                        <p:cTn id="153" dur="1" fill="hold">
                                          <p:stCondLst>
                                            <p:cond delay="0"/>
                                          </p:stCondLst>
                                        </p:cTn>
                                        <p:tgtEl>
                                          <p:spTgt spid="221189"/>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8"/>
                                        </p:tgtEl>
                                        <p:attrNameLst>
                                          <p:attrName>style.visibility</p:attrName>
                                        </p:attrNameLst>
                                      </p:cBhvr>
                                      <p:to>
                                        <p:strVal val="visible"/>
                                      </p:to>
                                    </p:set>
                                    <p:animEffect transition="in" filter="wipe(down)">
                                      <p:cBhvr>
                                        <p:cTn id="158" dur="500"/>
                                        <p:tgtEl>
                                          <p:spTgt spid="8"/>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221192"/>
                                        </p:tgtEl>
                                        <p:attrNameLst>
                                          <p:attrName>style.visibility</p:attrName>
                                        </p:attrNameLst>
                                      </p:cBhvr>
                                      <p:to>
                                        <p:strVal val="visible"/>
                                      </p:to>
                                    </p:set>
                                    <p:animEffect transition="in" filter="wipe(down)">
                                      <p:cBhvr>
                                        <p:cTn id="163" dur="500"/>
                                        <p:tgtEl>
                                          <p:spTgt spid="221192"/>
                                        </p:tgtEl>
                                      </p:cBhvr>
                                    </p:animEffect>
                                  </p:childTnLst>
                                </p:cTn>
                              </p:par>
                              <p:par>
                                <p:cTn id="164" presetID="1" presetClass="exit" presetSubtype="0" fill="hold" grpId="1" nodeType="withEffect">
                                  <p:stCondLst>
                                    <p:cond delay="0"/>
                                  </p:stCondLst>
                                  <p:childTnLst>
                                    <p:set>
                                      <p:cBhvr>
                                        <p:cTn id="165" dur="1" fill="hold">
                                          <p:stCondLst>
                                            <p:cond delay="0"/>
                                          </p:stCondLst>
                                        </p:cTn>
                                        <p:tgtEl>
                                          <p:spTgt spid="150"/>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9"/>
                                        </p:tgtEl>
                                        <p:attrNameLst>
                                          <p:attrName>style.visibility</p:attrName>
                                        </p:attrNameLst>
                                      </p:cBhvr>
                                      <p:to>
                                        <p:strVal val="visible"/>
                                      </p:to>
                                    </p:set>
                                    <p:animEffect transition="in" filter="wipe(down)">
                                      <p:cBhvr>
                                        <p:cTn id="170" dur="500"/>
                                        <p:tgtEl>
                                          <p:spTgt spid="9"/>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wipe(down)">
                                      <p:cBhvr>
                                        <p:cTn id="175" dur="500"/>
                                        <p:tgtEl>
                                          <p:spTgt spid="12"/>
                                        </p:tgtEl>
                                      </p:cBhvr>
                                    </p:animEffect>
                                  </p:childTnLst>
                                </p:cTn>
                              </p:par>
                              <p:par>
                                <p:cTn id="176" presetID="1" presetClass="exit" presetSubtype="0" fill="hold" grpId="1" nodeType="withEffect">
                                  <p:stCondLst>
                                    <p:cond delay="0"/>
                                  </p:stCondLst>
                                  <p:childTnLst>
                                    <p:set>
                                      <p:cBhvr>
                                        <p:cTn id="177" dur="1" fill="hold">
                                          <p:stCondLst>
                                            <p:cond delay="0"/>
                                          </p:stCondLst>
                                        </p:cTn>
                                        <p:tgtEl>
                                          <p:spTgt spid="221192"/>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124"/>
                                        </p:tgtEl>
                                        <p:attrNameLst>
                                          <p:attrName>style.visibility</p:attrName>
                                        </p:attrNameLst>
                                      </p:cBhvr>
                                      <p:to>
                                        <p:strVal val="visible"/>
                                      </p:to>
                                    </p:set>
                                    <p:animEffect transition="in" filter="wipe(down)">
                                      <p:cBhvr>
                                        <p:cTn id="182" dur="500"/>
                                        <p:tgtEl>
                                          <p:spTgt spid="124"/>
                                        </p:tgtEl>
                                      </p:cBhvr>
                                    </p:animEffect>
                                  </p:childTnLst>
                                </p:cTn>
                              </p:par>
                            </p:childTnLst>
                          </p:cTn>
                        </p:par>
                      </p:childTnLst>
                    </p:cTn>
                  </p:par>
                  <p:par>
                    <p:cTn id="183" fill="hold">
                      <p:stCondLst>
                        <p:cond delay="indefinite"/>
                      </p:stCondLst>
                      <p:childTnLst>
                        <p:par>
                          <p:cTn id="184" fill="hold">
                            <p:stCondLst>
                              <p:cond delay="0"/>
                            </p:stCondLst>
                            <p:childTnLst>
                              <p:par>
                                <p:cTn id="185" presetID="53" presetClass="entr" presetSubtype="16" fill="hold" nodeType="clickEffect">
                                  <p:stCondLst>
                                    <p:cond delay="0"/>
                                  </p:stCondLst>
                                  <p:childTnLst>
                                    <p:set>
                                      <p:cBhvr>
                                        <p:cTn id="186" dur="1" fill="hold">
                                          <p:stCondLst>
                                            <p:cond delay="0"/>
                                          </p:stCondLst>
                                        </p:cTn>
                                        <p:tgtEl>
                                          <p:spTgt spid="13"/>
                                        </p:tgtEl>
                                        <p:attrNameLst>
                                          <p:attrName>style.visibility</p:attrName>
                                        </p:attrNameLst>
                                      </p:cBhvr>
                                      <p:to>
                                        <p:strVal val="visible"/>
                                      </p:to>
                                    </p:set>
                                    <p:anim calcmode="lin" valueType="num">
                                      <p:cBhvr>
                                        <p:cTn id="187" dur="500" fill="hold"/>
                                        <p:tgtEl>
                                          <p:spTgt spid="13"/>
                                        </p:tgtEl>
                                        <p:attrNameLst>
                                          <p:attrName>ppt_w</p:attrName>
                                        </p:attrNameLst>
                                      </p:cBhvr>
                                      <p:tavLst>
                                        <p:tav tm="0">
                                          <p:val>
                                            <p:fltVal val="0"/>
                                          </p:val>
                                        </p:tav>
                                        <p:tav tm="100000">
                                          <p:val>
                                            <p:strVal val="#ppt_w"/>
                                          </p:val>
                                        </p:tav>
                                      </p:tavLst>
                                    </p:anim>
                                    <p:anim calcmode="lin" valueType="num">
                                      <p:cBhvr>
                                        <p:cTn id="188" dur="500" fill="hold"/>
                                        <p:tgtEl>
                                          <p:spTgt spid="13"/>
                                        </p:tgtEl>
                                        <p:attrNameLst>
                                          <p:attrName>ppt_h</p:attrName>
                                        </p:attrNameLst>
                                      </p:cBhvr>
                                      <p:tavLst>
                                        <p:tav tm="0">
                                          <p:val>
                                            <p:fltVal val="0"/>
                                          </p:val>
                                        </p:tav>
                                        <p:tav tm="100000">
                                          <p:val>
                                            <p:strVal val="#ppt_h"/>
                                          </p:val>
                                        </p:tav>
                                      </p:tavLst>
                                    </p:anim>
                                    <p:animEffect transition="in" filter="fade">
                                      <p:cBhvr>
                                        <p:cTn id="18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uiExpand="1" build="p"/>
      <p:bldP spid="221189" grpId="0" animBg="1"/>
      <p:bldP spid="221189" grpId="1" animBg="1"/>
      <p:bldP spid="221192" grpId="0" animBg="1"/>
      <p:bldP spid="221192" grpId="1" animBg="1"/>
      <p:bldP spid="221194" grpId="0"/>
      <p:bldP spid="221195" grpId="0"/>
      <p:bldP spid="221196" grpId="0"/>
      <p:bldP spid="145" grpId="0" animBg="1"/>
      <p:bldP spid="145"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P spid="4" grpId="0"/>
      <p:bldP spid="12" grpId="0" animBg="1"/>
      <p:bldP spid="32" grpId="0" animBg="1"/>
      <p:bldP spid="3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5</a:t>
            </a:r>
            <a:endParaRPr lang="zh-CN" altLang="en-US" dirty="0"/>
          </a:p>
        </p:txBody>
      </p:sp>
      <p:sp>
        <p:nvSpPr>
          <p:cNvPr id="3" name="内容占位符 2"/>
          <p:cNvSpPr>
            <a:spLocks noGrp="1"/>
          </p:cNvSpPr>
          <p:nvPr>
            <p:ph idx="1"/>
          </p:nvPr>
        </p:nvSpPr>
        <p:spPr>
          <a:xfrm>
            <a:off x="406400" y="3469390"/>
            <a:ext cx="11405235" cy="3199971"/>
          </a:xfrm>
        </p:spPr>
        <p:txBody>
          <a:bodyPr>
            <a:noAutofit/>
          </a:bodyPr>
          <a:lstStyle/>
          <a:p>
            <a:pPr>
              <a:spcBef>
                <a:spcPts val="0"/>
              </a:spcBef>
            </a:pPr>
            <a:r>
              <a:rPr lang="en-US" altLang="zh-CN" dirty="0"/>
              <a:t>A process has 8 pages, its page table is shown as above, assume </a:t>
            </a:r>
            <a:r>
              <a:rPr lang="en-US" altLang="zh-CN" dirty="0">
                <a:solidFill>
                  <a:srgbClr val="0000FF"/>
                </a:solidFill>
              </a:rPr>
              <a:t>three</a:t>
            </a:r>
            <a:r>
              <a:rPr lang="en-US" altLang="zh-CN" dirty="0"/>
              <a:t> frames are allocated to this process.</a:t>
            </a:r>
            <a:endParaRPr lang="en-US" altLang="zh-CN" dirty="0"/>
          </a:p>
          <a:p>
            <a:pPr>
              <a:spcBef>
                <a:spcPts val="0"/>
              </a:spcBef>
            </a:pPr>
            <a:r>
              <a:rPr lang="en-US" altLang="zh-CN" dirty="0"/>
              <a:t>Now page 6 is needed.</a:t>
            </a:r>
            <a:endParaRPr lang="zh-CN" altLang="zh-CN" dirty="0"/>
          </a:p>
          <a:p>
            <a:pPr>
              <a:spcBef>
                <a:spcPts val="0"/>
              </a:spcBef>
            </a:pPr>
            <a:r>
              <a:rPr lang="en-US" altLang="zh-CN" dirty="0">
                <a:solidFill>
                  <a:srgbClr val="0000FF"/>
                </a:solidFill>
              </a:rPr>
              <a:t>FIFO</a:t>
            </a:r>
            <a:r>
              <a:rPr lang="en-US" altLang="zh-CN" dirty="0"/>
              <a:t> replacement algorithm is used, which </a:t>
            </a:r>
            <a:r>
              <a:rPr lang="en-US" altLang="zh-CN" dirty="0">
                <a:solidFill>
                  <a:srgbClr val="0000FF"/>
                </a:solidFill>
              </a:rPr>
              <a:t>frame</a:t>
            </a:r>
            <a:r>
              <a:rPr lang="en-US" altLang="zh-CN" dirty="0"/>
              <a:t> will the page be paged into?</a:t>
            </a:r>
            <a:endParaRPr lang="zh-CN" altLang="zh-CN" dirty="0"/>
          </a:p>
          <a:p>
            <a:pPr>
              <a:spcBef>
                <a:spcPts val="0"/>
              </a:spcBef>
            </a:pPr>
            <a:r>
              <a:rPr lang="en-US" altLang="zh-CN" dirty="0">
                <a:solidFill>
                  <a:srgbClr val="0000FF"/>
                </a:solidFill>
              </a:rPr>
              <a:t>LRU</a:t>
            </a:r>
            <a:r>
              <a:rPr lang="en-US" altLang="zh-CN" dirty="0"/>
              <a:t> replacement algorithm is used, which </a:t>
            </a:r>
            <a:r>
              <a:rPr lang="en-US" altLang="zh-CN" dirty="0">
                <a:solidFill>
                  <a:srgbClr val="0000FF"/>
                </a:solidFill>
              </a:rPr>
              <a:t>frame</a:t>
            </a:r>
            <a:r>
              <a:rPr lang="en-US" altLang="zh-CN" dirty="0"/>
              <a:t> will the page be paged into?</a:t>
            </a:r>
            <a:endParaRPr lang="zh-CN" altLang="zh-CN" dirty="0"/>
          </a:p>
          <a:p>
            <a:pPr>
              <a:spcBef>
                <a:spcPts val="0"/>
              </a:spcBef>
            </a:pP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pic>
        <p:nvPicPr>
          <p:cNvPr id="2693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20826" y="98630"/>
            <a:ext cx="5895655" cy="3325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5420925" y="5229200"/>
            <a:ext cx="4680000" cy="468000"/>
          </a:xfrm>
          <a:prstGeom prst="rect">
            <a:avLst/>
          </a:prstGeom>
          <a:solidFill>
            <a:srgbClr val="FFFF66"/>
          </a:solidFill>
          <a:ln w="9525" cap="flat" cmpd="sng" algn="ctr">
            <a:solidFill>
              <a:srgbClr val="FFFF66"/>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t>Frame ?  60</a:t>
            </a:r>
            <a:endParaRPr lang="zh-CN" altLang="en-US" dirty="0"/>
          </a:p>
        </p:txBody>
      </p:sp>
      <p:sp>
        <p:nvSpPr>
          <p:cNvPr id="8" name="矩形 7"/>
          <p:cNvSpPr/>
          <p:nvPr/>
        </p:nvSpPr>
        <p:spPr bwMode="auto">
          <a:xfrm>
            <a:off x="5420925" y="6156355"/>
            <a:ext cx="4680000" cy="468000"/>
          </a:xfrm>
          <a:prstGeom prst="rect">
            <a:avLst/>
          </a:prstGeom>
          <a:solidFill>
            <a:srgbClr val="FFFF66"/>
          </a:solidFill>
          <a:ln w="9525" cap="flat" cmpd="sng" algn="ctr">
            <a:solidFill>
              <a:srgbClr val="FFFF66"/>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t>Frame ?  35</a:t>
            </a:r>
            <a:endParaRPr lang="zh-CN" altLang="en-US" dirty="0"/>
          </a:p>
        </p:txBody>
      </p:sp>
      <p:sp>
        <p:nvSpPr>
          <p:cNvPr id="7" name="圆角矩形 6"/>
          <p:cNvSpPr/>
          <p:nvPr/>
        </p:nvSpPr>
        <p:spPr bwMode="auto">
          <a:xfrm>
            <a:off x="6141006" y="2749310"/>
            <a:ext cx="495055" cy="31503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1" name="圆角矩形 10"/>
          <p:cNvSpPr/>
          <p:nvPr/>
        </p:nvSpPr>
        <p:spPr bwMode="auto">
          <a:xfrm>
            <a:off x="4602270" y="769090"/>
            <a:ext cx="3924000" cy="315035"/>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2" name="圆角矩形 11"/>
          <p:cNvSpPr/>
          <p:nvPr/>
        </p:nvSpPr>
        <p:spPr bwMode="auto">
          <a:xfrm>
            <a:off x="4602270" y="1759200"/>
            <a:ext cx="3924000" cy="315035"/>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3" name="圆角矩形 12"/>
          <p:cNvSpPr/>
          <p:nvPr/>
        </p:nvSpPr>
        <p:spPr bwMode="auto">
          <a:xfrm>
            <a:off x="4602270" y="2434275"/>
            <a:ext cx="3924000" cy="315035"/>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4" name="圆角矩形 13"/>
          <p:cNvSpPr/>
          <p:nvPr/>
        </p:nvSpPr>
        <p:spPr bwMode="auto">
          <a:xfrm>
            <a:off x="6771075" y="53626"/>
            <a:ext cx="792000" cy="346538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6</a:t>
            </a:r>
            <a:endParaRPr lang="zh-CN" altLang="en-US" dirty="0"/>
          </a:p>
        </p:txBody>
      </p:sp>
      <p:sp>
        <p:nvSpPr>
          <p:cNvPr id="3" name="内容占位符 2"/>
          <p:cNvSpPr>
            <a:spLocks noGrp="1"/>
          </p:cNvSpPr>
          <p:nvPr>
            <p:ph sz="half" idx="1"/>
          </p:nvPr>
        </p:nvSpPr>
        <p:spPr/>
        <p:txBody>
          <a:bodyPr/>
          <a:lstStyle/>
          <a:p>
            <a:r>
              <a:rPr lang="en-US" altLang="zh-CN" sz="2800" dirty="0">
                <a:latin typeface="Times New Roman" panose="02020603050405020304" pitchFamily="18" charset="0"/>
              </a:rPr>
              <a:t>In a demand paging system, the page size is 1024 bytes, and the page table of a process is as follows, would the following virtual addresses (assuming use decimal values) result in a page fault ?  and why ?</a:t>
            </a:r>
            <a:endParaRPr lang="en-US" altLang="zh-CN" sz="2800" dirty="0">
              <a:latin typeface="Times New Roman" panose="02020603050405020304" pitchFamily="18" charset="0"/>
            </a:endParaRPr>
          </a:p>
          <a:p>
            <a:pPr marL="457200" lvl="1" indent="0" eaLnBrk="1" hangingPunct="1">
              <a:buNone/>
              <a:tabLst>
                <a:tab pos="2165350" algn="l"/>
                <a:tab pos="2857500" algn="l"/>
              </a:tabLst>
            </a:pPr>
            <a:r>
              <a:rPr lang="zh-CN" altLang="en-US" sz="2400" dirty="0">
                <a:latin typeface="Times New Roman" panose="02020603050405020304" pitchFamily="18" charset="0"/>
              </a:rPr>
              <a:t>(1)  2500</a:t>
            </a:r>
            <a:endParaRPr lang="zh-CN" altLang="en-US" sz="2400" dirty="0">
              <a:latin typeface="Times New Roman" panose="02020603050405020304" pitchFamily="18" charset="0"/>
            </a:endParaRPr>
          </a:p>
          <a:p>
            <a:pPr marL="457200" lvl="1" indent="0" eaLnBrk="1" hangingPunct="1">
              <a:buNone/>
              <a:tabLst>
                <a:tab pos="2165350" algn="l"/>
                <a:tab pos="2857500" algn="l"/>
              </a:tabLst>
            </a:pPr>
            <a:r>
              <a:rPr lang="zh-CN" altLang="en-US" sz="2400" dirty="0">
                <a:latin typeface="Times New Roman" panose="02020603050405020304" pitchFamily="18" charset="0"/>
              </a:rPr>
              <a:t>(2)  5100</a:t>
            </a:r>
            <a:endParaRPr lang="zh-CN" altLang="en-US" sz="2400" dirty="0">
              <a:latin typeface="Times New Roman" panose="02020603050405020304" pitchFamily="18" charset="0"/>
            </a:endParaRPr>
          </a:p>
          <a:p>
            <a:pPr lvl="1"/>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8" name="内容占位符 7"/>
          <p:cNvSpPr>
            <a:spLocks noGrp="1"/>
          </p:cNvSpPr>
          <p:nvPr>
            <p:ph sz="half" idx="2"/>
          </p:nvPr>
        </p:nvSpPr>
        <p:spPr>
          <a:xfrm>
            <a:off x="7131114" y="1080000"/>
            <a:ext cx="4797533" cy="5580000"/>
          </a:xfrm>
        </p:spPr>
        <p:txBody>
          <a:bodyPr/>
          <a:lstStyle/>
          <a:p>
            <a:pPr eaLnBrk="1" hangingPunct="1"/>
            <a:r>
              <a:rPr lang="en-US" altLang="zh-CN" sz="2400" dirty="0">
                <a:latin typeface="Times New Roman" panose="02020603050405020304" pitchFamily="18" charset="0"/>
              </a:rPr>
              <a:t>Answers</a:t>
            </a:r>
            <a:r>
              <a:rPr lang="en-US" altLang="zh-CN" sz="2400" b="1"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sym typeface="Symbol" panose="05050102010706020507" pitchFamily="18" charset="2"/>
            </a:endParaRPr>
          </a:p>
          <a:p>
            <a:pPr marL="457200" lvl="1" indent="0" eaLnBrk="1" hangingPunct="1">
              <a:buNone/>
            </a:pPr>
            <a:r>
              <a:rPr lang="zh-CN" altLang="en-US" sz="2400" dirty="0">
                <a:latin typeface="Times New Roman" panose="02020603050405020304" pitchFamily="18" charset="0"/>
                <a:cs typeface="Times New Roman" panose="02020603050405020304" pitchFamily="18" charset="0"/>
              </a:rPr>
              <a:t>(1) </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457200" lvl="1" indent="0" eaLnBrk="1" hangingPunct="1">
              <a:buNone/>
            </a:pPr>
            <a:endParaRPr lang="en-US" altLang="zh-CN" dirty="0"/>
          </a:p>
          <a:p>
            <a:pPr marL="457200" lvl="1" indent="0" eaLnBrk="1" hangingPunct="1">
              <a:buNone/>
            </a:pPr>
            <a:endParaRPr lang="en-US" altLang="zh-CN" dirty="0"/>
          </a:p>
          <a:p>
            <a:pPr marL="457200" lvl="1" indent="0" eaLnBrk="1" hangingPunct="1">
              <a:buNone/>
            </a:pPr>
            <a:endParaRPr lang="en-US" altLang="zh-CN" sz="2400" dirty="0">
              <a:latin typeface="Times New Roman" panose="02020603050405020304" pitchFamily="18" charset="0"/>
              <a:cs typeface="Times New Roman" panose="02020603050405020304" pitchFamily="18" charset="0"/>
            </a:endParaRPr>
          </a:p>
          <a:p>
            <a:pPr marL="457200" lvl="1" indent="0" eaLnBrk="1" hangingPunct="1">
              <a:buNone/>
            </a:pPr>
            <a:endParaRPr lang="en-US" altLang="zh-CN" sz="2400" dirty="0">
              <a:latin typeface="Times New Roman" panose="02020603050405020304" pitchFamily="18" charset="0"/>
              <a:cs typeface="Times New Roman" panose="02020603050405020304" pitchFamily="18" charset="0"/>
            </a:endParaRPr>
          </a:p>
          <a:p>
            <a:pPr marL="457200" lvl="1" indent="0" eaLnBrk="1" hangingPunct="1">
              <a:buNone/>
            </a:pPr>
            <a:r>
              <a:rPr lang="en-US" altLang="zh-CN" sz="2400" dirty="0">
                <a:latin typeface="Times New Roman" panose="02020603050405020304" pitchFamily="18" charset="0"/>
                <a:cs typeface="Times New Roman" panose="02020603050405020304" pitchFamily="18" charset="0"/>
              </a:rPr>
              <a:t>(2)  </a:t>
            </a:r>
            <a:endParaRPr lang="en-US" altLang="zh-CN" sz="2400" dirty="0">
              <a:latin typeface="Times New Roman" panose="02020603050405020304" pitchFamily="18" charset="0"/>
              <a:cs typeface="Times New Roman" panose="02020603050405020304" pitchFamily="18" charset="0"/>
            </a:endParaRPr>
          </a:p>
          <a:p>
            <a:pPr marL="457200" lvl="1" indent="0" eaLnBrk="1" hangingPunct="1">
              <a:buNone/>
            </a:pPr>
            <a:endParaRPr lang="en-US" altLang="zh-CN" dirty="0"/>
          </a:p>
          <a:p>
            <a:pPr marL="457200" lvl="1" indent="0" eaLnBrk="1" hangingPunct="1">
              <a:buNone/>
            </a:pPr>
            <a:endParaRPr lang="en-US" altLang="zh-CN" sz="2400" dirty="0">
              <a:latin typeface="Times New Roman" panose="02020603050405020304" pitchFamily="18" charset="0"/>
              <a:cs typeface="Times New Roman" panose="02020603050405020304" pitchFamily="18" charset="0"/>
            </a:endParaRPr>
          </a:p>
          <a:p>
            <a:endParaRPr lang="zh-CN" altLang="en-US" dirty="0"/>
          </a:p>
        </p:txBody>
      </p:sp>
      <p:pic>
        <p:nvPicPr>
          <p:cNvPr id="13" name="图片 12"/>
          <p:cNvPicPr>
            <a:picLocks noChangeAspect="1"/>
          </p:cNvPicPr>
          <p:nvPr/>
        </p:nvPicPr>
        <p:blipFill>
          <a:blip r:embed="rId1"/>
          <a:stretch>
            <a:fillRect/>
          </a:stretch>
        </p:blipFill>
        <p:spPr>
          <a:xfrm>
            <a:off x="2630614" y="4239090"/>
            <a:ext cx="2835315" cy="2368194"/>
          </a:xfrm>
          <a:prstGeom prst="rect">
            <a:avLst/>
          </a:prstGeom>
        </p:spPr>
      </p:pic>
      <p:pic>
        <p:nvPicPr>
          <p:cNvPr id="5" name="图片 4" descr="IMG_20241129_092215_edit_951514159940411"/>
          <p:cNvPicPr>
            <a:picLocks noChangeAspect="1"/>
          </p:cNvPicPr>
          <p:nvPr/>
        </p:nvPicPr>
        <p:blipFill>
          <a:blip r:embed="rId2"/>
          <a:stretch>
            <a:fillRect/>
          </a:stretch>
        </p:blipFill>
        <p:spPr>
          <a:xfrm>
            <a:off x="6856730" y="1451610"/>
            <a:ext cx="5213350" cy="5040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left)">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wipe(left)">
                                      <p:cBhvr>
                                        <p:cTn id="1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LRU Approximation Algorithms</a:t>
            </a:r>
            <a:endParaRPr lang="en-US" altLang="zh-CN" dirty="0"/>
          </a:p>
        </p:txBody>
      </p:sp>
      <p:sp>
        <p:nvSpPr>
          <p:cNvPr id="223235" name="Rectangle 3"/>
          <p:cNvSpPr>
            <a:spLocks noGrp="1" noChangeArrowheads="1"/>
          </p:cNvSpPr>
          <p:nvPr>
            <p:ph idx="1"/>
          </p:nvPr>
        </p:nvSpPr>
        <p:spPr/>
        <p:txBody>
          <a:bodyPr/>
          <a:lstStyle/>
          <a:p>
            <a:r>
              <a:rPr lang="en-US" altLang="en-US" dirty="0"/>
              <a:t>LRU needs special hardware and still slow.</a:t>
            </a:r>
            <a:endParaRPr lang="en-US" altLang="zh-CN" dirty="0">
              <a:solidFill>
                <a:srgbClr val="0000FF"/>
              </a:solidFill>
            </a:endParaRPr>
          </a:p>
          <a:p>
            <a:r>
              <a:rPr lang="en-US" altLang="zh-CN" dirty="0">
                <a:solidFill>
                  <a:srgbClr val="0000FF"/>
                </a:solidFill>
              </a:rPr>
              <a:t>Reference bit algorithm</a:t>
            </a:r>
            <a:endParaRPr lang="en-US" altLang="zh-CN" dirty="0"/>
          </a:p>
          <a:p>
            <a:pPr lvl="1"/>
            <a:r>
              <a:rPr lang="en-US" altLang="zh-CN" dirty="0"/>
              <a:t>With each page entry associate a bit, initially set to 0.</a:t>
            </a:r>
            <a:endParaRPr lang="en-US" altLang="zh-CN" dirty="0"/>
          </a:p>
          <a:p>
            <a:pPr lvl="1"/>
            <a:r>
              <a:rPr lang="en-US" altLang="zh-CN" dirty="0"/>
              <a:t>When page is referenced, the bit is set to 1 by the hardware.</a:t>
            </a:r>
            <a:endParaRPr lang="en-US" altLang="zh-CN" dirty="0"/>
          </a:p>
          <a:p>
            <a:pPr lvl="1"/>
            <a:r>
              <a:rPr lang="en-US" altLang="zh-CN" dirty="0"/>
              <a:t>Replace the one which is 0 (if one exists).  </a:t>
            </a:r>
            <a:endParaRPr lang="en-US" altLang="zh-CN" dirty="0"/>
          </a:p>
          <a:p>
            <a:pPr lvl="1"/>
            <a:r>
              <a:rPr lang="en-US" altLang="zh-CN" dirty="0"/>
              <a:t>Problem</a:t>
            </a:r>
            <a:r>
              <a:rPr lang="zh-CN" altLang="en-US" dirty="0"/>
              <a:t>：</a:t>
            </a:r>
            <a:r>
              <a:rPr lang="en-US" altLang="zh-CN" dirty="0"/>
              <a:t>if all pages are referenced, we do not know the order.</a:t>
            </a:r>
            <a:endParaRPr lang="en-US" altLang="zh-CN" dirty="0"/>
          </a:p>
        </p:txBody>
      </p:sp>
      <p:sp>
        <p:nvSpPr>
          <p:cNvPr id="4" name="灯片编号占位符 3"/>
          <p:cNvSpPr>
            <a:spLocks noGrp="1"/>
          </p:cNvSpPr>
          <p:nvPr>
            <p:ph type="sldNum" sz="quarter" idx="10"/>
          </p:nvPr>
        </p:nvSpPr>
        <p:spPr/>
        <p:txBody>
          <a:bodyPr/>
          <a:lstStyle/>
          <a:p>
            <a:fld id="{D880228B-12BB-4B3A-B3D5-2FFDE3699054}"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left)">
                                      <p:cBhvr>
                                        <p:cTn id="7" dur="500"/>
                                        <p:tgtEl>
                                          <p:spTgt spid="223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wipe(left)">
                                      <p:cBhvr>
                                        <p:cTn id="12" dur="500"/>
                                        <p:tgtEl>
                                          <p:spTgt spid="22323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3235">
                                            <p:txEl>
                                              <p:pRg st="2" end="2"/>
                                            </p:txEl>
                                          </p:spTgt>
                                        </p:tgtEl>
                                        <p:attrNameLst>
                                          <p:attrName>style.visibility</p:attrName>
                                        </p:attrNameLst>
                                      </p:cBhvr>
                                      <p:to>
                                        <p:strVal val="visible"/>
                                      </p:to>
                                    </p:set>
                                    <p:animEffect transition="in" filter="wipe(left)">
                                      <p:cBhvr>
                                        <p:cTn id="15" dur="500"/>
                                        <p:tgtEl>
                                          <p:spTgt spid="22323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3235">
                                            <p:txEl>
                                              <p:pRg st="3" end="3"/>
                                            </p:txEl>
                                          </p:spTgt>
                                        </p:tgtEl>
                                        <p:attrNameLst>
                                          <p:attrName>style.visibility</p:attrName>
                                        </p:attrNameLst>
                                      </p:cBhvr>
                                      <p:to>
                                        <p:strVal val="visible"/>
                                      </p:to>
                                    </p:set>
                                    <p:animEffect transition="in" filter="wipe(left)">
                                      <p:cBhvr>
                                        <p:cTn id="18" dur="500"/>
                                        <p:tgtEl>
                                          <p:spTgt spid="22323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3235">
                                            <p:txEl>
                                              <p:pRg st="4" end="4"/>
                                            </p:txEl>
                                          </p:spTgt>
                                        </p:tgtEl>
                                        <p:attrNameLst>
                                          <p:attrName>style.visibility</p:attrName>
                                        </p:attrNameLst>
                                      </p:cBhvr>
                                      <p:to>
                                        <p:strVal val="visible"/>
                                      </p:to>
                                    </p:set>
                                    <p:animEffect transition="in" filter="wipe(left)">
                                      <p:cBhvr>
                                        <p:cTn id="21" dur="500"/>
                                        <p:tgtEl>
                                          <p:spTgt spid="22323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3235">
                                            <p:txEl>
                                              <p:pRg st="5" end="5"/>
                                            </p:txEl>
                                          </p:spTgt>
                                        </p:tgtEl>
                                        <p:attrNameLst>
                                          <p:attrName>style.visibility</p:attrName>
                                        </p:attrNameLst>
                                      </p:cBhvr>
                                      <p:to>
                                        <p:strVal val="visible"/>
                                      </p:to>
                                    </p:set>
                                    <p:animEffect transition="in" filter="wipe(left)">
                                      <p:cBhvr>
                                        <p:cTn id="24" dur="500"/>
                                        <p:tgtEl>
                                          <p:spTgt spid="223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zh-CN" dirty="0"/>
              <a:t>LRU Approximation Algorithms</a:t>
            </a:r>
            <a:endParaRPr lang="en-US" altLang="zh-CN" dirty="0"/>
          </a:p>
        </p:txBody>
      </p:sp>
      <p:sp>
        <p:nvSpPr>
          <p:cNvPr id="314371" name="Rectangle 3"/>
          <p:cNvSpPr>
            <a:spLocks noGrp="1" noChangeArrowheads="1"/>
          </p:cNvSpPr>
          <p:nvPr>
            <p:ph idx="1"/>
          </p:nvPr>
        </p:nvSpPr>
        <p:spPr>
          <a:xfrm>
            <a:off x="406400" y="1089360"/>
            <a:ext cx="11520000" cy="5580000"/>
          </a:xfrm>
        </p:spPr>
        <p:txBody>
          <a:bodyPr>
            <a:normAutofit/>
          </a:bodyPr>
          <a:lstStyle/>
          <a:p>
            <a:pPr>
              <a:spcBef>
                <a:spcPts val="600"/>
              </a:spcBef>
            </a:pPr>
            <a:r>
              <a:rPr lang="en-US" altLang="zh-CN" dirty="0">
                <a:solidFill>
                  <a:srgbClr val="0000FF"/>
                </a:solidFill>
              </a:rPr>
              <a:t>Additional-reference-bits algorithm</a:t>
            </a:r>
            <a:endParaRPr lang="en-US" altLang="zh-CN" dirty="0"/>
          </a:p>
          <a:p>
            <a:pPr lvl="1">
              <a:spcBef>
                <a:spcPts val="600"/>
              </a:spcBef>
            </a:pPr>
            <a:r>
              <a:rPr lang="en-US" altLang="zh-CN" dirty="0"/>
              <a:t>Keep an 8-bit byte for each page in a table in memory.</a:t>
            </a:r>
            <a:endParaRPr lang="en-US" altLang="zh-CN" dirty="0"/>
          </a:p>
          <a:p>
            <a:pPr lvl="1">
              <a:spcBef>
                <a:spcPts val="600"/>
              </a:spcBef>
            </a:pPr>
            <a:r>
              <a:rPr lang="en-US" altLang="zh-CN" dirty="0"/>
              <a:t>At regular intervals, a </a:t>
            </a:r>
            <a:r>
              <a:rPr lang="en-US" altLang="zh-CN" dirty="0">
                <a:solidFill>
                  <a:srgbClr val="0000FF"/>
                </a:solidFill>
              </a:rPr>
              <a:t>timer</a:t>
            </a:r>
            <a:r>
              <a:rPr lang="en-US" altLang="zh-CN" dirty="0"/>
              <a:t> </a:t>
            </a:r>
            <a:r>
              <a:rPr lang="en-US" altLang="zh-CN" dirty="0">
                <a:solidFill>
                  <a:srgbClr val="0000FF"/>
                </a:solidFill>
              </a:rPr>
              <a:t>interrupts</a:t>
            </a:r>
            <a:r>
              <a:rPr lang="en-US" altLang="zh-CN" dirty="0"/>
              <a:t>, OS </a:t>
            </a:r>
            <a:r>
              <a:rPr lang="en-US" altLang="zh-CN" dirty="0">
                <a:solidFill>
                  <a:srgbClr val="0000FF"/>
                </a:solidFill>
              </a:rPr>
              <a:t>shifts</a:t>
            </a:r>
            <a:r>
              <a:rPr lang="en-US" altLang="zh-CN" dirty="0"/>
              <a:t> the reference bit for each page into the high-order bit of its 8-bit byte, shifting the other bits right by 1 bit and </a:t>
            </a:r>
            <a:r>
              <a:rPr lang="en-US" altLang="zh-CN" dirty="0">
                <a:solidFill>
                  <a:srgbClr val="0000FF"/>
                </a:solidFill>
              </a:rPr>
              <a:t>discarding</a:t>
            </a:r>
            <a:r>
              <a:rPr lang="en-US" altLang="zh-CN" dirty="0"/>
              <a:t> the low-order bit.</a:t>
            </a:r>
            <a:endParaRPr lang="en-US" altLang="zh-CN" dirty="0"/>
          </a:p>
          <a:p>
            <a:pPr lvl="2">
              <a:spcBef>
                <a:spcPts val="600"/>
              </a:spcBef>
            </a:pPr>
            <a:endParaRPr lang="en-US" altLang="zh-CN" dirty="0"/>
          </a:p>
          <a:p>
            <a:pPr lvl="2">
              <a:spcBef>
                <a:spcPts val="600"/>
              </a:spcBef>
            </a:pPr>
            <a:endParaRPr lang="en-US" altLang="zh-CN" dirty="0"/>
          </a:p>
          <a:p>
            <a:pPr lvl="2">
              <a:spcBef>
                <a:spcPts val="600"/>
              </a:spcBef>
            </a:pPr>
            <a:endParaRPr lang="en-US" altLang="zh-CN" dirty="0"/>
          </a:p>
          <a:p>
            <a:pPr lvl="2">
              <a:spcBef>
                <a:spcPts val="600"/>
              </a:spcBef>
            </a:pPr>
            <a:endParaRPr lang="en-US" altLang="zh-CN" dirty="0"/>
          </a:p>
          <a:p>
            <a:pPr lvl="1">
              <a:spcBef>
                <a:spcPts val="600"/>
              </a:spcBef>
            </a:pPr>
            <a:r>
              <a:rPr lang="en-US" altLang="zh-CN" dirty="0"/>
              <a:t>These 8-bit byte contains the </a:t>
            </a:r>
            <a:r>
              <a:rPr lang="en-US" altLang="zh-CN" dirty="0">
                <a:solidFill>
                  <a:srgbClr val="0000FF"/>
                </a:solidFill>
              </a:rPr>
              <a:t>history</a:t>
            </a:r>
            <a:r>
              <a:rPr lang="en-US" altLang="zh-CN" dirty="0"/>
              <a:t> of page use for the last 8 time periods.</a:t>
            </a:r>
            <a:endParaRPr lang="en-US" altLang="zh-CN" dirty="0"/>
          </a:p>
          <a:p>
            <a:pPr lvl="1">
              <a:spcBef>
                <a:spcPts val="600"/>
              </a:spcBef>
            </a:pPr>
            <a:r>
              <a:rPr lang="en-US" altLang="zh-CN" dirty="0"/>
              <a:t>The page with the </a:t>
            </a:r>
            <a:r>
              <a:rPr lang="en-US" altLang="zh-CN" dirty="0">
                <a:solidFill>
                  <a:srgbClr val="0000FF"/>
                </a:solidFill>
              </a:rPr>
              <a:t>lowest</a:t>
            </a:r>
            <a:r>
              <a:rPr lang="en-US" altLang="zh-CN" dirty="0"/>
              <a:t> number is the LRU page, can be replaced.</a:t>
            </a:r>
            <a:endParaRPr lang="en-US" altLang="zh-CN" dirty="0"/>
          </a:p>
          <a:p>
            <a:pPr lvl="1">
              <a:spcBef>
                <a:spcPts val="600"/>
              </a:spcBef>
            </a:pPr>
            <a:r>
              <a:rPr lang="en-US" altLang="zh-CN" dirty="0"/>
              <a:t>1 00000000 /  0 11111111 ?</a:t>
            </a:r>
            <a:endParaRPr lang="en-US" altLang="zh-CN" dirty="0"/>
          </a:p>
        </p:txBody>
      </p:sp>
      <p:sp>
        <p:nvSpPr>
          <p:cNvPr id="26" name="灯片编号占位符 3"/>
          <p:cNvSpPr>
            <a:spLocks noGrp="1"/>
          </p:cNvSpPr>
          <p:nvPr>
            <p:ph type="sldNum" sz="quarter" idx="10"/>
          </p:nvPr>
        </p:nvSpPr>
        <p:spPr/>
        <p:txBody>
          <a:bodyPr/>
          <a:lstStyle/>
          <a:p>
            <a:fld id="{64ED659D-5DD9-49BB-9ACE-2F33259C7C05}" type="slidenum">
              <a:rPr lang="en-US" altLang="zh-CN"/>
            </a:fld>
            <a:endParaRPr lang="en-US" altLang="zh-CN"/>
          </a:p>
        </p:txBody>
      </p:sp>
      <p:grpSp>
        <p:nvGrpSpPr>
          <p:cNvPr id="314375" name="Group 7"/>
          <p:cNvGrpSpPr/>
          <p:nvPr/>
        </p:nvGrpSpPr>
        <p:grpSpPr bwMode="auto">
          <a:xfrm>
            <a:off x="4880286" y="3403046"/>
            <a:ext cx="4321175" cy="900113"/>
            <a:chOff x="1774" y="3577"/>
            <a:chExt cx="2722" cy="567"/>
          </a:xfrm>
        </p:grpSpPr>
        <p:sp>
          <p:nvSpPr>
            <p:cNvPr id="314376" name="Rectangle 8"/>
            <p:cNvSpPr>
              <a:spLocks noChangeArrowheads="1"/>
            </p:cNvSpPr>
            <p:nvPr/>
          </p:nvSpPr>
          <p:spPr bwMode="auto">
            <a:xfrm>
              <a:off x="1774"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7" name="Rectangle 9"/>
            <p:cNvSpPr>
              <a:spLocks noChangeArrowheads="1"/>
            </p:cNvSpPr>
            <p:nvPr/>
          </p:nvSpPr>
          <p:spPr bwMode="auto">
            <a:xfrm>
              <a:off x="2114"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8" name="Rectangle 10"/>
            <p:cNvSpPr>
              <a:spLocks noChangeArrowheads="1"/>
            </p:cNvSpPr>
            <p:nvPr/>
          </p:nvSpPr>
          <p:spPr bwMode="auto">
            <a:xfrm>
              <a:off x="2455"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9" name="Rectangle 11"/>
            <p:cNvSpPr>
              <a:spLocks noChangeArrowheads="1"/>
            </p:cNvSpPr>
            <p:nvPr/>
          </p:nvSpPr>
          <p:spPr bwMode="auto">
            <a:xfrm>
              <a:off x="2795"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0" name="Rectangle 12"/>
            <p:cNvSpPr>
              <a:spLocks noChangeArrowheads="1"/>
            </p:cNvSpPr>
            <p:nvPr/>
          </p:nvSpPr>
          <p:spPr bwMode="auto">
            <a:xfrm>
              <a:off x="3135"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1" name="Rectangle 13"/>
            <p:cNvSpPr>
              <a:spLocks noChangeArrowheads="1"/>
            </p:cNvSpPr>
            <p:nvPr/>
          </p:nvSpPr>
          <p:spPr bwMode="auto">
            <a:xfrm>
              <a:off x="3475"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2" name="Rectangle 14"/>
            <p:cNvSpPr>
              <a:spLocks noChangeArrowheads="1"/>
            </p:cNvSpPr>
            <p:nvPr/>
          </p:nvSpPr>
          <p:spPr bwMode="auto">
            <a:xfrm>
              <a:off x="3816"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3" name="Rectangle 15"/>
            <p:cNvSpPr>
              <a:spLocks noChangeArrowheads="1"/>
            </p:cNvSpPr>
            <p:nvPr/>
          </p:nvSpPr>
          <p:spPr bwMode="auto">
            <a:xfrm>
              <a:off x="4156"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84" name="Text Box 16"/>
            <p:cNvSpPr txBox="1">
              <a:spLocks noChangeArrowheads="1"/>
            </p:cNvSpPr>
            <p:nvPr/>
          </p:nvSpPr>
          <p:spPr bwMode="auto">
            <a:xfrm>
              <a:off x="2682" y="3577"/>
              <a:ext cx="9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History bits</a:t>
              </a:r>
              <a:endParaRPr lang="en-US" altLang="zh-CN" sz="2000" b="1" dirty="0"/>
            </a:p>
          </p:txBody>
        </p:sp>
      </p:grpSp>
      <p:grpSp>
        <p:nvGrpSpPr>
          <p:cNvPr id="314385" name="Group 17"/>
          <p:cNvGrpSpPr/>
          <p:nvPr/>
        </p:nvGrpSpPr>
        <p:grpSpPr bwMode="auto">
          <a:xfrm>
            <a:off x="4070660" y="4079320"/>
            <a:ext cx="4814888" cy="0"/>
            <a:chOff x="1264" y="4003"/>
            <a:chExt cx="3033" cy="0"/>
          </a:xfrm>
        </p:grpSpPr>
        <p:sp>
          <p:nvSpPr>
            <p:cNvPr id="314386" name="Line 18"/>
            <p:cNvSpPr>
              <a:spLocks noChangeShapeType="1"/>
            </p:cNvSpPr>
            <p:nvPr/>
          </p:nvSpPr>
          <p:spPr bwMode="auto">
            <a:xfrm>
              <a:off x="1264" y="4003"/>
              <a:ext cx="51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4387" name="Line 19"/>
            <p:cNvSpPr>
              <a:spLocks noChangeShapeType="1"/>
            </p:cNvSpPr>
            <p:nvPr/>
          </p:nvSpPr>
          <p:spPr bwMode="auto">
            <a:xfrm>
              <a:off x="1973" y="4003"/>
              <a:ext cx="25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4388" name="Line 20"/>
            <p:cNvSpPr>
              <a:spLocks noChangeShapeType="1"/>
            </p:cNvSpPr>
            <p:nvPr/>
          </p:nvSpPr>
          <p:spPr bwMode="auto">
            <a:xfrm>
              <a:off x="2313" y="4003"/>
              <a:ext cx="25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4389" name="Line 21"/>
            <p:cNvSpPr>
              <a:spLocks noChangeShapeType="1"/>
            </p:cNvSpPr>
            <p:nvPr/>
          </p:nvSpPr>
          <p:spPr bwMode="auto">
            <a:xfrm>
              <a:off x="2653" y="4003"/>
              <a:ext cx="25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4390" name="Line 22"/>
            <p:cNvSpPr>
              <a:spLocks noChangeShapeType="1"/>
            </p:cNvSpPr>
            <p:nvPr/>
          </p:nvSpPr>
          <p:spPr bwMode="auto">
            <a:xfrm>
              <a:off x="2994" y="4003"/>
              <a:ext cx="25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4391" name="Line 23"/>
            <p:cNvSpPr>
              <a:spLocks noChangeShapeType="1"/>
            </p:cNvSpPr>
            <p:nvPr/>
          </p:nvSpPr>
          <p:spPr bwMode="auto">
            <a:xfrm>
              <a:off x="3362" y="4003"/>
              <a:ext cx="25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4392" name="Line 24"/>
            <p:cNvSpPr>
              <a:spLocks noChangeShapeType="1"/>
            </p:cNvSpPr>
            <p:nvPr/>
          </p:nvSpPr>
          <p:spPr bwMode="auto">
            <a:xfrm>
              <a:off x="3702" y="4003"/>
              <a:ext cx="25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4393" name="Line 25"/>
            <p:cNvSpPr>
              <a:spLocks noChangeShapeType="1"/>
            </p:cNvSpPr>
            <p:nvPr/>
          </p:nvSpPr>
          <p:spPr bwMode="auto">
            <a:xfrm>
              <a:off x="4042" y="4003"/>
              <a:ext cx="25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 name="组合 1"/>
          <p:cNvGrpSpPr/>
          <p:nvPr/>
        </p:nvGrpSpPr>
        <p:grpSpPr>
          <a:xfrm>
            <a:off x="2540605" y="3383996"/>
            <a:ext cx="2072980" cy="919163"/>
            <a:chOff x="476545" y="5345152"/>
            <a:chExt cx="2072980" cy="919163"/>
          </a:xfrm>
        </p:grpSpPr>
        <p:grpSp>
          <p:nvGrpSpPr>
            <p:cNvPr id="314372" name="Group 4"/>
            <p:cNvGrpSpPr/>
            <p:nvPr/>
          </p:nvGrpSpPr>
          <p:grpSpPr bwMode="auto">
            <a:xfrm>
              <a:off x="1554163" y="5345152"/>
              <a:ext cx="995362" cy="919163"/>
              <a:chOff x="979" y="3565"/>
              <a:chExt cx="627" cy="579"/>
            </a:xfrm>
          </p:grpSpPr>
          <p:sp>
            <p:nvSpPr>
              <p:cNvPr id="314373" name="Rectangle 5"/>
              <p:cNvSpPr>
                <a:spLocks noChangeArrowheads="1"/>
              </p:cNvSpPr>
              <p:nvPr/>
            </p:nvSpPr>
            <p:spPr bwMode="auto">
              <a:xfrm>
                <a:off x="1094" y="3861"/>
                <a:ext cx="340" cy="28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374" name="Text Box 6"/>
              <p:cNvSpPr txBox="1">
                <a:spLocks noChangeArrowheads="1"/>
              </p:cNvSpPr>
              <p:nvPr/>
            </p:nvSpPr>
            <p:spPr bwMode="auto">
              <a:xfrm>
                <a:off x="979" y="3565"/>
                <a:ext cx="62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Ref. bit</a:t>
                </a:r>
                <a:endParaRPr lang="en-US" altLang="zh-CN" sz="2000" b="1" dirty="0"/>
              </a:p>
            </p:txBody>
          </p:sp>
        </p:grpSp>
        <p:sp>
          <p:nvSpPr>
            <p:cNvPr id="27" name="Rectangle 5"/>
            <p:cNvSpPr>
              <a:spLocks noChangeArrowheads="1"/>
            </p:cNvSpPr>
            <p:nvPr/>
          </p:nvSpPr>
          <p:spPr bwMode="auto">
            <a:xfrm>
              <a:off x="476545" y="5815052"/>
              <a:ext cx="1260000" cy="4492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a:t>
              </a:r>
              <a:endParaRPr lang="zh-CN" altLang="en-US" dirty="0"/>
            </a:p>
          </p:txBody>
        </p:sp>
        <p:sp>
          <p:nvSpPr>
            <p:cNvPr id="28" name="Text Box 6"/>
            <p:cNvSpPr txBox="1">
              <a:spLocks noChangeArrowheads="1"/>
            </p:cNvSpPr>
            <p:nvPr/>
          </p:nvSpPr>
          <p:spPr bwMode="auto">
            <a:xfrm>
              <a:off x="501600" y="5372385"/>
              <a:ext cx="8547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F#  …</a:t>
              </a:r>
              <a:endParaRPr lang="en-US" altLang="zh-CN" sz="20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Effect transition="in" filter="wipe(left)">
                                      <p:cBhvr>
                                        <p:cTn id="7" dur="500"/>
                                        <p:tgtEl>
                                          <p:spTgt spid="31437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4371">
                                            <p:txEl>
                                              <p:pRg st="1" end="1"/>
                                            </p:txEl>
                                          </p:spTgt>
                                        </p:tgtEl>
                                        <p:attrNameLst>
                                          <p:attrName>style.visibility</p:attrName>
                                        </p:attrNameLst>
                                      </p:cBhvr>
                                      <p:to>
                                        <p:strVal val="visible"/>
                                      </p:to>
                                    </p:set>
                                    <p:animEffect transition="in" filter="wipe(left)">
                                      <p:cBhvr>
                                        <p:cTn id="10" dur="500"/>
                                        <p:tgtEl>
                                          <p:spTgt spid="31437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4371">
                                            <p:txEl>
                                              <p:pRg st="2" end="2"/>
                                            </p:txEl>
                                          </p:spTgt>
                                        </p:tgtEl>
                                        <p:attrNameLst>
                                          <p:attrName>style.visibility</p:attrName>
                                        </p:attrNameLst>
                                      </p:cBhvr>
                                      <p:to>
                                        <p:strVal val="visible"/>
                                      </p:to>
                                    </p:set>
                                    <p:animEffect transition="in" filter="wipe(left)">
                                      <p:cBhvr>
                                        <p:cTn id="13" dur="500"/>
                                        <p:tgtEl>
                                          <p:spTgt spid="3143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14375"/>
                                        </p:tgtEl>
                                        <p:attrNameLst>
                                          <p:attrName>style.visibility</p:attrName>
                                        </p:attrNameLst>
                                      </p:cBhvr>
                                      <p:to>
                                        <p:strVal val="visible"/>
                                      </p:to>
                                    </p:set>
                                    <p:animEffect transition="in" filter="wipe(left)">
                                      <p:cBhvr>
                                        <p:cTn id="23" dur="500"/>
                                        <p:tgtEl>
                                          <p:spTgt spid="31437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14385"/>
                                        </p:tgtEl>
                                        <p:attrNameLst>
                                          <p:attrName>style.visibility</p:attrName>
                                        </p:attrNameLst>
                                      </p:cBhvr>
                                      <p:to>
                                        <p:strVal val="visible"/>
                                      </p:to>
                                    </p:set>
                                    <p:animEffect transition="in" filter="wipe(left)">
                                      <p:cBhvr>
                                        <p:cTn id="28" dur="500"/>
                                        <p:tgtEl>
                                          <p:spTgt spid="31438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14371">
                                            <p:txEl>
                                              <p:pRg st="7" end="7"/>
                                            </p:txEl>
                                          </p:spTgt>
                                        </p:tgtEl>
                                        <p:attrNameLst>
                                          <p:attrName>style.visibility</p:attrName>
                                        </p:attrNameLst>
                                      </p:cBhvr>
                                      <p:to>
                                        <p:strVal val="visible"/>
                                      </p:to>
                                    </p:set>
                                    <p:animEffect transition="in" filter="wipe(left)">
                                      <p:cBhvr>
                                        <p:cTn id="31" dur="500"/>
                                        <p:tgtEl>
                                          <p:spTgt spid="314371">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14371">
                                            <p:txEl>
                                              <p:pRg st="8" end="8"/>
                                            </p:txEl>
                                          </p:spTgt>
                                        </p:tgtEl>
                                        <p:attrNameLst>
                                          <p:attrName>style.visibility</p:attrName>
                                        </p:attrNameLst>
                                      </p:cBhvr>
                                      <p:to>
                                        <p:strVal val="visible"/>
                                      </p:to>
                                    </p:set>
                                    <p:animEffect transition="in" filter="wipe(left)">
                                      <p:cBhvr>
                                        <p:cTn id="34" dur="500"/>
                                        <p:tgtEl>
                                          <p:spTgt spid="314371">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14371">
                                            <p:txEl>
                                              <p:pRg st="9" end="9"/>
                                            </p:txEl>
                                          </p:spTgt>
                                        </p:tgtEl>
                                        <p:attrNameLst>
                                          <p:attrName>style.visibility</p:attrName>
                                        </p:attrNameLst>
                                      </p:cBhvr>
                                      <p:to>
                                        <p:strVal val="visible"/>
                                      </p:to>
                                    </p:set>
                                    <p:animEffect transition="in" filter="wipe(left)">
                                      <p:cBhvr>
                                        <p:cTn id="37" dur="500"/>
                                        <p:tgtEl>
                                          <p:spTgt spid="3143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31115" y="2079290"/>
            <a:ext cx="2484966" cy="39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p:txBody>
          <a:bodyPr/>
          <a:lstStyle/>
          <a:p>
            <a:r>
              <a:rPr lang="en-US" altLang="zh-CN" dirty="0"/>
              <a:t>LRU Approximation Algorithms</a:t>
            </a:r>
            <a:endParaRPr lang="en-US" altLang="zh-CN" dirty="0"/>
          </a:p>
        </p:txBody>
      </p:sp>
      <p:sp>
        <p:nvSpPr>
          <p:cNvPr id="296963" name="Rectangle 3"/>
          <p:cNvSpPr>
            <a:spLocks noGrp="1" noChangeArrowheads="1"/>
          </p:cNvSpPr>
          <p:nvPr>
            <p:ph idx="1"/>
          </p:nvPr>
        </p:nvSpPr>
        <p:spPr>
          <a:xfrm>
            <a:off x="396647" y="1089360"/>
            <a:ext cx="6284418" cy="5580000"/>
          </a:xfrm>
        </p:spPr>
        <p:txBody>
          <a:bodyPr/>
          <a:lstStyle/>
          <a:p>
            <a:r>
              <a:rPr lang="en-US" altLang="zh-CN" dirty="0">
                <a:solidFill>
                  <a:srgbClr val="0000FF"/>
                </a:solidFill>
              </a:rPr>
              <a:t>Second chance</a:t>
            </a:r>
            <a:endParaRPr lang="en-US" altLang="zh-CN" dirty="0"/>
          </a:p>
          <a:p>
            <a:pPr lvl="1"/>
            <a:r>
              <a:rPr lang="en-US" altLang="zh-CN" dirty="0"/>
              <a:t>Basic algorithm: </a:t>
            </a:r>
            <a:br>
              <a:rPr lang="en-US" altLang="zh-CN" dirty="0"/>
            </a:br>
            <a:r>
              <a:rPr lang="en-US" altLang="zh-CN" dirty="0">
                <a:solidFill>
                  <a:srgbClr val="0000FF"/>
                </a:solidFill>
              </a:rPr>
              <a:t>FIFO</a:t>
            </a:r>
            <a:r>
              <a:rPr lang="en-US" altLang="zh-CN" dirty="0"/>
              <a:t> replacement algorithm.</a:t>
            </a:r>
            <a:endParaRPr lang="en-US" altLang="zh-CN" dirty="0"/>
          </a:p>
          <a:p>
            <a:pPr lvl="1"/>
            <a:r>
              <a:rPr lang="en-US" altLang="zh-CN" dirty="0"/>
              <a:t>Need reference bit</a:t>
            </a:r>
            <a:endParaRPr lang="en-US" altLang="zh-CN" dirty="0"/>
          </a:p>
          <a:p>
            <a:pPr lvl="1"/>
            <a:r>
              <a:rPr lang="en-US" altLang="zh-CN" dirty="0"/>
              <a:t>Clock replacement</a:t>
            </a:r>
            <a:endParaRPr lang="en-US" altLang="zh-CN" dirty="0"/>
          </a:p>
          <a:p>
            <a:pPr lvl="1"/>
            <a:r>
              <a:rPr lang="en-US" altLang="zh-CN" dirty="0"/>
              <a:t>If page to be replaced (in clock order) has reference bit = 1.  then:</a:t>
            </a:r>
            <a:endParaRPr lang="en-US" altLang="zh-CN" dirty="0"/>
          </a:p>
          <a:p>
            <a:pPr lvl="2"/>
            <a:r>
              <a:rPr lang="en-US" altLang="zh-CN" sz="2400" dirty="0"/>
              <a:t>set its reference bit 0, its arrival time to the current time.</a:t>
            </a:r>
            <a:endParaRPr lang="en-US" altLang="zh-CN" sz="2400" dirty="0"/>
          </a:p>
          <a:p>
            <a:pPr lvl="2"/>
            <a:r>
              <a:rPr lang="en-US" altLang="zh-CN" sz="2400" dirty="0"/>
              <a:t>leave the page in memory.</a:t>
            </a:r>
            <a:endParaRPr lang="en-US" altLang="zh-CN" sz="2400" dirty="0"/>
          </a:p>
          <a:p>
            <a:pPr lvl="2"/>
            <a:r>
              <a:rPr lang="en-US" altLang="zh-CN" sz="2400" dirty="0"/>
              <a:t>replace next page  (in clock order), subject to same rules.</a:t>
            </a:r>
            <a:endParaRPr lang="en-US" altLang="zh-CN" sz="2400" dirty="0"/>
          </a:p>
        </p:txBody>
      </p:sp>
      <p:sp>
        <p:nvSpPr>
          <p:cNvPr id="4" name="灯片编号占位符 3"/>
          <p:cNvSpPr>
            <a:spLocks noGrp="1"/>
          </p:cNvSpPr>
          <p:nvPr>
            <p:ph type="sldNum" sz="quarter" idx="10"/>
          </p:nvPr>
        </p:nvSpPr>
        <p:spPr/>
        <p:txBody>
          <a:bodyPr/>
          <a:lstStyle/>
          <a:p>
            <a:fld id="{55BE0DA4-9D48-4068-BF78-EC1160D7428C}" type="slidenum">
              <a:rPr lang="en-US" altLang="zh-CN"/>
            </a:fld>
            <a:endParaRPr lang="en-US" altLang="zh-CN"/>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640" y="2034285"/>
            <a:ext cx="1900000" cy="39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组合 10"/>
          <p:cNvGrpSpPr/>
          <p:nvPr/>
        </p:nvGrpSpPr>
        <p:grpSpPr>
          <a:xfrm>
            <a:off x="9956640" y="4509560"/>
            <a:ext cx="459840" cy="738070"/>
            <a:chOff x="7092280" y="4374105"/>
            <a:chExt cx="360000" cy="738070"/>
          </a:xfrm>
        </p:grpSpPr>
        <p:sp>
          <p:nvSpPr>
            <p:cNvPr id="9" name="右箭头 8"/>
            <p:cNvSpPr/>
            <p:nvPr/>
          </p:nvSpPr>
          <p:spPr bwMode="auto">
            <a:xfrm>
              <a:off x="7092280" y="5004175"/>
              <a:ext cx="360000" cy="108000"/>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0" name="矩形 9"/>
            <p:cNvSpPr/>
            <p:nvPr/>
          </p:nvSpPr>
          <p:spPr bwMode="auto">
            <a:xfrm>
              <a:off x="7092280" y="4374105"/>
              <a:ext cx="360000" cy="5400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wipe(left)">
                                      <p:cBhvr>
                                        <p:cTn id="7" dur="500"/>
                                        <p:tgtEl>
                                          <p:spTgt spid="296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wipe(left)">
                                      <p:cBhvr>
                                        <p:cTn id="12" dur="500"/>
                                        <p:tgtEl>
                                          <p:spTgt spid="29696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96963">
                                            <p:txEl>
                                              <p:pRg st="2" end="2"/>
                                            </p:txEl>
                                          </p:spTgt>
                                        </p:tgtEl>
                                        <p:attrNameLst>
                                          <p:attrName>style.visibility</p:attrName>
                                        </p:attrNameLst>
                                      </p:cBhvr>
                                      <p:to>
                                        <p:strVal val="visible"/>
                                      </p:to>
                                    </p:set>
                                    <p:animEffect transition="in" filter="wipe(left)">
                                      <p:cBhvr>
                                        <p:cTn id="15" dur="500"/>
                                        <p:tgtEl>
                                          <p:spTgt spid="29696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6963">
                                            <p:txEl>
                                              <p:pRg st="3" end="3"/>
                                            </p:txEl>
                                          </p:spTgt>
                                        </p:tgtEl>
                                        <p:attrNameLst>
                                          <p:attrName>style.visibility</p:attrName>
                                        </p:attrNameLst>
                                      </p:cBhvr>
                                      <p:to>
                                        <p:strVal val="visible"/>
                                      </p:to>
                                    </p:set>
                                    <p:animEffect transition="in" filter="wipe(left)">
                                      <p:cBhvr>
                                        <p:cTn id="18" dur="500"/>
                                        <p:tgtEl>
                                          <p:spTgt spid="2969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par>
                                <p:cTn id="24" presetID="22" presetClass="entr" presetSubtype="1"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6963">
                                            <p:txEl>
                                              <p:pRg st="4" end="4"/>
                                            </p:txEl>
                                          </p:spTgt>
                                        </p:tgtEl>
                                        <p:attrNameLst>
                                          <p:attrName>style.visibility</p:attrName>
                                        </p:attrNameLst>
                                      </p:cBhvr>
                                      <p:to>
                                        <p:strVal val="visible"/>
                                      </p:to>
                                    </p:set>
                                    <p:animEffect transition="in" filter="wipe(left)">
                                      <p:cBhvr>
                                        <p:cTn id="31" dur="500"/>
                                        <p:tgtEl>
                                          <p:spTgt spid="296963">
                                            <p:txEl>
                                              <p:pRg st="4" end="4"/>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96963">
                                            <p:txEl>
                                              <p:pRg st="5" end="5"/>
                                            </p:txEl>
                                          </p:spTgt>
                                        </p:tgtEl>
                                        <p:attrNameLst>
                                          <p:attrName>style.visibility</p:attrName>
                                        </p:attrNameLst>
                                      </p:cBhvr>
                                      <p:to>
                                        <p:strVal val="visible"/>
                                      </p:to>
                                    </p:set>
                                    <p:animEffect transition="in" filter="wipe(left)">
                                      <p:cBhvr>
                                        <p:cTn id="34" dur="500"/>
                                        <p:tgtEl>
                                          <p:spTgt spid="296963">
                                            <p:txEl>
                                              <p:pRg st="5" end="5"/>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6963">
                                            <p:txEl>
                                              <p:pRg st="6" end="6"/>
                                            </p:txEl>
                                          </p:spTgt>
                                        </p:tgtEl>
                                        <p:attrNameLst>
                                          <p:attrName>style.visibility</p:attrName>
                                        </p:attrNameLst>
                                      </p:cBhvr>
                                      <p:to>
                                        <p:strVal val="visible"/>
                                      </p:to>
                                    </p:set>
                                    <p:animEffect transition="in" filter="wipe(left)">
                                      <p:cBhvr>
                                        <p:cTn id="37" dur="500"/>
                                        <p:tgtEl>
                                          <p:spTgt spid="296963">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6963">
                                            <p:txEl>
                                              <p:pRg st="7" end="7"/>
                                            </p:txEl>
                                          </p:spTgt>
                                        </p:tgtEl>
                                        <p:attrNameLst>
                                          <p:attrName>style.visibility</p:attrName>
                                        </p:attrNameLst>
                                      </p:cBhvr>
                                      <p:to>
                                        <p:strVal val="visible"/>
                                      </p:to>
                                    </p:set>
                                    <p:animEffect transition="in" filter="wipe(left)">
                                      <p:cBhvr>
                                        <p:cTn id="40" dur="500"/>
                                        <p:tgtEl>
                                          <p:spTgt spid="29696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zh-CN" dirty="0"/>
              <a:t>LRU Approximation Algorithms</a:t>
            </a:r>
            <a:endParaRPr lang="en-US" altLang="zh-CN" dirty="0"/>
          </a:p>
        </p:txBody>
      </p:sp>
      <p:sp>
        <p:nvSpPr>
          <p:cNvPr id="227331" name="Rectangle 3"/>
          <p:cNvSpPr>
            <a:spLocks noGrp="1" noChangeArrowheads="1"/>
          </p:cNvSpPr>
          <p:nvPr>
            <p:ph idx="1"/>
          </p:nvPr>
        </p:nvSpPr>
        <p:spPr/>
        <p:txBody>
          <a:bodyPr>
            <a:normAutofit/>
          </a:bodyPr>
          <a:lstStyle/>
          <a:p>
            <a:r>
              <a:rPr lang="en-US" altLang="zh-CN" dirty="0">
                <a:solidFill>
                  <a:srgbClr val="0000FF"/>
                </a:solidFill>
              </a:rPr>
              <a:t>Enhanced Second-Chance Algorithm </a:t>
            </a:r>
            <a:endParaRPr lang="en-US" altLang="zh-CN" dirty="0">
              <a:solidFill>
                <a:srgbClr val="0000FF"/>
              </a:solidFill>
            </a:endParaRPr>
          </a:p>
          <a:p>
            <a:pPr lvl="1"/>
            <a:r>
              <a:rPr lang="en-US" altLang="zh-CN" dirty="0"/>
              <a:t>Considering both the reference bit and the modify bit as an ordered pair </a:t>
            </a:r>
            <a:r>
              <a:rPr lang="en-US" altLang="en-US" dirty="0"/>
              <a:t>(</a:t>
            </a:r>
            <a:r>
              <a:rPr lang="en-US" altLang="en-US" dirty="0">
                <a:solidFill>
                  <a:srgbClr val="0000FF"/>
                </a:solidFill>
              </a:rPr>
              <a:t>reference bit</a:t>
            </a:r>
            <a:r>
              <a:rPr lang="en-US" altLang="en-US" dirty="0"/>
              <a:t>, </a:t>
            </a:r>
            <a:r>
              <a:rPr lang="en-US" altLang="en-US" dirty="0">
                <a:solidFill>
                  <a:srgbClr val="0000FF"/>
                </a:solidFill>
              </a:rPr>
              <a:t>modify bit</a:t>
            </a:r>
            <a:r>
              <a:rPr lang="en-US" altLang="en-US" dirty="0"/>
              <a:t>)</a:t>
            </a:r>
            <a:r>
              <a:rPr lang="en-US" altLang="zh-CN" dirty="0"/>
              <a:t>.</a:t>
            </a:r>
            <a:endParaRPr lang="en-US" altLang="zh-CN" dirty="0"/>
          </a:p>
          <a:p>
            <a:pPr lvl="1"/>
            <a:r>
              <a:rPr lang="en-US" altLang="zh-CN" dirty="0"/>
              <a:t>Each page is in one of four classes:</a:t>
            </a:r>
            <a:endParaRPr lang="en-US" altLang="zh-CN" dirty="0"/>
          </a:p>
          <a:p>
            <a:pPr lvl="2"/>
            <a:r>
              <a:rPr lang="en-US" altLang="zh-CN" sz="2400" dirty="0">
                <a:solidFill>
                  <a:srgbClr val="0000FF"/>
                </a:solidFill>
              </a:rPr>
              <a:t>(0,0)</a:t>
            </a:r>
            <a:r>
              <a:rPr lang="en-US" altLang="zh-CN" sz="2400" dirty="0"/>
              <a:t>  neither recently used nor modified -- best page to replace</a:t>
            </a:r>
            <a:endParaRPr lang="en-US" altLang="zh-CN" sz="2400" dirty="0"/>
          </a:p>
          <a:p>
            <a:pPr lvl="2"/>
            <a:r>
              <a:rPr lang="en-US" altLang="zh-CN" sz="2400" dirty="0">
                <a:solidFill>
                  <a:srgbClr val="0000FF"/>
                </a:solidFill>
              </a:rPr>
              <a:t>(0,1)</a:t>
            </a:r>
            <a:r>
              <a:rPr lang="en-US" altLang="zh-CN" sz="2400" dirty="0"/>
              <a:t>  not recently used but modified -- the page will need to be written out before replacement.</a:t>
            </a:r>
            <a:endParaRPr lang="en-US" altLang="zh-CN" sz="2400" dirty="0"/>
          </a:p>
          <a:p>
            <a:pPr lvl="2"/>
            <a:r>
              <a:rPr lang="en-US" altLang="zh-CN" sz="2400" dirty="0">
                <a:solidFill>
                  <a:srgbClr val="0000FF"/>
                </a:solidFill>
              </a:rPr>
              <a:t>(1,0)</a:t>
            </a:r>
            <a:r>
              <a:rPr lang="en-US" altLang="zh-CN" sz="2400" dirty="0"/>
              <a:t>  recently used but clean -- probably will be used again soon.</a:t>
            </a:r>
            <a:endParaRPr lang="en-US" altLang="zh-CN" sz="2400" dirty="0"/>
          </a:p>
          <a:p>
            <a:pPr lvl="2"/>
            <a:r>
              <a:rPr lang="en-US" altLang="zh-CN" sz="2400" dirty="0">
                <a:solidFill>
                  <a:srgbClr val="0000FF"/>
                </a:solidFill>
              </a:rPr>
              <a:t>(1,1)</a:t>
            </a:r>
            <a:r>
              <a:rPr lang="en-US" altLang="zh-CN" sz="2400" dirty="0"/>
              <a:t>  recently used and modified -- probably will be used again soon, and the page will be need to be written out to disk before replacement.</a:t>
            </a:r>
            <a:endParaRPr lang="en-US" altLang="zh-CN" sz="2400" dirty="0"/>
          </a:p>
          <a:p>
            <a:pPr lvl="1"/>
            <a:r>
              <a:rPr lang="en-US" altLang="zh-CN" dirty="0"/>
              <a:t>Examine the class to which that page belongs. </a:t>
            </a:r>
            <a:endParaRPr lang="en-US" altLang="zh-CN" dirty="0"/>
          </a:p>
          <a:p>
            <a:pPr lvl="1"/>
            <a:r>
              <a:rPr lang="en-US" altLang="zh-CN" dirty="0"/>
              <a:t>Replace the first page encountered in the lowest non-empty class.</a:t>
            </a:r>
            <a:endParaRPr lang="en-US" altLang="zh-CN" dirty="0"/>
          </a:p>
          <a:p>
            <a:pPr lvl="1"/>
            <a:r>
              <a:rPr lang="en-US" altLang="en-US" dirty="0"/>
              <a:t>Might need to search circular queue several times.</a:t>
            </a:r>
            <a:endParaRPr lang="en-US" altLang="en-US" dirty="0"/>
          </a:p>
        </p:txBody>
      </p:sp>
      <p:sp>
        <p:nvSpPr>
          <p:cNvPr id="4" name="灯片编号占位符 3"/>
          <p:cNvSpPr>
            <a:spLocks noGrp="1"/>
          </p:cNvSpPr>
          <p:nvPr>
            <p:ph type="sldNum" sz="quarter" idx="10"/>
          </p:nvPr>
        </p:nvSpPr>
        <p:spPr/>
        <p:txBody>
          <a:bodyPr/>
          <a:lstStyle/>
          <a:p>
            <a:fld id="{B484387C-4758-4B24-9E9A-DBC7E6A3AFA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left)">
                                      <p:cBhvr>
                                        <p:cTn id="7" dur="500"/>
                                        <p:tgtEl>
                                          <p:spTgt spid="227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wipe(left)">
                                      <p:cBhvr>
                                        <p:cTn id="12" dur="500"/>
                                        <p:tgtEl>
                                          <p:spTgt spid="227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wipe(left)">
                                      <p:cBhvr>
                                        <p:cTn id="17" dur="500"/>
                                        <p:tgtEl>
                                          <p:spTgt spid="22733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7331">
                                            <p:txEl>
                                              <p:pRg st="3" end="3"/>
                                            </p:txEl>
                                          </p:spTgt>
                                        </p:tgtEl>
                                        <p:attrNameLst>
                                          <p:attrName>style.visibility</p:attrName>
                                        </p:attrNameLst>
                                      </p:cBhvr>
                                      <p:to>
                                        <p:strVal val="visible"/>
                                      </p:to>
                                    </p:set>
                                    <p:animEffect transition="in" filter="wipe(left)">
                                      <p:cBhvr>
                                        <p:cTn id="20" dur="500"/>
                                        <p:tgtEl>
                                          <p:spTgt spid="22733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animEffect transition="in" filter="wipe(left)">
                                      <p:cBhvr>
                                        <p:cTn id="23" dur="500"/>
                                        <p:tgtEl>
                                          <p:spTgt spid="22733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27331">
                                            <p:txEl>
                                              <p:pRg st="5" end="5"/>
                                            </p:txEl>
                                          </p:spTgt>
                                        </p:tgtEl>
                                        <p:attrNameLst>
                                          <p:attrName>style.visibility</p:attrName>
                                        </p:attrNameLst>
                                      </p:cBhvr>
                                      <p:to>
                                        <p:strVal val="visible"/>
                                      </p:to>
                                    </p:set>
                                    <p:animEffect transition="in" filter="wipe(left)">
                                      <p:cBhvr>
                                        <p:cTn id="26" dur="500"/>
                                        <p:tgtEl>
                                          <p:spTgt spid="22733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7331">
                                            <p:txEl>
                                              <p:pRg st="6" end="6"/>
                                            </p:txEl>
                                          </p:spTgt>
                                        </p:tgtEl>
                                        <p:attrNameLst>
                                          <p:attrName>style.visibility</p:attrName>
                                        </p:attrNameLst>
                                      </p:cBhvr>
                                      <p:to>
                                        <p:strVal val="visible"/>
                                      </p:to>
                                    </p:set>
                                    <p:animEffect transition="in" filter="wipe(left)">
                                      <p:cBhvr>
                                        <p:cTn id="29" dur="500"/>
                                        <p:tgtEl>
                                          <p:spTgt spid="22733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7331">
                                            <p:txEl>
                                              <p:pRg st="7" end="7"/>
                                            </p:txEl>
                                          </p:spTgt>
                                        </p:tgtEl>
                                        <p:attrNameLst>
                                          <p:attrName>style.visibility</p:attrName>
                                        </p:attrNameLst>
                                      </p:cBhvr>
                                      <p:to>
                                        <p:strVal val="visible"/>
                                      </p:to>
                                    </p:set>
                                    <p:animEffect transition="in" filter="wipe(left)">
                                      <p:cBhvr>
                                        <p:cTn id="34" dur="500"/>
                                        <p:tgtEl>
                                          <p:spTgt spid="22733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7331">
                                            <p:txEl>
                                              <p:pRg st="8" end="8"/>
                                            </p:txEl>
                                          </p:spTgt>
                                        </p:tgtEl>
                                        <p:attrNameLst>
                                          <p:attrName>style.visibility</p:attrName>
                                        </p:attrNameLst>
                                      </p:cBhvr>
                                      <p:to>
                                        <p:strVal val="visible"/>
                                      </p:to>
                                    </p:set>
                                    <p:animEffect transition="in" filter="wipe(left)">
                                      <p:cBhvr>
                                        <p:cTn id="39" dur="500"/>
                                        <p:tgtEl>
                                          <p:spTgt spid="227331">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7331">
                                            <p:txEl>
                                              <p:pRg st="9" end="9"/>
                                            </p:txEl>
                                          </p:spTgt>
                                        </p:tgtEl>
                                        <p:attrNameLst>
                                          <p:attrName>style.visibility</p:attrName>
                                        </p:attrNameLst>
                                      </p:cBhvr>
                                      <p:to>
                                        <p:strVal val="visible"/>
                                      </p:to>
                                    </p:set>
                                    <p:animEffect transition="in" filter="wipe(left)">
                                      <p:cBhvr>
                                        <p:cTn id="44" dur="500"/>
                                        <p:tgtEl>
                                          <p:spTgt spid="2273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ldLvl="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dirty="0"/>
              <a:t>Background</a:t>
            </a:r>
            <a:endParaRPr lang="en-US" altLang="zh-CN" dirty="0"/>
          </a:p>
        </p:txBody>
      </p:sp>
      <p:sp>
        <p:nvSpPr>
          <p:cNvPr id="176131" name="Rectangle 3"/>
          <p:cNvSpPr>
            <a:spLocks noGrp="1" noChangeArrowheads="1"/>
          </p:cNvSpPr>
          <p:nvPr>
            <p:ph idx="1"/>
          </p:nvPr>
        </p:nvSpPr>
        <p:spPr/>
        <p:txBody>
          <a:bodyPr>
            <a:normAutofit/>
          </a:bodyPr>
          <a:lstStyle/>
          <a:p>
            <a:pPr>
              <a:lnSpc>
                <a:spcPct val="120000"/>
              </a:lnSpc>
            </a:pPr>
            <a:r>
              <a:rPr lang="en-US" altLang="zh-CN" dirty="0">
                <a:solidFill>
                  <a:srgbClr val="0000FF"/>
                </a:solidFill>
              </a:rPr>
              <a:t>Virtual memory</a:t>
            </a:r>
            <a:r>
              <a:rPr lang="en-US" altLang="zh-CN" dirty="0"/>
              <a:t> – separation of user logical memory from physical memory.</a:t>
            </a:r>
            <a:endParaRPr lang="en-US" altLang="zh-CN" dirty="0"/>
          </a:p>
          <a:p>
            <a:pPr lvl="1">
              <a:lnSpc>
                <a:spcPct val="120000"/>
              </a:lnSpc>
            </a:pPr>
            <a:r>
              <a:rPr lang="en-US" altLang="zh-CN" dirty="0">
                <a:solidFill>
                  <a:srgbClr val="0000FF"/>
                </a:solidFill>
              </a:rPr>
              <a:t>Only part </a:t>
            </a:r>
            <a:r>
              <a:rPr lang="en-US" altLang="zh-CN" dirty="0"/>
              <a:t>of the program needs to be in memory for execution.</a:t>
            </a:r>
            <a:endParaRPr lang="en-US" altLang="zh-CN" dirty="0"/>
          </a:p>
          <a:p>
            <a:pPr lvl="1">
              <a:lnSpc>
                <a:spcPct val="120000"/>
              </a:lnSpc>
            </a:pPr>
            <a:r>
              <a:rPr lang="en-US" altLang="zh-CN" dirty="0"/>
              <a:t>Logical address space can be much larger than physical address space.</a:t>
            </a:r>
            <a:endParaRPr lang="en-US" altLang="zh-CN" dirty="0"/>
          </a:p>
          <a:p>
            <a:pPr lvl="1">
              <a:lnSpc>
                <a:spcPct val="120000"/>
              </a:lnSpc>
            </a:pPr>
            <a:r>
              <a:rPr lang="en-US" altLang="zh-CN" dirty="0"/>
              <a:t>Allows address spaces to be </a:t>
            </a:r>
            <a:r>
              <a:rPr lang="en-US" altLang="zh-CN" dirty="0">
                <a:solidFill>
                  <a:srgbClr val="0000FF"/>
                </a:solidFill>
              </a:rPr>
              <a:t>shared</a:t>
            </a:r>
            <a:r>
              <a:rPr lang="en-US" altLang="zh-CN" dirty="0"/>
              <a:t> by several processes.</a:t>
            </a:r>
            <a:endParaRPr lang="en-US" altLang="zh-CN" dirty="0"/>
          </a:p>
          <a:p>
            <a:pPr lvl="1">
              <a:lnSpc>
                <a:spcPct val="120000"/>
              </a:lnSpc>
            </a:pPr>
            <a:r>
              <a:rPr lang="en-US" altLang="zh-CN" dirty="0"/>
              <a:t>Allows for more </a:t>
            </a:r>
            <a:r>
              <a:rPr lang="en-US" altLang="zh-CN" dirty="0">
                <a:solidFill>
                  <a:srgbClr val="0000FF"/>
                </a:solidFill>
              </a:rPr>
              <a:t>efficient</a:t>
            </a:r>
            <a:r>
              <a:rPr lang="en-US" altLang="zh-CN" dirty="0"/>
              <a:t> process creation.</a:t>
            </a:r>
            <a:endParaRPr lang="en-US" altLang="zh-CN" dirty="0"/>
          </a:p>
          <a:p>
            <a:pPr lvl="1">
              <a:lnSpc>
                <a:spcPct val="120000"/>
              </a:lnSpc>
            </a:pPr>
            <a:r>
              <a:rPr lang="en-US" altLang="en-US" dirty="0">
                <a:solidFill>
                  <a:srgbClr val="0000FF"/>
                </a:solidFill>
              </a:rPr>
              <a:t>More</a:t>
            </a:r>
            <a:r>
              <a:rPr lang="en-US" altLang="en-US" dirty="0"/>
              <a:t> programs running concurrently.</a:t>
            </a:r>
            <a:endParaRPr lang="en-US" altLang="en-US" dirty="0"/>
          </a:p>
          <a:p>
            <a:pPr lvl="1">
              <a:lnSpc>
                <a:spcPct val="120000"/>
              </a:lnSpc>
            </a:pPr>
            <a:r>
              <a:rPr lang="en-US" altLang="en-US" dirty="0">
                <a:solidFill>
                  <a:srgbClr val="0000FF"/>
                </a:solidFill>
              </a:rPr>
              <a:t>Less I/O needed </a:t>
            </a:r>
            <a:r>
              <a:rPr lang="en-US" altLang="en-US" dirty="0"/>
              <a:t>to load or swap processes.</a:t>
            </a:r>
            <a:endParaRPr lang="en-US" altLang="en-US" dirty="0"/>
          </a:p>
        </p:txBody>
      </p:sp>
      <p:sp>
        <p:nvSpPr>
          <p:cNvPr id="4" name="灯片编号占位符 3"/>
          <p:cNvSpPr>
            <a:spLocks noGrp="1"/>
          </p:cNvSpPr>
          <p:nvPr>
            <p:ph type="sldNum" sz="quarter" idx="10"/>
          </p:nvPr>
        </p:nvSpPr>
        <p:spPr/>
        <p:txBody>
          <a:bodyPr/>
          <a:lstStyle/>
          <a:p>
            <a:fld id="{064CE171-41A5-40D8-B16E-43703D2A7AC5}" type="slidenum">
              <a:rPr lang="en-US" altLang="zh-CN"/>
            </a:fld>
            <a:endParaRPr lang="en-US" altLang="zh-CN" dirty="0"/>
          </a:p>
        </p:txBody>
      </p:sp>
      <p:sp>
        <p:nvSpPr>
          <p:cNvPr id="2" name="圆角矩形 1"/>
          <p:cNvSpPr/>
          <p:nvPr/>
        </p:nvSpPr>
        <p:spPr bwMode="auto">
          <a:xfrm>
            <a:off x="10596500" y="2348880"/>
            <a:ext cx="1329900" cy="2610290"/>
          </a:xfrm>
          <a:prstGeom prst="roundRect">
            <a:avLst>
              <a:gd name="adj" fmla="val 3152"/>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zh-CN" sz="2000" b="1" dirty="0">
                <a:latin typeface="楷体" panose="02010609060101010101" pitchFamily="49" charset="-122"/>
                <a:ea typeface="楷体" panose="02010609060101010101" pitchFamily="49" charset="-122"/>
              </a:rPr>
              <a:t>按需分配</a:t>
            </a:r>
            <a:endParaRPr lang="en-US" altLang="zh-CN" sz="2000" b="1" dirty="0">
              <a:latin typeface="楷体" panose="02010609060101010101" pitchFamily="49" charset="-122"/>
              <a:ea typeface="楷体" panose="02010609060101010101" pitchFamily="49" charset="-122"/>
            </a:endParaRPr>
          </a:p>
          <a:p>
            <a:endParaRPr lang="en-US" altLang="zh-CN" sz="2000" b="1" dirty="0">
              <a:latin typeface="楷体" panose="02010609060101010101" pitchFamily="49" charset="-122"/>
              <a:ea typeface="楷体" panose="02010609060101010101" pitchFamily="49" charset="-122"/>
            </a:endParaRPr>
          </a:p>
          <a:p>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空间</a:t>
            </a:r>
            <a:r>
              <a:rPr lang="zh-CN" altLang="zh-CN" sz="2000" b="1" dirty="0">
                <a:latin typeface="楷体" panose="02010609060101010101" pitchFamily="49" charset="-122"/>
                <a:ea typeface="楷体" panose="02010609060101010101" pitchFamily="49" charset="-122"/>
              </a:rPr>
              <a:t>共享</a:t>
            </a:r>
            <a:endParaRPr lang="en-US" altLang="zh-CN" sz="2000" b="1" dirty="0">
              <a:latin typeface="楷体" panose="02010609060101010101" pitchFamily="49" charset="-122"/>
              <a:ea typeface="楷体" panose="02010609060101010101" pitchFamily="49" charset="-122"/>
            </a:endParaRPr>
          </a:p>
          <a:p>
            <a:endParaRPr lang="en-US" altLang="zh-CN" sz="2000" b="1" dirty="0">
              <a:latin typeface="楷体" panose="02010609060101010101" pitchFamily="49" charset="-122"/>
              <a:ea typeface="楷体" panose="02010609060101010101" pitchFamily="49" charset="-122"/>
            </a:endParaRPr>
          </a:p>
          <a:p>
            <a:endParaRPr lang="en-US" altLang="zh-CN" sz="2000" b="1" dirty="0">
              <a:latin typeface="楷体" panose="02010609060101010101" pitchFamily="49" charset="-122"/>
              <a:ea typeface="楷体" panose="02010609060101010101" pitchFamily="49" charset="-122"/>
            </a:endParaRPr>
          </a:p>
          <a:p>
            <a:endParaRPr lang="en-US" altLang="zh-CN" sz="2000" b="1" dirty="0">
              <a:latin typeface="楷体" panose="02010609060101010101" pitchFamily="49" charset="-122"/>
              <a:ea typeface="楷体" panose="02010609060101010101" pitchFamily="49" charset="-122"/>
            </a:endParaRPr>
          </a:p>
          <a:p>
            <a:r>
              <a:rPr lang="zh-CN" altLang="zh-CN" sz="2000" b="1" dirty="0">
                <a:latin typeface="楷体" panose="02010609060101010101" pitchFamily="49" charset="-122"/>
                <a:ea typeface="楷体" panose="02010609060101010101" pitchFamily="49" charset="-122"/>
              </a:rPr>
              <a:t>提高</a:t>
            </a:r>
            <a:r>
              <a:rPr lang="zh-CN" altLang="en-US" sz="2000" b="1" dirty="0">
                <a:latin typeface="楷体" panose="02010609060101010101" pitchFamily="49" charset="-122"/>
                <a:ea typeface="楷体" panose="02010609060101010101" pitchFamily="49" charset="-122"/>
              </a:rPr>
              <a:t>效率</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wipe(left)">
                                      <p:cBhvr>
                                        <p:cTn id="12" dur="500"/>
                                        <p:tgtEl>
                                          <p:spTgt spid="176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wipe(left)">
                                      <p:cBhvr>
                                        <p:cTn id="17" dur="500"/>
                                        <p:tgtEl>
                                          <p:spTgt spid="176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6131">
                                            <p:txEl>
                                              <p:pRg st="3" end="3"/>
                                            </p:txEl>
                                          </p:spTgt>
                                        </p:tgtEl>
                                        <p:attrNameLst>
                                          <p:attrName>style.visibility</p:attrName>
                                        </p:attrNameLst>
                                      </p:cBhvr>
                                      <p:to>
                                        <p:strVal val="visible"/>
                                      </p:to>
                                    </p:set>
                                    <p:animEffect transition="in" filter="wipe(left)">
                                      <p:cBhvr>
                                        <p:cTn id="22" dur="500"/>
                                        <p:tgtEl>
                                          <p:spTgt spid="176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6131">
                                            <p:txEl>
                                              <p:pRg st="4" end="4"/>
                                            </p:txEl>
                                          </p:spTgt>
                                        </p:tgtEl>
                                        <p:attrNameLst>
                                          <p:attrName>style.visibility</p:attrName>
                                        </p:attrNameLst>
                                      </p:cBhvr>
                                      <p:to>
                                        <p:strVal val="visible"/>
                                      </p:to>
                                    </p:set>
                                    <p:animEffect transition="in" filter="wipe(left)">
                                      <p:cBhvr>
                                        <p:cTn id="27" dur="500"/>
                                        <p:tgtEl>
                                          <p:spTgt spid="176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131">
                                            <p:txEl>
                                              <p:pRg st="5" end="5"/>
                                            </p:txEl>
                                          </p:spTgt>
                                        </p:tgtEl>
                                        <p:attrNameLst>
                                          <p:attrName>style.visibility</p:attrName>
                                        </p:attrNameLst>
                                      </p:cBhvr>
                                      <p:to>
                                        <p:strVal val="visible"/>
                                      </p:to>
                                    </p:set>
                                    <p:animEffect transition="in" filter="wipe(left)">
                                      <p:cBhvr>
                                        <p:cTn id="32" dur="500"/>
                                        <p:tgtEl>
                                          <p:spTgt spid="1761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6131">
                                            <p:txEl>
                                              <p:pRg st="6" end="6"/>
                                            </p:txEl>
                                          </p:spTgt>
                                        </p:tgtEl>
                                        <p:attrNameLst>
                                          <p:attrName>style.visibility</p:attrName>
                                        </p:attrNameLst>
                                      </p:cBhvr>
                                      <p:to>
                                        <p:strVal val="visible"/>
                                      </p:to>
                                    </p:set>
                                    <p:animEffect transition="in" filter="wipe(left)">
                                      <p:cBhvr>
                                        <p:cTn id="37" dur="500"/>
                                        <p:tgtEl>
                                          <p:spTgt spid="1761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en-US" altLang="zh-CN" dirty="0"/>
              <a:t>LRU Approximation Algorithms</a:t>
            </a:r>
            <a:endParaRPr lang="en-US" altLang="zh-CN" dirty="0"/>
          </a:p>
        </p:txBody>
      </p:sp>
      <p:sp>
        <p:nvSpPr>
          <p:cNvPr id="229379" name="Rectangle 3"/>
          <p:cNvSpPr>
            <a:spLocks noGrp="1" noChangeArrowheads="1"/>
          </p:cNvSpPr>
          <p:nvPr>
            <p:ph idx="1"/>
          </p:nvPr>
        </p:nvSpPr>
        <p:spPr/>
        <p:txBody>
          <a:bodyPr/>
          <a:lstStyle/>
          <a:p>
            <a:pPr>
              <a:lnSpc>
                <a:spcPct val="110000"/>
              </a:lnSpc>
            </a:pPr>
            <a:r>
              <a:rPr lang="en-US" altLang="zh-CN" dirty="0">
                <a:solidFill>
                  <a:srgbClr val="0000FF"/>
                </a:solidFill>
              </a:rPr>
              <a:t>Counting-based page replacement</a:t>
            </a:r>
            <a:endParaRPr lang="en-US" altLang="zh-CN" dirty="0">
              <a:solidFill>
                <a:srgbClr val="0000FF"/>
              </a:solidFill>
            </a:endParaRPr>
          </a:p>
          <a:p>
            <a:pPr lvl="1">
              <a:lnSpc>
                <a:spcPct val="110000"/>
              </a:lnSpc>
            </a:pPr>
            <a:r>
              <a:rPr lang="en-US" altLang="zh-CN" dirty="0"/>
              <a:t>Keep a counter of the number of references that have been made to each page.</a:t>
            </a:r>
            <a:endParaRPr lang="en-US" altLang="zh-CN" dirty="0"/>
          </a:p>
          <a:p>
            <a:pPr lvl="1">
              <a:lnSpc>
                <a:spcPct val="110000"/>
              </a:lnSpc>
            </a:pPr>
            <a:r>
              <a:rPr lang="en-US" altLang="zh-CN" dirty="0">
                <a:solidFill>
                  <a:srgbClr val="0000FF"/>
                </a:solidFill>
              </a:rPr>
              <a:t>LFU Algorithm</a:t>
            </a:r>
            <a:r>
              <a:rPr lang="en-US" altLang="zh-CN" dirty="0"/>
              <a:t>:  Least Frequently Used</a:t>
            </a:r>
            <a:endParaRPr lang="en-US" altLang="zh-CN" dirty="0"/>
          </a:p>
          <a:p>
            <a:pPr lvl="2">
              <a:lnSpc>
                <a:spcPct val="110000"/>
              </a:lnSpc>
            </a:pPr>
            <a:r>
              <a:rPr lang="en-US" altLang="zh-CN" sz="2400" dirty="0"/>
              <a:t>replaces page with the smallest count.</a:t>
            </a:r>
            <a:endParaRPr lang="en-US" altLang="zh-CN" sz="2400" dirty="0"/>
          </a:p>
          <a:p>
            <a:pPr lvl="2">
              <a:lnSpc>
                <a:spcPct val="110000"/>
              </a:lnSpc>
            </a:pPr>
            <a:r>
              <a:rPr lang="en-US" altLang="zh-CN" sz="2400" dirty="0"/>
              <a:t>shift the counts right by 1 bit at regular intervals.</a:t>
            </a:r>
            <a:endParaRPr lang="en-US" altLang="zh-CN" sz="2400" dirty="0"/>
          </a:p>
          <a:p>
            <a:pPr lvl="1">
              <a:lnSpc>
                <a:spcPct val="110000"/>
              </a:lnSpc>
            </a:pPr>
            <a:r>
              <a:rPr lang="en-US" altLang="zh-CN" dirty="0">
                <a:solidFill>
                  <a:srgbClr val="0000FF"/>
                </a:solidFill>
              </a:rPr>
              <a:t>MFU Algorithm</a:t>
            </a:r>
            <a:r>
              <a:rPr lang="en-US" altLang="zh-CN" dirty="0"/>
              <a:t>: Most Frequently Used</a:t>
            </a:r>
            <a:endParaRPr lang="en-US" altLang="zh-CN" dirty="0"/>
          </a:p>
          <a:p>
            <a:pPr lvl="2">
              <a:lnSpc>
                <a:spcPct val="110000"/>
              </a:lnSpc>
            </a:pPr>
            <a:r>
              <a:rPr lang="en-US" altLang="zh-CN" sz="2400" dirty="0"/>
              <a:t>based on the argument that the page with the smallest count was probably just brought in and has yet to be used.</a:t>
            </a:r>
            <a:endParaRPr lang="en-US" altLang="zh-CN" sz="2400" dirty="0"/>
          </a:p>
          <a:p>
            <a:pPr lvl="1">
              <a:lnSpc>
                <a:spcPct val="110000"/>
              </a:lnSpc>
            </a:pPr>
            <a:r>
              <a:rPr lang="en-US" altLang="zh-CN" dirty="0"/>
              <a:t>neither MPU nor LFU replacement is common.</a:t>
            </a:r>
            <a:endParaRPr lang="en-US" altLang="zh-CN" dirty="0"/>
          </a:p>
        </p:txBody>
      </p:sp>
      <p:sp>
        <p:nvSpPr>
          <p:cNvPr id="4" name="灯片编号占位符 3"/>
          <p:cNvSpPr>
            <a:spLocks noGrp="1"/>
          </p:cNvSpPr>
          <p:nvPr>
            <p:ph type="sldNum" sz="quarter" idx="10"/>
          </p:nvPr>
        </p:nvSpPr>
        <p:spPr/>
        <p:txBody>
          <a:bodyPr/>
          <a:lstStyle/>
          <a:p>
            <a:fld id="{89D5772D-B763-4331-965D-285C359F698D}" type="slidenum">
              <a:rPr lang="en-US" altLang="zh-CN"/>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solidFill>
            <a:srgbClr val="002060"/>
          </a:solidFill>
        </p:spPr>
        <p:txBody>
          <a:bodyPr/>
          <a:lstStyle/>
          <a:p>
            <a:r>
              <a:rPr lang="en-US" altLang="zh-CN" dirty="0"/>
              <a:t>Page-Buffering Algorithm</a:t>
            </a:r>
            <a:endParaRPr lang="en-US" altLang="zh-CN" dirty="0"/>
          </a:p>
        </p:txBody>
      </p:sp>
      <p:sp>
        <p:nvSpPr>
          <p:cNvPr id="231427" name="Rectangle 3"/>
          <p:cNvSpPr>
            <a:spLocks noGrp="1" noChangeArrowheads="1"/>
          </p:cNvSpPr>
          <p:nvPr>
            <p:ph idx="1"/>
          </p:nvPr>
        </p:nvSpPr>
        <p:spPr/>
        <p:txBody>
          <a:bodyPr>
            <a:normAutofit lnSpcReduction="10000"/>
          </a:bodyPr>
          <a:lstStyle/>
          <a:p>
            <a:pPr>
              <a:spcBef>
                <a:spcPts val="300"/>
              </a:spcBef>
            </a:pPr>
            <a:r>
              <a:rPr lang="en-US" altLang="zh-CN" dirty="0"/>
              <a:t>Keep a pool of free frames.</a:t>
            </a:r>
            <a:endParaRPr lang="en-US" altLang="zh-CN" dirty="0"/>
          </a:p>
          <a:p>
            <a:pPr lvl="1">
              <a:spcBef>
                <a:spcPts val="300"/>
              </a:spcBef>
            </a:pPr>
            <a:r>
              <a:rPr lang="en-US" altLang="zh-CN" dirty="0"/>
              <a:t>When a page fault occurs, </a:t>
            </a:r>
            <a:endParaRPr lang="en-US" altLang="zh-CN" dirty="0"/>
          </a:p>
          <a:p>
            <a:pPr lvl="2">
              <a:spcBef>
                <a:spcPts val="300"/>
              </a:spcBef>
            </a:pPr>
            <a:r>
              <a:rPr lang="en-US" altLang="zh-CN" sz="2200" dirty="0"/>
              <a:t>A victim frame is chosen as before.</a:t>
            </a:r>
            <a:endParaRPr lang="en-US" altLang="zh-CN" sz="2200" dirty="0"/>
          </a:p>
          <a:p>
            <a:pPr lvl="2">
              <a:spcBef>
                <a:spcPts val="300"/>
              </a:spcBef>
            </a:pPr>
            <a:r>
              <a:rPr lang="en-US" altLang="zh-CN" sz="2200" dirty="0"/>
              <a:t>The desired page is read into a free frame from the pool before the victim is written out.</a:t>
            </a:r>
            <a:endParaRPr lang="en-US" altLang="zh-CN" sz="2200" dirty="0"/>
          </a:p>
          <a:p>
            <a:pPr lvl="1">
              <a:spcBef>
                <a:spcPts val="300"/>
              </a:spcBef>
            </a:pPr>
            <a:r>
              <a:rPr lang="en-US" altLang="zh-CN" dirty="0"/>
              <a:t>When the victim is later written out, its frame is added to the free-frame pool.</a:t>
            </a:r>
            <a:endParaRPr lang="en-US" altLang="zh-CN" dirty="0"/>
          </a:p>
          <a:p>
            <a:pPr>
              <a:spcBef>
                <a:spcPts val="300"/>
              </a:spcBef>
            </a:pPr>
            <a:r>
              <a:rPr lang="en-US" altLang="zh-CN" dirty="0"/>
              <a:t>Possibly, maintain a list of modified pages.</a:t>
            </a:r>
            <a:endParaRPr lang="en-US" altLang="zh-CN" dirty="0"/>
          </a:p>
          <a:p>
            <a:pPr lvl="1">
              <a:spcBef>
                <a:spcPts val="300"/>
              </a:spcBef>
            </a:pPr>
            <a:r>
              <a:rPr lang="en-US" altLang="zh-CN" dirty="0"/>
              <a:t>Whenever the paging device is idle, a modified page is selected and is written to the disk.</a:t>
            </a:r>
            <a:endParaRPr lang="en-US" altLang="zh-CN" dirty="0"/>
          </a:p>
          <a:p>
            <a:pPr lvl="1">
              <a:spcBef>
                <a:spcPts val="300"/>
              </a:spcBef>
            </a:pPr>
            <a:r>
              <a:rPr lang="en-US" altLang="zh-CN" dirty="0"/>
              <a:t>Its modify bit is then reset.</a:t>
            </a:r>
            <a:endParaRPr lang="en-US" altLang="zh-CN" dirty="0"/>
          </a:p>
          <a:p>
            <a:pPr>
              <a:spcBef>
                <a:spcPts val="300"/>
              </a:spcBef>
            </a:pPr>
            <a:r>
              <a:rPr lang="en-US" altLang="zh-CN" dirty="0"/>
              <a:t>Possibly, keep a pool of free frames, but to remember which page was in each frame.</a:t>
            </a:r>
            <a:endParaRPr lang="en-US" altLang="zh-CN" dirty="0"/>
          </a:p>
          <a:p>
            <a:pPr lvl="1">
              <a:spcBef>
                <a:spcPts val="300"/>
              </a:spcBef>
            </a:pPr>
            <a:r>
              <a:rPr lang="en-US" altLang="zh-CN" dirty="0"/>
              <a:t>The old page can be reused directly from the free-frame pool if it is needed before that frame is reused.</a:t>
            </a:r>
            <a:endParaRPr lang="en-US" altLang="zh-CN" dirty="0"/>
          </a:p>
        </p:txBody>
      </p:sp>
      <p:sp>
        <p:nvSpPr>
          <p:cNvPr id="4" name="灯片编号占位符 3"/>
          <p:cNvSpPr>
            <a:spLocks noGrp="1"/>
          </p:cNvSpPr>
          <p:nvPr>
            <p:ph type="sldNum" sz="quarter" idx="10"/>
          </p:nvPr>
        </p:nvSpPr>
        <p:spPr/>
        <p:txBody>
          <a:bodyPr/>
          <a:lstStyle/>
          <a:p>
            <a:fld id="{4C25E95D-F4B3-41BD-A833-F2FF1C8068B6}" type="slidenum">
              <a:rPr lang="en-US" altLang="zh-CN"/>
            </a:fld>
            <a:endParaRPr lang="en-US" altLang="zh-CN"/>
          </a:p>
        </p:txBody>
      </p:sp>
      <p:sp>
        <p:nvSpPr>
          <p:cNvPr id="2"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wipe(left)">
                                      <p:cBhvr>
                                        <p:cTn id="7" dur="500"/>
                                        <p:tgtEl>
                                          <p:spTgt spid="2314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1427">
                                            <p:txEl>
                                              <p:pRg st="1" end="1"/>
                                            </p:txEl>
                                          </p:spTgt>
                                        </p:tgtEl>
                                        <p:attrNameLst>
                                          <p:attrName>style.visibility</p:attrName>
                                        </p:attrNameLst>
                                      </p:cBhvr>
                                      <p:to>
                                        <p:strVal val="visible"/>
                                      </p:to>
                                    </p:set>
                                    <p:animEffect transition="in" filter="wipe(left)">
                                      <p:cBhvr>
                                        <p:cTn id="10" dur="500"/>
                                        <p:tgtEl>
                                          <p:spTgt spid="2314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animEffect transition="in" filter="wipe(left)">
                                      <p:cBhvr>
                                        <p:cTn id="13" dur="500"/>
                                        <p:tgtEl>
                                          <p:spTgt spid="23142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1427">
                                            <p:txEl>
                                              <p:pRg st="3" end="3"/>
                                            </p:txEl>
                                          </p:spTgt>
                                        </p:tgtEl>
                                        <p:attrNameLst>
                                          <p:attrName>style.visibility</p:attrName>
                                        </p:attrNameLst>
                                      </p:cBhvr>
                                      <p:to>
                                        <p:strVal val="visible"/>
                                      </p:to>
                                    </p:set>
                                    <p:animEffect transition="in" filter="wipe(left)">
                                      <p:cBhvr>
                                        <p:cTn id="16" dur="500"/>
                                        <p:tgtEl>
                                          <p:spTgt spid="23142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animEffect transition="in" filter="wipe(left)">
                                      <p:cBhvr>
                                        <p:cTn id="19" dur="500"/>
                                        <p:tgtEl>
                                          <p:spTgt spid="23142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1427">
                                            <p:txEl>
                                              <p:pRg st="5" end="5"/>
                                            </p:txEl>
                                          </p:spTgt>
                                        </p:tgtEl>
                                        <p:attrNameLst>
                                          <p:attrName>style.visibility</p:attrName>
                                        </p:attrNameLst>
                                      </p:cBhvr>
                                      <p:to>
                                        <p:strVal val="visible"/>
                                      </p:to>
                                    </p:set>
                                    <p:animEffect transition="in" filter="wipe(left)">
                                      <p:cBhvr>
                                        <p:cTn id="24" dur="500"/>
                                        <p:tgtEl>
                                          <p:spTgt spid="23142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1427">
                                            <p:txEl>
                                              <p:pRg st="6" end="6"/>
                                            </p:txEl>
                                          </p:spTgt>
                                        </p:tgtEl>
                                        <p:attrNameLst>
                                          <p:attrName>style.visibility</p:attrName>
                                        </p:attrNameLst>
                                      </p:cBhvr>
                                      <p:to>
                                        <p:strVal val="visible"/>
                                      </p:to>
                                    </p:set>
                                    <p:animEffect transition="in" filter="wipe(left)">
                                      <p:cBhvr>
                                        <p:cTn id="27" dur="500"/>
                                        <p:tgtEl>
                                          <p:spTgt spid="23142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31427">
                                            <p:txEl>
                                              <p:pRg st="7" end="7"/>
                                            </p:txEl>
                                          </p:spTgt>
                                        </p:tgtEl>
                                        <p:attrNameLst>
                                          <p:attrName>style.visibility</p:attrName>
                                        </p:attrNameLst>
                                      </p:cBhvr>
                                      <p:to>
                                        <p:strVal val="visible"/>
                                      </p:to>
                                    </p:set>
                                    <p:animEffect transition="in" filter="wipe(left)">
                                      <p:cBhvr>
                                        <p:cTn id="30" dur="500"/>
                                        <p:tgtEl>
                                          <p:spTgt spid="23142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1427">
                                            <p:txEl>
                                              <p:pRg st="8" end="8"/>
                                            </p:txEl>
                                          </p:spTgt>
                                        </p:tgtEl>
                                        <p:attrNameLst>
                                          <p:attrName>style.visibility</p:attrName>
                                        </p:attrNameLst>
                                      </p:cBhvr>
                                      <p:to>
                                        <p:strVal val="visible"/>
                                      </p:to>
                                    </p:set>
                                    <p:animEffect transition="in" filter="wipe(left)">
                                      <p:cBhvr>
                                        <p:cTn id="35" dur="500"/>
                                        <p:tgtEl>
                                          <p:spTgt spid="23142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31427">
                                            <p:txEl>
                                              <p:pRg st="9" end="9"/>
                                            </p:txEl>
                                          </p:spTgt>
                                        </p:tgtEl>
                                        <p:attrNameLst>
                                          <p:attrName>style.visibility</p:attrName>
                                        </p:attrNameLst>
                                      </p:cBhvr>
                                      <p:to>
                                        <p:strVal val="visible"/>
                                      </p:to>
                                    </p:set>
                                    <p:animEffect transition="in" filter="wipe(left)">
                                      <p:cBhvr>
                                        <p:cTn id="38" dur="500"/>
                                        <p:tgtEl>
                                          <p:spTgt spid="231427">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32"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ircle(ou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dirty="0"/>
              <a:t>9.5  Allocation of Frames</a:t>
            </a:r>
            <a:endParaRPr lang="en-US" altLang="zh-CN" dirty="0"/>
          </a:p>
        </p:txBody>
      </p:sp>
      <p:sp>
        <p:nvSpPr>
          <p:cNvPr id="233475" name="Rectangle 3"/>
          <p:cNvSpPr>
            <a:spLocks noGrp="1" noChangeArrowheads="1"/>
          </p:cNvSpPr>
          <p:nvPr>
            <p:ph idx="1"/>
          </p:nvPr>
        </p:nvSpPr>
        <p:spPr>
          <a:xfrm>
            <a:off x="360000" y="998730"/>
            <a:ext cx="11556000" cy="5544000"/>
          </a:xfrm>
        </p:spPr>
        <p:txBody>
          <a:bodyPr>
            <a:normAutofit/>
          </a:bodyPr>
          <a:lstStyle/>
          <a:p>
            <a:pPr>
              <a:spcBef>
                <a:spcPts val="0"/>
              </a:spcBef>
            </a:pPr>
            <a:r>
              <a:rPr lang="en-US" altLang="zh-CN" dirty="0"/>
              <a:t>Each process needs </a:t>
            </a:r>
            <a:r>
              <a:rPr lang="en-US" altLang="zh-CN" dirty="0">
                <a:solidFill>
                  <a:srgbClr val="0000FF"/>
                </a:solidFill>
              </a:rPr>
              <a:t>minimum</a:t>
            </a:r>
            <a:r>
              <a:rPr lang="en-US" altLang="zh-CN" dirty="0"/>
              <a:t> number of pages.</a:t>
            </a:r>
            <a:endParaRPr lang="en-US" altLang="zh-CN" dirty="0"/>
          </a:p>
          <a:p>
            <a:pPr>
              <a:spcBef>
                <a:spcPts val="0"/>
              </a:spcBef>
            </a:pPr>
            <a:r>
              <a:rPr lang="en-US" altLang="zh-CN" dirty="0"/>
              <a:t>Example: </a:t>
            </a:r>
            <a:endParaRPr lang="en-US" altLang="zh-CN" dirty="0"/>
          </a:p>
          <a:p>
            <a:pPr lvl="1">
              <a:spcBef>
                <a:spcPts val="0"/>
              </a:spcBef>
            </a:pPr>
            <a:r>
              <a:rPr lang="en-US" altLang="zh-CN" dirty="0"/>
              <a:t>All memory reference instructions have only one memory address, </a:t>
            </a:r>
            <a:br>
              <a:rPr lang="en-US" altLang="zh-CN" dirty="0"/>
            </a:br>
            <a:r>
              <a:rPr lang="en-US" altLang="zh-CN" dirty="0"/>
              <a:t>needs at least 2 frames per process.</a:t>
            </a:r>
            <a:endParaRPr lang="en-US" altLang="zh-CN" dirty="0"/>
          </a:p>
          <a:p>
            <a:pPr lvl="1">
              <a:spcBef>
                <a:spcPts val="0"/>
              </a:spcBef>
            </a:pPr>
            <a:r>
              <a:rPr lang="en-US" altLang="zh-CN" dirty="0"/>
              <a:t>If one-level indirect addressing is allowed, requires at least 3 frames per process.</a:t>
            </a:r>
            <a:endParaRPr lang="en-US" altLang="zh-CN" dirty="0"/>
          </a:p>
          <a:p>
            <a:pPr lvl="1">
              <a:spcBef>
                <a:spcPts val="0"/>
              </a:spcBef>
            </a:pPr>
            <a:r>
              <a:rPr lang="en-US" altLang="zh-CN" dirty="0"/>
              <a:t>Move instruction, PDP-11, needs 6 pages</a:t>
            </a:r>
            <a:endParaRPr lang="en-US" altLang="zh-CN" dirty="0"/>
          </a:p>
          <a:p>
            <a:pPr lvl="2">
              <a:spcBef>
                <a:spcPts val="0"/>
              </a:spcBef>
            </a:pPr>
            <a:r>
              <a:rPr lang="en-US" altLang="zh-CN" dirty="0"/>
              <a:t>instruction itself may straddle 2 pages.</a:t>
            </a:r>
            <a:endParaRPr lang="en-US" altLang="zh-CN" dirty="0"/>
          </a:p>
          <a:p>
            <a:pPr lvl="2">
              <a:spcBef>
                <a:spcPts val="0"/>
              </a:spcBef>
            </a:pPr>
            <a:r>
              <a:rPr lang="en-US" altLang="zh-CN" dirty="0"/>
              <a:t>each of its two operands may be indirect references.</a:t>
            </a:r>
            <a:endParaRPr lang="en-US" altLang="zh-CN" dirty="0"/>
          </a:p>
          <a:p>
            <a:pPr lvl="1">
              <a:spcBef>
                <a:spcPts val="0"/>
              </a:spcBef>
            </a:pPr>
            <a:r>
              <a:rPr lang="en-US" altLang="zh-CN" dirty="0"/>
              <a:t>MVC instruction, IBM 370, needs 6 pages:</a:t>
            </a:r>
            <a:endParaRPr lang="en-US" altLang="zh-CN" dirty="0"/>
          </a:p>
          <a:p>
            <a:pPr lvl="2">
              <a:spcBef>
                <a:spcPts val="0"/>
              </a:spcBef>
            </a:pPr>
            <a:r>
              <a:rPr lang="en-US" altLang="zh-CN" dirty="0"/>
              <a:t>instruction is 6 bytes, might straddle 2 pages.</a:t>
            </a:r>
            <a:endParaRPr lang="en-US" altLang="zh-CN" dirty="0"/>
          </a:p>
          <a:p>
            <a:pPr lvl="2">
              <a:spcBef>
                <a:spcPts val="0"/>
              </a:spcBef>
            </a:pPr>
            <a:r>
              <a:rPr lang="en-US" altLang="zh-CN" dirty="0"/>
              <a:t>2 pages to handle </a:t>
            </a:r>
            <a:r>
              <a:rPr lang="en-US" altLang="zh-CN" i="1" dirty="0">
                <a:solidFill>
                  <a:srgbClr val="0000FF"/>
                </a:solidFill>
              </a:rPr>
              <a:t>from</a:t>
            </a:r>
            <a:r>
              <a:rPr lang="en-US" altLang="zh-CN" i="1" dirty="0"/>
              <a:t> </a:t>
            </a:r>
            <a:r>
              <a:rPr lang="en-US" altLang="zh-CN" dirty="0"/>
              <a:t>block.</a:t>
            </a:r>
            <a:endParaRPr lang="en-US" altLang="zh-CN" dirty="0"/>
          </a:p>
          <a:p>
            <a:pPr lvl="2">
              <a:spcBef>
                <a:spcPts val="0"/>
              </a:spcBef>
            </a:pPr>
            <a:r>
              <a:rPr lang="en-US" altLang="zh-CN" dirty="0"/>
              <a:t>2 pages to handle </a:t>
            </a:r>
            <a:r>
              <a:rPr lang="en-US" altLang="zh-CN" i="1" dirty="0">
                <a:solidFill>
                  <a:srgbClr val="0000FF"/>
                </a:solidFill>
              </a:rPr>
              <a:t>to</a:t>
            </a:r>
            <a:r>
              <a:rPr lang="en-US" altLang="zh-CN" i="1" dirty="0"/>
              <a:t> </a:t>
            </a:r>
            <a:r>
              <a:rPr lang="en-US" altLang="zh-CN" dirty="0"/>
              <a:t>block.</a:t>
            </a:r>
            <a:endParaRPr lang="en-US" altLang="zh-CN" dirty="0"/>
          </a:p>
          <a:p>
            <a:pPr>
              <a:spcBef>
                <a:spcPts val="0"/>
              </a:spcBef>
            </a:pPr>
            <a:r>
              <a:rPr lang="en-US" altLang="zh-CN" dirty="0"/>
              <a:t>Two major allocation schemes</a:t>
            </a:r>
            <a:endParaRPr lang="en-US" altLang="zh-CN" dirty="0"/>
          </a:p>
          <a:p>
            <a:pPr lvl="1">
              <a:spcBef>
                <a:spcPts val="0"/>
              </a:spcBef>
            </a:pPr>
            <a:r>
              <a:rPr lang="en-US" altLang="zh-CN" dirty="0"/>
              <a:t>fixed allocation</a:t>
            </a:r>
            <a:endParaRPr lang="en-US" altLang="zh-CN" dirty="0"/>
          </a:p>
          <a:p>
            <a:pPr lvl="1">
              <a:spcBef>
                <a:spcPts val="0"/>
              </a:spcBef>
            </a:pPr>
            <a:r>
              <a:rPr lang="en-US" altLang="zh-CN" dirty="0"/>
              <a:t>priority allocation</a:t>
            </a:r>
            <a:endParaRPr lang="en-US" altLang="zh-CN" dirty="0"/>
          </a:p>
        </p:txBody>
      </p:sp>
      <p:sp>
        <p:nvSpPr>
          <p:cNvPr id="4" name="灯片编号占位符 3"/>
          <p:cNvSpPr>
            <a:spLocks noGrp="1"/>
          </p:cNvSpPr>
          <p:nvPr>
            <p:ph type="sldNum" sz="quarter" idx="10"/>
          </p:nvPr>
        </p:nvSpPr>
        <p:spPr/>
        <p:txBody>
          <a:bodyPr/>
          <a:lstStyle/>
          <a:p>
            <a:fld id="{3D961BEF-BC47-441D-8C40-A76A9C62AA1E}" type="slidenum">
              <a:rPr lang="en-US" altLang="zh-CN"/>
            </a:fld>
            <a:endParaRPr lang="en-US" altLang="zh-CN"/>
          </a:p>
        </p:txBody>
      </p:sp>
      <p:sp>
        <p:nvSpPr>
          <p:cNvPr id="3" name="文本框 2"/>
          <p:cNvSpPr txBox="1"/>
          <p:nvPr/>
        </p:nvSpPr>
        <p:spPr>
          <a:xfrm>
            <a:off x="5780964" y="458670"/>
            <a:ext cx="6165685" cy="369332"/>
          </a:xfrm>
          <a:prstGeom prst="rect">
            <a:avLst/>
          </a:prstGeom>
          <a:solidFill>
            <a:srgbClr val="FFFF00"/>
          </a:solidFill>
          <a:ln>
            <a:solidFill>
              <a:srgbClr val="0000FF"/>
            </a:solidFill>
          </a:ln>
        </p:spPr>
        <p:txBody>
          <a:bodyPr wrap="square" rtlCol="0">
            <a:spAutoFit/>
          </a:bodyPr>
          <a:lstStyle/>
          <a:p>
            <a:pPr algn="r"/>
            <a:r>
              <a:rPr lang="zh-CN" altLang="en-US" sz="1800" b="1" i="0" dirty="0">
                <a:solidFill>
                  <a:srgbClr val="121212"/>
                </a:solidFill>
                <a:effectLst/>
                <a:latin typeface="楷体" panose="02010609060101010101" pitchFamily="49" charset="-122"/>
                <a:ea typeface="楷体" panose="02010609060101010101" pitchFamily="49" charset="-122"/>
              </a:rPr>
              <a:t>指令的组成与格式   </a:t>
            </a:r>
            <a:r>
              <a:rPr lang="en-US" altLang="zh-CN" sz="1800" dirty="0"/>
              <a:t>https://zhuanlan.zhihu.com/p/357419709</a:t>
            </a:r>
            <a:endParaRPr lang="zh-CN" altLang="en-US" sz="1800" dirty="0"/>
          </a:p>
        </p:txBody>
      </p:sp>
      <p:sp>
        <p:nvSpPr>
          <p:cNvPr id="5" name="文本框 4"/>
          <p:cNvSpPr txBox="1"/>
          <p:nvPr/>
        </p:nvSpPr>
        <p:spPr>
          <a:xfrm>
            <a:off x="6696011" y="79758"/>
            <a:ext cx="5250639" cy="378912"/>
          </a:xfrm>
          <a:prstGeom prst="rect">
            <a:avLst/>
          </a:prstGeom>
          <a:solidFill>
            <a:srgbClr val="FFFF00"/>
          </a:solidFill>
          <a:ln>
            <a:solidFill>
              <a:srgbClr val="0000FF"/>
            </a:solidFill>
          </a:ln>
        </p:spPr>
        <p:txBody>
          <a:bodyPr wrap="square" rtlCol="0">
            <a:spAutoFit/>
          </a:bodyPr>
          <a:lstStyle/>
          <a:p>
            <a:pPr algn="r"/>
            <a:r>
              <a:rPr lang="zh-CN" altLang="en-US" sz="1800" b="1" dirty="0">
                <a:ea typeface="楷体" panose="02010609060101010101" pitchFamily="49" charset="-122"/>
                <a:cs typeface="Times New Roman" panose="02020603050405020304" pitchFamily="18" charset="0"/>
              </a:rPr>
              <a:t>指令系统</a:t>
            </a:r>
            <a:r>
              <a:rPr lang="zh-CN" altLang="en-US" sz="1800" dirty="0">
                <a:ea typeface="楷体" panose="02010609060101010101" pitchFamily="49" charset="-122"/>
                <a:cs typeface="Times New Roman" panose="02020603050405020304" pitchFamily="18" charset="0"/>
              </a:rPr>
              <a:t>      </a:t>
            </a:r>
            <a:r>
              <a:rPr lang="en-US" altLang="zh-CN" sz="1800" dirty="0">
                <a:ea typeface="楷体" panose="02010609060101010101" pitchFamily="49" charset="-122"/>
                <a:cs typeface="Times New Roman" panose="02020603050405020304" pitchFamily="18" charset="0"/>
              </a:rPr>
              <a:t>https://zhuanlan.zhihu.com/p/266763376</a:t>
            </a:r>
            <a:endParaRPr lang="zh-CN" altLang="en-US" sz="1800" dirty="0">
              <a:ea typeface="楷体" panose="02010609060101010101" pitchFamily="49" charset="-122"/>
              <a:cs typeface="Times New Roman" panose="02020603050405020304" pitchFamily="18" charset="0"/>
            </a:endParaRPr>
          </a:p>
        </p:txBody>
      </p:sp>
      <p:pic>
        <p:nvPicPr>
          <p:cNvPr id="22" name="图片 21"/>
          <p:cNvPicPr>
            <a:picLocks noChangeAspect="1"/>
          </p:cNvPicPr>
          <p:nvPr/>
        </p:nvPicPr>
        <p:blipFill>
          <a:blip r:embed="rId1"/>
          <a:stretch>
            <a:fillRect/>
          </a:stretch>
        </p:blipFill>
        <p:spPr>
          <a:xfrm>
            <a:off x="10134093" y="941730"/>
            <a:ext cx="1661966" cy="1656674"/>
          </a:xfrm>
          <a:prstGeom prst="rect">
            <a:avLst/>
          </a:prstGeom>
        </p:spPr>
      </p:pic>
      <p:pic>
        <p:nvPicPr>
          <p:cNvPr id="28" name="图片 27"/>
          <p:cNvPicPr>
            <a:picLocks noChangeAspect="1"/>
          </p:cNvPicPr>
          <p:nvPr/>
        </p:nvPicPr>
        <p:blipFill>
          <a:blip r:embed="rId2"/>
          <a:stretch>
            <a:fillRect/>
          </a:stretch>
        </p:blipFill>
        <p:spPr>
          <a:xfrm>
            <a:off x="10116497" y="3068960"/>
            <a:ext cx="1901848" cy="2107910"/>
          </a:xfrm>
          <a:prstGeom prst="rect">
            <a:avLst/>
          </a:prstGeom>
        </p:spPr>
      </p:pic>
      <p:sp>
        <p:nvSpPr>
          <p:cNvPr id="29" name="矩形: 圆角 28"/>
          <p:cNvSpPr/>
          <p:nvPr/>
        </p:nvSpPr>
        <p:spPr bwMode="auto">
          <a:xfrm>
            <a:off x="10134093" y="3113965"/>
            <a:ext cx="1781907" cy="4320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30" name="矩形: 圆角 29"/>
          <p:cNvSpPr/>
          <p:nvPr/>
        </p:nvSpPr>
        <p:spPr bwMode="auto">
          <a:xfrm>
            <a:off x="10164742" y="4069217"/>
            <a:ext cx="1781907" cy="3240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31" name="矩形: 圆角 30"/>
          <p:cNvSpPr/>
          <p:nvPr/>
        </p:nvSpPr>
        <p:spPr bwMode="auto">
          <a:xfrm>
            <a:off x="10164741" y="4515362"/>
            <a:ext cx="1781907" cy="3240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32" name="矩形: 圆角 31"/>
          <p:cNvSpPr/>
          <p:nvPr/>
        </p:nvSpPr>
        <p:spPr bwMode="auto">
          <a:xfrm>
            <a:off x="10091447" y="979618"/>
            <a:ext cx="1781907" cy="4320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33" name="矩形: 圆角 32"/>
          <p:cNvSpPr/>
          <p:nvPr/>
        </p:nvSpPr>
        <p:spPr bwMode="auto">
          <a:xfrm>
            <a:off x="10122096" y="1988840"/>
            <a:ext cx="1781907" cy="3420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pic>
        <p:nvPicPr>
          <p:cNvPr id="50" name="图片 49"/>
          <p:cNvPicPr>
            <a:picLocks noChangeAspect="1"/>
          </p:cNvPicPr>
          <p:nvPr/>
        </p:nvPicPr>
        <p:blipFill>
          <a:blip r:embed="rId3"/>
          <a:stretch>
            <a:fillRect/>
          </a:stretch>
        </p:blipFill>
        <p:spPr>
          <a:xfrm>
            <a:off x="8076220" y="3068960"/>
            <a:ext cx="1706220" cy="3003459"/>
          </a:xfrm>
          <a:prstGeom prst="rect">
            <a:avLst/>
          </a:prstGeom>
        </p:spPr>
      </p:pic>
      <p:pic>
        <p:nvPicPr>
          <p:cNvPr id="54" name="图片 53"/>
          <p:cNvPicPr>
            <a:picLocks noChangeAspect="1"/>
          </p:cNvPicPr>
          <p:nvPr/>
        </p:nvPicPr>
        <p:blipFill>
          <a:blip r:embed="rId4"/>
          <a:stretch>
            <a:fillRect/>
          </a:stretch>
        </p:blipFill>
        <p:spPr>
          <a:xfrm>
            <a:off x="6614061" y="4344255"/>
            <a:ext cx="1384930" cy="23894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left)">
                                      <p:cBhvr>
                                        <p:cTn id="7" dur="500"/>
                                        <p:tgtEl>
                                          <p:spTgt spid="233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3475">
                                            <p:txEl>
                                              <p:pRg st="1" end="1"/>
                                            </p:txEl>
                                          </p:spTgt>
                                        </p:tgtEl>
                                        <p:attrNameLst>
                                          <p:attrName>style.visibility</p:attrName>
                                        </p:attrNameLst>
                                      </p:cBhvr>
                                      <p:to>
                                        <p:strVal val="visible"/>
                                      </p:to>
                                    </p:set>
                                    <p:animEffect transition="in" filter="wipe(left)">
                                      <p:cBhvr>
                                        <p:cTn id="20" dur="500"/>
                                        <p:tgtEl>
                                          <p:spTgt spid="233475">
                                            <p:txEl>
                                              <p:pRg st="1" end="1"/>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3475">
                                            <p:txEl>
                                              <p:pRg st="2" end="2"/>
                                            </p:txEl>
                                          </p:spTgt>
                                        </p:tgtEl>
                                        <p:attrNameLst>
                                          <p:attrName>style.visibility</p:attrName>
                                        </p:attrNameLst>
                                      </p:cBhvr>
                                      <p:to>
                                        <p:strVal val="visible"/>
                                      </p:to>
                                    </p:set>
                                    <p:animEffect transition="in" filter="wipe(left)">
                                      <p:cBhvr>
                                        <p:cTn id="23" dur="500"/>
                                        <p:tgtEl>
                                          <p:spTgt spid="23347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3475">
                                            <p:txEl>
                                              <p:pRg st="3" end="3"/>
                                            </p:txEl>
                                          </p:spTgt>
                                        </p:tgtEl>
                                        <p:attrNameLst>
                                          <p:attrName>style.visibility</p:attrName>
                                        </p:attrNameLst>
                                      </p:cBhvr>
                                      <p:to>
                                        <p:strVal val="visible"/>
                                      </p:to>
                                    </p:set>
                                    <p:animEffect transition="in" filter="wipe(left)">
                                      <p:cBhvr>
                                        <p:cTn id="43" dur="500"/>
                                        <p:tgtEl>
                                          <p:spTgt spid="23347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3475">
                                            <p:txEl>
                                              <p:pRg st="4" end="4"/>
                                            </p:txEl>
                                          </p:spTgt>
                                        </p:tgtEl>
                                        <p:attrNameLst>
                                          <p:attrName>style.visibility</p:attrName>
                                        </p:attrNameLst>
                                      </p:cBhvr>
                                      <p:to>
                                        <p:strVal val="visible"/>
                                      </p:to>
                                    </p:set>
                                    <p:animEffect transition="in" filter="wipe(left)">
                                      <p:cBhvr>
                                        <p:cTn id="66" dur="500"/>
                                        <p:tgtEl>
                                          <p:spTgt spid="233475">
                                            <p:txEl>
                                              <p:pRg st="4" end="4"/>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33475">
                                            <p:txEl>
                                              <p:pRg st="5" end="5"/>
                                            </p:txEl>
                                          </p:spTgt>
                                        </p:tgtEl>
                                        <p:attrNameLst>
                                          <p:attrName>style.visibility</p:attrName>
                                        </p:attrNameLst>
                                      </p:cBhvr>
                                      <p:to>
                                        <p:strVal val="visible"/>
                                      </p:to>
                                    </p:set>
                                    <p:animEffect transition="in" filter="wipe(left)">
                                      <p:cBhvr>
                                        <p:cTn id="69" dur="500"/>
                                        <p:tgtEl>
                                          <p:spTgt spid="233475">
                                            <p:txEl>
                                              <p:pRg st="5" end="5"/>
                                            </p:tx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33475">
                                            <p:txEl>
                                              <p:pRg st="6" end="6"/>
                                            </p:txEl>
                                          </p:spTgt>
                                        </p:tgtEl>
                                        <p:attrNameLst>
                                          <p:attrName>style.visibility</p:attrName>
                                        </p:attrNameLst>
                                      </p:cBhvr>
                                      <p:to>
                                        <p:strVal val="visible"/>
                                      </p:to>
                                    </p:set>
                                    <p:animEffect transition="in" filter="wipe(left)">
                                      <p:cBhvr>
                                        <p:cTn id="72" dur="500"/>
                                        <p:tgtEl>
                                          <p:spTgt spid="233475">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p:cTn id="77" dur="500" fill="hold"/>
                                        <p:tgtEl>
                                          <p:spTgt spid="50"/>
                                        </p:tgtEl>
                                        <p:attrNameLst>
                                          <p:attrName>ppt_w</p:attrName>
                                        </p:attrNameLst>
                                      </p:cBhvr>
                                      <p:tavLst>
                                        <p:tav tm="0">
                                          <p:val>
                                            <p:fltVal val="0"/>
                                          </p:val>
                                        </p:tav>
                                        <p:tav tm="100000">
                                          <p:val>
                                            <p:strVal val="#ppt_w"/>
                                          </p:val>
                                        </p:tav>
                                      </p:tavLst>
                                    </p:anim>
                                    <p:anim calcmode="lin" valueType="num">
                                      <p:cBhvr>
                                        <p:cTn id="78" dur="500" fill="hold"/>
                                        <p:tgtEl>
                                          <p:spTgt spid="50"/>
                                        </p:tgtEl>
                                        <p:attrNameLst>
                                          <p:attrName>ppt_h</p:attrName>
                                        </p:attrNameLst>
                                      </p:cBhvr>
                                      <p:tavLst>
                                        <p:tav tm="0">
                                          <p:val>
                                            <p:fltVal val="0"/>
                                          </p:val>
                                        </p:tav>
                                        <p:tav tm="100000">
                                          <p:val>
                                            <p:strVal val="#ppt_h"/>
                                          </p:val>
                                        </p:tav>
                                      </p:tavLst>
                                    </p:anim>
                                    <p:animEffect transition="in" filter="fad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33475">
                                            <p:txEl>
                                              <p:pRg st="7" end="7"/>
                                            </p:txEl>
                                          </p:spTgt>
                                        </p:tgtEl>
                                        <p:attrNameLst>
                                          <p:attrName>style.visibility</p:attrName>
                                        </p:attrNameLst>
                                      </p:cBhvr>
                                      <p:to>
                                        <p:strVal val="visible"/>
                                      </p:to>
                                    </p:set>
                                    <p:animEffect transition="in" filter="wipe(left)">
                                      <p:cBhvr>
                                        <p:cTn id="84" dur="500"/>
                                        <p:tgtEl>
                                          <p:spTgt spid="233475">
                                            <p:txEl>
                                              <p:pRg st="7" end="7"/>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33475">
                                            <p:txEl>
                                              <p:pRg st="8" end="8"/>
                                            </p:txEl>
                                          </p:spTgt>
                                        </p:tgtEl>
                                        <p:attrNameLst>
                                          <p:attrName>style.visibility</p:attrName>
                                        </p:attrNameLst>
                                      </p:cBhvr>
                                      <p:to>
                                        <p:strVal val="visible"/>
                                      </p:to>
                                    </p:set>
                                    <p:animEffect transition="in" filter="wipe(left)">
                                      <p:cBhvr>
                                        <p:cTn id="87" dur="500"/>
                                        <p:tgtEl>
                                          <p:spTgt spid="233475">
                                            <p:txEl>
                                              <p:pRg st="8" end="8"/>
                                            </p:txEl>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33475">
                                            <p:txEl>
                                              <p:pRg st="9" end="9"/>
                                            </p:txEl>
                                          </p:spTgt>
                                        </p:tgtEl>
                                        <p:attrNameLst>
                                          <p:attrName>style.visibility</p:attrName>
                                        </p:attrNameLst>
                                      </p:cBhvr>
                                      <p:to>
                                        <p:strVal val="visible"/>
                                      </p:to>
                                    </p:set>
                                    <p:animEffect transition="in" filter="wipe(left)">
                                      <p:cBhvr>
                                        <p:cTn id="90" dur="500"/>
                                        <p:tgtEl>
                                          <p:spTgt spid="233475">
                                            <p:txEl>
                                              <p:pRg st="9" end="9"/>
                                            </p:txEl>
                                          </p:spTgt>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33475">
                                            <p:txEl>
                                              <p:pRg st="10" end="10"/>
                                            </p:txEl>
                                          </p:spTgt>
                                        </p:tgtEl>
                                        <p:attrNameLst>
                                          <p:attrName>style.visibility</p:attrName>
                                        </p:attrNameLst>
                                      </p:cBhvr>
                                      <p:to>
                                        <p:strVal val="visible"/>
                                      </p:to>
                                    </p:set>
                                    <p:animEffect transition="in" filter="wipe(left)">
                                      <p:cBhvr>
                                        <p:cTn id="93" dur="500"/>
                                        <p:tgtEl>
                                          <p:spTgt spid="233475">
                                            <p:txEl>
                                              <p:pRg st="10" end="1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54"/>
                                        </p:tgtEl>
                                        <p:attrNameLst>
                                          <p:attrName>style.visibility</p:attrName>
                                        </p:attrNameLst>
                                      </p:cBhvr>
                                      <p:to>
                                        <p:strVal val="visible"/>
                                      </p:to>
                                    </p:set>
                                    <p:anim calcmode="lin" valueType="num">
                                      <p:cBhvr>
                                        <p:cTn id="98" dur="500" fill="hold"/>
                                        <p:tgtEl>
                                          <p:spTgt spid="54"/>
                                        </p:tgtEl>
                                        <p:attrNameLst>
                                          <p:attrName>ppt_w</p:attrName>
                                        </p:attrNameLst>
                                      </p:cBhvr>
                                      <p:tavLst>
                                        <p:tav tm="0">
                                          <p:val>
                                            <p:fltVal val="0"/>
                                          </p:val>
                                        </p:tav>
                                        <p:tav tm="100000">
                                          <p:val>
                                            <p:strVal val="#ppt_w"/>
                                          </p:val>
                                        </p:tav>
                                      </p:tavLst>
                                    </p:anim>
                                    <p:anim calcmode="lin" valueType="num">
                                      <p:cBhvr>
                                        <p:cTn id="99" dur="500" fill="hold"/>
                                        <p:tgtEl>
                                          <p:spTgt spid="54"/>
                                        </p:tgtEl>
                                        <p:attrNameLst>
                                          <p:attrName>ppt_h</p:attrName>
                                        </p:attrNameLst>
                                      </p:cBhvr>
                                      <p:tavLst>
                                        <p:tav tm="0">
                                          <p:val>
                                            <p:fltVal val="0"/>
                                          </p:val>
                                        </p:tav>
                                        <p:tav tm="100000">
                                          <p:val>
                                            <p:strVal val="#ppt_h"/>
                                          </p:val>
                                        </p:tav>
                                      </p:tavLst>
                                    </p:anim>
                                    <p:animEffect transition="in" filter="fade">
                                      <p:cBhvr>
                                        <p:cTn id="100" dur="500"/>
                                        <p:tgtEl>
                                          <p:spTgt spid="5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33475">
                                            <p:txEl>
                                              <p:pRg st="11" end="11"/>
                                            </p:txEl>
                                          </p:spTgt>
                                        </p:tgtEl>
                                        <p:attrNameLst>
                                          <p:attrName>style.visibility</p:attrName>
                                        </p:attrNameLst>
                                      </p:cBhvr>
                                      <p:to>
                                        <p:strVal val="visible"/>
                                      </p:to>
                                    </p:set>
                                    <p:animEffect transition="in" filter="wipe(left)">
                                      <p:cBhvr>
                                        <p:cTn id="105" dur="500"/>
                                        <p:tgtEl>
                                          <p:spTgt spid="233475">
                                            <p:txEl>
                                              <p:pRg st="11" end="11"/>
                                            </p:txEl>
                                          </p:spTgt>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33475">
                                            <p:txEl>
                                              <p:pRg st="12" end="12"/>
                                            </p:txEl>
                                          </p:spTgt>
                                        </p:tgtEl>
                                        <p:attrNameLst>
                                          <p:attrName>style.visibility</p:attrName>
                                        </p:attrNameLst>
                                      </p:cBhvr>
                                      <p:to>
                                        <p:strVal val="visible"/>
                                      </p:to>
                                    </p:set>
                                    <p:animEffect transition="in" filter="wipe(left)">
                                      <p:cBhvr>
                                        <p:cTn id="108" dur="500"/>
                                        <p:tgtEl>
                                          <p:spTgt spid="233475">
                                            <p:txEl>
                                              <p:pRg st="12" end="12"/>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33475">
                                            <p:txEl>
                                              <p:pRg st="13" end="13"/>
                                            </p:txEl>
                                          </p:spTgt>
                                        </p:tgtEl>
                                        <p:attrNameLst>
                                          <p:attrName>style.visibility</p:attrName>
                                        </p:attrNameLst>
                                      </p:cBhvr>
                                      <p:to>
                                        <p:strVal val="visible"/>
                                      </p:to>
                                    </p:set>
                                    <p:animEffect transition="in" filter="wipe(left)">
                                      <p:cBhvr>
                                        <p:cTn id="111" dur="500"/>
                                        <p:tgtEl>
                                          <p:spTgt spid="2334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uiExpand="1" build="p"/>
      <p:bldP spid="3" grpId="0" animBg="1"/>
      <p:bldP spid="5" grpId="0" animBg="1"/>
      <p:bldP spid="29" grpId="0" animBg="1"/>
      <p:bldP spid="30" grpId="0" animBg="1"/>
      <p:bldP spid="31" grpId="0" animBg="1"/>
      <p:bldP spid="32" grpId="0" animBg="1"/>
      <p:bldP spid="3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a:t>Exercise 7</a:t>
            </a:r>
            <a:endParaRPr lang="zh-CN" altLang="en-US" dirty="0"/>
          </a:p>
        </p:txBody>
      </p:sp>
      <p:sp>
        <p:nvSpPr>
          <p:cNvPr id="3" name="内容占位符 2"/>
          <p:cNvSpPr>
            <a:spLocks noGrp="1"/>
          </p:cNvSpPr>
          <p:nvPr>
            <p:ph idx="1"/>
          </p:nvPr>
        </p:nvSpPr>
        <p:spPr>
          <a:xfrm>
            <a:off x="360000" y="1043735"/>
            <a:ext cx="9786450" cy="2195954"/>
          </a:xfrm>
        </p:spPr>
        <p:txBody>
          <a:bodyPr>
            <a:normAutofit fontScale="92500"/>
          </a:bodyPr>
          <a:lstStyle/>
          <a:p>
            <a:r>
              <a:rPr lang="en-US" altLang="zh-CN" dirty="0"/>
              <a:t>Consider a machine in which all memory-reference instructions have two memory addresses, and one-level indirect addressing is allowed; if an instruction is assumed to be stored in only one frame, then the minimum number of frames per process is </a:t>
            </a:r>
            <a:r>
              <a:rPr lang="en-US" altLang="zh-CN" u="sng" dirty="0"/>
              <a:t>         </a:t>
            </a:r>
            <a:r>
              <a:rPr lang="en-US" altLang="zh-CN" dirty="0"/>
              <a:t>. </a:t>
            </a:r>
            <a:br>
              <a:rPr lang="en-US" altLang="zh-CN" dirty="0"/>
            </a:br>
            <a:r>
              <a:rPr lang="en-US" altLang="zh-CN" dirty="0"/>
              <a:t>And briefly why?</a:t>
            </a:r>
            <a:endParaRPr lang="zh-CN" altLang="zh-CN"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grpSp>
        <p:nvGrpSpPr>
          <p:cNvPr id="19" name="组合 18"/>
          <p:cNvGrpSpPr/>
          <p:nvPr/>
        </p:nvGrpSpPr>
        <p:grpSpPr>
          <a:xfrm>
            <a:off x="605390" y="4104075"/>
            <a:ext cx="3600400" cy="359300"/>
            <a:chOff x="2006715" y="4689140"/>
            <a:chExt cx="3600400" cy="495055"/>
          </a:xfrm>
        </p:grpSpPr>
        <p:sp>
          <p:nvSpPr>
            <p:cNvPr id="20" name="矩形 19"/>
            <p:cNvSpPr/>
            <p:nvPr/>
          </p:nvSpPr>
          <p:spPr bwMode="auto">
            <a:xfrm>
              <a:off x="2006715" y="4689140"/>
              <a:ext cx="720080" cy="495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2000" b="1" dirty="0"/>
                <a:t>op</a:t>
              </a:r>
              <a:endParaRPr lang="zh-CN" altLang="en-US" sz="2000" b="1" dirty="0"/>
            </a:p>
          </p:txBody>
        </p:sp>
        <p:sp>
          <p:nvSpPr>
            <p:cNvPr id="21" name="矩形 20"/>
            <p:cNvSpPr/>
            <p:nvPr/>
          </p:nvSpPr>
          <p:spPr bwMode="auto">
            <a:xfrm>
              <a:off x="2726795" y="4689140"/>
              <a:ext cx="1440160" cy="495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2000" b="1" dirty="0"/>
                <a:t>D</a:t>
              </a:r>
              <a:endParaRPr lang="zh-CN" altLang="en-US" sz="2000" b="1" dirty="0"/>
            </a:p>
          </p:txBody>
        </p:sp>
        <p:sp>
          <p:nvSpPr>
            <p:cNvPr id="22" name="矩形 21"/>
            <p:cNvSpPr/>
            <p:nvPr/>
          </p:nvSpPr>
          <p:spPr bwMode="auto">
            <a:xfrm>
              <a:off x="4166955" y="4689140"/>
              <a:ext cx="1440160" cy="495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2000" b="1" dirty="0"/>
                <a:t>S</a:t>
              </a:r>
              <a:endParaRPr lang="zh-CN" altLang="en-US" sz="2000" b="1" dirty="0"/>
            </a:p>
          </p:txBody>
        </p:sp>
      </p:grpSp>
      <p:grpSp>
        <p:nvGrpSpPr>
          <p:cNvPr id="23" name="组合 22"/>
          <p:cNvGrpSpPr/>
          <p:nvPr/>
        </p:nvGrpSpPr>
        <p:grpSpPr>
          <a:xfrm>
            <a:off x="1100672" y="4463375"/>
            <a:ext cx="3330370" cy="714798"/>
            <a:chOff x="2637012" y="4282135"/>
            <a:chExt cx="3330370" cy="1182655"/>
          </a:xfrm>
        </p:grpSpPr>
        <p:sp>
          <p:nvSpPr>
            <p:cNvPr id="24" name="矩形 23"/>
            <p:cNvSpPr/>
            <p:nvPr/>
          </p:nvSpPr>
          <p:spPr bwMode="auto">
            <a:xfrm>
              <a:off x="2637012" y="4866606"/>
              <a:ext cx="1440160" cy="5956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2000" b="1" dirty="0"/>
                <a:t>D-</a:t>
              </a:r>
              <a:r>
                <a:rPr lang="en-US" altLang="zh-CN" sz="2000" b="1" dirty="0" err="1"/>
                <a:t>addr</a:t>
              </a:r>
              <a:endParaRPr lang="zh-CN" altLang="en-US" sz="2000" b="1" dirty="0"/>
            </a:p>
          </p:txBody>
        </p:sp>
        <p:sp>
          <p:nvSpPr>
            <p:cNvPr id="25" name="矩形 24"/>
            <p:cNvSpPr/>
            <p:nvPr/>
          </p:nvSpPr>
          <p:spPr bwMode="auto">
            <a:xfrm>
              <a:off x="4527222" y="4869159"/>
              <a:ext cx="1440160" cy="5956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2000" b="1" dirty="0"/>
                <a:t>S-</a:t>
              </a:r>
              <a:r>
                <a:rPr lang="en-US" altLang="zh-CN" sz="2000" b="1" dirty="0" err="1"/>
                <a:t>addr</a:t>
              </a:r>
              <a:endParaRPr lang="zh-CN" altLang="en-US" sz="2000" b="1" dirty="0"/>
            </a:p>
          </p:txBody>
        </p:sp>
        <p:cxnSp>
          <p:nvCxnSpPr>
            <p:cNvPr id="26" name="直接箭头连接符 25"/>
            <p:cNvCxnSpPr>
              <a:stCxn id="21" idx="2"/>
              <a:endCxn id="24" idx="0"/>
            </p:cNvCxnSpPr>
            <p:nvPr/>
          </p:nvCxnSpPr>
          <p:spPr bwMode="auto">
            <a:xfrm flipH="1">
              <a:off x="3357092" y="4282135"/>
              <a:ext cx="179793" cy="584471"/>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a:stCxn id="22" idx="2"/>
              <a:endCxn id="25" idx="0"/>
            </p:cNvCxnSpPr>
            <p:nvPr/>
          </p:nvCxnSpPr>
          <p:spPr bwMode="auto">
            <a:xfrm>
              <a:off x="4977045" y="4282135"/>
              <a:ext cx="270257" cy="587024"/>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 name="组合 27"/>
          <p:cNvGrpSpPr/>
          <p:nvPr/>
        </p:nvGrpSpPr>
        <p:grpSpPr>
          <a:xfrm>
            <a:off x="1100445" y="5176630"/>
            <a:ext cx="3330370" cy="643441"/>
            <a:chOff x="2636785" y="4355044"/>
            <a:chExt cx="3330370" cy="1172188"/>
          </a:xfrm>
        </p:grpSpPr>
        <p:sp>
          <p:nvSpPr>
            <p:cNvPr id="29" name="矩形 28"/>
            <p:cNvSpPr/>
            <p:nvPr/>
          </p:nvSpPr>
          <p:spPr bwMode="auto">
            <a:xfrm>
              <a:off x="2636785" y="4868850"/>
              <a:ext cx="1440160" cy="6558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2000" b="1" dirty="0"/>
                <a:t>D-</a:t>
              </a:r>
              <a:r>
                <a:rPr lang="en-US" altLang="zh-CN" sz="2000" b="1" dirty="0" err="1"/>
                <a:t>datar</a:t>
              </a:r>
              <a:endParaRPr lang="zh-CN" altLang="en-US" sz="2000" b="1" dirty="0"/>
            </a:p>
          </p:txBody>
        </p:sp>
        <p:sp>
          <p:nvSpPr>
            <p:cNvPr id="30" name="矩形 29"/>
            <p:cNvSpPr/>
            <p:nvPr/>
          </p:nvSpPr>
          <p:spPr bwMode="auto">
            <a:xfrm>
              <a:off x="4526995" y="4871402"/>
              <a:ext cx="1440160" cy="65583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sz="2000" b="1" dirty="0"/>
                <a:t>S-data</a:t>
              </a:r>
              <a:endParaRPr lang="zh-CN" altLang="en-US" sz="2000" b="1" dirty="0"/>
            </a:p>
          </p:txBody>
        </p:sp>
        <p:cxnSp>
          <p:nvCxnSpPr>
            <p:cNvPr id="31" name="直接箭头连接符 30"/>
            <p:cNvCxnSpPr>
              <a:stCxn id="24" idx="2"/>
              <a:endCxn id="29" idx="0"/>
            </p:cNvCxnSpPr>
            <p:nvPr/>
          </p:nvCxnSpPr>
          <p:spPr bwMode="auto">
            <a:xfrm flipH="1">
              <a:off x="3356865" y="4355044"/>
              <a:ext cx="227" cy="513806"/>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a:stCxn id="25" idx="2"/>
              <a:endCxn id="30" idx="0"/>
            </p:cNvCxnSpPr>
            <p:nvPr/>
          </p:nvCxnSpPr>
          <p:spPr bwMode="auto">
            <a:xfrm flipH="1">
              <a:off x="5247075" y="4357855"/>
              <a:ext cx="227" cy="513547"/>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图片 4"/>
          <p:cNvPicPr>
            <a:picLocks noChangeAspect="1"/>
          </p:cNvPicPr>
          <p:nvPr/>
        </p:nvPicPr>
        <p:blipFill>
          <a:blip r:embed="rId1"/>
          <a:stretch>
            <a:fillRect/>
          </a:stretch>
        </p:blipFill>
        <p:spPr>
          <a:xfrm>
            <a:off x="10285435" y="91928"/>
            <a:ext cx="1706220" cy="3003459"/>
          </a:xfrm>
          <a:prstGeom prst="rect">
            <a:avLst/>
          </a:prstGeom>
        </p:spPr>
      </p:pic>
      <p:pic>
        <p:nvPicPr>
          <p:cNvPr id="7" name="图片 6"/>
          <p:cNvPicPr>
            <a:picLocks noChangeAspect="1"/>
          </p:cNvPicPr>
          <p:nvPr/>
        </p:nvPicPr>
        <p:blipFill>
          <a:blip r:embed="rId2"/>
          <a:stretch>
            <a:fillRect/>
          </a:stretch>
        </p:blipFill>
        <p:spPr>
          <a:xfrm>
            <a:off x="5221645" y="3126442"/>
            <a:ext cx="6518789" cy="3380376"/>
          </a:xfrm>
          <a:prstGeom prst="rect">
            <a:avLst/>
          </a:prstGeom>
          <a:ln w="19050">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Allocation of Frames</a:t>
            </a:r>
            <a:r>
              <a:rPr lang="zh-CN" altLang="en-US" dirty="0"/>
              <a:t>：</a:t>
            </a:r>
            <a:r>
              <a:rPr lang="en-US" altLang="zh-CN" dirty="0"/>
              <a:t> Fixed Allocation</a:t>
            </a:r>
            <a:endParaRPr lang="en-US" altLang="zh-CN" dirty="0"/>
          </a:p>
        </p:txBody>
      </p:sp>
      <p:sp>
        <p:nvSpPr>
          <p:cNvPr id="235523" name="Rectangle 3"/>
          <p:cNvSpPr>
            <a:spLocks noGrp="1" noChangeArrowheads="1"/>
          </p:cNvSpPr>
          <p:nvPr>
            <p:ph idx="1"/>
          </p:nvPr>
        </p:nvSpPr>
        <p:spPr>
          <a:xfrm>
            <a:off x="360000" y="1080000"/>
            <a:ext cx="11556000" cy="5580000"/>
          </a:xfrm>
        </p:spPr>
        <p:txBody>
          <a:bodyPr>
            <a:normAutofit/>
          </a:bodyPr>
          <a:lstStyle/>
          <a:p>
            <a:pPr>
              <a:spcBef>
                <a:spcPts val="600"/>
              </a:spcBef>
            </a:pPr>
            <a:r>
              <a:rPr lang="en-US" altLang="zh-CN" sz="2400" dirty="0">
                <a:solidFill>
                  <a:srgbClr val="0000FF"/>
                </a:solidFill>
              </a:rPr>
              <a:t>Equal allocation</a:t>
            </a:r>
            <a:r>
              <a:rPr lang="en-US" altLang="zh-CN" sz="2400" dirty="0"/>
              <a:t> – e.g., if 93 frames and 5 processes, give each 18 frames,  3 leftover frames used as a free-frame buffer pool.</a:t>
            </a:r>
            <a:endParaRPr lang="en-US" altLang="zh-CN" sz="2400" dirty="0"/>
          </a:p>
          <a:p>
            <a:pPr>
              <a:spcBef>
                <a:spcPts val="600"/>
              </a:spcBef>
            </a:pPr>
            <a:r>
              <a:rPr lang="en-US" altLang="zh-CN" sz="2400" dirty="0">
                <a:solidFill>
                  <a:srgbClr val="0000FF"/>
                </a:solidFill>
              </a:rPr>
              <a:t>Proportional allocation</a:t>
            </a:r>
            <a:r>
              <a:rPr lang="en-US" altLang="zh-CN" sz="2400" dirty="0"/>
              <a:t> – Allocate available memory to each process according to its size.</a:t>
            </a:r>
            <a:endParaRPr lang="en-US" altLang="zh-CN" sz="2400" dirty="0"/>
          </a:p>
          <a:p>
            <a:pPr lvl="1">
              <a:spcBef>
                <a:spcPts val="600"/>
              </a:spcBef>
            </a:pPr>
            <a:r>
              <a:rPr lang="en-US" altLang="zh-CN" dirty="0" err="1"/>
              <a:t>s</a:t>
            </a:r>
            <a:r>
              <a:rPr lang="en-US" altLang="zh-CN" baseline="-25000" dirty="0" err="1"/>
              <a:t>i</a:t>
            </a:r>
            <a:r>
              <a:rPr lang="en-US" altLang="zh-CN" dirty="0"/>
              <a:t>: size of virtual memory for process p</a:t>
            </a:r>
            <a:r>
              <a:rPr lang="en-US" altLang="zh-CN" baseline="-25000" dirty="0"/>
              <a:t>i</a:t>
            </a:r>
            <a:endParaRPr lang="en-US" altLang="zh-CN" dirty="0"/>
          </a:p>
          <a:p>
            <a:pPr lvl="1">
              <a:spcBef>
                <a:spcPts val="600"/>
              </a:spcBef>
            </a:pPr>
            <a:r>
              <a:rPr lang="en-US" altLang="zh-CN" dirty="0"/>
              <a:t>S=</a:t>
            </a:r>
            <a:r>
              <a:rPr lang="en-US" altLang="zh-CN" dirty="0">
                <a:sym typeface="Symbol" panose="05050102010706020507" pitchFamily="18" charset="2"/>
              </a:rPr>
              <a:t></a:t>
            </a:r>
            <a:r>
              <a:rPr lang="en-US" altLang="zh-CN" dirty="0" err="1">
                <a:sym typeface="Symbol" panose="05050102010706020507" pitchFamily="18" charset="2"/>
              </a:rPr>
              <a:t>s</a:t>
            </a:r>
            <a:r>
              <a:rPr lang="en-US" altLang="zh-CN" baseline="-25000" dirty="0" err="1">
                <a:sym typeface="Symbol" panose="05050102010706020507" pitchFamily="18" charset="2"/>
              </a:rPr>
              <a:t>i</a:t>
            </a:r>
            <a:endParaRPr lang="en-US" altLang="zh-CN" dirty="0">
              <a:sym typeface="Symbol" panose="05050102010706020507" pitchFamily="18" charset="2"/>
            </a:endParaRPr>
          </a:p>
          <a:p>
            <a:pPr lvl="1">
              <a:spcBef>
                <a:spcPts val="600"/>
              </a:spcBef>
            </a:pPr>
            <a:r>
              <a:rPr lang="en-US" altLang="zh-CN" i="1" dirty="0">
                <a:sym typeface="Symbol" panose="05050102010706020507" pitchFamily="18" charset="2"/>
              </a:rPr>
              <a:t>m</a:t>
            </a:r>
            <a:r>
              <a:rPr lang="en-US" altLang="zh-CN" dirty="0">
                <a:sym typeface="Symbol" panose="05050102010706020507" pitchFamily="18" charset="2"/>
              </a:rPr>
              <a:t>: total number of frames</a:t>
            </a:r>
            <a:endParaRPr lang="en-US" altLang="zh-CN" dirty="0">
              <a:sym typeface="Symbol" panose="05050102010706020507" pitchFamily="18" charset="2"/>
            </a:endParaRPr>
          </a:p>
          <a:p>
            <a:pPr lvl="1">
              <a:spcBef>
                <a:spcPts val="600"/>
              </a:spcBef>
            </a:pPr>
            <a:r>
              <a:rPr lang="en-US" altLang="zh-CN" dirty="0">
                <a:sym typeface="Symbol" panose="05050102010706020507" pitchFamily="18" charset="2"/>
              </a:rPr>
              <a:t>a</a:t>
            </a:r>
            <a:r>
              <a:rPr lang="en-US" altLang="zh-CN" baseline="-25000" dirty="0">
                <a:sym typeface="Symbol" panose="05050102010706020507" pitchFamily="18" charset="2"/>
              </a:rPr>
              <a:t>i</a:t>
            </a:r>
            <a:r>
              <a:rPr lang="en-US" altLang="zh-CN" dirty="0">
                <a:sym typeface="Symbol" panose="05050102010706020507" pitchFamily="18" charset="2"/>
              </a:rPr>
              <a:t>: allocation for process p</a:t>
            </a:r>
            <a:r>
              <a:rPr lang="en-US" altLang="zh-CN" baseline="-25000" dirty="0">
                <a:sym typeface="Symbol" panose="05050102010706020507" pitchFamily="18" charset="2"/>
              </a:rPr>
              <a:t>i       </a:t>
            </a:r>
            <a:r>
              <a:rPr lang="en-US" altLang="zh-CN" dirty="0">
                <a:sym typeface="Symbol" panose="05050102010706020507" pitchFamily="18" charset="2"/>
              </a:rPr>
              <a:t>    </a:t>
            </a:r>
            <a:r>
              <a:rPr lang="en-US" altLang="zh-CN" sz="2800" dirty="0">
                <a:sym typeface="Symbol" panose="05050102010706020507" pitchFamily="18" charset="2"/>
              </a:rPr>
              <a:t>a</a:t>
            </a:r>
            <a:r>
              <a:rPr lang="en-US" altLang="zh-CN" sz="2800" baseline="-25000" dirty="0">
                <a:sym typeface="Symbol" panose="05050102010706020507" pitchFamily="18" charset="2"/>
              </a:rPr>
              <a:t>i</a:t>
            </a:r>
            <a:r>
              <a:rPr lang="en-US" altLang="zh-CN" sz="2800" dirty="0">
                <a:sym typeface="Symbol" panose="05050102010706020507" pitchFamily="18" charset="2"/>
              </a:rPr>
              <a:t>= </a:t>
            </a:r>
            <a:r>
              <a:rPr lang="en-US" altLang="zh-CN" sz="2800" dirty="0" err="1">
                <a:sym typeface="Symbol" panose="05050102010706020507" pitchFamily="18" charset="2"/>
              </a:rPr>
              <a:t>s</a:t>
            </a:r>
            <a:r>
              <a:rPr lang="en-US" altLang="zh-CN" sz="2800" baseline="-25000" dirty="0" err="1">
                <a:sym typeface="Symbol" panose="05050102010706020507" pitchFamily="18" charset="2"/>
              </a:rPr>
              <a:t>i</a:t>
            </a:r>
            <a:r>
              <a:rPr lang="en-US" altLang="zh-CN" sz="2800" dirty="0">
                <a:sym typeface="Symbol" panose="05050102010706020507" pitchFamily="18" charset="2"/>
              </a:rPr>
              <a:t>/S  </a:t>
            </a:r>
            <a:r>
              <a:rPr lang="en-US" altLang="zh-CN" sz="2800" i="1" dirty="0">
                <a:sym typeface="Symbol" panose="05050102010706020507" pitchFamily="18" charset="2"/>
              </a:rPr>
              <a:t>m</a:t>
            </a:r>
            <a:endParaRPr lang="en-US" altLang="zh-CN" sz="2800" i="1" dirty="0">
              <a:sym typeface="Symbol" panose="05050102010706020507" pitchFamily="18" charset="2"/>
            </a:endParaRPr>
          </a:p>
          <a:p>
            <a:pPr>
              <a:spcBef>
                <a:spcPts val="600"/>
              </a:spcBef>
            </a:pPr>
            <a:r>
              <a:rPr lang="en-US" altLang="zh-CN" sz="2400" dirty="0"/>
              <a:t>Adjust each </a:t>
            </a:r>
            <a:r>
              <a:rPr lang="en-US" altLang="zh-CN" sz="2400" dirty="0" err="1"/>
              <a:t>a</a:t>
            </a:r>
            <a:r>
              <a:rPr lang="en-US" altLang="zh-CN" sz="2400" baseline="-25000" dirty="0" err="1"/>
              <a:t>i</a:t>
            </a:r>
            <a:r>
              <a:rPr lang="en-US" altLang="zh-CN" sz="2400" dirty="0"/>
              <a:t> to be a </a:t>
            </a:r>
            <a:r>
              <a:rPr lang="en-US" altLang="zh-CN" sz="2400" dirty="0">
                <a:solidFill>
                  <a:srgbClr val="0000FF"/>
                </a:solidFill>
              </a:rPr>
              <a:t>integer</a:t>
            </a:r>
            <a:r>
              <a:rPr lang="en-US" altLang="zh-CN" sz="2400" dirty="0"/>
              <a:t> </a:t>
            </a:r>
            <a:r>
              <a:rPr lang="en-US" altLang="zh-CN" sz="2400" dirty="0">
                <a:solidFill>
                  <a:srgbClr val="0000FF"/>
                </a:solidFill>
              </a:rPr>
              <a:t>greater than its minimum</a:t>
            </a:r>
            <a:r>
              <a:rPr lang="en-US" altLang="zh-CN" sz="2400" dirty="0"/>
              <a:t> number of frames, with the </a:t>
            </a:r>
            <a:r>
              <a:rPr lang="en-US" altLang="zh-CN" sz="2400" dirty="0">
                <a:solidFill>
                  <a:srgbClr val="0000FF"/>
                </a:solidFill>
              </a:rPr>
              <a:t>sum not exceeding </a:t>
            </a:r>
            <a:r>
              <a:rPr lang="en-US" altLang="zh-CN" sz="2400" i="1" dirty="0">
                <a:solidFill>
                  <a:srgbClr val="0000FF"/>
                </a:solidFill>
              </a:rPr>
              <a:t>m</a:t>
            </a:r>
            <a:r>
              <a:rPr lang="en-US" altLang="zh-CN" sz="2400" dirty="0">
                <a:solidFill>
                  <a:srgbClr val="0000FF"/>
                </a:solidFill>
              </a:rPr>
              <a:t>.</a:t>
            </a:r>
            <a:endParaRPr lang="en-US" altLang="zh-CN" sz="2400" dirty="0">
              <a:solidFill>
                <a:srgbClr val="0000FF"/>
              </a:solidFill>
            </a:endParaRPr>
          </a:p>
          <a:p>
            <a:pPr>
              <a:spcBef>
                <a:spcPts val="600"/>
              </a:spcBef>
            </a:pPr>
            <a:r>
              <a:rPr lang="en-US" altLang="zh-CN" sz="2400" dirty="0"/>
              <a:t>Allocation may vary according to the multiprogramming level.</a:t>
            </a:r>
            <a:endParaRPr lang="en-US" altLang="zh-CN" sz="2400" dirty="0"/>
          </a:p>
          <a:p>
            <a:pPr>
              <a:spcBef>
                <a:spcPts val="600"/>
              </a:spcBef>
            </a:pPr>
            <a:r>
              <a:rPr lang="en-US" altLang="zh-CN" sz="2400" dirty="0"/>
              <a:t>when a page fault occurs, one of  the pages of  that process must be replaced. </a:t>
            </a:r>
            <a:br>
              <a:rPr lang="en-US" altLang="zh-CN" sz="2400" dirty="0"/>
            </a:br>
            <a:r>
              <a:rPr lang="en-US" altLang="zh-CN" sz="2400" dirty="0"/>
              <a:t>-- </a:t>
            </a:r>
            <a:r>
              <a:rPr lang="en-US" altLang="zh-CN" sz="2400" dirty="0">
                <a:solidFill>
                  <a:srgbClr val="0000FF"/>
                </a:solidFill>
              </a:rPr>
              <a:t>Local replacement</a:t>
            </a:r>
            <a:endParaRPr lang="en-US" altLang="zh-CN" sz="2400" dirty="0">
              <a:solidFill>
                <a:srgbClr val="0000FF"/>
              </a:solidFill>
            </a:endParaRPr>
          </a:p>
        </p:txBody>
      </p:sp>
      <p:sp>
        <p:nvSpPr>
          <p:cNvPr id="17" name="灯片编号占位符 3"/>
          <p:cNvSpPr>
            <a:spLocks noGrp="1"/>
          </p:cNvSpPr>
          <p:nvPr>
            <p:ph type="sldNum" sz="quarter" idx="10"/>
          </p:nvPr>
        </p:nvSpPr>
        <p:spPr/>
        <p:txBody>
          <a:bodyPr/>
          <a:lstStyle/>
          <a:p>
            <a:fld id="{A451287C-4A56-404C-B504-F099B2698AD2}" type="slidenum">
              <a:rPr lang="en-US" altLang="zh-CN"/>
            </a:fld>
            <a:endParaRPr lang="en-US" altLang="zh-CN"/>
          </a:p>
        </p:txBody>
      </p:sp>
      <p:pic>
        <p:nvPicPr>
          <p:cNvPr id="269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48298" y="2304115"/>
            <a:ext cx="2418332"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wipe(left)">
                                      <p:cBhvr>
                                        <p:cTn id="7" dur="500"/>
                                        <p:tgtEl>
                                          <p:spTgt spid="235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wipe(left)">
                                      <p:cBhvr>
                                        <p:cTn id="12" dur="500"/>
                                        <p:tgtEl>
                                          <p:spTgt spid="23552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5523">
                                            <p:txEl>
                                              <p:pRg st="2" end="2"/>
                                            </p:txEl>
                                          </p:spTgt>
                                        </p:tgtEl>
                                        <p:attrNameLst>
                                          <p:attrName>style.visibility</p:attrName>
                                        </p:attrNameLst>
                                      </p:cBhvr>
                                      <p:to>
                                        <p:strVal val="visible"/>
                                      </p:to>
                                    </p:set>
                                    <p:animEffect transition="in" filter="wipe(left)">
                                      <p:cBhvr>
                                        <p:cTn id="15" dur="500"/>
                                        <p:tgtEl>
                                          <p:spTgt spid="2355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5523">
                                            <p:txEl>
                                              <p:pRg st="3" end="3"/>
                                            </p:txEl>
                                          </p:spTgt>
                                        </p:tgtEl>
                                        <p:attrNameLst>
                                          <p:attrName>style.visibility</p:attrName>
                                        </p:attrNameLst>
                                      </p:cBhvr>
                                      <p:to>
                                        <p:strVal val="visible"/>
                                      </p:to>
                                    </p:set>
                                    <p:animEffect transition="in" filter="wipe(left)">
                                      <p:cBhvr>
                                        <p:cTn id="18" dur="500"/>
                                        <p:tgtEl>
                                          <p:spTgt spid="23552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5523">
                                            <p:txEl>
                                              <p:pRg st="4" end="4"/>
                                            </p:txEl>
                                          </p:spTgt>
                                        </p:tgtEl>
                                        <p:attrNameLst>
                                          <p:attrName>style.visibility</p:attrName>
                                        </p:attrNameLst>
                                      </p:cBhvr>
                                      <p:to>
                                        <p:strVal val="visible"/>
                                      </p:to>
                                    </p:set>
                                    <p:animEffect transition="in" filter="wipe(left)">
                                      <p:cBhvr>
                                        <p:cTn id="21" dur="500"/>
                                        <p:tgtEl>
                                          <p:spTgt spid="23552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523">
                                            <p:txEl>
                                              <p:pRg st="5" end="5"/>
                                            </p:txEl>
                                          </p:spTgt>
                                        </p:tgtEl>
                                        <p:attrNameLst>
                                          <p:attrName>style.visibility</p:attrName>
                                        </p:attrNameLst>
                                      </p:cBhvr>
                                      <p:to>
                                        <p:strVal val="visible"/>
                                      </p:to>
                                    </p:set>
                                    <p:animEffect transition="in" filter="wipe(left)">
                                      <p:cBhvr>
                                        <p:cTn id="24" dur="500"/>
                                        <p:tgtEl>
                                          <p:spTgt spid="23552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69314"/>
                                        </p:tgtEl>
                                        <p:attrNameLst>
                                          <p:attrName>style.visibility</p:attrName>
                                        </p:attrNameLst>
                                      </p:cBhvr>
                                      <p:to>
                                        <p:strVal val="visible"/>
                                      </p:to>
                                    </p:set>
                                    <p:animEffect transition="in" filter="wipe(left)">
                                      <p:cBhvr>
                                        <p:cTn id="29" dur="500"/>
                                        <p:tgtEl>
                                          <p:spTgt spid="2693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5523">
                                            <p:txEl>
                                              <p:pRg st="6" end="6"/>
                                            </p:txEl>
                                          </p:spTgt>
                                        </p:tgtEl>
                                        <p:attrNameLst>
                                          <p:attrName>style.visibility</p:attrName>
                                        </p:attrNameLst>
                                      </p:cBhvr>
                                      <p:to>
                                        <p:strVal val="visible"/>
                                      </p:to>
                                    </p:set>
                                    <p:animEffect transition="in" filter="wipe(left)">
                                      <p:cBhvr>
                                        <p:cTn id="34" dur="500"/>
                                        <p:tgtEl>
                                          <p:spTgt spid="23552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35523">
                                            <p:txEl>
                                              <p:pRg st="7" end="7"/>
                                            </p:txEl>
                                          </p:spTgt>
                                        </p:tgtEl>
                                        <p:attrNameLst>
                                          <p:attrName>style.visibility</p:attrName>
                                        </p:attrNameLst>
                                      </p:cBhvr>
                                      <p:to>
                                        <p:strVal val="visible"/>
                                      </p:to>
                                    </p:set>
                                    <p:animEffect transition="in" filter="wipe(left)">
                                      <p:cBhvr>
                                        <p:cTn id="39" dur="500"/>
                                        <p:tgtEl>
                                          <p:spTgt spid="23552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35523">
                                            <p:txEl>
                                              <p:pRg st="8" end="8"/>
                                            </p:txEl>
                                          </p:spTgt>
                                        </p:tgtEl>
                                        <p:attrNameLst>
                                          <p:attrName>style.visibility</p:attrName>
                                        </p:attrNameLst>
                                      </p:cBhvr>
                                      <p:to>
                                        <p:strVal val="visible"/>
                                      </p:to>
                                    </p:set>
                                    <p:animEffect transition="in" filter="wipe(left)">
                                      <p:cBhvr>
                                        <p:cTn id="44"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dirty="0"/>
              <a:t>Allocation of Frames</a:t>
            </a:r>
            <a:r>
              <a:rPr lang="zh-CN" altLang="en-US" dirty="0"/>
              <a:t>：</a:t>
            </a:r>
            <a:r>
              <a:rPr lang="en-US" altLang="zh-CN" dirty="0"/>
              <a:t> Priority Allocation</a:t>
            </a:r>
            <a:endParaRPr lang="en-US" altLang="zh-CN" dirty="0"/>
          </a:p>
        </p:txBody>
      </p:sp>
      <p:sp>
        <p:nvSpPr>
          <p:cNvPr id="237571" name="Rectangle 3"/>
          <p:cNvSpPr>
            <a:spLocks noGrp="1" noChangeArrowheads="1"/>
          </p:cNvSpPr>
          <p:nvPr>
            <p:ph idx="1"/>
          </p:nvPr>
        </p:nvSpPr>
        <p:spPr/>
        <p:txBody>
          <a:bodyPr/>
          <a:lstStyle/>
          <a:p>
            <a:r>
              <a:rPr lang="en-US" altLang="zh-CN" dirty="0"/>
              <a:t>Use a proportional allocation scheme using </a:t>
            </a:r>
            <a:r>
              <a:rPr lang="en-US" altLang="zh-CN" dirty="0">
                <a:solidFill>
                  <a:srgbClr val="0000FF"/>
                </a:solidFill>
              </a:rPr>
              <a:t>priorities</a:t>
            </a:r>
            <a:r>
              <a:rPr lang="en-US" altLang="zh-CN" dirty="0"/>
              <a:t> rather than size, </a:t>
            </a:r>
            <a:br>
              <a:rPr lang="en-US" altLang="zh-CN" dirty="0"/>
            </a:br>
            <a:r>
              <a:rPr lang="en-US" altLang="zh-CN" dirty="0"/>
              <a:t>or on a </a:t>
            </a:r>
            <a:r>
              <a:rPr lang="en-US" altLang="zh-CN" dirty="0">
                <a:solidFill>
                  <a:srgbClr val="0000FF"/>
                </a:solidFill>
              </a:rPr>
              <a:t>combination</a:t>
            </a:r>
            <a:r>
              <a:rPr lang="en-US" altLang="zh-CN" dirty="0"/>
              <a:t> of size and priority.</a:t>
            </a:r>
            <a:r>
              <a:rPr lang="en-US" altLang="en-US" dirty="0"/>
              <a:t> </a:t>
            </a:r>
            <a:endParaRPr lang="en-US" altLang="en-US" dirty="0"/>
          </a:p>
          <a:p>
            <a:pPr lvl="1"/>
            <a:r>
              <a:rPr lang="en-US" altLang="en-US" dirty="0"/>
              <a:t>Dynamic as degree of multiprogramming, process sizes change.</a:t>
            </a:r>
            <a:endParaRPr lang="en-US" altLang="zh-CN" dirty="0"/>
          </a:p>
          <a:p>
            <a:r>
              <a:rPr lang="en-US" altLang="zh-CN" dirty="0"/>
              <a:t>If process </a:t>
            </a:r>
            <a:r>
              <a:rPr lang="en-US" altLang="zh-CN" i="1" dirty="0"/>
              <a:t>P</a:t>
            </a:r>
            <a:r>
              <a:rPr lang="en-US" altLang="zh-CN" i="1" baseline="-25000" dirty="0"/>
              <a:t>i</a:t>
            </a:r>
            <a:r>
              <a:rPr lang="en-US" altLang="zh-CN" dirty="0"/>
              <a:t> generates a page fault,</a:t>
            </a:r>
            <a:endParaRPr lang="en-US" altLang="zh-CN" dirty="0"/>
          </a:p>
          <a:p>
            <a:pPr lvl="1"/>
            <a:r>
              <a:rPr lang="en-US" altLang="zh-CN" dirty="0"/>
              <a:t>select for replacement one of its frames.</a:t>
            </a:r>
            <a:br>
              <a:rPr lang="en-US" altLang="zh-CN" dirty="0"/>
            </a:br>
            <a:r>
              <a:rPr lang="en-US" altLang="zh-CN" dirty="0">
                <a:solidFill>
                  <a:srgbClr val="0000FF"/>
                </a:solidFill>
              </a:rPr>
              <a:t>Local replacement</a:t>
            </a:r>
            <a:endParaRPr lang="en-US" altLang="zh-CN" dirty="0">
              <a:solidFill>
                <a:srgbClr val="0000FF"/>
              </a:solidFill>
            </a:endParaRPr>
          </a:p>
          <a:p>
            <a:pPr lvl="1"/>
            <a:r>
              <a:rPr lang="en-US" altLang="zh-CN" dirty="0"/>
              <a:t>select for replacement a frame from a process with lower priority number.</a:t>
            </a:r>
            <a:br>
              <a:rPr lang="en-US" altLang="zh-CN" dirty="0"/>
            </a:br>
            <a:r>
              <a:rPr lang="en-US" altLang="zh-CN" dirty="0">
                <a:solidFill>
                  <a:srgbClr val="0000FF"/>
                </a:solidFill>
              </a:rPr>
              <a:t>Global replacement</a:t>
            </a:r>
            <a:endParaRPr lang="en-US" altLang="zh-CN" dirty="0">
              <a:solidFill>
                <a:srgbClr val="0000FF"/>
              </a:solidFill>
            </a:endParaRPr>
          </a:p>
        </p:txBody>
      </p:sp>
      <p:sp>
        <p:nvSpPr>
          <p:cNvPr id="4" name="灯片编号占位符 3"/>
          <p:cNvSpPr>
            <a:spLocks noGrp="1"/>
          </p:cNvSpPr>
          <p:nvPr>
            <p:ph type="sldNum" sz="quarter" idx="10"/>
          </p:nvPr>
        </p:nvSpPr>
        <p:spPr/>
        <p:txBody>
          <a:bodyPr/>
          <a:lstStyle/>
          <a:p>
            <a:fld id="{0D190C56-C2A3-4B96-929B-B239DE9C1F6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left)">
                                      <p:cBhvr>
                                        <p:cTn id="7" dur="500"/>
                                        <p:tgtEl>
                                          <p:spTgt spid="23757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7571">
                                            <p:txEl>
                                              <p:pRg st="1" end="1"/>
                                            </p:txEl>
                                          </p:spTgt>
                                        </p:tgtEl>
                                        <p:attrNameLst>
                                          <p:attrName>style.visibility</p:attrName>
                                        </p:attrNameLst>
                                      </p:cBhvr>
                                      <p:to>
                                        <p:strVal val="visible"/>
                                      </p:to>
                                    </p:set>
                                    <p:animEffect transition="in" filter="wipe(left)">
                                      <p:cBhvr>
                                        <p:cTn id="10" dur="500"/>
                                        <p:tgtEl>
                                          <p:spTgt spid="2375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7571">
                                            <p:txEl>
                                              <p:pRg st="2" end="2"/>
                                            </p:txEl>
                                          </p:spTgt>
                                        </p:tgtEl>
                                        <p:attrNameLst>
                                          <p:attrName>style.visibility</p:attrName>
                                        </p:attrNameLst>
                                      </p:cBhvr>
                                      <p:to>
                                        <p:strVal val="visible"/>
                                      </p:to>
                                    </p:set>
                                    <p:animEffect transition="in" filter="wipe(left)">
                                      <p:cBhvr>
                                        <p:cTn id="15" dur="500"/>
                                        <p:tgtEl>
                                          <p:spTgt spid="2375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7571">
                                            <p:txEl>
                                              <p:pRg st="3" end="3"/>
                                            </p:txEl>
                                          </p:spTgt>
                                        </p:tgtEl>
                                        <p:attrNameLst>
                                          <p:attrName>style.visibility</p:attrName>
                                        </p:attrNameLst>
                                      </p:cBhvr>
                                      <p:to>
                                        <p:strVal val="visible"/>
                                      </p:to>
                                    </p:set>
                                    <p:animEffect transition="in" filter="wipe(left)">
                                      <p:cBhvr>
                                        <p:cTn id="18" dur="500"/>
                                        <p:tgtEl>
                                          <p:spTgt spid="23757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7571">
                                            <p:txEl>
                                              <p:pRg st="4" end="4"/>
                                            </p:txEl>
                                          </p:spTgt>
                                        </p:tgtEl>
                                        <p:attrNameLst>
                                          <p:attrName>style.visibility</p:attrName>
                                        </p:attrNameLst>
                                      </p:cBhvr>
                                      <p:to>
                                        <p:strVal val="visible"/>
                                      </p:to>
                                    </p:set>
                                    <p:animEffect transition="in" filter="wipe(left)">
                                      <p:cBhvr>
                                        <p:cTn id="21" dur="500"/>
                                        <p:tgtEl>
                                          <p:spTgt spid="237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dirty="0"/>
              <a:t>Global vs. Local replacement</a:t>
            </a:r>
            <a:endParaRPr lang="en-US" altLang="zh-CN" dirty="0"/>
          </a:p>
        </p:txBody>
      </p:sp>
      <p:sp>
        <p:nvSpPr>
          <p:cNvPr id="3" name="内容占位符 2"/>
          <p:cNvSpPr>
            <a:spLocks noGrp="1"/>
          </p:cNvSpPr>
          <p:nvPr>
            <p:ph idx="1"/>
          </p:nvPr>
        </p:nvSpPr>
        <p:spPr/>
        <p:txBody>
          <a:bodyPr>
            <a:normAutofit/>
          </a:bodyPr>
          <a:lstStyle/>
          <a:p>
            <a:pPr>
              <a:spcBef>
                <a:spcPts val="600"/>
              </a:spcBef>
            </a:pPr>
            <a:r>
              <a:rPr lang="en-US" altLang="zh-CN" sz="2400" dirty="0">
                <a:solidFill>
                  <a:srgbClr val="0000FF"/>
                </a:solidFill>
              </a:rPr>
              <a:t>Global replacement</a:t>
            </a:r>
            <a:r>
              <a:rPr lang="en-US" altLang="zh-CN" sz="2400" dirty="0"/>
              <a:t> </a:t>
            </a:r>
            <a:endParaRPr lang="en-US" altLang="zh-CN" sz="2400" dirty="0"/>
          </a:p>
          <a:p>
            <a:pPr lvl="1">
              <a:spcBef>
                <a:spcPts val="600"/>
              </a:spcBef>
            </a:pPr>
            <a:r>
              <a:rPr lang="en-US" altLang="zh-CN" dirty="0"/>
              <a:t>selects a replacement frame from the set of all frames; </a:t>
            </a:r>
            <a:br>
              <a:rPr lang="en-US" altLang="zh-CN" dirty="0"/>
            </a:br>
            <a:r>
              <a:rPr lang="en-US" altLang="zh-CN" dirty="0"/>
              <a:t>one process can take a frame from another.</a:t>
            </a:r>
            <a:endParaRPr lang="en-US" altLang="zh-CN" dirty="0"/>
          </a:p>
          <a:p>
            <a:pPr lvl="1">
              <a:spcBef>
                <a:spcPts val="600"/>
              </a:spcBef>
            </a:pPr>
            <a:r>
              <a:rPr lang="en-US" altLang="zh-CN" dirty="0"/>
              <a:t>easiest to implement, commonly used method.</a:t>
            </a:r>
            <a:endParaRPr lang="en-US" altLang="zh-CN" dirty="0"/>
          </a:p>
          <a:p>
            <a:pPr lvl="1">
              <a:spcBef>
                <a:spcPts val="600"/>
              </a:spcBef>
            </a:pPr>
            <a:r>
              <a:rPr lang="en-US" altLang="zh-CN" dirty="0"/>
              <a:t>operating system keeps list of free frames.</a:t>
            </a:r>
            <a:endParaRPr lang="en-US" altLang="zh-CN" dirty="0"/>
          </a:p>
          <a:p>
            <a:pPr lvl="1">
              <a:spcBef>
                <a:spcPts val="600"/>
              </a:spcBef>
            </a:pPr>
            <a:r>
              <a:rPr lang="en-US" altLang="zh-CN" dirty="0"/>
              <a:t>free frame is added to resident set of process when a page fault occurs.</a:t>
            </a:r>
            <a:endParaRPr lang="en-US" altLang="zh-CN" dirty="0"/>
          </a:p>
          <a:p>
            <a:pPr lvl="1">
              <a:spcBef>
                <a:spcPts val="600"/>
              </a:spcBef>
            </a:pPr>
            <a:r>
              <a:rPr lang="en-US" altLang="zh-CN" dirty="0"/>
              <a:t>problem: a process cannot control its own page-fault rate.</a:t>
            </a:r>
            <a:endParaRPr lang="en-US" altLang="zh-CN" dirty="0"/>
          </a:p>
          <a:p>
            <a:pPr>
              <a:spcBef>
                <a:spcPts val="600"/>
              </a:spcBef>
            </a:pPr>
            <a:r>
              <a:rPr lang="en-US" altLang="zh-CN" sz="2400" dirty="0">
                <a:solidFill>
                  <a:srgbClr val="0000FF"/>
                </a:solidFill>
              </a:rPr>
              <a:t>Local replacement</a:t>
            </a:r>
            <a:r>
              <a:rPr lang="en-US" altLang="zh-CN" sz="2400" dirty="0"/>
              <a:t> </a:t>
            </a:r>
            <a:endParaRPr lang="en-US" altLang="zh-CN" sz="2400" dirty="0"/>
          </a:p>
          <a:p>
            <a:pPr lvl="1">
              <a:spcBef>
                <a:spcPts val="600"/>
              </a:spcBef>
            </a:pPr>
            <a:r>
              <a:rPr lang="en-US" altLang="zh-CN" dirty="0"/>
              <a:t>selects page from among the resident set of the process that suffers the fault.</a:t>
            </a:r>
            <a:endParaRPr lang="en-US" altLang="zh-CN" dirty="0"/>
          </a:p>
          <a:p>
            <a:pPr lvl="1">
              <a:spcBef>
                <a:spcPts val="600"/>
              </a:spcBef>
            </a:pPr>
            <a:r>
              <a:rPr lang="en-US" altLang="zh-CN" dirty="0"/>
              <a:t>The set of pages in memory for a process is affected by the paging behavior of only that process.</a:t>
            </a:r>
            <a:endParaRPr lang="en-US" altLang="zh-CN" dirty="0"/>
          </a:p>
          <a:p>
            <a:pPr>
              <a:spcBef>
                <a:spcPts val="600"/>
              </a:spcBef>
            </a:pPr>
            <a:r>
              <a:rPr lang="en-US" altLang="zh-CN" sz="2400" dirty="0">
                <a:solidFill>
                  <a:srgbClr val="0000FF"/>
                </a:solidFill>
              </a:rPr>
              <a:t>Global replacement results in greater system throughput.</a:t>
            </a:r>
            <a:endParaRPr lang="en-US" altLang="zh-CN" sz="2400" dirty="0">
              <a:solidFill>
                <a:srgbClr val="0000FF"/>
              </a:solidFill>
            </a:endParaRPr>
          </a:p>
        </p:txBody>
      </p:sp>
      <p:sp>
        <p:nvSpPr>
          <p:cNvPr id="4" name="灯片编号占位符 3"/>
          <p:cNvSpPr>
            <a:spLocks noGrp="1"/>
          </p:cNvSpPr>
          <p:nvPr>
            <p:ph type="sldNum" sz="quarter" idx="10"/>
          </p:nvPr>
        </p:nvSpPr>
        <p:spPr/>
        <p:txBody>
          <a:bodyPr/>
          <a:lstStyle/>
          <a:p>
            <a:fld id="{51B63E78-80B0-4DBA-91D8-EA71B8DB34FA}" type="slidenum">
              <a:rPr lang="en-US" altLang="zh-CN"/>
            </a:fld>
            <a:endParaRPr lang="en-US" altLang="zh-CN"/>
          </a:p>
        </p:txBody>
      </p:sp>
      <p:sp>
        <p:nvSpPr>
          <p:cNvPr id="2"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32"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ircle(ou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CN" dirty="0"/>
              <a:t>9.6  Thrashing</a:t>
            </a:r>
            <a:endParaRPr lang="en-US" altLang="zh-CN" dirty="0"/>
          </a:p>
        </p:txBody>
      </p:sp>
      <p:sp>
        <p:nvSpPr>
          <p:cNvPr id="2" name="内容占位符 1"/>
          <p:cNvSpPr>
            <a:spLocks noGrp="1"/>
          </p:cNvSpPr>
          <p:nvPr>
            <p:ph idx="1"/>
          </p:nvPr>
        </p:nvSpPr>
        <p:spPr/>
        <p:txBody>
          <a:bodyPr>
            <a:normAutofit/>
          </a:bodyPr>
          <a:lstStyle/>
          <a:p>
            <a:pPr>
              <a:lnSpc>
                <a:spcPct val="110000"/>
              </a:lnSpc>
              <a:spcBef>
                <a:spcPts val="0"/>
              </a:spcBef>
            </a:pPr>
            <a:r>
              <a:rPr lang="en-US" altLang="zh-CN" dirty="0"/>
              <a:t>If a process does not have  “enough” pages, </a:t>
            </a:r>
            <a:br>
              <a:rPr lang="en-US" altLang="zh-CN" dirty="0"/>
            </a:br>
            <a:r>
              <a:rPr lang="en-US" altLang="zh-CN" dirty="0"/>
              <a:t>the page fault rate is very high.  </a:t>
            </a:r>
            <a:endParaRPr lang="en-US" altLang="zh-CN" dirty="0"/>
          </a:p>
          <a:p>
            <a:pPr lvl="1">
              <a:lnSpc>
                <a:spcPct val="110000"/>
              </a:lnSpc>
              <a:spcBef>
                <a:spcPts val="0"/>
              </a:spcBef>
            </a:pPr>
            <a:r>
              <a:rPr lang="en-US" altLang="en-US" dirty="0"/>
              <a:t>Page fault to get page</a:t>
            </a:r>
            <a:endParaRPr lang="en-US" altLang="en-US" dirty="0"/>
          </a:p>
          <a:p>
            <a:pPr lvl="1">
              <a:lnSpc>
                <a:spcPct val="110000"/>
              </a:lnSpc>
              <a:spcBef>
                <a:spcPts val="0"/>
              </a:spcBef>
            </a:pPr>
            <a:r>
              <a:rPr lang="en-US" altLang="en-US" dirty="0"/>
              <a:t>Replace existing frame</a:t>
            </a:r>
            <a:endParaRPr lang="en-US" altLang="en-US" dirty="0"/>
          </a:p>
          <a:p>
            <a:pPr lvl="1">
              <a:lnSpc>
                <a:spcPct val="110000"/>
              </a:lnSpc>
              <a:spcBef>
                <a:spcPts val="0"/>
              </a:spcBef>
            </a:pPr>
            <a:r>
              <a:rPr lang="en-US" altLang="en-US" dirty="0"/>
              <a:t>But quickly need replaced frame back</a:t>
            </a:r>
            <a:endParaRPr lang="en-US" altLang="en-US" dirty="0"/>
          </a:p>
          <a:p>
            <a:pPr lvl="1">
              <a:lnSpc>
                <a:spcPct val="110000"/>
              </a:lnSpc>
              <a:spcBef>
                <a:spcPts val="0"/>
              </a:spcBef>
            </a:pPr>
            <a:r>
              <a:rPr lang="en-US" altLang="en-US" dirty="0"/>
              <a:t>This leads to:</a:t>
            </a:r>
            <a:endParaRPr lang="en-US" altLang="en-US" dirty="0"/>
          </a:p>
          <a:p>
            <a:pPr lvl="2">
              <a:lnSpc>
                <a:spcPct val="110000"/>
              </a:lnSpc>
              <a:spcBef>
                <a:spcPts val="0"/>
              </a:spcBef>
            </a:pPr>
            <a:r>
              <a:rPr lang="en-US" altLang="en-US" sz="2400" dirty="0"/>
              <a:t>Low CPU utilization.</a:t>
            </a:r>
            <a:endParaRPr lang="en-US" altLang="en-US" sz="2400" dirty="0"/>
          </a:p>
          <a:p>
            <a:pPr lvl="2">
              <a:lnSpc>
                <a:spcPct val="110000"/>
              </a:lnSpc>
              <a:spcBef>
                <a:spcPts val="0"/>
              </a:spcBef>
            </a:pPr>
            <a:r>
              <a:rPr lang="en-US" altLang="en-US" sz="2400" dirty="0"/>
              <a:t>O</a:t>
            </a:r>
            <a:r>
              <a:rPr lang="en-US" altLang="zh-CN" sz="2400" dirty="0"/>
              <a:t>S</a:t>
            </a:r>
            <a:r>
              <a:rPr lang="en-US" altLang="en-US" sz="2400" dirty="0"/>
              <a:t> thinks that it needs to increase the degree of multiprogramming.</a:t>
            </a:r>
            <a:endParaRPr lang="en-US" altLang="en-US" sz="2400" dirty="0"/>
          </a:p>
          <a:p>
            <a:pPr lvl="2">
              <a:lnSpc>
                <a:spcPct val="110000"/>
              </a:lnSpc>
              <a:spcBef>
                <a:spcPts val="0"/>
              </a:spcBef>
            </a:pPr>
            <a:r>
              <a:rPr lang="en-US" altLang="en-US" sz="2400" dirty="0"/>
              <a:t>Another process added to the system.</a:t>
            </a:r>
            <a:endParaRPr lang="en-US" altLang="en-US" sz="2400" dirty="0"/>
          </a:p>
          <a:p>
            <a:pPr>
              <a:lnSpc>
                <a:spcPct val="110000"/>
              </a:lnSpc>
              <a:spcBef>
                <a:spcPts val="0"/>
              </a:spcBef>
            </a:pPr>
            <a:r>
              <a:rPr lang="en-US" altLang="zh-CN" dirty="0"/>
              <a:t>This high paging activity is called </a:t>
            </a:r>
            <a:r>
              <a:rPr lang="en-US" altLang="zh-CN" dirty="0">
                <a:solidFill>
                  <a:srgbClr val="0000FF"/>
                </a:solidFill>
              </a:rPr>
              <a:t>thrashing.</a:t>
            </a:r>
            <a:endParaRPr lang="en-US" altLang="zh-CN" dirty="0">
              <a:solidFill>
                <a:srgbClr val="0000FF"/>
              </a:solidFill>
            </a:endParaRPr>
          </a:p>
          <a:p>
            <a:pPr>
              <a:lnSpc>
                <a:spcPct val="110000"/>
              </a:lnSpc>
              <a:spcBef>
                <a:spcPts val="0"/>
              </a:spcBef>
            </a:pPr>
            <a:r>
              <a:rPr lang="en-US" altLang="zh-CN" dirty="0">
                <a:solidFill>
                  <a:srgbClr val="0000FF"/>
                </a:solidFill>
              </a:rPr>
              <a:t>A process is thrashing </a:t>
            </a:r>
            <a:r>
              <a:rPr lang="en-US" altLang="zh-CN" dirty="0"/>
              <a:t>if it is spending most time paging than executing.</a:t>
            </a:r>
            <a:endParaRPr lang="en-US" altLang="zh-CN" dirty="0"/>
          </a:p>
          <a:p>
            <a:pPr>
              <a:lnSpc>
                <a:spcPct val="110000"/>
              </a:lnSpc>
              <a:spcBef>
                <a:spcPts val="0"/>
              </a:spcBef>
            </a:pPr>
            <a:r>
              <a:rPr lang="en-US" altLang="zh-CN" dirty="0"/>
              <a:t>must decrease the degree of multiprogramming.</a:t>
            </a:r>
            <a:endParaRPr lang="en-US" altLang="zh-CN" b="0" dirty="0"/>
          </a:p>
        </p:txBody>
      </p:sp>
      <p:sp>
        <p:nvSpPr>
          <p:cNvPr id="4" name="灯片编号占位符 3"/>
          <p:cNvSpPr>
            <a:spLocks noGrp="1"/>
          </p:cNvSpPr>
          <p:nvPr>
            <p:ph type="sldNum" sz="quarter" idx="10"/>
          </p:nvPr>
        </p:nvSpPr>
        <p:spPr/>
        <p:txBody>
          <a:bodyPr/>
          <a:lstStyle/>
          <a:p>
            <a:fld id="{898961E3-4F29-4979-8DA9-6AFB076F263E}" type="slidenum">
              <a:rPr lang="en-US" altLang="zh-CN"/>
            </a:fld>
            <a:endParaRPr lang="en-US" altLang="zh-CN"/>
          </a:p>
        </p:txBody>
      </p:sp>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54225" y="98630"/>
            <a:ext cx="4192425" cy="243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 6"/>
          <p:cNvSpPr/>
          <p:nvPr/>
        </p:nvSpPr>
        <p:spPr bwMode="auto">
          <a:xfrm>
            <a:off x="5465929" y="98630"/>
            <a:ext cx="2295255" cy="723195"/>
          </a:xfrm>
          <a:prstGeom prst="roundRect">
            <a:avLst>
              <a:gd name="adj" fmla="val 5412"/>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内存过度分配</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最小需求无法满足</a:t>
            </a:r>
            <a:endParaRPr lang="zh-CN" altLang="en-US" sz="2000" b="1" dirty="0">
              <a:latin typeface="楷体" panose="02010609060101010101" pitchFamily="49" charset="-122"/>
              <a:ea typeface="楷体" panose="02010609060101010101" pitchFamily="49" charset="-122"/>
            </a:endParaRPr>
          </a:p>
        </p:txBody>
      </p:sp>
      <p:grpSp>
        <p:nvGrpSpPr>
          <p:cNvPr id="27" name="组合 26"/>
          <p:cNvGrpSpPr/>
          <p:nvPr/>
        </p:nvGrpSpPr>
        <p:grpSpPr>
          <a:xfrm>
            <a:off x="8028000" y="1115975"/>
            <a:ext cx="2793525" cy="2268025"/>
            <a:chOff x="8028000" y="1115975"/>
            <a:chExt cx="2793525" cy="2268025"/>
          </a:xfrm>
        </p:grpSpPr>
        <p:sp>
          <p:nvSpPr>
            <p:cNvPr id="3" name="矩形 2"/>
            <p:cNvSpPr/>
            <p:nvPr/>
          </p:nvSpPr>
          <p:spPr bwMode="auto">
            <a:xfrm>
              <a:off x="8028000" y="2304000"/>
              <a:ext cx="288000" cy="108000"/>
            </a:xfrm>
            <a:prstGeom prst="rect">
              <a:avLst/>
            </a:prstGeom>
            <a:solidFill>
              <a:srgbClr val="33CC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 name="矩形 4"/>
            <p:cNvSpPr/>
            <p:nvPr/>
          </p:nvSpPr>
          <p:spPr bwMode="auto">
            <a:xfrm>
              <a:off x="8028000" y="2412000"/>
              <a:ext cx="576000" cy="1080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 name="矩形 7"/>
            <p:cNvSpPr/>
            <p:nvPr/>
          </p:nvSpPr>
          <p:spPr bwMode="auto">
            <a:xfrm>
              <a:off x="8028000" y="2520000"/>
              <a:ext cx="864000" cy="108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9" name="矩形 8"/>
            <p:cNvSpPr/>
            <p:nvPr/>
          </p:nvSpPr>
          <p:spPr bwMode="auto">
            <a:xfrm>
              <a:off x="8028000" y="3060000"/>
              <a:ext cx="2304000" cy="108000"/>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0" name="矩形 9"/>
            <p:cNvSpPr/>
            <p:nvPr/>
          </p:nvSpPr>
          <p:spPr bwMode="auto">
            <a:xfrm>
              <a:off x="8028000" y="2628000"/>
              <a:ext cx="1152000" cy="108000"/>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1" name="矩形 10"/>
            <p:cNvSpPr/>
            <p:nvPr/>
          </p:nvSpPr>
          <p:spPr bwMode="auto">
            <a:xfrm>
              <a:off x="8028000" y="2736000"/>
              <a:ext cx="1440000" cy="108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2" name="矩形 11"/>
            <p:cNvSpPr/>
            <p:nvPr/>
          </p:nvSpPr>
          <p:spPr bwMode="auto">
            <a:xfrm>
              <a:off x="8028000" y="2844000"/>
              <a:ext cx="1728000" cy="1080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3" name="矩形 12"/>
            <p:cNvSpPr/>
            <p:nvPr/>
          </p:nvSpPr>
          <p:spPr bwMode="auto">
            <a:xfrm>
              <a:off x="8028000" y="2952000"/>
              <a:ext cx="2016000" cy="10800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15" name="直接连接符 14"/>
            <p:cNvCxnSpPr/>
            <p:nvPr/>
          </p:nvCxnSpPr>
          <p:spPr bwMode="auto">
            <a:xfrm flipH="1" flipV="1">
              <a:off x="10326470" y="1115975"/>
              <a:ext cx="0" cy="1980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flipH="1" flipV="1">
              <a:off x="10044000" y="1133745"/>
              <a:ext cx="0" cy="18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flipH="1" flipV="1">
              <a:off x="9756000" y="1178750"/>
              <a:ext cx="0" cy="172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H="1" flipV="1">
              <a:off x="9471375" y="1268760"/>
              <a:ext cx="0" cy="151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flipH="1" flipV="1">
              <a:off x="9180000" y="1439955"/>
              <a:ext cx="0" cy="1260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flipH="1" flipV="1">
              <a:off x="8886310" y="1583795"/>
              <a:ext cx="0" cy="9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flipH="1" flipV="1">
              <a:off x="8616280" y="1826930"/>
              <a:ext cx="0" cy="61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flipH="1" flipV="1">
              <a:off x="8316000" y="2096920"/>
              <a:ext cx="0" cy="28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bwMode="auto">
            <a:xfrm>
              <a:off x="8028000" y="3168000"/>
              <a:ext cx="2592000" cy="108000"/>
            </a:xfrm>
            <a:prstGeom prst="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24" name="直接连接符 23"/>
            <p:cNvCxnSpPr/>
            <p:nvPr/>
          </p:nvCxnSpPr>
          <p:spPr bwMode="auto">
            <a:xfrm flipH="1" flipV="1">
              <a:off x="10620000" y="1268375"/>
              <a:ext cx="0" cy="1980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矩形 24"/>
            <p:cNvSpPr/>
            <p:nvPr/>
          </p:nvSpPr>
          <p:spPr bwMode="auto">
            <a:xfrm>
              <a:off x="8028000" y="3276000"/>
              <a:ext cx="2790000" cy="10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26" name="直接连接符 25"/>
            <p:cNvCxnSpPr/>
            <p:nvPr/>
          </p:nvCxnSpPr>
          <p:spPr bwMode="auto">
            <a:xfrm flipH="1" flipV="1">
              <a:off x="10821525" y="2124075"/>
              <a:ext cx="0" cy="118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椭圆 29"/>
          <p:cNvSpPr/>
          <p:nvPr/>
        </p:nvSpPr>
        <p:spPr bwMode="auto">
          <a:xfrm>
            <a:off x="10527995" y="1943435"/>
            <a:ext cx="646612" cy="46856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2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wipe(left)">
                                      <p:cBhvr>
                                        <p:cTn id="20" dur="500"/>
                                        <p:tgtEl>
                                          <p:spTgt spid="2">
                                            <p:txEl>
                                              <p:pRg st="1" end="1"/>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wipe(left)">
                                      <p:cBhvr>
                                        <p:cTn id="26" dur="500"/>
                                        <p:tgtEl>
                                          <p:spTgt spid="2">
                                            <p:txEl>
                                              <p:pRg st="3" end="3"/>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wipe(left)">
                                      <p:cBhvr>
                                        <p:cTn id="29" dur="500"/>
                                        <p:tgtEl>
                                          <p:spTgt spid="2">
                                            <p:txEl>
                                              <p:pRg st="4" end="4"/>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heel(1)">
                                      <p:cBhvr>
                                        <p:cTn id="37" dur="10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wipe(left)">
                                      <p:cBhvr>
                                        <p:cTn id="42" dur="500"/>
                                        <p:tgtEl>
                                          <p:spTgt spid="2">
                                            <p:txEl>
                                              <p:pRg st="6" end="6"/>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wipe(left)">
                                      <p:cBhvr>
                                        <p:cTn id="45" dur="500"/>
                                        <p:tgtEl>
                                          <p:spTgt spid="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wipe(left)">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wipe(left)">
                                      <p:cBhvr>
                                        <p:cTn id="55" dur="500"/>
                                        <p:tgtEl>
                                          <p:spTgt spid="2">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wipe(left)">
                                      <p:cBhvr>
                                        <p:cTn id="6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Thrashing</a:t>
            </a:r>
            <a:endParaRPr lang="zh-CN" altLang="en-US" dirty="0"/>
          </a:p>
        </p:txBody>
      </p:sp>
      <p:sp>
        <p:nvSpPr>
          <p:cNvPr id="3" name="内容占位符 2"/>
          <p:cNvSpPr>
            <a:spLocks noGrp="1"/>
          </p:cNvSpPr>
          <p:nvPr>
            <p:ph idx="1"/>
          </p:nvPr>
        </p:nvSpPr>
        <p:spPr/>
        <p:txBody>
          <a:bodyPr>
            <a:normAutofit/>
          </a:bodyPr>
          <a:lstStyle/>
          <a:p>
            <a:pPr>
              <a:lnSpc>
                <a:spcPct val="110000"/>
              </a:lnSpc>
              <a:spcBef>
                <a:spcPts val="0"/>
              </a:spcBef>
            </a:pPr>
            <a:r>
              <a:rPr lang="en-US" altLang="zh-CN" dirty="0"/>
              <a:t>Why does thrashing occur?  </a:t>
            </a:r>
            <a:endParaRPr lang="en-US" altLang="zh-CN" dirty="0"/>
          </a:p>
          <a:p>
            <a:pPr lvl="1">
              <a:lnSpc>
                <a:spcPct val="110000"/>
              </a:lnSpc>
              <a:spcBef>
                <a:spcPts val="0"/>
              </a:spcBef>
            </a:pPr>
            <a:r>
              <a:rPr lang="en-US" altLang="zh-CN" dirty="0">
                <a:solidFill>
                  <a:srgbClr val="0000FF"/>
                </a:solidFill>
                <a:sym typeface="Symbol" panose="05050102010706020507" pitchFamily="18" charset="2"/>
              </a:rPr>
              <a:t> locality size &gt; total memory size</a:t>
            </a:r>
            <a:endParaRPr lang="en-US" altLang="zh-CN" dirty="0">
              <a:solidFill>
                <a:srgbClr val="0000FF"/>
              </a:solidFill>
              <a:sym typeface="Symbol" panose="05050102010706020507" pitchFamily="18" charset="2"/>
            </a:endParaRPr>
          </a:p>
          <a:p>
            <a:pPr lvl="1">
              <a:lnSpc>
                <a:spcPct val="110000"/>
              </a:lnSpc>
              <a:spcBef>
                <a:spcPts val="0"/>
              </a:spcBef>
            </a:pPr>
            <a:r>
              <a:rPr lang="en-US" altLang="zh-CN" dirty="0"/>
              <a:t>using a local (or priority) replacement algorithm, Can limit the effect of thrashing. </a:t>
            </a:r>
            <a:endParaRPr lang="en-US" altLang="zh-CN" dirty="0"/>
          </a:p>
          <a:p>
            <a:pPr>
              <a:lnSpc>
                <a:spcPct val="110000"/>
              </a:lnSpc>
              <a:spcBef>
                <a:spcPts val="0"/>
              </a:spcBef>
            </a:pPr>
            <a:r>
              <a:rPr lang="en-US" altLang="zh-CN" dirty="0"/>
              <a:t>To prevent thrashing, must provide a process with as many frames as it needs.</a:t>
            </a:r>
            <a:endParaRPr lang="en-US" altLang="zh-CN" dirty="0"/>
          </a:p>
          <a:p>
            <a:pPr lvl="1">
              <a:lnSpc>
                <a:spcPct val="110000"/>
              </a:lnSpc>
              <a:spcBef>
                <a:spcPts val="0"/>
              </a:spcBef>
            </a:pPr>
            <a:r>
              <a:rPr lang="en-US" altLang="zh-CN" dirty="0"/>
              <a:t>How to know how many frames it "needs"?</a:t>
            </a:r>
            <a:endParaRPr lang="en-US" altLang="zh-CN" dirty="0"/>
          </a:p>
          <a:p>
            <a:pPr lvl="1">
              <a:lnSpc>
                <a:spcPct val="110000"/>
              </a:lnSpc>
              <a:spcBef>
                <a:spcPts val="0"/>
              </a:spcBef>
            </a:pPr>
            <a:r>
              <a:rPr lang="en-US" altLang="zh-CN" dirty="0"/>
              <a:t>looking at how many frames a process is actually using. </a:t>
            </a:r>
            <a:endParaRPr lang="en-US" altLang="zh-CN" dirty="0"/>
          </a:p>
          <a:p>
            <a:pPr>
              <a:lnSpc>
                <a:spcPct val="110000"/>
              </a:lnSpc>
              <a:spcBef>
                <a:spcPts val="0"/>
              </a:spcBef>
            </a:pPr>
            <a:r>
              <a:rPr lang="en-US" altLang="zh-CN" dirty="0">
                <a:solidFill>
                  <a:srgbClr val="0000FF"/>
                </a:solidFill>
              </a:rPr>
              <a:t>Locality model of process execution</a:t>
            </a:r>
            <a:endParaRPr lang="en-US" altLang="zh-CN" dirty="0">
              <a:solidFill>
                <a:srgbClr val="0000FF"/>
              </a:solidFill>
            </a:endParaRPr>
          </a:p>
          <a:p>
            <a:pPr lvl="1">
              <a:lnSpc>
                <a:spcPct val="110000"/>
              </a:lnSpc>
              <a:spcBef>
                <a:spcPts val="0"/>
              </a:spcBef>
            </a:pPr>
            <a:r>
              <a:rPr lang="en-US" altLang="zh-CN" dirty="0">
                <a:solidFill>
                  <a:srgbClr val="0000FF"/>
                </a:solidFill>
              </a:rPr>
              <a:t>Locality</a:t>
            </a:r>
            <a:r>
              <a:rPr lang="en-US" altLang="zh-CN" dirty="0"/>
              <a:t>: a set of pages that are actively used together. </a:t>
            </a:r>
            <a:br>
              <a:rPr lang="en-US" altLang="zh-CN" dirty="0"/>
            </a:br>
            <a:r>
              <a:rPr lang="en-US" altLang="zh-CN" dirty="0"/>
              <a:t>Localities are defined by the program structure and data structure.</a:t>
            </a:r>
            <a:endParaRPr lang="en-US" altLang="zh-CN" dirty="0"/>
          </a:p>
          <a:p>
            <a:pPr lvl="1">
              <a:lnSpc>
                <a:spcPct val="110000"/>
              </a:lnSpc>
              <a:spcBef>
                <a:spcPts val="0"/>
              </a:spcBef>
            </a:pPr>
            <a:r>
              <a:rPr lang="en-US" altLang="zh-CN" dirty="0"/>
              <a:t>Process </a:t>
            </a:r>
            <a:r>
              <a:rPr lang="en-US" altLang="zh-CN" dirty="0">
                <a:solidFill>
                  <a:srgbClr val="0000FF"/>
                </a:solidFill>
              </a:rPr>
              <a:t>migrates</a:t>
            </a:r>
            <a:r>
              <a:rPr lang="en-US" altLang="zh-CN" dirty="0"/>
              <a:t> from one locality to another.  e.g. function call.</a:t>
            </a:r>
            <a:endParaRPr lang="en-US" altLang="zh-CN" dirty="0"/>
          </a:p>
          <a:p>
            <a:pPr lvl="1">
              <a:lnSpc>
                <a:spcPct val="110000"/>
              </a:lnSpc>
              <a:spcBef>
                <a:spcPts val="0"/>
              </a:spcBef>
            </a:pPr>
            <a:r>
              <a:rPr lang="en-US" altLang="zh-CN" dirty="0"/>
              <a:t>Localities may overlap.</a:t>
            </a:r>
            <a:endParaRPr lang="en-US" altLang="zh-CN" dirty="0"/>
          </a:p>
        </p:txBody>
      </p:sp>
      <p:sp>
        <p:nvSpPr>
          <p:cNvPr id="17" name="灯片编号占位符 3"/>
          <p:cNvSpPr>
            <a:spLocks noGrp="1"/>
          </p:cNvSpPr>
          <p:nvPr>
            <p:ph type="sldNum" sz="quarter" idx="10"/>
          </p:nvPr>
        </p:nvSpPr>
        <p:spPr/>
        <p:txBody>
          <a:bodyPr/>
          <a:lstStyle/>
          <a:p>
            <a:fld id="{F432F715-CDB3-46CC-B9EA-0227C1ECB73B}"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zh-CN" dirty="0"/>
              <a:t>Working-Set Model</a:t>
            </a:r>
            <a:endParaRPr lang="en-US" altLang="zh-CN" dirty="0"/>
          </a:p>
        </p:txBody>
      </p:sp>
      <p:sp>
        <p:nvSpPr>
          <p:cNvPr id="2" name="内容占位符 1"/>
          <p:cNvSpPr>
            <a:spLocks noGrp="1"/>
          </p:cNvSpPr>
          <p:nvPr>
            <p:ph idx="1"/>
          </p:nvPr>
        </p:nvSpPr>
        <p:spPr/>
        <p:txBody>
          <a:bodyPr/>
          <a:lstStyle/>
          <a:p>
            <a:pPr>
              <a:spcBef>
                <a:spcPts val="300"/>
              </a:spcBef>
            </a:pPr>
            <a:r>
              <a:rPr lang="en-US" altLang="zh-CN" dirty="0">
                <a:sym typeface="Symbol" panose="05050102010706020507" pitchFamily="18" charset="2"/>
              </a:rPr>
              <a:t>  </a:t>
            </a:r>
            <a:r>
              <a:rPr lang="en-US" altLang="zh-CN" dirty="0">
                <a:solidFill>
                  <a:srgbClr val="0000FF"/>
                </a:solidFill>
                <a:sym typeface="Symbol" panose="05050102010706020507" pitchFamily="18" charset="2"/>
              </a:rPr>
              <a:t>working-set window </a:t>
            </a:r>
            <a:r>
              <a:rPr lang="en-US" altLang="zh-CN" dirty="0">
                <a:sym typeface="Symbol" panose="05050102010706020507" pitchFamily="18" charset="2"/>
              </a:rPr>
              <a:t> a fixed number of page references.</a:t>
            </a:r>
            <a:endParaRPr lang="en-US" altLang="zh-CN" dirty="0">
              <a:sym typeface="Symbol" panose="05050102010706020507" pitchFamily="18" charset="2"/>
            </a:endParaRPr>
          </a:p>
          <a:p>
            <a:pPr lvl="1">
              <a:spcBef>
                <a:spcPts val="300"/>
              </a:spcBef>
            </a:pPr>
            <a:r>
              <a:rPr lang="en-US" altLang="zh-CN" dirty="0">
                <a:sym typeface="Symbol" panose="05050102010706020507" pitchFamily="18" charset="2"/>
              </a:rPr>
              <a:t>Example:  10,000 instruction</a:t>
            </a:r>
            <a:endParaRPr lang="en-US" altLang="zh-CN" dirty="0">
              <a:sym typeface="Symbol" panose="05050102010706020507" pitchFamily="18" charset="2"/>
            </a:endParaRPr>
          </a:p>
          <a:p>
            <a:pPr>
              <a:spcBef>
                <a:spcPts val="300"/>
              </a:spcBef>
            </a:pPr>
            <a:r>
              <a:rPr lang="en-US" altLang="zh-CN" i="1" dirty="0">
                <a:solidFill>
                  <a:srgbClr val="0000FF"/>
                </a:solidFill>
              </a:rPr>
              <a:t>Working</a:t>
            </a:r>
            <a:r>
              <a:rPr lang="en-US" altLang="zh-CN" dirty="0"/>
              <a:t> </a:t>
            </a:r>
            <a:r>
              <a:rPr lang="en-US" altLang="zh-CN" i="1" dirty="0">
                <a:solidFill>
                  <a:srgbClr val="0000FF"/>
                </a:solidFill>
              </a:rPr>
              <a:t>Set</a:t>
            </a:r>
            <a:r>
              <a:rPr lang="en-US" altLang="zh-CN" dirty="0"/>
              <a:t>: the set of pages in the most recent </a:t>
            </a:r>
            <a:r>
              <a:rPr lang="el-GR" altLang="zh-CN" dirty="0"/>
              <a:t>Δ</a:t>
            </a:r>
            <a:r>
              <a:rPr lang="en-US" altLang="zh-CN" dirty="0"/>
              <a:t> page references.</a:t>
            </a:r>
            <a:endParaRPr lang="en-US" altLang="zh-CN" dirty="0"/>
          </a:p>
          <a:p>
            <a:pPr lvl="1">
              <a:spcBef>
                <a:spcPts val="300"/>
              </a:spcBef>
            </a:pPr>
            <a:endParaRPr lang="en-US" altLang="zh-CN" dirty="0">
              <a:sym typeface="Symbol" panose="05050102010706020507" pitchFamily="18" charset="2"/>
            </a:endParaRPr>
          </a:p>
          <a:p>
            <a:pPr lvl="1">
              <a:spcBef>
                <a:spcPts val="300"/>
              </a:spcBef>
            </a:pPr>
            <a:endParaRPr lang="en-US" altLang="zh-CN" dirty="0">
              <a:sym typeface="Symbol" panose="05050102010706020507" pitchFamily="18" charset="2"/>
            </a:endParaRPr>
          </a:p>
          <a:p>
            <a:pPr lvl="1">
              <a:spcBef>
                <a:spcPts val="300"/>
              </a:spcBef>
            </a:pPr>
            <a:endParaRPr lang="en-US" altLang="zh-CN" dirty="0">
              <a:sym typeface="Symbol" panose="05050102010706020507" pitchFamily="18" charset="2"/>
            </a:endParaRPr>
          </a:p>
          <a:p>
            <a:pPr lvl="1">
              <a:spcBef>
                <a:spcPts val="300"/>
              </a:spcBef>
            </a:pPr>
            <a:endParaRPr lang="en-US" altLang="zh-CN" dirty="0">
              <a:sym typeface="Symbol" panose="05050102010706020507" pitchFamily="18" charset="2"/>
            </a:endParaRPr>
          </a:p>
          <a:p>
            <a:pPr lvl="1">
              <a:spcBef>
                <a:spcPts val="300"/>
              </a:spcBef>
            </a:pPr>
            <a:endParaRPr lang="en-US" altLang="zh-CN" dirty="0">
              <a:sym typeface="Symbol" panose="05050102010706020507" pitchFamily="18" charset="2"/>
            </a:endParaRPr>
          </a:p>
          <a:p>
            <a:pPr lvl="2">
              <a:spcBef>
                <a:spcPts val="300"/>
              </a:spcBef>
            </a:pPr>
            <a:endParaRPr lang="en-US" altLang="zh-CN" dirty="0">
              <a:sym typeface="Symbol" panose="05050102010706020507" pitchFamily="18" charset="2"/>
            </a:endParaRPr>
          </a:p>
          <a:p>
            <a:pPr>
              <a:spcBef>
                <a:spcPts val="300"/>
              </a:spcBef>
            </a:pPr>
            <a:r>
              <a:rPr lang="en-US" altLang="zh-CN" i="1" dirty="0" err="1">
                <a:solidFill>
                  <a:srgbClr val="0000FF"/>
                </a:solidFill>
                <a:sym typeface="Symbol" panose="05050102010706020507" pitchFamily="18" charset="2"/>
              </a:rPr>
              <a:t>WSS</a:t>
            </a:r>
            <a:r>
              <a:rPr lang="en-US" altLang="zh-CN" i="1" baseline="-25000" dirty="0" err="1">
                <a:solidFill>
                  <a:srgbClr val="0000FF"/>
                </a:solidFill>
                <a:sym typeface="Symbol" panose="05050102010706020507" pitchFamily="18" charset="2"/>
              </a:rPr>
              <a:t>i</a:t>
            </a:r>
            <a:r>
              <a:rPr lang="en-US" altLang="zh-CN" dirty="0">
                <a:sym typeface="Symbol" panose="05050102010706020507" pitchFamily="18" charset="2"/>
              </a:rPr>
              <a:t> (Working Set Size of Process </a:t>
            </a:r>
            <a:r>
              <a:rPr lang="en-US" altLang="zh-CN" i="1" dirty="0">
                <a:sym typeface="Symbol" panose="05050102010706020507" pitchFamily="18" charset="2"/>
              </a:rPr>
              <a:t>P</a:t>
            </a:r>
            <a:r>
              <a:rPr lang="en-US" altLang="zh-CN" i="1" baseline="-25000" dirty="0">
                <a:sym typeface="Symbol" panose="05050102010706020507" pitchFamily="18" charset="2"/>
              </a:rPr>
              <a:t>i</a:t>
            </a:r>
            <a:r>
              <a:rPr lang="en-US" altLang="zh-CN" dirty="0">
                <a:sym typeface="Symbol" panose="05050102010706020507" pitchFamily="18" charset="2"/>
              </a:rPr>
              <a:t>) : (varies in time)</a:t>
            </a:r>
            <a:br>
              <a:rPr lang="en-US" altLang="zh-CN" dirty="0">
                <a:sym typeface="Symbol" panose="05050102010706020507" pitchFamily="18" charset="2"/>
              </a:rPr>
            </a:br>
            <a:r>
              <a:rPr lang="en-US" altLang="zh-CN" dirty="0">
                <a:sym typeface="Symbol" panose="05050102010706020507" pitchFamily="18" charset="2"/>
              </a:rPr>
              <a:t>the number of pages in </a:t>
            </a:r>
            <a:r>
              <a:rPr lang="en-US" altLang="zh-CN" i="1" dirty="0">
                <a:solidFill>
                  <a:srgbClr val="0000FF"/>
                </a:solidFill>
              </a:rPr>
              <a:t>Working</a:t>
            </a:r>
            <a:r>
              <a:rPr lang="en-US" altLang="zh-CN" dirty="0"/>
              <a:t> </a:t>
            </a:r>
            <a:r>
              <a:rPr lang="en-US" altLang="zh-CN" i="1" dirty="0">
                <a:solidFill>
                  <a:srgbClr val="0000FF"/>
                </a:solidFill>
              </a:rPr>
              <a:t>Set </a:t>
            </a:r>
            <a:r>
              <a:rPr lang="en-US" altLang="zh-CN" dirty="0">
                <a:sym typeface="Symbol" panose="05050102010706020507" pitchFamily="18" charset="2"/>
              </a:rPr>
              <a:t>of process P</a:t>
            </a:r>
            <a:r>
              <a:rPr lang="en-US" altLang="zh-CN" baseline="-25000" dirty="0">
                <a:sym typeface="Symbol" panose="05050102010706020507" pitchFamily="18" charset="2"/>
              </a:rPr>
              <a:t>i</a:t>
            </a:r>
            <a:r>
              <a:rPr lang="en-US" altLang="zh-CN" dirty="0">
                <a:sym typeface="Symbol" panose="05050102010706020507" pitchFamily="18" charset="2"/>
              </a:rPr>
              <a:t>.</a:t>
            </a:r>
            <a:endParaRPr lang="en-US" altLang="zh-CN" dirty="0">
              <a:sym typeface="Symbol" panose="05050102010706020507" pitchFamily="18" charset="2"/>
            </a:endParaRPr>
          </a:p>
          <a:p>
            <a:pPr>
              <a:spcBef>
                <a:spcPts val="300"/>
              </a:spcBef>
            </a:pPr>
            <a:r>
              <a:rPr lang="en-US" altLang="zh-CN" dirty="0"/>
              <a:t>The accuracy of the working set depends on the selection of </a:t>
            </a:r>
            <a:r>
              <a:rPr lang="en-US" altLang="zh-CN" dirty="0">
                <a:sym typeface="Symbol" panose="05050102010706020507" pitchFamily="18" charset="2"/>
              </a:rPr>
              <a:t>.</a:t>
            </a:r>
            <a:endParaRPr lang="en-US" altLang="zh-CN" dirty="0">
              <a:sym typeface="Symbol" panose="05050102010706020507" pitchFamily="18" charset="2"/>
            </a:endParaRPr>
          </a:p>
          <a:p>
            <a:pPr lvl="1">
              <a:spcBef>
                <a:spcPts val="600"/>
              </a:spcBef>
            </a:pPr>
            <a:r>
              <a:rPr lang="en-US" altLang="zh-CN" dirty="0">
                <a:sym typeface="Symbol" panose="05050102010706020507" pitchFamily="18" charset="2"/>
              </a:rPr>
              <a:t>if  too small?    if  too large?   if  = </a:t>
            </a:r>
            <a:endParaRPr lang="en-US" altLang="zh-CN" dirty="0">
              <a:sym typeface="Symbol" panose="05050102010706020507" pitchFamily="18" charset="2"/>
            </a:endParaRPr>
          </a:p>
        </p:txBody>
      </p:sp>
      <p:sp>
        <p:nvSpPr>
          <p:cNvPr id="4" name="灯片编号占位符 3"/>
          <p:cNvSpPr>
            <a:spLocks noGrp="1"/>
          </p:cNvSpPr>
          <p:nvPr>
            <p:ph type="sldNum" sz="quarter" idx="10"/>
          </p:nvPr>
        </p:nvSpPr>
        <p:spPr/>
        <p:txBody>
          <a:bodyPr/>
          <a:lstStyle/>
          <a:p>
            <a:fld id="{8D01657C-C502-4B82-9840-E654CEEA0F36}" type="slidenum">
              <a:rPr lang="en-US" altLang="zh-CN"/>
            </a:fld>
            <a:endParaRPr lang="en-US" altLang="zh-CN"/>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5500" y="2573905"/>
            <a:ext cx="7470830" cy="19205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wipe(left)">
                                      <p:cBhvr>
                                        <p:cTn id="25" dur="500"/>
                                        <p:tgtEl>
                                          <p:spTgt spid="2">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wipe(left)">
                                      <p:cBhvr>
                                        <p:cTn id="30" dur="500"/>
                                        <p:tgtEl>
                                          <p:spTgt spid="2">
                                            <p:txEl>
                                              <p:pRg st="10" end="1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animEffect transition="in" filter="wipe(left)">
                                      <p:cBhvr>
                                        <p:cTn id="3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Virtual-address Space</a:t>
            </a:r>
            <a:endParaRPr lang="zh-CN" altLang="en-US" dirty="0"/>
          </a:p>
        </p:txBody>
      </p:sp>
      <p:sp>
        <p:nvSpPr>
          <p:cNvPr id="3" name="内容占位符 2"/>
          <p:cNvSpPr>
            <a:spLocks noGrp="1"/>
          </p:cNvSpPr>
          <p:nvPr>
            <p:ph sz="half" idx="1"/>
          </p:nvPr>
        </p:nvSpPr>
        <p:spPr>
          <a:xfrm>
            <a:off x="359999" y="1080000"/>
            <a:ext cx="6120000" cy="5580000"/>
          </a:xfrm>
        </p:spPr>
        <p:txBody>
          <a:bodyPr>
            <a:normAutofit/>
          </a:bodyPr>
          <a:lstStyle/>
          <a:p>
            <a:pPr>
              <a:spcBef>
                <a:spcPts val="1200"/>
              </a:spcBef>
            </a:pPr>
            <a:r>
              <a:rPr lang="en-US" altLang="en-US" dirty="0"/>
              <a:t>logical view of how process is stored in memory.</a:t>
            </a:r>
            <a:endParaRPr lang="en-US" altLang="en-US" dirty="0"/>
          </a:p>
          <a:p>
            <a:pPr lvl="1">
              <a:spcBef>
                <a:spcPts val="1200"/>
              </a:spcBef>
            </a:pPr>
            <a:r>
              <a:rPr lang="en-US" altLang="en-US" dirty="0"/>
              <a:t>Start at address 0, contiguous addresses until end of space.</a:t>
            </a:r>
            <a:endParaRPr lang="en-US" altLang="en-US" dirty="0"/>
          </a:p>
          <a:p>
            <a:pPr lvl="1">
              <a:spcBef>
                <a:spcPts val="1200"/>
              </a:spcBef>
            </a:pPr>
            <a:r>
              <a:rPr lang="en-US" altLang="en-US" dirty="0"/>
              <a:t>Physical memory organized in page </a:t>
            </a:r>
            <a:r>
              <a:rPr lang="en-US" altLang="en-US" dirty="0">
                <a:solidFill>
                  <a:srgbClr val="0000FF"/>
                </a:solidFill>
              </a:rPr>
              <a:t>frames</a:t>
            </a:r>
            <a:r>
              <a:rPr lang="en-US" altLang="en-US" dirty="0"/>
              <a:t>.</a:t>
            </a:r>
            <a:endParaRPr lang="en-US" altLang="en-US" dirty="0"/>
          </a:p>
          <a:p>
            <a:pPr lvl="1">
              <a:spcBef>
                <a:spcPts val="1200"/>
              </a:spcBef>
            </a:pPr>
            <a:r>
              <a:rPr lang="en-US" altLang="en-US" dirty="0">
                <a:solidFill>
                  <a:srgbClr val="0000FF"/>
                </a:solidFill>
              </a:rPr>
              <a:t>MMU</a:t>
            </a:r>
            <a:r>
              <a:rPr lang="en-US" altLang="en-US" dirty="0"/>
              <a:t> must map logical to physical.</a:t>
            </a:r>
            <a:endParaRPr lang="en-US" altLang="en-US" dirty="0"/>
          </a:p>
          <a:p>
            <a:pPr>
              <a:spcBef>
                <a:spcPts val="1200"/>
              </a:spcBef>
            </a:pPr>
            <a:r>
              <a:rPr lang="en-US" altLang="en-US" dirty="0"/>
              <a:t>Can be larger than physical memory.</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dirty="0"/>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49718" y="3412779"/>
            <a:ext cx="4371907" cy="3249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679383" y="368659"/>
            <a:ext cx="1712578" cy="2871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7"/>
                                        </p:tgtEl>
                                        <p:attrNameLst>
                                          <p:attrName>style.visibility</p:attrName>
                                        </p:attrNameLst>
                                      </p:cBhvr>
                                      <p:to>
                                        <p:strVal val="visible"/>
                                      </p:to>
                                    </p:set>
                                    <p:animEffect transition="in" filter="wipe(left)">
                                      <p:cBhvr>
                                        <p:cTn id="3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zh-CN" dirty="0"/>
              <a:t>Working-Set Model</a:t>
            </a:r>
            <a:endParaRPr lang="en-US" altLang="zh-CN" dirty="0"/>
          </a:p>
        </p:txBody>
      </p:sp>
      <p:sp>
        <p:nvSpPr>
          <p:cNvPr id="2" name="内容占位符 1"/>
          <p:cNvSpPr>
            <a:spLocks noGrp="1"/>
          </p:cNvSpPr>
          <p:nvPr>
            <p:ph idx="1"/>
          </p:nvPr>
        </p:nvSpPr>
        <p:spPr/>
        <p:txBody>
          <a:bodyPr/>
          <a:lstStyle/>
          <a:p>
            <a:pPr>
              <a:spcBef>
                <a:spcPts val="600"/>
              </a:spcBef>
            </a:pPr>
            <a:r>
              <a:rPr lang="en-US" altLang="zh-CN" i="1" dirty="0" err="1">
                <a:solidFill>
                  <a:srgbClr val="0000FF"/>
                </a:solidFill>
                <a:sym typeface="Symbol" panose="05050102010706020507" pitchFamily="18" charset="2"/>
              </a:rPr>
              <a:t>WSS</a:t>
            </a:r>
            <a:r>
              <a:rPr lang="en-US" altLang="zh-CN" i="1" baseline="-25000" dirty="0" err="1">
                <a:solidFill>
                  <a:srgbClr val="0000FF"/>
                </a:solidFill>
                <a:sym typeface="Symbol" panose="05050102010706020507" pitchFamily="18" charset="2"/>
              </a:rPr>
              <a:t>i</a:t>
            </a:r>
            <a:r>
              <a:rPr lang="en-US" altLang="zh-CN" i="1" baseline="-25000" dirty="0">
                <a:solidFill>
                  <a:srgbClr val="0000FF"/>
                </a:solidFill>
                <a:sym typeface="Symbol" panose="05050102010706020507" pitchFamily="18" charset="2"/>
              </a:rPr>
              <a:t>  </a:t>
            </a:r>
            <a:r>
              <a:rPr lang="en-US" altLang="zh-CN" dirty="0">
                <a:sym typeface="Symbol" panose="05050102010706020507" pitchFamily="18" charset="2"/>
              </a:rPr>
              <a:t>-- </a:t>
            </a:r>
            <a:r>
              <a:rPr lang="en-US" altLang="zh-CN" dirty="0"/>
              <a:t>process i needs </a:t>
            </a:r>
            <a:r>
              <a:rPr lang="en-US" altLang="zh-CN" dirty="0" err="1"/>
              <a:t>WSS</a:t>
            </a:r>
            <a:r>
              <a:rPr lang="en-US" altLang="zh-CN" baseline="-25000" dirty="0" err="1"/>
              <a:t>i</a:t>
            </a:r>
            <a:r>
              <a:rPr lang="en-US" altLang="zh-CN" dirty="0"/>
              <a:t> frames</a:t>
            </a:r>
            <a:r>
              <a:rPr lang="en-US" altLang="zh-CN" dirty="0">
                <a:sym typeface="Symbol" panose="05050102010706020507" pitchFamily="18" charset="2"/>
              </a:rPr>
              <a:t>.</a:t>
            </a:r>
            <a:endParaRPr lang="en-US" altLang="zh-CN" dirty="0">
              <a:sym typeface="Symbol" panose="05050102010706020507" pitchFamily="18" charset="2"/>
            </a:endParaRPr>
          </a:p>
          <a:p>
            <a:pPr>
              <a:spcBef>
                <a:spcPts val="600"/>
              </a:spcBef>
            </a:pPr>
            <a:r>
              <a:rPr lang="en-US" altLang="zh-CN" i="1" dirty="0">
                <a:sym typeface="Symbol" panose="05050102010706020507" pitchFamily="18" charset="2"/>
              </a:rPr>
              <a:t>D</a:t>
            </a:r>
            <a:r>
              <a:rPr lang="en-US" altLang="zh-CN" dirty="0">
                <a:sym typeface="Symbol" panose="05050102010706020507" pitchFamily="18" charset="2"/>
              </a:rPr>
              <a:t> = </a:t>
            </a:r>
            <a:r>
              <a:rPr lang="en-US" altLang="zh-CN" i="1" dirty="0" err="1">
                <a:sym typeface="Symbol" panose="05050102010706020507" pitchFamily="18" charset="2"/>
              </a:rPr>
              <a:t>WSS</a:t>
            </a:r>
            <a:r>
              <a:rPr lang="en-US" altLang="zh-CN" i="1" baseline="-25000" dirty="0" err="1">
                <a:sym typeface="Symbol" panose="05050102010706020507" pitchFamily="18" charset="2"/>
              </a:rPr>
              <a:t>i</a:t>
            </a:r>
            <a:r>
              <a:rPr lang="en-US" altLang="zh-CN" dirty="0">
                <a:sym typeface="Symbol" panose="05050102010706020507" pitchFamily="18" charset="2"/>
              </a:rPr>
              <a:t>  total demand frames</a:t>
            </a:r>
            <a:endParaRPr lang="en-US" altLang="zh-CN" dirty="0">
              <a:sym typeface="Symbol" panose="05050102010706020507" pitchFamily="18" charset="2"/>
            </a:endParaRPr>
          </a:p>
          <a:p>
            <a:pPr lvl="1">
              <a:spcBef>
                <a:spcPts val="600"/>
              </a:spcBef>
            </a:pPr>
            <a:r>
              <a:rPr lang="en-US" altLang="en-US" dirty="0">
                <a:sym typeface="Symbol" panose="05050102010706020507" pitchFamily="18" charset="2"/>
              </a:rPr>
              <a:t>Approximation of locality</a:t>
            </a:r>
            <a:endParaRPr lang="en-US" altLang="en-US" dirty="0">
              <a:sym typeface="Symbol" panose="05050102010706020507" pitchFamily="18" charset="2"/>
            </a:endParaRPr>
          </a:p>
          <a:p>
            <a:pPr>
              <a:spcBef>
                <a:spcPts val="600"/>
              </a:spcBef>
            </a:pPr>
            <a:r>
              <a:rPr lang="en-US" altLang="zh-CN" dirty="0">
                <a:sym typeface="Symbol" panose="05050102010706020507" pitchFamily="18" charset="2"/>
              </a:rPr>
              <a:t>if </a:t>
            </a:r>
            <a:r>
              <a:rPr lang="en-US" altLang="zh-CN" i="1" dirty="0">
                <a:sym typeface="Symbol" panose="05050102010706020507" pitchFamily="18" charset="2"/>
              </a:rPr>
              <a:t>D</a:t>
            </a:r>
            <a:r>
              <a:rPr lang="en-US" altLang="zh-CN" dirty="0">
                <a:sym typeface="Symbol" panose="05050102010706020507" pitchFamily="18" charset="2"/>
              </a:rPr>
              <a:t> &gt; </a:t>
            </a:r>
            <a:r>
              <a:rPr lang="en-US" altLang="zh-CN" i="1" dirty="0">
                <a:sym typeface="Symbol" panose="05050102010706020507" pitchFamily="18" charset="2"/>
              </a:rPr>
              <a:t>m</a:t>
            </a:r>
            <a:r>
              <a:rPr lang="en-US" altLang="zh-CN" dirty="0">
                <a:sym typeface="Symbol" panose="05050102010706020507" pitchFamily="18" charset="2"/>
              </a:rPr>
              <a:t> (available frames)  Thrashing</a:t>
            </a:r>
            <a:endParaRPr lang="en-US" altLang="zh-CN" dirty="0">
              <a:sym typeface="Symbol" panose="05050102010706020507" pitchFamily="18" charset="2"/>
            </a:endParaRPr>
          </a:p>
          <a:p>
            <a:pPr>
              <a:spcBef>
                <a:spcPts val="600"/>
              </a:spcBef>
            </a:pPr>
            <a:r>
              <a:rPr lang="en-US" altLang="zh-CN" dirty="0"/>
              <a:t>OS monitors the working set of each process.</a:t>
            </a:r>
            <a:endParaRPr lang="en-US" altLang="zh-CN" dirty="0">
              <a:sym typeface="Symbol" panose="05050102010706020507" pitchFamily="18" charset="2"/>
            </a:endParaRPr>
          </a:p>
          <a:p>
            <a:pPr lvl="1">
              <a:spcBef>
                <a:spcPts val="600"/>
              </a:spcBef>
            </a:pPr>
            <a:r>
              <a:rPr lang="en-US" altLang="zh-CN" dirty="0">
                <a:sym typeface="Symbol" panose="05050102010706020507" pitchFamily="18" charset="2"/>
              </a:rPr>
              <a:t>if </a:t>
            </a:r>
            <a:r>
              <a:rPr lang="en-US" altLang="zh-CN" i="1" dirty="0">
                <a:sym typeface="Symbol" panose="05050102010706020507" pitchFamily="18" charset="2"/>
              </a:rPr>
              <a:t>D</a:t>
            </a:r>
            <a:r>
              <a:rPr lang="en-US" altLang="zh-CN" dirty="0">
                <a:sym typeface="Symbol" panose="05050102010706020507" pitchFamily="18" charset="2"/>
              </a:rPr>
              <a:t> &gt; </a:t>
            </a:r>
            <a:r>
              <a:rPr lang="en-US" altLang="zh-CN" i="1" dirty="0">
                <a:sym typeface="Symbol" panose="05050102010706020507" pitchFamily="18" charset="2"/>
              </a:rPr>
              <a:t>m</a:t>
            </a:r>
            <a:r>
              <a:rPr lang="en-US" altLang="zh-CN" dirty="0">
                <a:sym typeface="Symbol" panose="05050102010706020507" pitchFamily="18" charset="2"/>
              </a:rPr>
              <a:t>, then </a:t>
            </a:r>
            <a:r>
              <a:rPr lang="en-US" altLang="zh-CN" dirty="0">
                <a:solidFill>
                  <a:srgbClr val="0000FF"/>
                </a:solidFill>
                <a:sym typeface="Symbol" panose="05050102010706020507" pitchFamily="18" charset="2"/>
              </a:rPr>
              <a:t>suspend</a:t>
            </a:r>
            <a:r>
              <a:rPr lang="en-US" altLang="zh-CN" dirty="0">
                <a:sym typeface="Symbol" panose="05050102010706020507" pitchFamily="18" charset="2"/>
              </a:rPr>
              <a:t> one of the </a:t>
            </a:r>
            <a:r>
              <a:rPr lang="en-US" altLang="zh-CN" dirty="0">
                <a:solidFill>
                  <a:srgbClr val="0000FF"/>
                </a:solidFill>
                <a:sym typeface="Symbol" panose="05050102010706020507" pitchFamily="18" charset="2"/>
              </a:rPr>
              <a:t>processes</a:t>
            </a:r>
            <a:r>
              <a:rPr lang="en-US" altLang="zh-CN" dirty="0">
                <a:sym typeface="Symbol" panose="05050102010706020507" pitchFamily="18" charset="2"/>
              </a:rPr>
              <a:t>.</a:t>
            </a:r>
            <a:endParaRPr lang="en-US" altLang="zh-CN" dirty="0">
              <a:sym typeface="Symbol" panose="05050102010706020507" pitchFamily="18" charset="2"/>
            </a:endParaRPr>
          </a:p>
          <a:p>
            <a:pPr>
              <a:spcBef>
                <a:spcPts val="600"/>
              </a:spcBef>
            </a:pPr>
            <a:r>
              <a:rPr lang="en-US" altLang="zh-CN" dirty="0"/>
              <a:t>difficulty</a:t>
            </a:r>
            <a:r>
              <a:rPr lang="en-US" altLang="zh-CN" kern="1200" dirty="0">
                <a:latin typeface="Times New Roman" panose="02020603050405020304" pitchFamily="18" charset="0"/>
                <a:ea typeface="宋体" panose="02010600030101010101" pitchFamily="2" charset="-122"/>
              </a:rPr>
              <a:t>: k</a:t>
            </a:r>
            <a:r>
              <a:rPr lang="en-US" altLang="zh-CN" dirty="0"/>
              <a:t>eeping track of the working set.</a:t>
            </a:r>
            <a:endParaRPr lang="en-US" altLang="zh-CN" dirty="0"/>
          </a:p>
        </p:txBody>
      </p:sp>
      <p:sp>
        <p:nvSpPr>
          <p:cNvPr id="4" name="灯片编号占位符 3"/>
          <p:cNvSpPr>
            <a:spLocks noGrp="1"/>
          </p:cNvSpPr>
          <p:nvPr>
            <p:ph type="sldNum" sz="quarter" idx="10"/>
          </p:nvPr>
        </p:nvSpPr>
        <p:spPr/>
        <p:txBody>
          <a:bodyPr/>
          <a:lstStyle/>
          <a:p>
            <a:fld id="{8D01657C-C502-4B82-9840-E654CEEA0F36}"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left)">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left)">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Working-Set Model</a:t>
            </a:r>
            <a:endParaRPr lang="zh-CN" altLang="en-US" dirty="0"/>
          </a:p>
        </p:txBody>
      </p:sp>
      <p:sp>
        <p:nvSpPr>
          <p:cNvPr id="5" name="内容占位符 4"/>
          <p:cNvSpPr>
            <a:spLocks noGrp="1"/>
          </p:cNvSpPr>
          <p:nvPr>
            <p:ph idx="1"/>
          </p:nvPr>
        </p:nvSpPr>
        <p:spPr/>
        <p:txBody>
          <a:bodyPr/>
          <a:lstStyle/>
          <a:p>
            <a:pPr>
              <a:spcBef>
                <a:spcPts val="600"/>
              </a:spcBef>
            </a:pPr>
            <a:r>
              <a:rPr lang="en-US" altLang="zh-CN" kern="1200" dirty="0">
                <a:latin typeface="Times New Roman" panose="02020603050405020304" pitchFamily="18" charset="0"/>
                <a:ea typeface="宋体" panose="02010600030101010101" pitchFamily="2" charset="-122"/>
              </a:rPr>
              <a:t>k</a:t>
            </a:r>
            <a:r>
              <a:rPr lang="en-US" altLang="zh-CN" dirty="0"/>
              <a:t>eeping track of the working set:</a:t>
            </a:r>
            <a:endParaRPr lang="en-US" altLang="zh-CN" dirty="0"/>
          </a:p>
          <a:p>
            <a:pPr lvl="1">
              <a:spcBef>
                <a:spcPts val="600"/>
              </a:spcBef>
            </a:pPr>
            <a:r>
              <a:rPr lang="en-US" altLang="zh-CN" dirty="0"/>
              <a:t>Approximate with </a:t>
            </a:r>
            <a:r>
              <a:rPr lang="en-US" altLang="zh-CN" dirty="0">
                <a:solidFill>
                  <a:srgbClr val="0000FF"/>
                </a:solidFill>
              </a:rPr>
              <a:t>interval</a:t>
            </a:r>
            <a:r>
              <a:rPr lang="en-US" altLang="zh-CN" dirty="0"/>
              <a:t> </a:t>
            </a:r>
            <a:r>
              <a:rPr lang="en-US" altLang="zh-CN" dirty="0">
                <a:solidFill>
                  <a:srgbClr val="0000FF"/>
                </a:solidFill>
              </a:rPr>
              <a:t>timer</a:t>
            </a:r>
            <a:r>
              <a:rPr lang="en-US" altLang="zh-CN" dirty="0"/>
              <a:t> + a </a:t>
            </a:r>
            <a:r>
              <a:rPr lang="en-US" altLang="zh-CN" dirty="0">
                <a:solidFill>
                  <a:srgbClr val="0000FF"/>
                </a:solidFill>
              </a:rPr>
              <a:t>reference</a:t>
            </a:r>
            <a:r>
              <a:rPr lang="en-US" altLang="zh-CN" dirty="0"/>
              <a:t> </a:t>
            </a:r>
            <a:r>
              <a:rPr lang="en-US" altLang="zh-CN" dirty="0">
                <a:solidFill>
                  <a:srgbClr val="0000FF"/>
                </a:solidFill>
              </a:rPr>
              <a:t>bit</a:t>
            </a:r>
            <a:endParaRPr lang="en-US" altLang="zh-CN" dirty="0">
              <a:solidFill>
                <a:srgbClr val="0000FF"/>
              </a:solidFill>
            </a:endParaRPr>
          </a:p>
          <a:p>
            <a:pPr lvl="1">
              <a:spcBef>
                <a:spcPts val="600"/>
              </a:spcBef>
            </a:pPr>
            <a:r>
              <a:rPr lang="en-US" altLang="zh-CN" dirty="0" err="1"/>
              <a:t>E.g</a:t>
            </a:r>
            <a:r>
              <a:rPr lang="en-US" altLang="zh-CN" dirty="0"/>
              <a:t> : </a:t>
            </a:r>
            <a:r>
              <a:rPr lang="en-US" altLang="zh-CN" dirty="0">
                <a:sym typeface="Symbol" panose="05050102010706020507" pitchFamily="18" charset="2"/>
              </a:rPr>
              <a:t> = 10,000 references</a:t>
            </a:r>
            <a:endParaRPr lang="en-US" altLang="zh-CN" dirty="0">
              <a:sym typeface="Symbol" panose="05050102010706020507" pitchFamily="18" charset="2"/>
            </a:endParaRPr>
          </a:p>
          <a:p>
            <a:pPr lvl="2">
              <a:spcBef>
                <a:spcPts val="600"/>
              </a:spcBef>
            </a:pPr>
            <a:r>
              <a:rPr lang="en-US" altLang="zh-CN" sz="2400" dirty="0">
                <a:sym typeface="Symbol" panose="05050102010706020507" pitchFamily="18" charset="2"/>
              </a:rPr>
              <a:t>Timer interrupts after every 5000 time units.</a:t>
            </a:r>
            <a:endParaRPr lang="en-US" altLang="zh-CN" sz="2400" dirty="0">
              <a:sym typeface="Symbol" panose="05050102010706020507" pitchFamily="18" charset="2"/>
            </a:endParaRPr>
          </a:p>
          <a:p>
            <a:pPr lvl="2">
              <a:spcBef>
                <a:spcPts val="600"/>
              </a:spcBef>
            </a:pPr>
            <a:r>
              <a:rPr lang="en-US" altLang="zh-CN" sz="2400" dirty="0">
                <a:sym typeface="Symbol" panose="05050102010706020507" pitchFamily="18" charset="2"/>
              </a:rPr>
              <a:t>Keep 2 in-memory bits for each page.</a:t>
            </a:r>
            <a:endParaRPr lang="en-US" altLang="zh-CN" sz="2400" dirty="0">
              <a:sym typeface="Symbol" panose="05050102010706020507" pitchFamily="18" charset="2"/>
            </a:endParaRPr>
          </a:p>
          <a:p>
            <a:pPr lvl="2">
              <a:spcBef>
                <a:spcPts val="600"/>
              </a:spcBef>
            </a:pPr>
            <a:r>
              <a:rPr lang="en-US" altLang="zh-CN" sz="2400" dirty="0">
                <a:sym typeface="Symbol" panose="05050102010706020507" pitchFamily="18" charset="2"/>
              </a:rPr>
              <a:t>Whenever a timer interrupts, copy and set the values of all reference bits to 0.</a:t>
            </a:r>
            <a:endParaRPr lang="en-US" altLang="zh-CN" sz="2400" dirty="0">
              <a:sym typeface="Symbol" panose="05050102010706020507" pitchFamily="18" charset="2"/>
            </a:endParaRPr>
          </a:p>
          <a:p>
            <a:pPr lvl="2">
              <a:spcBef>
                <a:spcPts val="600"/>
              </a:spcBef>
            </a:pPr>
            <a:r>
              <a:rPr lang="en-US" altLang="zh-CN" sz="2400" dirty="0">
                <a:sym typeface="Symbol" panose="05050102010706020507" pitchFamily="18" charset="2"/>
              </a:rPr>
              <a:t>If one of the bits in-memory = 1  page in working set.</a:t>
            </a:r>
            <a:endParaRPr lang="en-US" altLang="zh-CN" sz="2400" dirty="0">
              <a:sym typeface="Symbol" panose="05050102010706020507" pitchFamily="18" charset="2"/>
            </a:endParaRPr>
          </a:p>
          <a:p>
            <a:pPr>
              <a:spcBef>
                <a:spcPts val="600"/>
              </a:spcBef>
            </a:pPr>
            <a:r>
              <a:rPr lang="en-US" altLang="zh-CN" dirty="0">
                <a:sym typeface="Symbol" panose="05050102010706020507" pitchFamily="18" charset="2"/>
              </a:rPr>
              <a:t>Why is this not completely accurate? </a:t>
            </a:r>
            <a:endParaRPr lang="en-US" altLang="zh-CN" dirty="0">
              <a:sym typeface="Symbol" panose="05050102010706020507" pitchFamily="18" charset="2"/>
            </a:endParaRPr>
          </a:p>
          <a:p>
            <a:pPr>
              <a:spcBef>
                <a:spcPts val="600"/>
              </a:spcBef>
            </a:pPr>
            <a:r>
              <a:rPr lang="en-US" altLang="zh-CN" dirty="0">
                <a:sym typeface="Symbol" panose="05050102010706020507" pitchFamily="18" charset="2"/>
              </a:rPr>
              <a:t>Improvement: </a:t>
            </a:r>
            <a:r>
              <a:rPr lang="en-US" altLang="zh-CN" dirty="0"/>
              <a:t>increasing the number of history bits and the frequency of interrupts.</a:t>
            </a:r>
            <a:r>
              <a:rPr lang="en-US" altLang="zh-CN" dirty="0">
                <a:sym typeface="Symbol" panose="05050102010706020507" pitchFamily="18" charset="2"/>
              </a:rPr>
              <a:t> </a:t>
            </a:r>
            <a:endParaRPr lang="en-US" altLang="zh-CN" dirty="0">
              <a:sym typeface="Symbol" panose="05050102010706020507" pitchFamily="18" charset="2"/>
            </a:endParaRPr>
          </a:p>
          <a:p>
            <a:pPr lvl="1">
              <a:spcBef>
                <a:spcPts val="600"/>
              </a:spcBef>
            </a:pPr>
            <a:r>
              <a:rPr lang="en-US" altLang="zh-CN" dirty="0" err="1">
                <a:sym typeface="Symbol" panose="05050102010706020507" pitchFamily="18" charset="2"/>
              </a:rPr>
              <a:t>E.g</a:t>
            </a:r>
            <a:r>
              <a:rPr lang="en-US" altLang="zh-CN" dirty="0">
                <a:sym typeface="Symbol" panose="05050102010706020507" pitchFamily="18" charset="2"/>
              </a:rPr>
              <a:t>: 10 history in-memory bits and interrupt every 1000 time units.</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left)">
                                      <p:cBhvr>
                                        <p:cTn id="35" dur="500"/>
                                        <p:tgtEl>
                                          <p:spTgt spid="5">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wipe(left)">
                                      <p:cBhvr>
                                        <p:cTn id="38"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dirty="0"/>
              <a:t>Page-Fault Frequency Scheme</a:t>
            </a:r>
            <a:endParaRPr lang="en-US" altLang="zh-CN" dirty="0"/>
          </a:p>
        </p:txBody>
      </p:sp>
      <p:sp>
        <p:nvSpPr>
          <p:cNvPr id="2" name="内容占位符 1"/>
          <p:cNvSpPr>
            <a:spLocks noGrp="1"/>
          </p:cNvSpPr>
          <p:nvPr>
            <p:ph idx="1"/>
          </p:nvPr>
        </p:nvSpPr>
        <p:spPr>
          <a:xfrm>
            <a:off x="360000" y="1043735"/>
            <a:ext cx="11556000" cy="2790310"/>
          </a:xfrm>
        </p:spPr>
        <p:txBody>
          <a:bodyPr>
            <a:normAutofit/>
          </a:bodyPr>
          <a:lstStyle/>
          <a:p>
            <a:r>
              <a:rPr lang="en-US" altLang="en-US" dirty="0"/>
              <a:t>More direct approach than </a:t>
            </a:r>
            <a:r>
              <a:rPr lang="en-US" altLang="en-US" i="1" dirty="0">
                <a:solidFill>
                  <a:srgbClr val="0000FF"/>
                </a:solidFill>
              </a:rPr>
              <a:t>Working-Set Model</a:t>
            </a:r>
            <a:r>
              <a:rPr lang="en-US" altLang="en-US" dirty="0"/>
              <a:t>.</a:t>
            </a:r>
            <a:endParaRPr lang="en-US" altLang="en-US" dirty="0"/>
          </a:p>
          <a:p>
            <a:r>
              <a:rPr lang="en-US" altLang="ja-JP" dirty="0">
                <a:solidFill>
                  <a:srgbClr val="0000FF"/>
                </a:solidFill>
              </a:rPr>
              <a:t>page-fault frequency (PFF) : </a:t>
            </a:r>
            <a:br>
              <a:rPr lang="en-US" altLang="ja-JP" dirty="0">
                <a:solidFill>
                  <a:srgbClr val="0000FF"/>
                </a:solidFill>
              </a:rPr>
            </a:br>
            <a:r>
              <a:rPr lang="en-US" altLang="ja-JP" dirty="0"/>
              <a:t>E</a:t>
            </a:r>
            <a:r>
              <a:rPr lang="en-US" altLang="en-US" dirty="0"/>
              <a:t>stablish "</a:t>
            </a:r>
            <a:r>
              <a:rPr lang="en-US" altLang="ja-JP" dirty="0">
                <a:solidFill>
                  <a:srgbClr val="0000FF"/>
                </a:solidFill>
              </a:rPr>
              <a:t>acceptable</a:t>
            </a:r>
            <a:r>
              <a:rPr lang="en-US" altLang="ja-JP" dirty="0"/>
              <a:t>" page-fault rate and use </a:t>
            </a:r>
            <a:r>
              <a:rPr lang="en-US" altLang="ja-JP" dirty="0">
                <a:solidFill>
                  <a:srgbClr val="0000FF"/>
                </a:solidFill>
              </a:rPr>
              <a:t>local replacement </a:t>
            </a:r>
            <a:r>
              <a:rPr lang="en-US" altLang="ja-JP" dirty="0"/>
              <a:t>policy.</a:t>
            </a:r>
            <a:endParaRPr lang="en-US" altLang="zh-CN" dirty="0"/>
          </a:p>
          <a:p>
            <a:pPr lvl="1"/>
            <a:r>
              <a:rPr lang="en-US" altLang="zh-CN" dirty="0"/>
              <a:t>If actual rate is too low, process loses frame.</a:t>
            </a:r>
            <a:endParaRPr lang="en-US" altLang="zh-CN" dirty="0"/>
          </a:p>
          <a:p>
            <a:pPr lvl="1"/>
            <a:r>
              <a:rPr lang="en-US" altLang="zh-CN" dirty="0"/>
              <a:t>If actual rate is too high, process gains frame.</a:t>
            </a:r>
            <a:br>
              <a:rPr lang="en-US" altLang="zh-CN" dirty="0"/>
            </a:br>
            <a:r>
              <a:rPr lang="en-US" altLang="zh-CN" dirty="0"/>
              <a:t>Select some process and swap it out to backing store.</a:t>
            </a:r>
            <a:endParaRPr lang="en-US" altLang="zh-CN" dirty="0"/>
          </a:p>
        </p:txBody>
      </p:sp>
      <p:sp>
        <p:nvSpPr>
          <p:cNvPr id="19" name="灯片编号占位符 3"/>
          <p:cNvSpPr>
            <a:spLocks noGrp="1"/>
          </p:cNvSpPr>
          <p:nvPr>
            <p:ph type="sldNum" sz="quarter" idx="10"/>
          </p:nvPr>
        </p:nvSpPr>
        <p:spPr/>
        <p:txBody>
          <a:bodyPr/>
          <a:lstStyle/>
          <a:p>
            <a:fld id="{B5FB299D-200F-4BC8-B884-D15ABFF9A77A}" type="slidenum">
              <a:rPr lang="en-US" altLang="zh-CN"/>
            </a:fld>
            <a:endParaRPr lang="en-US" altLang="zh-CN" dirty="0"/>
          </a:p>
        </p:txBody>
      </p:sp>
      <p:pic>
        <p:nvPicPr>
          <p:cNvPr id="270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629" y="3904443"/>
            <a:ext cx="5476601"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left)">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70338"/>
                                        </p:tgtEl>
                                        <p:attrNameLst>
                                          <p:attrName>style.visibility</p:attrName>
                                        </p:attrNameLst>
                                      </p:cBhvr>
                                      <p:to>
                                        <p:strVal val="visible"/>
                                      </p:to>
                                    </p:set>
                                    <p:animEffect transition="in" filter="wipe(left)">
                                      <p:cBhvr>
                                        <p:cTn id="23" dur="500"/>
                                        <p:tgtEl>
                                          <p:spTgt spid="270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en-US" dirty="0"/>
              <a:t>Working Sets   </a:t>
            </a:r>
            <a:r>
              <a:rPr lang="en-US" altLang="zh-CN" dirty="0"/>
              <a:t>vs.</a:t>
            </a:r>
            <a:r>
              <a:rPr lang="en-US" altLang="en-US" dirty="0"/>
              <a:t>   Page Fault Rates</a:t>
            </a:r>
            <a:endParaRPr lang="zh-CN" altLang="en-US" dirty="0"/>
          </a:p>
        </p:txBody>
      </p:sp>
      <p:sp>
        <p:nvSpPr>
          <p:cNvPr id="3" name="内容占位符 2"/>
          <p:cNvSpPr>
            <a:spLocks noGrp="1"/>
          </p:cNvSpPr>
          <p:nvPr>
            <p:ph idx="1"/>
          </p:nvPr>
        </p:nvSpPr>
        <p:spPr>
          <a:xfrm>
            <a:off x="406400" y="1088741"/>
            <a:ext cx="11495245" cy="540059"/>
          </a:xfrm>
        </p:spPr>
        <p:txBody>
          <a:bodyPr>
            <a:normAutofit/>
          </a:bodyPr>
          <a:lstStyle/>
          <a:p>
            <a:r>
              <a:rPr lang="en-US" altLang="zh-CN" dirty="0"/>
              <a:t>Working set changes over time.    Peaks and valleys over time.</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pic>
        <p:nvPicPr>
          <p:cNvPr id="5" name="Picture 4" descr="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9513" y="1865688"/>
            <a:ext cx="7636908" cy="262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512" y="4565987"/>
            <a:ext cx="7636907" cy="196835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zh-CN" altLang="en-US" dirty="0"/>
              <a:t>缺段中断及处理</a:t>
            </a:r>
            <a:endParaRPr lang="zh-CN" altLang="en-US" dirty="0"/>
          </a:p>
        </p:txBody>
      </p:sp>
      <p:sp>
        <p:nvSpPr>
          <p:cNvPr id="25" name="灯片编号占位符 3"/>
          <p:cNvSpPr>
            <a:spLocks noGrp="1"/>
          </p:cNvSpPr>
          <p:nvPr>
            <p:ph type="sldNum" sz="quarter" idx="10"/>
          </p:nvPr>
        </p:nvSpPr>
        <p:spPr/>
        <p:txBody>
          <a:bodyPr/>
          <a:lstStyle/>
          <a:p>
            <a:fld id="{A7E21E5F-7AA4-47A0-BE8F-AA556D3CC8CA}" type="slidenum">
              <a:rPr lang="en-US" altLang="zh-CN"/>
            </a:fld>
            <a:endParaRPr lang="en-US" altLang="zh-CN"/>
          </a:p>
        </p:txBody>
      </p:sp>
      <p:sp>
        <p:nvSpPr>
          <p:cNvPr id="313347" name="Rectangle 3"/>
          <p:cNvSpPr>
            <a:spLocks noGrp="1" noChangeArrowheads="1"/>
          </p:cNvSpPr>
          <p:nvPr>
            <p:ph sz="half" idx="1"/>
          </p:nvPr>
        </p:nvSpPr>
        <p:spPr>
          <a:xfrm>
            <a:off x="360000" y="1080000"/>
            <a:ext cx="5508000" cy="5580000"/>
          </a:xfrm>
        </p:spPr>
        <p:txBody>
          <a:bodyPr/>
          <a:lstStyle/>
          <a:p>
            <a:r>
              <a:rPr lang="en-US" altLang="zh-CN" dirty="0"/>
              <a:t>Demand segmentation</a:t>
            </a:r>
            <a:endParaRPr lang="en-US" altLang="zh-CN" dirty="0"/>
          </a:p>
          <a:p>
            <a:r>
              <a:rPr lang="zh-CN" altLang="en-US" dirty="0"/>
              <a:t>当</a:t>
            </a:r>
            <a:r>
              <a:rPr lang="en-US" altLang="zh-CN" dirty="0"/>
              <a:t>CPU</a:t>
            </a:r>
            <a:r>
              <a:rPr lang="zh-CN" altLang="en-US" dirty="0"/>
              <a:t>要访问的指令</a:t>
            </a:r>
            <a:r>
              <a:rPr lang="en-US" altLang="zh-CN" dirty="0"/>
              <a:t>/</a:t>
            </a:r>
            <a:r>
              <a:rPr lang="zh-CN" altLang="en-US" dirty="0"/>
              <a:t>数据不在内存中时，产生“缺段中断”。</a:t>
            </a:r>
            <a:endParaRPr lang="en-US" altLang="zh-CN" dirty="0"/>
          </a:p>
          <a:p>
            <a:pPr lvl="1"/>
            <a:r>
              <a:rPr lang="en-US" altLang="zh-CN" dirty="0"/>
              <a:t>segment table </a:t>
            </a:r>
            <a:endParaRPr lang="en-US" altLang="zh-CN" dirty="0"/>
          </a:p>
          <a:p>
            <a:pPr lvl="1"/>
            <a:r>
              <a:rPr lang="en-US" altLang="zh-CN" dirty="0"/>
              <a:t>valid-invalid bit</a:t>
            </a:r>
            <a:endParaRPr lang="zh-CN" altLang="en-US" dirty="0"/>
          </a:p>
          <a:p>
            <a:r>
              <a:rPr lang="en-US" altLang="zh-CN" dirty="0"/>
              <a:t>OS</a:t>
            </a:r>
            <a:r>
              <a:rPr lang="zh-CN" altLang="en-US" dirty="0"/>
              <a:t>捕获中断，并调用相应的中断处理程序，进行处理。</a:t>
            </a:r>
            <a:endParaRPr lang="zh-CN" altLang="en-US" dirty="0"/>
          </a:p>
          <a:p>
            <a:r>
              <a:rPr lang="zh-CN" altLang="en-US" dirty="0"/>
              <a:t>缺段处理过程：</a:t>
            </a:r>
            <a:endParaRPr lang="zh-CN" altLang="en-US" dirty="0"/>
          </a:p>
        </p:txBody>
      </p:sp>
      <p:sp>
        <p:nvSpPr>
          <p:cNvPr id="4" name="内容占位符 3"/>
          <p:cNvSpPr>
            <a:spLocks noGrp="1"/>
          </p:cNvSpPr>
          <p:nvPr>
            <p:ph sz="half" idx="2"/>
          </p:nvPr>
        </p:nvSpPr>
        <p:spPr/>
        <p:txBody>
          <a:bodyPr/>
          <a:lstStyle/>
          <a:p>
            <a:endParaRPr lang="zh-CN" altLang="en-US"/>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7020" y="98630"/>
            <a:ext cx="6049640" cy="6533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wipe(left)">
                                      <p:cBhvr>
                                        <p:cTn id="7" dur="500"/>
                                        <p:tgtEl>
                                          <p:spTgt spid="313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Effect transition="in" filter="wipe(left)">
                                      <p:cBhvr>
                                        <p:cTn id="12" dur="500"/>
                                        <p:tgtEl>
                                          <p:spTgt spid="31334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13347">
                                            <p:txEl>
                                              <p:pRg st="2" end="2"/>
                                            </p:txEl>
                                          </p:spTgt>
                                        </p:tgtEl>
                                        <p:attrNameLst>
                                          <p:attrName>style.visibility</p:attrName>
                                        </p:attrNameLst>
                                      </p:cBhvr>
                                      <p:to>
                                        <p:strVal val="visible"/>
                                      </p:to>
                                    </p:set>
                                    <p:animEffect transition="in" filter="wipe(left)">
                                      <p:cBhvr>
                                        <p:cTn id="15" dur="500"/>
                                        <p:tgtEl>
                                          <p:spTgt spid="31334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3347">
                                            <p:txEl>
                                              <p:pRg st="3" end="3"/>
                                            </p:txEl>
                                          </p:spTgt>
                                        </p:tgtEl>
                                        <p:attrNameLst>
                                          <p:attrName>style.visibility</p:attrName>
                                        </p:attrNameLst>
                                      </p:cBhvr>
                                      <p:to>
                                        <p:strVal val="visible"/>
                                      </p:to>
                                    </p:set>
                                    <p:animEffect transition="in" filter="wipe(left)">
                                      <p:cBhvr>
                                        <p:cTn id="18" dur="500"/>
                                        <p:tgtEl>
                                          <p:spTgt spid="3133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13347">
                                            <p:txEl>
                                              <p:pRg st="4" end="4"/>
                                            </p:txEl>
                                          </p:spTgt>
                                        </p:tgtEl>
                                        <p:attrNameLst>
                                          <p:attrName>style.visibility</p:attrName>
                                        </p:attrNameLst>
                                      </p:cBhvr>
                                      <p:to>
                                        <p:strVal val="visible"/>
                                      </p:to>
                                    </p:set>
                                    <p:animEffect transition="in" filter="wipe(left)">
                                      <p:cBhvr>
                                        <p:cTn id="23" dur="500"/>
                                        <p:tgtEl>
                                          <p:spTgt spid="3133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3347">
                                            <p:txEl>
                                              <p:pRg st="5" end="5"/>
                                            </p:txEl>
                                          </p:spTgt>
                                        </p:tgtEl>
                                        <p:attrNameLst>
                                          <p:attrName>style.visibility</p:attrName>
                                        </p:attrNameLst>
                                      </p:cBhvr>
                                      <p:to>
                                        <p:strVal val="visible"/>
                                      </p:to>
                                    </p:set>
                                    <p:animEffect transition="in" filter="wipe(left)">
                                      <p:cBhvr>
                                        <p:cTn id="28" dur="500"/>
                                        <p:tgtEl>
                                          <p:spTgt spid="31334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194"/>
                                        </p:tgtEl>
                                        <p:attrNameLst>
                                          <p:attrName>style.visibility</p:attrName>
                                        </p:attrNameLst>
                                      </p:cBhvr>
                                      <p:to>
                                        <p:strVal val="visible"/>
                                      </p:to>
                                    </p:set>
                                    <p:animEffect transition="in" filter="wipe(up)">
                                      <p:cBhvr>
                                        <p:cTn id="33" dur="500"/>
                                        <p:tgtEl>
                                          <p:spTgt spid="8194"/>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32"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circle(out)">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zh-CN" dirty="0"/>
              <a:t>9.7  Memory-Mapped Files</a:t>
            </a:r>
            <a:endParaRPr lang="en-US" altLang="zh-CN" dirty="0"/>
          </a:p>
        </p:txBody>
      </p:sp>
      <p:sp>
        <p:nvSpPr>
          <p:cNvPr id="280579" name="Rectangle 3"/>
          <p:cNvSpPr>
            <a:spLocks noGrp="1" noChangeArrowheads="1"/>
          </p:cNvSpPr>
          <p:nvPr>
            <p:ph idx="1"/>
          </p:nvPr>
        </p:nvSpPr>
        <p:spPr/>
        <p:txBody>
          <a:bodyPr>
            <a:normAutofit/>
          </a:bodyPr>
          <a:lstStyle/>
          <a:p>
            <a:pPr>
              <a:spcBef>
                <a:spcPts val="600"/>
              </a:spcBef>
            </a:pPr>
            <a:r>
              <a:rPr lang="en-US" altLang="zh-CN" dirty="0"/>
              <a:t>Memory-mapped file I/O allows file I/O to be treated as routine memory access by </a:t>
            </a:r>
            <a:r>
              <a:rPr lang="en-US" altLang="zh-CN" dirty="0">
                <a:solidFill>
                  <a:srgbClr val="0000FF"/>
                </a:solidFill>
              </a:rPr>
              <a:t>mapping</a:t>
            </a:r>
            <a:r>
              <a:rPr lang="en-US" altLang="zh-CN" dirty="0"/>
              <a:t> a disk block to a page in memory.</a:t>
            </a:r>
            <a:endParaRPr lang="en-US" altLang="zh-CN" dirty="0"/>
          </a:p>
          <a:p>
            <a:pPr>
              <a:spcBef>
                <a:spcPts val="600"/>
              </a:spcBef>
            </a:pPr>
            <a:r>
              <a:rPr lang="en-US" altLang="zh-CN" dirty="0"/>
              <a:t>A file is initially read using </a:t>
            </a:r>
            <a:r>
              <a:rPr lang="en-US" altLang="zh-CN" dirty="0">
                <a:solidFill>
                  <a:srgbClr val="0000FF"/>
                </a:solidFill>
              </a:rPr>
              <a:t>demand</a:t>
            </a:r>
            <a:r>
              <a:rPr lang="en-US" altLang="zh-CN" dirty="0"/>
              <a:t> </a:t>
            </a:r>
            <a:r>
              <a:rPr lang="en-US" altLang="zh-CN" dirty="0">
                <a:solidFill>
                  <a:srgbClr val="0000FF"/>
                </a:solidFill>
              </a:rPr>
              <a:t>paging</a:t>
            </a:r>
            <a:r>
              <a:rPr lang="en-US" altLang="zh-CN" dirty="0"/>
              <a:t>. </a:t>
            </a:r>
            <a:endParaRPr lang="en-US" altLang="zh-CN" dirty="0"/>
          </a:p>
          <a:p>
            <a:pPr lvl="1">
              <a:spcBef>
                <a:spcPts val="600"/>
              </a:spcBef>
            </a:pPr>
            <a:r>
              <a:rPr lang="en-US" altLang="zh-CN" dirty="0"/>
              <a:t>A page-sized portion of the file is read from the file system into a physical frame. </a:t>
            </a:r>
            <a:endParaRPr lang="en-US" altLang="zh-CN" dirty="0"/>
          </a:p>
          <a:p>
            <a:pPr lvl="1">
              <a:spcBef>
                <a:spcPts val="600"/>
              </a:spcBef>
            </a:pPr>
            <a:r>
              <a:rPr lang="en-US" altLang="zh-CN" dirty="0"/>
              <a:t>Subsequent reads/writes to/from the file are treated as ordinary memory accesses.</a:t>
            </a:r>
            <a:endParaRPr lang="en-US" altLang="zh-CN" dirty="0"/>
          </a:p>
          <a:p>
            <a:pPr>
              <a:spcBef>
                <a:spcPts val="600"/>
              </a:spcBef>
            </a:pPr>
            <a:r>
              <a:rPr lang="en-US" altLang="zh-CN" dirty="0"/>
              <a:t>Simplifies </a:t>
            </a:r>
            <a:r>
              <a:rPr lang="en-US" altLang="en-US" dirty="0"/>
              <a:t>and speeds up </a:t>
            </a:r>
            <a:r>
              <a:rPr lang="en-US" altLang="zh-CN" dirty="0"/>
              <a:t>file access by treating file I/O through memory rather than </a:t>
            </a:r>
            <a:r>
              <a:rPr lang="en-US" altLang="zh-CN" dirty="0">
                <a:solidFill>
                  <a:srgbClr val="0000CC"/>
                </a:solidFill>
              </a:rPr>
              <a:t>read()  </a:t>
            </a:r>
            <a:r>
              <a:rPr lang="en-US" altLang="zh-CN" dirty="0"/>
              <a:t>and</a:t>
            </a:r>
            <a:r>
              <a:rPr lang="en-US" altLang="zh-CN" dirty="0">
                <a:solidFill>
                  <a:srgbClr val="0000CC"/>
                </a:solidFill>
              </a:rPr>
              <a:t> write()</a:t>
            </a:r>
            <a:r>
              <a:rPr lang="en-US" altLang="zh-CN" dirty="0"/>
              <a:t> system calls.</a:t>
            </a:r>
            <a:endParaRPr lang="en-US" altLang="zh-CN" dirty="0"/>
          </a:p>
          <a:p>
            <a:pPr>
              <a:spcBef>
                <a:spcPts val="600"/>
              </a:spcBef>
            </a:pPr>
            <a:r>
              <a:rPr lang="en-US" altLang="en-US" dirty="0"/>
              <a:t>When does written data make it to disk?</a:t>
            </a:r>
            <a:endParaRPr lang="en-US" altLang="en-US" dirty="0"/>
          </a:p>
          <a:p>
            <a:pPr lvl="1">
              <a:spcBef>
                <a:spcPts val="600"/>
              </a:spcBef>
            </a:pPr>
            <a:r>
              <a:rPr lang="en-US" altLang="en-US" dirty="0"/>
              <a:t>Periodically,    </a:t>
            </a:r>
            <a:r>
              <a:rPr lang="en-US" altLang="en-US" dirty="0" err="1"/>
              <a:t>e.g</a:t>
            </a:r>
            <a:r>
              <a:rPr lang="en-US" altLang="en-US" dirty="0"/>
              <a:t>,  when the pager scans for dirty pages.</a:t>
            </a:r>
            <a:endParaRPr lang="en-US" altLang="zh-CN" dirty="0"/>
          </a:p>
          <a:p>
            <a:pPr lvl="1">
              <a:spcBef>
                <a:spcPts val="600"/>
              </a:spcBef>
            </a:pPr>
            <a:r>
              <a:rPr lang="en-US" altLang="en-US" dirty="0"/>
              <a:t>at file </a:t>
            </a:r>
            <a:r>
              <a:rPr lang="en-US" altLang="en-US" dirty="0">
                <a:solidFill>
                  <a:srgbClr val="0000FF"/>
                </a:solidFill>
              </a:rPr>
              <a:t>close() </a:t>
            </a:r>
            <a:r>
              <a:rPr lang="en-US" altLang="en-US" dirty="0"/>
              <a:t>time.</a:t>
            </a:r>
            <a:endParaRPr lang="en-US" altLang="en-US" dirty="0"/>
          </a:p>
        </p:txBody>
      </p:sp>
      <p:sp>
        <p:nvSpPr>
          <p:cNvPr id="4" name="灯片编号占位符 3"/>
          <p:cNvSpPr>
            <a:spLocks noGrp="1"/>
          </p:cNvSpPr>
          <p:nvPr>
            <p:ph type="sldNum" sz="quarter" idx="10"/>
          </p:nvPr>
        </p:nvSpPr>
        <p:spPr/>
        <p:txBody>
          <a:bodyPr/>
          <a:lstStyle/>
          <a:p>
            <a:fld id="{D5808661-68D3-42D5-8B28-970079DE352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left)">
                                      <p:cBhvr>
                                        <p:cTn id="7" dur="500"/>
                                        <p:tgtEl>
                                          <p:spTgt spid="280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79">
                                            <p:txEl>
                                              <p:pRg st="1" end="1"/>
                                            </p:txEl>
                                          </p:spTgt>
                                        </p:tgtEl>
                                        <p:attrNameLst>
                                          <p:attrName>style.visibility</p:attrName>
                                        </p:attrNameLst>
                                      </p:cBhvr>
                                      <p:to>
                                        <p:strVal val="visible"/>
                                      </p:to>
                                    </p:set>
                                    <p:animEffect transition="in" filter="wipe(left)">
                                      <p:cBhvr>
                                        <p:cTn id="12" dur="500"/>
                                        <p:tgtEl>
                                          <p:spTgt spid="28057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0579">
                                            <p:txEl>
                                              <p:pRg st="2" end="2"/>
                                            </p:txEl>
                                          </p:spTgt>
                                        </p:tgtEl>
                                        <p:attrNameLst>
                                          <p:attrName>style.visibility</p:attrName>
                                        </p:attrNameLst>
                                      </p:cBhvr>
                                      <p:to>
                                        <p:strVal val="visible"/>
                                      </p:to>
                                    </p:set>
                                    <p:animEffect transition="in" filter="wipe(left)">
                                      <p:cBhvr>
                                        <p:cTn id="15" dur="500"/>
                                        <p:tgtEl>
                                          <p:spTgt spid="28057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0579">
                                            <p:txEl>
                                              <p:pRg st="3" end="3"/>
                                            </p:txEl>
                                          </p:spTgt>
                                        </p:tgtEl>
                                        <p:attrNameLst>
                                          <p:attrName>style.visibility</p:attrName>
                                        </p:attrNameLst>
                                      </p:cBhvr>
                                      <p:to>
                                        <p:strVal val="visible"/>
                                      </p:to>
                                    </p:set>
                                    <p:animEffect transition="in" filter="wipe(left)">
                                      <p:cBhvr>
                                        <p:cTn id="18" dur="500"/>
                                        <p:tgtEl>
                                          <p:spTgt spid="2805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0579">
                                            <p:txEl>
                                              <p:pRg st="4" end="4"/>
                                            </p:txEl>
                                          </p:spTgt>
                                        </p:tgtEl>
                                        <p:attrNameLst>
                                          <p:attrName>style.visibility</p:attrName>
                                        </p:attrNameLst>
                                      </p:cBhvr>
                                      <p:to>
                                        <p:strVal val="visible"/>
                                      </p:to>
                                    </p:set>
                                    <p:animEffect transition="in" filter="wipe(left)">
                                      <p:cBhvr>
                                        <p:cTn id="23" dur="500"/>
                                        <p:tgtEl>
                                          <p:spTgt spid="28057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0579">
                                            <p:txEl>
                                              <p:pRg st="5" end="5"/>
                                            </p:txEl>
                                          </p:spTgt>
                                        </p:tgtEl>
                                        <p:attrNameLst>
                                          <p:attrName>style.visibility</p:attrName>
                                        </p:attrNameLst>
                                      </p:cBhvr>
                                      <p:to>
                                        <p:strVal val="visible"/>
                                      </p:to>
                                    </p:set>
                                    <p:animEffect transition="in" filter="wipe(left)">
                                      <p:cBhvr>
                                        <p:cTn id="28" dur="500"/>
                                        <p:tgtEl>
                                          <p:spTgt spid="280579">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0579">
                                            <p:txEl>
                                              <p:pRg st="6" end="6"/>
                                            </p:txEl>
                                          </p:spTgt>
                                        </p:tgtEl>
                                        <p:attrNameLst>
                                          <p:attrName>style.visibility</p:attrName>
                                        </p:attrNameLst>
                                      </p:cBhvr>
                                      <p:to>
                                        <p:strVal val="visible"/>
                                      </p:to>
                                    </p:set>
                                    <p:animEffect transition="in" filter="wipe(left)">
                                      <p:cBhvr>
                                        <p:cTn id="31" dur="500"/>
                                        <p:tgtEl>
                                          <p:spTgt spid="28057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0579">
                                            <p:txEl>
                                              <p:pRg st="7" end="7"/>
                                            </p:txEl>
                                          </p:spTgt>
                                        </p:tgtEl>
                                        <p:attrNameLst>
                                          <p:attrName>style.visibility</p:attrName>
                                        </p:attrNameLst>
                                      </p:cBhvr>
                                      <p:to>
                                        <p:strVal val="visible"/>
                                      </p:to>
                                    </p:set>
                                    <p:animEffect transition="in" filter="wipe(left)">
                                      <p:cBhvr>
                                        <p:cTn id="34" dur="500"/>
                                        <p:tgtEl>
                                          <p:spTgt spid="280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Memory-Mapped File</a:t>
            </a:r>
            <a:endParaRPr lang="zh-CN" altLang="en-US" dirty="0"/>
          </a:p>
        </p:txBody>
      </p:sp>
      <p:sp>
        <p:nvSpPr>
          <p:cNvPr id="5" name="内容占位符 4"/>
          <p:cNvSpPr>
            <a:spLocks noGrp="1"/>
          </p:cNvSpPr>
          <p:nvPr>
            <p:ph idx="1"/>
          </p:nvPr>
        </p:nvSpPr>
        <p:spPr/>
        <p:txBody>
          <a:bodyPr/>
          <a:lstStyle/>
          <a:p>
            <a:pPr>
              <a:spcBef>
                <a:spcPts val="600"/>
              </a:spcBef>
            </a:pPr>
            <a:r>
              <a:rPr lang="en-US" altLang="en-US" dirty="0"/>
              <a:t>Some </a:t>
            </a:r>
            <a:r>
              <a:rPr lang="en-US" altLang="en-US" dirty="0" err="1"/>
              <a:t>Oses</a:t>
            </a:r>
            <a:r>
              <a:rPr lang="en-US" altLang="en-US" dirty="0"/>
              <a:t>, memory mapping only through a </a:t>
            </a:r>
            <a:r>
              <a:rPr lang="en-US" altLang="en-US" dirty="0">
                <a:solidFill>
                  <a:srgbClr val="0000FF"/>
                </a:solidFill>
              </a:rPr>
              <a:t>specific</a:t>
            </a:r>
            <a:r>
              <a:rPr lang="en-US" altLang="en-US" dirty="0"/>
              <a:t> </a:t>
            </a:r>
            <a:r>
              <a:rPr lang="en-US" altLang="en-US" dirty="0">
                <a:solidFill>
                  <a:srgbClr val="0000FF"/>
                </a:solidFill>
              </a:rPr>
              <a:t>system</a:t>
            </a:r>
            <a:r>
              <a:rPr lang="en-US" altLang="en-US" dirty="0"/>
              <a:t> </a:t>
            </a:r>
            <a:r>
              <a:rPr lang="en-US" altLang="en-US" dirty="0">
                <a:solidFill>
                  <a:srgbClr val="0000FF"/>
                </a:solidFill>
              </a:rPr>
              <a:t>call</a:t>
            </a:r>
            <a:r>
              <a:rPr lang="en-US" altLang="en-US" dirty="0"/>
              <a:t>.</a:t>
            </a:r>
            <a:endParaRPr lang="en-US" altLang="en-US" dirty="0"/>
          </a:p>
          <a:p>
            <a:pPr>
              <a:spcBef>
                <a:spcPts val="600"/>
              </a:spcBef>
            </a:pPr>
            <a:r>
              <a:rPr lang="en-US" altLang="en-US" dirty="0"/>
              <a:t>Some </a:t>
            </a:r>
            <a:r>
              <a:rPr lang="en-US" altLang="en-US" dirty="0" err="1"/>
              <a:t>Oses</a:t>
            </a:r>
            <a:r>
              <a:rPr lang="en-US" altLang="en-US" dirty="0"/>
              <a:t>, choose to memory-map a file. (Solaris)</a:t>
            </a:r>
            <a:endParaRPr lang="en-US" altLang="en-US" dirty="0"/>
          </a:p>
          <a:p>
            <a:pPr lvl="1">
              <a:spcBef>
                <a:spcPts val="600"/>
              </a:spcBef>
            </a:pPr>
            <a:r>
              <a:rPr lang="en-US" altLang="en-US" dirty="0"/>
              <a:t>Process explicitly request memory mapping a file via </a:t>
            </a:r>
            <a:r>
              <a:rPr lang="en-US" altLang="en-US" dirty="0" err="1">
                <a:solidFill>
                  <a:srgbClr val="0000FF"/>
                </a:solidFill>
              </a:rPr>
              <a:t>mmap</a:t>
            </a:r>
            <a:r>
              <a:rPr lang="en-US" altLang="en-US" dirty="0">
                <a:solidFill>
                  <a:srgbClr val="0000FF"/>
                </a:solidFill>
              </a:rPr>
              <a:t>() </a:t>
            </a:r>
            <a:r>
              <a:rPr lang="en-US" altLang="en-US" dirty="0"/>
              <a:t>system call.</a:t>
            </a:r>
            <a:endParaRPr lang="en-US" altLang="en-US" dirty="0"/>
          </a:p>
          <a:p>
            <a:pPr lvl="2">
              <a:spcBef>
                <a:spcPts val="600"/>
              </a:spcBef>
            </a:pPr>
            <a:r>
              <a:rPr lang="en-US" altLang="en-US" sz="2400" dirty="0"/>
              <a:t>File </a:t>
            </a:r>
            <a:r>
              <a:rPr lang="en-US" altLang="zh-CN" sz="2400" dirty="0"/>
              <a:t>is </a:t>
            </a:r>
            <a:r>
              <a:rPr lang="en-US" altLang="en-US" sz="2400" dirty="0"/>
              <a:t>mapped into process address space.</a:t>
            </a:r>
            <a:endParaRPr lang="en-US" altLang="en-US" sz="2400" dirty="0"/>
          </a:p>
          <a:p>
            <a:pPr lvl="1">
              <a:spcBef>
                <a:spcPts val="600"/>
              </a:spcBef>
            </a:pPr>
            <a:r>
              <a:rPr lang="en-US" altLang="en-US" dirty="0"/>
              <a:t>For standard I/O (</a:t>
            </a:r>
            <a:r>
              <a:rPr lang="en-US" altLang="en-US" dirty="0">
                <a:solidFill>
                  <a:srgbClr val="0000FF"/>
                </a:solidFill>
              </a:rPr>
              <a:t>open(), read(), write(), close()</a:t>
            </a:r>
            <a:r>
              <a:rPr lang="en-US" altLang="en-US" dirty="0"/>
              <a:t>)</a:t>
            </a:r>
            <a:endParaRPr lang="en-US" altLang="en-US" dirty="0"/>
          </a:p>
          <a:p>
            <a:pPr lvl="2">
              <a:spcBef>
                <a:spcPts val="600"/>
              </a:spcBef>
            </a:pPr>
            <a:r>
              <a:rPr lang="en-US" altLang="en-US" sz="2400" dirty="0"/>
              <a:t>File is mapped to kernel address space.</a:t>
            </a:r>
            <a:endParaRPr lang="en-US" altLang="en-US" sz="2400" dirty="0"/>
          </a:p>
          <a:p>
            <a:pPr lvl="2">
              <a:spcBef>
                <a:spcPts val="600"/>
              </a:spcBef>
            </a:pPr>
            <a:r>
              <a:rPr lang="en-US" altLang="en-US" sz="2400" dirty="0"/>
              <a:t>Process still does read() and write()</a:t>
            </a:r>
            <a:endParaRPr lang="en-US" altLang="en-US" sz="2400" dirty="0"/>
          </a:p>
          <a:p>
            <a:pPr lvl="3">
              <a:spcBef>
                <a:spcPts val="600"/>
              </a:spcBef>
              <a:buFont typeface="Wingdings" panose="05000000000000000000" pitchFamily="2" charset="2"/>
              <a:buChar char="ü"/>
            </a:pPr>
            <a:r>
              <a:rPr lang="en-US" altLang="en-US" sz="2400" b="1" dirty="0">
                <a:latin typeface="Times New Roman" panose="02020603050405020304" pitchFamily="18" charset="0"/>
                <a:cs typeface="Times New Roman" panose="02020603050405020304" pitchFamily="18" charset="0"/>
              </a:rPr>
              <a:t>Copies data to and from kernel space and user space</a:t>
            </a:r>
            <a:endParaRPr lang="en-US" altLang="en-US" sz="2400" b="1" dirty="0">
              <a:latin typeface="Times New Roman" panose="02020603050405020304" pitchFamily="18" charset="0"/>
              <a:cs typeface="Times New Roman" panose="02020603050405020304" pitchFamily="18" charset="0"/>
            </a:endParaRPr>
          </a:p>
          <a:p>
            <a:pPr lvl="1">
              <a:spcBef>
                <a:spcPts val="600"/>
              </a:spcBef>
            </a:pPr>
            <a:r>
              <a:rPr lang="en-US" altLang="en-US" dirty="0"/>
              <a:t>Uses efficient memory management subsystem.</a:t>
            </a:r>
            <a:endParaRPr lang="en-US"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left)">
                                      <p:cBhvr>
                                        <p:cTn id="18" dur="500"/>
                                        <p:tgtEl>
                                          <p:spTgt spid="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wipe(left)">
                                      <p:cBhvr>
                                        <p:cTn id="3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Memory-Mapped Files</a:t>
            </a:r>
            <a:endParaRPr lang="zh-CN" altLang="en-US" dirty="0"/>
          </a:p>
        </p:txBody>
      </p:sp>
      <p:sp>
        <p:nvSpPr>
          <p:cNvPr id="3" name="内容占位符 2"/>
          <p:cNvSpPr>
            <a:spLocks noGrp="1"/>
          </p:cNvSpPr>
          <p:nvPr>
            <p:ph sz="half" idx="1"/>
          </p:nvPr>
        </p:nvSpPr>
        <p:spPr>
          <a:xfrm>
            <a:off x="409255" y="1088740"/>
            <a:ext cx="5236695" cy="5580000"/>
          </a:xfrm>
        </p:spPr>
        <p:txBody>
          <a:bodyPr/>
          <a:lstStyle/>
          <a:p>
            <a:r>
              <a:rPr lang="en-US" altLang="zh-CN" dirty="0"/>
              <a:t>Allows several processes to map the same file concurrently, allowing the pages in memory to be shared.</a:t>
            </a:r>
            <a:endParaRPr lang="en-US" altLang="zh-CN" dirty="0"/>
          </a:p>
          <a:p>
            <a:endParaRPr lang="zh-CN" altLang="en-US" dirty="0"/>
          </a:p>
        </p:txBody>
      </p:sp>
      <p:pic>
        <p:nvPicPr>
          <p:cNvPr id="7" name="Picture 3"/>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l="4375" t="641" r="4121" b="641"/>
          <a:stretch>
            <a:fillRect/>
          </a:stretch>
        </p:blipFill>
        <p:spPr bwMode="auto">
          <a:xfrm>
            <a:off x="5960985" y="1127185"/>
            <a:ext cx="5914548" cy="532600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Memory-Mapped Files</a:t>
            </a:r>
            <a:endParaRPr lang="zh-CN" altLang="en-US" dirty="0"/>
          </a:p>
        </p:txBody>
      </p:sp>
      <p:sp>
        <p:nvSpPr>
          <p:cNvPr id="3" name="内容占位符 2"/>
          <p:cNvSpPr>
            <a:spLocks noGrp="1"/>
          </p:cNvSpPr>
          <p:nvPr>
            <p:ph idx="1"/>
          </p:nvPr>
        </p:nvSpPr>
        <p:spPr/>
        <p:txBody>
          <a:bodyPr/>
          <a:lstStyle/>
          <a:p>
            <a:pPr>
              <a:spcBef>
                <a:spcPts val="300"/>
              </a:spcBef>
            </a:pPr>
            <a:r>
              <a:rPr lang="en-US" altLang="en-US" dirty="0">
                <a:solidFill>
                  <a:srgbClr val="0000FF"/>
                </a:solidFill>
              </a:rPr>
              <a:t>COW</a:t>
            </a:r>
            <a:r>
              <a:rPr lang="en-US" altLang="en-US" dirty="0"/>
              <a:t> can be used for read/write </a:t>
            </a:r>
            <a:r>
              <a:rPr lang="en-US" altLang="en-US" dirty="0">
                <a:solidFill>
                  <a:srgbClr val="0000FF"/>
                </a:solidFill>
              </a:rPr>
              <a:t>non-shared pages</a:t>
            </a:r>
            <a:r>
              <a:rPr lang="en-US" altLang="en-US" dirty="0"/>
              <a:t>.</a:t>
            </a:r>
            <a:endParaRPr lang="en-US" altLang="en-US" dirty="0"/>
          </a:p>
          <a:p>
            <a:pPr lvl="1"/>
            <a:r>
              <a:rPr lang="en-US" altLang="zh-CN" dirty="0"/>
              <a:t>allowing processes to share a file in read-only mode but to have their own copies of any data they modify.</a:t>
            </a:r>
            <a:endParaRPr lang="en-US" altLang="en-US" dirty="0"/>
          </a:p>
          <a:p>
            <a:pPr>
              <a:spcBef>
                <a:spcPts val="300"/>
              </a:spcBef>
            </a:pPr>
            <a:r>
              <a:rPr lang="en-US" altLang="en-US" dirty="0"/>
              <a:t>Memory mapped files can be used for shared memory.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pic>
        <p:nvPicPr>
          <p:cNvPr id="6" name="Picture 1" descr="9_23.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95600" y="2987339"/>
            <a:ext cx="7152484" cy="327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Shared Memory in Windows API</a:t>
            </a:r>
            <a:endParaRPr lang="zh-CN" altLang="en-US" dirty="0"/>
          </a:p>
        </p:txBody>
      </p:sp>
      <p:sp>
        <p:nvSpPr>
          <p:cNvPr id="3" name="内容占位符 2"/>
          <p:cNvSpPr>
            <a:spLocks noGrp="1"/>
          </p:cNvSpPr>
          <p:nvPr>
            <p:ph idx="1"/>
          </p:nvPr>
        </p:nvSpPr>
        <p:spPr/>
        <p:txBody>
          <a:bodyPr/>
          <a:lstStyle/>
          <a:p>
            <a:r>
              <a:rPr lang="en-US" altLang="en-US" dirty="0"/>
              <a:t>First create a </a:t>
            </a:r>
            <a:r>
              <a:rPr lang="en-US" altLang="en-US" dirty="0">
                <a:solidFill>
                  <a:srgbClr val="0000FF"/>
                </a:solidFill>
              </a:rPr>
              <a:t>file mapping </a:t>
            </a:r>
            <a:r>
              <a:rPr lang="en-US" altLang="en-US" dirty="0"/>
              <a:t>for the file to be mapped.</a:t>
            </a:r>
            <a:endParaRPr lang="en-US" altLang="en-US" dirty="0"/>
          </a:p>
          <a:p>
            <a:r>
              <a:rPr lang="en-US" altLang="en-US" dirty="0"/>
              <a:t>Then </a:t>
            </a:r>
            <a:r>
              <a:rPr lang="en-US" altLang="en-US" dirty="0">
                <a:solidFill>
                  <a:srgbClr val="0000FF"/>
                </a:solidFill>
              </a:rPr>
              <a:t>establish a view </a:t>
            </a:r>
            <a:r>
              <a:rPr lang="en-US" altLang="en-US" dirty="0"/>
              <a:t>of the mapped file in process’s virtual address space</a:t>
            </a:r>
            <a:endParaRPr lang="en-US" altLang="en-US" dirty="0"/>
          </a:p>
          <a:p>
            <a:r>
              <a:rPr lang="en-US" altLang="en-US" dirty="0"/>
              <a:t>Consider producer / consumer</a:t>
            </a:r>
            <a:endParaRPr lang="en-US" altLang="en-US" dirty="0"/>
          </a:p>
          <a:p>
            <a:pPr lvl="1"/>
            <a:r>
              <a:rPr lang="en-US" altLang="en-US" dirty="0"/>
              <a:t>Producer create shared-memory object using memory mapping features.</a:t>
            </a:r>
            <a:endParaRPr lang="en-US" altLang="en-US" dirty="0"/>
          </a:p>
          <a:p>
            <a:pPr lvl="1"/>
            <a:r>
              <a:rPr lang="en-US" altLang="en-US" dirty="0"/>
              <a:t>Open file via </a:t>
            </a:r>
            <a:r>
              <a:rPr lang="en-US" altLang="en-US" dirty="0" err="1">
                <a:solidFill>
                  <a:srgbClr val="0000FF"/>
                </a:solidFill>
              </a:rPr>
              <a:t>CreateFile</a:t>
            </a:r>
            <a:r>
              <a:rPr lang="en-US" altLang="en-US" dirty="0">
                <a:solidFill>
                  <a:srgbClr val="0000FF"/>
                </a:solidFill>
              </a:rPr>
              <a:t>(), </a:t>
            </a:r>
            <a:r>
              <a:rPr lang="en-US" altLang="en-US" dirty="0"/>
              <a:t>returning a HANDLE.</a:t>
            </a:r>
            <a:endParaRPr lang="en-US" altLang="en-US" dirty="0"/>
          </a:p>
          <a:p>
            <a:pPr lvl="1"/>
            <a:r>
              <a:rPr lang="en-US" altLang="en-US" dirty="0"/>
              <a:t>Create mapping via </a:t>
            </a:r>
            <a:r>
              <a:rPr lang="en-US" altLang="en-US" dirty="0" err="1">
                <a:solidFill>
                  <a:srgbClr val="0000FF"/>
                </a:solidFill>
              </a:rPr>
              <a:t>CreateFileMapping</a:t>
            </a:r>
            <a:r>
              <a:rPr lang="en-US" altLang="en-US" dirty="0">
                <a:solidFill>
                  <a:srgbClr val="0000FF"/>
                </a:solidFill>
              </a:rPr>
              <a:t>() </a:t>
            </a:r>
            <a:r>
              <a:rPr lang="en-US" altLang="en-US" dirty="0"/>
              <a:t>creating a </a:t>
            </a:r>
            <a:r>
              <a:rPr lang="en-US" altLang="en-US" dirty="0">
                <a:solidFill>
                  <a:srgbClr val="0000FF"/>
                </a:solidFill>
              </a:rPr>
              <a:t>named shared-memory object.</a:t>
            </a:r>
            <a:endParaRPr lang="en-US" altLang="en-US" dirty="0">
              <a:solidFill>
                <a:srgbClr val="0000FF"/>
              </a:solidFill>
            </a:endParaRPr>
          </a:p>
          <a:p>
            <a:pPr lvl="1"/>
            <a:r>
              <a:rPr lang="en-US" altLang="en-US" dirty="0"/>
              <a:t>Create view via </a:t>
            </a:r>
            <a:r>
              <a:rPr lang="en-US" altLang="en-US" dirty="0" err="1">
                <a:solidFill>
                  <a:srgbClr val="0000FF"/>
                </a:solidFill>
              </a:rPr>
              <a:t>MapViewOfFile</a:t>
            </a:r>
            <a:r>
              <a:rPr lang="en-US" altLang="en-US" dirty="0">
                <a:solidFill>
                  <a:srgbClr val="0000FF"/>
                </a:solidFill>
              </a:rPr>
              <a:t>().</a:t>
            </a:r>
            <a:endParaRPr lang="en-US" altLang="en-US" dirty="0">
              <a:solidFill>
                <a:srgbClr val="0000FF"/>
              </a:solidFill>
            </a:endParaRPr>
          </a:p>
          <a:p>
            <a:r>
              <a:rPr lang="en-US" altLang="en-US" dirty="0"/>
              <a:t>Sample code in Textbook (P.351-352)   </a:t>
            </a:r>
            <a:endParaRPr lang="en-US"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42744" y="1718811"/>
            <a:ext cx="4665495" cy="3465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a:t>Background</a:t>
            </a:r>
            <a:endParaRPr lang="zh-CN" altLang="en-US" dirty="0"/>
          </a:p>
        </p:txBody>
      </p:sp>
      <p:sp>
        <p:nvSpPr>
          <p:cNvPr id="3" name="内容占位符 2"/>
          <p:cNvSpPr>
            <a:spLocks noGrp="1"/>
          </p:cNvSpPr>
          <p:nvPr>
            <p:ph idx="1"/>
          </p:nvPr>
        </p:nvSpPr>
        <p:spPr>
          <a:xfrm>
            <a:off x="360000" y="1043735"/>
            <a:ext cx="6996140" cy="5580000"/>
          </a:xfrm>
        </p:spPr>
        <p:txBody>
          <a:bodyPr/>
          <a:lstStyle/>
          <a:p>
            <a:pPr>
              <a:lnSpc>
                <a:spcPct val="90000"/>
              </a:lnSpc>
            </a:pPr>
            <a:r>
              <a:rPr lang="en-US" altLang="zh-CN" dirty="0"/>
              <a:t>Virtual memory can be implemented via:</a:t>
            </a:r>
            <a:endParaRPr lang="en-US" altLang="zh-CN" dirty="0"/>
          </a:p>
          <a:p>
            <a:pPr lvl="1">
              <a:lnSpc>
                <a:spcPct val="90000"/>
              </a:lnSpc>
            </a:pPr>
            <a:r>
              <a:rPr lang="en-US" altLang="zh-CN" dirty="0"/>
              <a:t>Demand paging </a:t>
            </a:r>
            <a:endParaRPr lang="en-US" altLang="zh-CN" dirty="0"/>
          </a:p>
          <a:p>
            <a:pPr lvl="1">
              <a:lnSpc>
                <a:spcPct val="90000"/>
              </a:lnSpc>
            </a:pPr>
            <a:r>
              <a:rPr lang="en-US" altLang="zh-CN" dirty="0"/>
              <a:t>Demand segmentation</a:t>
            </a:r>
            <a:endParaRPr lang="en-US" altLang="zh-CN" dirty="0"/>
          </a:p>
          <a:p>
            <a:pPr lvl="1">
              <a:lnSpc>
                <a:spcPct val="90000"/>
              </a:lnSpc>
            </a:pPr>
            <a:endParaRPr lang="en-US" altLang="zh-CN" dirty="0"/>
          </a:p>
          <a:p>
            <a:r>
              <a:rPr lang="en-US" altLang="zh-CN" kern="1200" dirty="0">
                <a:latin typeface="Times New Roman" panose="02020603050405020304" pitchFamily="18" charset="0"/>
                <a:ea typeface="宋体" panose="02010600030101010101" pitchFamily="2" charset="-122"/>
              </a:rPr>
              <a:t>a paging system with swapping </a:t>
            </a:r>
            <a:endParaRPr lang="en-US" altLang="zh-CN" kern="1200" dirty="0">
              <a:latin typeface="Times New Roman" panose="02020603050405020304" pitchFamily="18" charset="0"/>
              <a:ea typeface="宋体" panose="02010600030101010101" pitchFamily="2" charset="-122"/>
            </a:endParaRPr>
          </a:p>
          <a:p>
            <a:r>
              <a:rPr lang="en-US" altLang="zh-CN" dirty="0">
                <a:solidFill>
                  <a:srgbClr val="0000FF"/>
                </a:solidFill>
                <a:sym typeface="Symbol" panose="05050102010706020507" pitchFamily="18" charset="2"/>
              </a:rPr>
              <a:t>Swapper</a:t>
            </a:r>
            <a:r>
              <a:rPr lang="en-US" altLang="zh-CN" dirty="0">
                <a:sym typeface="Symbol" panose="05050102010706020507" pitchFamily="18" charset="2"/>
              </a:rPr>
              <a:t> manipulates entire processes</a:t>
            </a:r>
            <a:endParaRPr lang="en-US" altLang="zh-CN" kern="1200" dirty="0">
              <a:ea typeface="宋体" panose="02010600030101010101" pitchFamily="2" charset="-122"/>
            </a:endParaRPr>
          </a:p>
          <a:p>
            <a:endParaRPr lang="en-US" altLang="zh-CN" kern="1200" dirty="0">
              <a:ea typeface="宋体" panose="02010600030101010101" pitchFamily="2" charset="-122"/>
            </a:endParaRPr>
          </a:p>
          <a:p>
            <a:r>
              <a:rPr lang="en-US" altLang="zh-CN" dirty="0"/>
              <a:t>Bring a page into memory only when </a:t>
            </a:r>
            <a:br>
              <a:rPr lang="en-US" altLang="zh-CN" dirty="0"/>
            </a:br>
            <a:r>
              <a:rPr lang="en-US" altLang="zh-CN" dirty="0"/>
              <a:t>it is needed.</a:t>
            </a:r>
            <a:endParaRPr lang="en-US" altLang="zh-CN" dirty="0"/>
          </a:p>
          <a:p>
            <a:r>
              <a:rPr lang="en-US" altLang="zh-CN" dirty="0">
                <a:solidFill>
                  <a:srgbClr val="0000FF"/>
                </a:solidFill>
                <a:sym typeface="Symbol" panose="05050102010706020507" pitchFamily="18" charset="2"/>
              </a:rPr>
              <a:t>Pager</a:t>
            </a:r>
            <a:r>
              <a:rPr lang="en-US" altLang="zh-CN" dirty="0">
                <a:sym typeface="Symbol" panose="05050102010706020507" pitchFamily="18" charset="2"/>
              </a:rPr>
              <a:t> deals with the individual pages </a:t>
            </a:r>
            <a:br>
              <a:rPr lang="en-US" altLang="zh-CN" dirty="0">
                <a:sym typeface="Symbol" panose="05050102010706020507" pitchFamily="18" charset="2"/>
              </a:rPr>
            </a:br>
            <a:r>
              <a:rPr lang="en-US" altLang="zh-CN" dirty="0">
                <a:sym typeface="Symbol" panose="05050102010706020507" pitchFamily="18" charset="2"/>
              </a:rPr>
              <a:t>of a process</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dirty="0"/>
          </a:p>
        </p:txBody>
      </p:sp>
      <p:sp>
        <p:nvSpPr>
          <p:cNvPr id="6" name="圆角矩形 5"/>
          <p:cNvSpPr/>
          <p:nvPr/>
        </p:nvSpPr>
        <p:spPr bwMode="auto">
          <a:xfrm>
            <a:off x="560644" y="1538790"/>
            <a:ext cx="4320000" cy="40504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8"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wipe(left)">
                                      <p:cBhvr>
                                        <p:cTn id="22" dur="500"/>
                                        <p:tgtEl>
                                          <p:spTgt spid="71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32"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circle(out)">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Memory-mapped I/O</a:t>
            </a:r>
            <a:endParaRPr lang="zh-CN" altLang="en-US" dirty="0"/>
          </a:p>
        </p:txBody>
      </p:sp>
      <p:sp>
        <p:nvSpPr>
          <p:cNvPr id="3" name="内容占位符 2"/>
          <p:cNvSpPr>
            <a:spLocks noGrp="1"/>
          </p:cNvSpPr>
          <p:nvPr>
            <p:ph idx="1"/>
          </p:nvPr>
        </p:nvSpPr>
        <p:spPr/>
        <p:txBody>
          <a:bodyPr>
            <a:normAutofit/>
          </a:bodyPr>
          <a:lstStyle/>
          <a:p>
            <a:pPr>
              <a:spcBef>
                <a:spcPts val="600"/>
              </a:spcBef>
            </a:pPr>
            <a:r>
              <a:rPr lang="en-US" altLang="zh-CN" dirty="0"/>
              <a:t>ranges of memory addresses are set aside and are mapped to the device registers. </a:t>
            </a:r>
            <a:endParaRPr lang="en-US" altLang="zh-CN" dirty="0"/>
          </a:p>
          <a:p>
            <a:pPr lvl="1">
              <a:spcBef>
                <a:spcPts val="600"/>
              </a:spcBef>
            </a:pPr>
            <a:r>
              <a:rPr lang="en-US" altLang="zh-CN" dirty="0"/>
              <a:t>Reads and writes to these memory addresses cause the data to be transferred to and from the device registers. </a:t>
            </a:r>
            <a:endParaRPr lang="en-US" altLang="zh-CN" dirty="0"/>
          </a:p>
          <a:p>
            <a:pPr lvl="1">
              <a:spcBef>
                <a:spcPts val="600"/>
              </a:spcBef>
            </a:pPr>
            <a:r>
              <a:rPr lang="en-US" altLang="zh-CN" dirty="0"/>
              <a:t>appropriate for devices that have fast response times, such as video controllers. </a:t>
            </a:r>
            <a:br>
              <a:rPr lang="en-US" altLang="zh-CN" dirty="0"/>
            </a:br>
            <a:r>
              <a:rPr lang="en-US" altLang="zh-CN" dirty="0"/>
              <a:t>e.g. IBM PC, each location on the screen is mapped to a memory location. </a:t>
            </a:r>
            <a:endParaRPr lang="en-US" altLang="zh-CN" dirty="0"/>
          </a:p>
          <a:p>
            <a:pPr>
              <a:spcBef>
                <a:spcPts val="600"/>
              </a:spcBef>
            </a:pPr>
            <a:r>
              <a:rPr lang="en-US" altLang="zh-CN" dirty="0"/>
              <a:t>also convenient for other devices, such as the serial and parallel ports used to connect modems and printers to a computer. </a:t>
            </a:r>
            <a:endParaRPr lang="en-US" altLang="zh-CN" dirty="0"/>
          </a:p>
          <a:p>
            <a:pPr lvl="1">
              <a:spcBef>
                <a:spcPts val="600"/>
              </a:spcBef>
            </a:pPr>
            <a:r>
              <a:rPr lang="en-US" altLang="zh-CN" dirty="0"/>
              <a:t>The CPU transfers data through these kinds of devices by reading and writing a few device registers, called an I/O port. </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5"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32"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ou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zh-CN" dirty="0"/>
              <a:t>9.8  Allocating Kernel Memory</a:t>
            </a:r>
            <a:endParaRPr lang="en-US" altLang="zh-CN" dirty="0"/>
          </a:p>
        </p:txBody>
      </p:sp>
      <p:sp>
        <p:nvSpPr>
          <p:cNvPr id="303107" name="Rectangle 3"/>
          <p:cNvSpPr>
            <a:spLocks noGrp="1" noChangeArrowheads="1"/>
          </p:cNvSpPr>
          <p:nvPr>
            <p:ph idx="1"/>
          </p:nvPr>
        </p:nvSpPr>
        <p:spPr/>
        <p:txBody>
          <a:bodyPr/>
          <a:lstStyle/>
          <a:p>
            <a:r>
              <a:rPr lang="en-US" altLang="zh-CN" dirty="0"/>
              <a:t>Treated differently from user memory .</a:t>
            </a:r>
            <a:endParaRPr lang="en-US" altLang="zh-CN" dirty="0"/>
          </a:p>
          <a:p>
            <a:r>
              <a:rPr lang="en-US" altLang="zh-CN" dirty="0"/>
              <a:t>Kernel memory is often allocated from a free-memory pool different from the list used to satisfy ordinary user-mode processes. </a:t>
            </a:r>
            <a:br>
              <a:rPr lang="en-US" altLang="zh-CN" dirty="0"/>
            </a:br>
            <a:r>
              <a:rPr lang="en-US" altLang="zh-CN" dirty="0"/>
              <a:t>Reasons are:</a:t>
            </a:r>
            <a:endParaRPr lang="en-US" altLang="zh-CN" dirty="0"/>
          </a:p>
          <a:p>
            <a:pPr lvl="1"/>
            <a:r>
              <a:rPr lang="en-US" altLang="zh-CN" dirty="0"/>
              <a:t>Kernel requests memory for data structures of varying sizes, some of which are less than a page in size.</a:t>
            </a:r>
            <a:endParaRPr lang="en-US" altLang="zh-CN" dirty="0"/>
          </a:p>
          <a:p>
            <a:pPr lvl="1"/>
            <a:r>
              <a:rPr lang="en-US" altLang="zh-CN" dirty="0"/>
              <a:t>Some kernel memory needs to be contiguous. </a:t>
            </a:r>
            <a:br>
              <a:rPr lang="en-US" altLang="zh-CN" dirty="0"/>
            </a:br>
            <a:r>
              <a:rPr lang="en-US" altLang="zh-CN" dirty="0"/>
              <a:t>i.e. for device I/O</a:t>
            </a:r>
            <a:br>
              <a:rPr lang="en-US" altLang="zh-CN" dirty="0"/>
            </a:br>
            <a:r>
              <a:rPr lang="en-US" altLang="zh-CN" dirty="0"/>
              <a:t>Certain hardware devices interact directly with physical memory, and may require memory residing in physically contiguous pages.</a:t>
            </a:r>
            <a:endParaRPr lang="en-US" altLang="zh-CN" dirty="0"/>
          </a:p>
          <a:p>
            <a:r>
              <a:rPr lang="en-US" altLang="zh-CN" dirty="0"/>
              <a:t>Buddy system</a:t>
            </a:r>
            <a:endParaRPr lang="en-US" altLang="zh-CN" dirty="0"/>
          </a:p>
          <a:p>
            <a:r>
              <a:rPr lang="en-US" altLang="zh-CN" dirty="0"/>
              <a:t>Slab allocation</a:t>
            </a:r>
            <a:endParaRPr lang="en-US" altLang="zh-CN" dirty="0"/>
          </a:p>
        </p:txBody>
      </p:sp>
      <p:sp>
        <p:nvSpPr>
          <p:cNvPr id="4" name="灯片编号占位符 3"/>
          <p:cNvSpPr>
            <a:spLocks noGrp="1"/>
          </p:cNvSpPr>
          <p:nvPr>
            <p:ph type="sldNum" sz="quarter" idx="10"/>
          </p:nvPr>
        </p:nvSpPr>
        <p:spPr/>
        <p:txBody>
          <a:bodyPr/>
          <a:lstStyle/>
          <a:p>
            <a:fld id="{164A5347-A8DC-44F9-9DAB-3A78A4DFF2B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wipe(left)">
                                      <p:cBhvr>
                                        <p:cTn id="7" dur="500"/>
                                        <p:tgtEl>
                                          <p:spTgt spid="303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wipe(left)">
                                      <p:cBhvr>
                                        <p:cTn id="12" dur="500"/>
                                        <p:tgtEl>
                                          <p:spTgt spid="30310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3107">
                                            <p:txEl>
                                              <p:pRg st="2" end="2"/>
                                            </p:txEl>
                                          </p:spTgt>
                                        </p:tgtEl>
                                        <p:attrNameLst>
                                          <p:attrName>style.visibility</p:attrName>
                                        </p:attrNameLst>
                                      </p:cBhvr>
                                      <p:to>
                                        <p:strVal val="visible"/>
                                      </p:to>
                                    </p:set>
                                    <p:animEffect transition="in" filter="wipe(left)">
                                      <p:cBhvr>
                                        <p:cTn id="15" dur="500"/>
                                        <p:tgtEl>
                                          <p:spTgt spid="30310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3107">
                                            <p:txEl>
                                              <p:pRg st="3" end="3"/>
                                            </p:txEl>
                                          </p:spTgt>
                                        </p:tgtEl>
                                        <p:attrNameLst>
                                          <p:attrName>style.visibility</p:attrName>
                                        </p:attrNameLst>
                                      </p:cBhvr>
                                      <p:to>
                                        <p:strVal val="visible"/>
                                      </p:to>
                                    </p:set>
                                    <p:animEffect transition="in" filter="wipe(left)">
                                      <p:cBhvr>
                                        <p:cTn id="18" dur="500"/>
                                        <p:tgtEl>
                                          <p:spTgt spid="3031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3107">
                                            <p:txEl>
                                              <p:pRg st="4" end="4"/>
                                            </p:txEl>
                                          </p:spTgt>
                                        </p:tgtEl>
                                        <p:attrNameLst>
                                          <p:attrName>style.visibility</p:attrName>
                                        </p:attrNameLst>
                                      </p:cBhvr>
                                      <p:to>
                                        <p:strVal val="visible"/>
                                      </p:to>
                                    </p:set>
                                    <p:animEffect transition="in" filter="wipe(left)">
                                      <p:cBhvr>
                                        <p:cTn id="23" dur="500"/>
                                        <p:tgtEl>
                                          <p:spTgt spid="3031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3107">
                                            <p:txEl>
                                              <p:pRg st="5" end="5"/>
                                            </p:txEl>
                                          </p:spTgt>
                                        </p:tgtEl>
                                        <p:attrNameLst>
                                          <p:attrName>style.visibility</p:attrName>
                                        </p:attrNameLst>
                                      </p:cBhvr>
                                      <p:to>
                                        <p:strVal val="visible"/>
                                      </p:to>
                                    </p:set>
                                    <p:animEffect transition="in" filter="wipe(left)">
                                      <p:cBhvr>
                                        <p:cTn id="28" dur="500"/>
                                        <p:tgtEl>
                                          <p:spTgt spid="303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zh-CN" dirty="0"/>
              <a:t>Buddy System (</a:t>
            </a:r>
            <a:r>
              <a:rPr lang="zh-CN" altLang="en-US" dirty="0"/>
              <a:t>伙伴系统）</a:t>
            </a:r>
            <a:endParaRPr lang="zh-CN" altLang="en-US" dirty="0"/>
          </a:p>
        </p:txBody>
      </p:sp>
      <p:sp>
        <p:nvSpPr>
          <p:cNvPr id="2" name="内容占位符 1"/>
          <p:cNvSpPr>
            <a:spLocks noGrp="1"/>
          </p:cNvSpPr>
          <p:nvPr>
            <p:ph idx="1"/>
          </p:nvPr>
        </p:nvSpPr>
        <p:spPr/>
        <p:txBody>
          <a:bodyPr/>
          <a:lstStyle/>
          <a:p>
            <a:r>
              <a:rPr lang="en-US" altLang="zh-CN" dirty="0"/>
              <a:t>Allocates memory from a fixed-size segment consisting of physically contiguous frames.</a:t>
            </a:r>
            <a:endParaRPr lang="en-US" altLang="zh-CN" dirty="0"/>
          </a:p>
          <a:p>
            <a:r>
              <a:rPr lang="en-US" altLang="zh-CN" dirty="0"/>
              <a:t>Memory is allocated by using a </a:t>
            </a:r>
            <a:r>
              <a:rPr lang="en-US" altLang="zh-CN" dirty="0">
                <a:solidFill>
                  <a:srgbClr val="0000FF"/>
                </a:solidFill>
              </a:rPr>
              <a:t>power-of-2 allocator</a:t>
            </a:r>
            <a:r>
              <a:rPr lang="en-US" altLang="zh-CN" dirty="0"/>
              <a:t>.</a:t>
            </a:r>
            <a:endParaRPr lang="en-US" altLang="zh-CN" dirty="0"/>
          </a:p>
          <a:p>
            <a:pPr lvl="1"/>
            <a:r>
              <a:rPr lang="en-US" altLang="en-US" dirty="0"/>
              <a:t>Satisfies requests in units sized as power of 2.</a:t>
            </a:r>
            <a:endParaRPr lang="en-US" altLang="en-US" dirty="0"/>
          </a:p>
          <a:p>
            <a:pPr lvl="1"/>
            <a:r>
              <a:rPr lang="en-US" altLang="en-US" dirty="0"/>
              <a:t>Request rounded up to next highest power of 2.</a:t>
            </a:r>
            <a:endParaRPr lang="en-US" altLang="en-US" dirty="0"/>
          </a:p>
          <a:p>
            <a:pPr lvl="1"/>
            <a:r>
              <a:rPr lang="en-US" altLang="zh-CN" dirty="0"/>
              <a:t>Entire space available is treated as a single block of 2</a:t>
            </a:r>
            <a:r>
              <a:rPr lang="en-US" altLang="zh-CN" baseline="30000" dirty="0"/>
              <a:t>U</a:t>
            </a:r>
            <a:endParaRPr lang="en-US" altLang="zh-CN" baseline="30000" dirty="0"/>
          </a:p>
          <a:p>
            <a:pPr lvl="2"/>
            <a:r>
              <a:rPr lang="en-US" altLang="zh-CN" sz="2400" dirty="0"/>
              <a:t>If a request of size s such that 2</a:t>
            </a:r>
            <a:r>
              <a:rPr lang="en-US" altLang="zh-CN" sz="2400" baseline="30000" dirty="0"/>
              <a:t>U-1 </a:t>
            </a:r>
            <a:r>
              <a:rPr lang="en-US" altLang="zh-CN" sz="2400" dirty="0"/>
              <a:t>&lt; s &lt;= 2</a:t>
            </a:r>
            <a:r>
              <a:rPr lang="en-US" altLang="zh-CN" sz="2400" baseline="30000" dirty="0"/>
              <a:t>U</a:t>
            </a:r>
            <a:r>
              <a:rPr lang="en-US" altLang="zh-CN" sz="2400" dirty="0"/>
              <a:t>, entire block is allocated, </a:t>
            </a:r>
            <a:br>
              <a:rPr lang="en-US" altLang="zh-CN" sz="2400" dirty="0"/>
            </a:br>
            <a:r>
              <a:rPr lang="en-US" altLang="zh-CN" sz="2400" dirty="0"/>
              <a:t>Otherwise block is split into two equal buddies.</a:t>
            </a:r>
            <a:endParaRPr lang="en-US" altLang="zh-CN" sz="2400" dirty="0"/>
          </a:p>
          <a:p>
            <a:pPr lvl="2"/>
            <a:r>
              <a:rPr lang="en-US" altLang="zh-CN" sz="2400" dirty="0"/>
              <a:t>Process continues until smallest block greater than or equal to s is generated.</a:t>
            </a:r>
            <a:endParaRPr lang="en-US" altLang="zh-CN" sz="2400" dirty="0"/>
          </a:p>
        </p:txBody>
      </p:sp>
      <p:sp>
        <p:nvSpPr>
          <p:cNvPr id="4" name="灯片编号占位符 3"/>
          <p:cNvSpPr>
            <a:spLocks noGrp="1"/>
          </p:cNvSpPr>
          <p:nvPr>
            <p:ph type="sldNum" sz="quarter" idx="10"/>
          </p:nvPr>
        </p:nvSpPr>
        <p:spPr/>
        <p:txBody>
          <a:bodyPr/>
          <a:lstStyle/>
          <a:p>
            <a:fld id="{3E3E986F-828B-486C-A784-3666C3DB2B51}"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left)">
                                      <p:cBhvr>
                                        <p:cTn id="18" dur="500"/>
                                        <p:tgtEl>
                                          <p:spTgt spid="2">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left)">
                                      <p:cBhvr>
                                        <p:cTn id="21" dur="500"/>
                                        <p:tgtEl>
                                          <p:spTgt spid="2">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left)">
                                      <p:cBhvr>
                                        <p:cTn id="24" dur="500"/>
                                        <p:tgtEl>
                                          <p:spTgt spid="2">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Buddy System</a:t>
            </a:r>
            <a:endParaRPr lang="zh-CN" altLang="en-US" dirty="0"/>
          </a:p>
        </p:txBody>
      </p:sp>
      <p:sp>
        <p:nvSpPr>
          <p:cNvPr id="3" name="内容占位符 2"/>
          <p:cNvSpPr>
            <a:spLocks noGrp="1"/>
          </p:cNvSpPr>
          <p:nvPr>
            <p:ph sz="half" idx="1"/>
          </p:nvPr>
        </p:nvSpPr>
        <p:spPr>
          <a:xfrm>
            <a:off x="409255" y="1088740"/>
            <a:ext cx="6120000" cy="5580000"/>
          </a:xfrm>
        </p:spPr>
        <p:txBody>
          <a:bodyPr>
            <a:normAutofit lnSpcReduction="10000"/>
          </a:bodyPr>
          <a:lstStyle/>
          <a:p>
            <a:pPr>
              <a:spcBef>
                <a:spcPts val="600"/>
              </a:spcBef>
            </a:pPr>
            <a:r>
              <a:rPr lang="en-US" altLang="en-US" dirty="0"/>
              <a:t>E.g.  256KB chunk available, </a:t>
            </a:r>
            <a:br>
              <a:rPr lang="en-US" altLang="en-US" dirty="0"/>
            </a:br>
            <a:r>
              <a:rPr lang="en-US" altLang="en-US" dirty="0"/>
              <a:t>kernel requests 21KB</a:t>
            </a:r>
            <a:endParaRPr lang="en-US" altLang="en-US" dirty="0"/>
          </a:p>
          <a:p>
            <a:pPr lvl="1">
              <a:spcBef>
                <a:spcPts val="600"/>
              </a:spcBef>
            </a:pPr>
            <a:r>
              <a:rPr lang="en-US" altLang="en-US" dirty="0"/>
              <a:t>Split into A</a:t>
            </a:r>
            <a:r>
              <a:rPr lang="en-US" altLang="en-US" baseline="-25000" dirty="0"/>
              <a:t>L</a:t>
            </a:r>
            <a:r>
              <a:rPr lang="en-US" altLang="en-US" dirty="0"/>
              <a:t> </a:t>
            </a:r>
            <a:r>
              <a:rPr lang="en-US" altLang="en-US" baseline="-25000" dirty="0"/>
              <a:t>and</a:t>
            </a:r>
            <a:r>
              <a:rPr lang="en-US" altLang="en-US" dirty="0"/>
              <a:t> A</a:t>
            </a:r>
            <a:r>
              <a:rPr lang="en-US" altLang="en-US" baseline="-25000" dirty="0"/>
              <a:t>R</a:t>
            </a:r>
            <a:r>
              <a:rPr lang="en-US" altLang="en-US" dirty="0"/>
              <a:t> of  128KB each.</a:t>
            </a:r>
            <a:endParaRPr lang="en-US" altLang="en-US" dirty="0"/>
          </a:p>
          <a:p>
            <a:pPr lvl="1">
              <a:spcBef>
                <a:spcPts val="600"/>
              </a:spcBef>
            </a:pPr>
            <a:r>
              <a:rPr lang="en-US" altLang="en-US" dirty="0"/>
              <a:t>One further divided into B</a:t>
            </a:r>
            <a:r>
              <a:rPr lang="en-US" altLang="en-US" baseline="-25000" dirty="0"/>
              <a:t>L</a:t>
            </a:r>
            <a:r>
              <a:rPr lang="en-US" altLang="en-US" dirty="0"/>
              <a:t> and B</a:t>
            </a:r>
            <a:r>
              <a:rPr lang="en-US" altLang="en-US" baseline="-25000" dirty="0"/>
              <a:t>R</a:t>
            </a:r>
            <a:r>
              <a:rPr lang="en-US" altLang="en-US" dirty="0"/>
              <a:t> of 64KB each</a:t>
            </a:r>
            <a:endParaRPr lang="en-US" altLang="en-US" dirty="0"/>
          </a:p>
          <a:p>
            <a:pPr lvl="1">
              <a:spcBef>
                <a:spcPts val="600"/>
              </a:spcBef>
            </a:pPr>
            <a:r>
              <a:rPr lang="en-US" altLang="en-US" dirty="0"/>
              <a:t>One further divided into C</a:t>
            </a:r>
            <a:r>
              <a:rPr lang="en-US" altLang="en-US" baseline="-25000" dirty="0"/>
              <a:t>L</a:t>
            </a:r>
            <a:r>
              <a:rPr lang="en-US" altLang="en-US" dirty="0"/>
              <a:t> and C</a:t>
            </a:r>
            <a:r>
              <a:rPr lang="en-US" altLang="en-US" baseline="-25000" dirty="0"/>
              <a:t>R</a:t>
            </a:r>
            <a:r>
              <a:rPr lang="en-US" altLang="en-US" dirty="0"/>
              <a:t> </a:t>
            </a:r>
            <a:r>
              <a:rPr lang="en-US" altLang="zh-CN" dirty="0"/>
              <a:t>of </a:t>
            </a:r>
            <a:r>
              <a:rPr lang="en-US" altLang="en-US" dirty="0"/>
              <a:t>32KB each</a:t>
            </a:r>
            <a:endParaRPr lang="en-US" altLang="en-US" dirty="0"/>
          </a:p>
          <a:p>
            <a:pPr lvl="1">
              <a:spcBef>
                <a:spcPts val="600"/>
              </a:spcBef>
            </a:pPr>
            <a:r>
              <a:rPr lang="en-US" altLang="en-US" dirty="0"/>
              <a:t>One used to satisfy request.</a:t>
            </a:r>
            <a:endParaRPr lang="en-US" altLang="en-US" dirty="0"/>
          </a:p>
          <a:p>
            <a:pPr>
              <a:spcBef>
                <a:spcPts val="600"/>
              </a:spcBef>
            </a:pPr>
            <a:r>
              <a:rPr lang="en-US" altLang="en-US" dirty="0"/>
              <a:t>Advantage – quickly </a:t>
            </a:r>
            <a:r>
              <a:rPr lang="en-US" altLang="en-US" dirty="0">
                <a:solidFill>
                  <a:srgbClr val="0000FF"/>
                </a:solidFill>
              </a:rPr>
              <a:t>coalesce</a:t>
            </a:r>
            <a:r>
              <a:rPr lang="en-US" altLang="en-US" dirty="0"/>
              <a:t> unused (</a:t>
            </a:r>
            <a:r>
              <a:rPr lang="en-US" altLang="en-US" dirty="0">
                <a:solidFill>
                  <a:srgbClr val="0000FF"/>
                </a:solidFill>
              </a:rPr>
              <a:t>buddy</a:t>
            </a:r>
            <a:r>
              <a:rPr lang="en-US" altLang="en-US" dirty="0"/>
              <a:t>) chunks into larger chunk.</a:t>
            </a:r>
            <a:endParaRPr lang="en-US" altLang="en-US" dirty="0"/>
          </a:p>
          <a:p>
            <a:pPr>
              <a:spcBef>
                <a:spcPts val="600"/>
              </a:spcBef>
            </a:pPr>
            <a:r>
              <a:rPr lang="en-US" altLang="en-US" dirty="0"/>
              <a:t>Disadvantage – internal fragmentation</a:t>
            </a:r>
            <a:endParaRPr lang="en-US" altLang="en-US" dirty="0"/>
          </a:p>
          <a:p>
            <a:pPr>
              <a:spcBef>
                <a:spcPts val="600"/>
              </a:spcBef>
            </a:pPr>
            <a:endParaRPr lang="zh-CN" altLang="en-US" dirty="0"/>
          </a:p>
        </p:txBody>
      </p:sp>
      <p:pic>
        <p:nvPicPr>
          <p:cNvPr id="7" name="Picture 1" descr="9_26.pdf"/>
          <p:cNvPicPr>
            <a:picLocks noGrp="1"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906650" y="1100550"/>
            <a:ext cx="5040000" cy="438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solidFill>
            <a:srgbClr val="002060"/>
          </a:solidFill>
        </p:spPr>
        <p:txBody>
          <a:bodyPr/>
          <a:lstStyle/>
          <a:p>
            <a:r>
              <a:rPr lang="en-US" altLang="zh-CN" dirty="0"/>
              <a:t>Buddy System</a:t>
            </a:r>
            <a:r>
              <a:rPr lang="zh-CN" altLang="en-US" dirty="0"/>
              <a:t>，</a:t>
            </a:r>
            <a:r>
              <a:rPr lang="en-US" altLang="zh-CN" dirty="0"/>
              <a:t>example</a:t>
            </a:r>
            <a:endParaRPr lang="en-US" altLang="zh-CN" dirty="0"/>
          </a:p>
        </p:txBody>
      </p:sp>
      <p:sp>
        <p:nvSpPr>
          <p:cNvPr id="34" name="灯片编号占位符 3"/>
          <p:cNvSpPr>
            <a:spLocks noGrp="1"/>
          </p:cNvSpPr>
          <p:nvPr>
            <p:ph type="sldNum" sz="quarter" idx="10"/>
          </p:nvPr>
        </p:nvSpPr>
        <p:spPr/>
        <p:txBody>
          <a:bodyPr/>
          <a:lstStyle/>
          <a:p>
            <a:fld id="{7E802437-1023-47A2-8A65-7A194048CAB0}" type="slidenum">
              <a:rPr lang="en-US" altLang="zh-CN"/>
            </a:fld>
            <a:endParaRPr lang="en-US" altLang="zh-CN"/>
          </a:p>
        </p:txBody>
      </p:sp>
      <p:sp>
        <p:nvSpPr>
          <p:cNvPr id="307203" name="Text Box 3"/>
          <p:cNvSpPr txBox="1">
            <a:spLocks noChangeArrowheads="1"/>
          </p:cNvSpPr>
          <p:nvPr/>
        </p:nvSpPr>
        <p:spPr bwMode="auto">
          <a:xfrm>
            <a:off x="910345" y="1203249"/>
            <a:ext cx="162897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1MB block</a:t>
            </a:r>
            <a:endParaRPr lang="en-US" altLang="zh-CN" b="1" dirty="0"/>
          </a:p>
        </p:txBody>
      </p:sp>
      <p:sp>
        <p:nvSpPr>
          <p:cNvPr id="307204" name="Rectangle 4"/>
          <p:cNvSpPr>
            <a:spLocks noChangeArrowheads="1"/>
          </p:cNvSpPr>
          <p:nvPr/>
        </p:nvSpPr>
        <p:spPr bwMode="auto">
          <a:xfrm>
            <a:off x="1936751" y="4221164"/>
            <a:ext cx="8424863" cy="681037"/>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1MB</a:t>
            </a:r>
            <a:endParaRPr lang="en-US" altLang="zh-CN" sz="2000" b="1"/>
          </a:p>
        </p:txBody>
      </p:sp>
      <p:sp>
        <p:nvSpPr>
          <p:cNvPr id="307205" name="Rectangle 5"/>
          <p:cNvSpPr>
            <a:spLocks noChangeArrowheads="1"/>
          </p:cNvSpPr>
          <p:nvPr/>
        </p:nvSpPr>
        <p:spPr bwMode="auto">
          <a:xfrm>
            <a:off x="1936751" y="4221163"/>
            <a:ext cx="4265613" cy="6842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512KB</a:t>
            </a:r>
            <a:endParaRPr lang="en-US" altLang="zh-CN" sz="2000" b="1"/>
          </a:p>
        </p:txBody>
      </p:sp>
      <p:sp>
        <p:nvSpPr>
          <p:cNvPr id="307206" name="Text Box 6"/>
          <p:cNvSpPr txBox="1">
            <a:spLocks noChangeArrowheads="1"/>
          </p:cNvSpPr>
          <p:nvPr/>
        </p:nvSpPr>
        <p:spPr bwMode="auto">
          <a:xfrm>
            <a:off x="875420" y="1714424"/>
            <a:ext cx="263084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A: Request 100KB</a:t>
            </a:r>
            <a:endParaRPr lang="en-US" altLang="zh-CN" b="1"/>
          </a:p>
        </p:txBody>
      </p:sp>
      <p:sp>
        <p:nvSpPr>
          <p:cNvPr id="307207" name="Rectangle 7"/>
          <p:cNvSpPr>
            <a:spLocks noChangeArrowheads="1"/>
          </p:cNvSpPr>
          <p:nvPr/>
        </p:nvSpPr>
        <p:spPr bwMode="auto">
          <a:xfrm>
            <a:off x="6184901" y="4222751"/>
            <a:ext cx="4176713" cy="684213"/>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512KB</a:t>
            </a:r>
            <a:endParaRPr lang="en-US" altLang="zh-CN" sz="2000" b="1"/>
          </a:p>
        </p:txBody>
      </p:sp>
      <p:sp>
        <p:nvSpPr>
          <p:cNvPr id="307208" name="Rectangle 8"/>
          <p:cNvSpPr>
            <a:spLocks noChangeArrowheads="1"/>
          </p:cNvSpPr>
          <p:nvPr/>
        </p:nvSpPr>
        <p:spPr bwMode="auto">
          <a:xfrm>
            <a:off x="4078288" y="4221163"/>
            <a:ext cx="2106612" cy="6842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256KB</a:t>
            </a:r>
            <a:endParaRPr lang="en-US" altLang="zh-CN" sz="2000" b="1"/>
          </a:p>
        </p:txBody>
      </p:sp>
      <p:sp>
        <p:nvSpPr>
          <p:cNvPr id="307209" name="Text Box 9"/>
          <p:cNvSpPr txBox="1">
            <a:spLocks noChangeArrowheads="1"/>
          </p:cNvSpPr>
          <p:nvPr/>
        </p:nvSpPr>
        <p:spPr bwMode="auto">
          <a:xfrm>
            <a:off x="4642046" y="1708074"/>
            <a:ext cx="261321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B: Request 240KB</a:t>
            </a:r>
            <a:endParaRPr lang="en-US" altLang="zh-CN" b="1" dirty="0"/>
          </a:p>
        </p:txBody>
      </p:sp>
      <p:sp>
        <p:nvSpPr>
          <p:cNvPr id="307210" name="Text Box 10"/>
          <p:cNvSpPr txBox="1">
            <a:spLocks noChangeArrowheads="1"/>
          </p:cNvSpPr>
          <p:nvPr/>
        </p:nvSpPr>
        <p:spPr bwMode="auto">
          <a:xfrm>
            <a:off x="8254555" y="1708074"/>
            <a:ext cx="247696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C: Request 64KB</a:t>
            </a:r>
            <a:endParaRPr lang="en-US" altLang="zh-CN" b="1" dirty="0"/>
          </a:p>
        </p:txBody>
      </p:sp>
      <p:sp>
        <p:nvSpPr>
          <p:cNvPr id="307211" name="Rectangle 11"/>
          <p:cNvSpPr>
            <a:spLocks noChangeArrowheads="1"/>
          </p:cNvSpPr>
          <p:nvPr/>
        </p:nvSpPr>
        <p:spPr bwMode="auto">
          <a:xfrm>
            <a:off x="1919288" y="4221163"/>
            <a:ext cx="2178050" cy="6842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256KB</a:t>
            </a:r>
            <a:endParaRPr lang="en-US" altLang="zh-CN" sz="2000" b="1"/>
          </a:p>
        </p:txBody>
      </p:sp>
      <p:sp>
        <p:nvSpPr>
          <p:cNvPr id="307212" name="Rectangle 12"/>
          <p:cNvSpPr>
            <a:spLocks noChangeArrowheads="1"/>
          </p:cNvSpPr>
          <p:nvPr/>
        </p:nvSpPr>
        <p:spPr bwMode="auto">
          <a:xfrm>
            <a:off x="1919289" y="4221163"/>
            <a:ext cx="1063625" cy="6842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128KB</a:t>
            </a:r>
            <a:endParaRPr lang="en-US" altLang="zh-CN" sz="2000" b="1"/>
          </a:p>
        </p:txBody>
      </p:sp>
      <p:sp>
        <p:nvSpPr>
          <p:cNvPr id="307213" name="Rectangle 13"/>
          <p:cNvSpPr>
            <a:spLocks noChangeArrowheads="1"/>
          </p:cNvSpPr>
          <p:nvPr/>
        </p:nvSpPr>
        <p:spPr bwMode="auto">
          <a:xfrm>
            <a:off x="2982914" y="4221163"/>
            <a:ext cx="1114425" cy="6842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128KB</a:t>
            </a:r>
            <a:endParaRPr lang="en-US" altLang="zh-CN" sz="2000" b="1"/>
          </a:p>
        </p:txBody>
      </p:sp>
      <p:sp>
        <p:nvSpPr>
          <p:cNvPr id="307214" name="Rectangle 14"/>
          <p:cNvSpPr>
            <a:spLocks noChangeArrowheads="1"/>
          </p:cNvSpPr>
          <p:nvPr/>
        </p:nvSpPr>
        <p:spPr bwMode="auto">
          <a:xfrm>
            <a:off x="1919289" y="4221163"/>
            <a:ext cx="1063625" cy="684212"/>
          </a:xfrm>
          <a:prstGeom prst="rect">
            <a:avLst/>
          </a:prstGeom>
          <a:solidFill>
            <a:schemeClr va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endParaRPr lang="en-US" altLang="zh-CN" sz="2000" b="1"/>
          </a:p>
        </p:txBody>
      </p:sp>
      <p:sp>
        <p:nvSpPr>
          <p:cNvPr id="307215" name="Rectangle 15"/>
          <p:cNvSpPr>
            <a:spLocks noChangeArrowheads="1"/>
          </p:cNvSpPr>
          <p:nvPr/>
        </p:nvSpPr>
        <p:spPr bwMode="auto">
          <a:xfrm>
            <a:off x="4078288" y="4221163"/>
            <a:ext cx="2106612" cy="684212"/>
          </a:xfrm>
          <a:prstGeom prst="rect">
            <a:avLst/>
          </a:prstGeom>
          <a:solidFill>
            <a:srgbClr val="FFFF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B</a:t>
            </a:r>
            <a:endParaRPr lang="en-US" altLang="zh-CN" sz="2000" b="1"/>
          </a:p>
        </p:txBody>
      </p:sp>
      <p:sp>
        <p:nvSpPr>
          <p:cNvPr id="307216" name="Rectangle 16"/>
          <p:cNvSpPr>
            <a:spLocks noChangeArrowheads="1"/>
          </p:cNvSpPr>
          <p:nvPr/>
        </p:nvSpPr>
        <p:spPr bwMode="auto">
          <a:xfrm>
            <a:off x="2984501" y="4221163"/>
            <a:ext cx="555625" cy="6842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64KB</a:t>
            </a:r>
            <a:endParaRPr lang="en-US" altLang="zh-CN" sz="1800" b="1"/>
          </a:p>
        </p:txBody>
      </p:sp>
      <p:sp>
        <p:nvSpPr>
          <p:cNvPr id="307217" name="Rectangle 17"/>
          <p:cNvSpPr>
            <a:spLocks noChangeArrowheads="1"/>
          </p:cNvSpPr>
          <p:nvPr/>
        </p:nvSpPr>
        <p:spPr bwMode="auto">
          <a:xfrm>
            <a:off x="3540126" y="4221163"/>
            <a:ext cx="576263" cy="6842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64KB</a:t>
            </a:r>
            <a:endParaRPr lang="en-US" altLang="zh-CN" sz="1800" b="1"/>
          </a:p>
        </p:txBody>
      </p:sp>
      <p:sp>
        <p:nvSpPr>
          <p:cNvPr id="307218" name="Rectangle 18"/>
          <p:cNvSpPr>
            <a:spLocks noChangeArrowheads="1"/>
          </p:cNvSpPr>
          <p:nvPr/>
        </p:nvSpPr>
        <p:spPr bwMode="auto">
          <a:xfrm>
            <a:off x="2984501" y="4221163"/>
            <a:ext cx="555625" cy="684212"/>
          </a:xfrm>
          <a:prstGeom prst="rect">
            <a:avLst/>
          </a:prstGeom>
          <a:solidFill>
            <a:srgbClr val="00FF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a:t>
            </a:r>
            <a:endParaRPr lang="en-US" altLang="zh-CN" sz="2000" b="1"/>
          </a:p>
        </p:txBody>
      </p:sp>
      <p:sp>
        <p:nvSpPr>
          <p:cNvPr id="307219" name="Text Box 19"/>
          <p:cNvSpPr txBox="1">
            <a:spLocks noChangeArrowheads="1"/>
          </p:cNvSpPr>
          <p:nvPr/>
        </p:nvSpPr>
        <p:spPr bwMode="auto">
          <a:xfrm>
            <a:off x="875420" y="2284336"/>
            <a:ext cx="263084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D: Request 256KB</a:t>
            </a:r>
            <a:endParaRPr lang="en-US" altLang="zh-CN" b="1"/>
          </a:p>
        </p:txBody>
      </p:sp>
      <p:sp>
        <p:nvSpPr>
          <p:cNvPr id="307220" name="Rectangle 20"/>
          <p:cNvSpPr>
            <a:spLocks noChangeArrowheads="1"/>
          </p:cNvSpPr>
          <p:nvPr/>
        </p:nvSpPr>
        <p:spPr bwMode="auto">
          <a:xfrm>
            <a:off x="6184901" y="4221163"/>
            <a:ext cx="2087563" cy="6842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256KB</a:t>
            </a:r>
            <a:endParaRPr lang="en-US" altLang="zh-CN" sz="2000" b="1"/>
          </a:p>
        </p:txBody>
      </p:sp>
      <p:sp>
        <p:nvSpPr>
          <p:cNvPr id="307221" name="Rectangle 21"/>
          <p:cNvSpPr>
            <a:spLocks noChangeArrowheads="1"/>
          </p:cNvSpPr>
          <p:nvPr/>
        </p:nvSpPr>
        <p:spPr bwMode="auto">
          <a:xfrm>
            <a:off x="8274051" y="4219576"/>
            <a:ext cx="2087563" cy="684213"/>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256KB</a:t>
            </a:r>
            <a:endParaRPr lang="en-US" altLang="zh-CN" sz="2000" b="1"/>
          </a:p>
        </p:txBody>
      </p:sp>
      <p:sp>
        <p:nvSpPr>
          <p:cNvPr id="307222" name="Rectangle 22"/>
          <p:cNvSpPr>
            <a:spLocks noChangeArrowheads="1"/>
          </p:cNvSpPr>
          <p:nvPr/>
        </p:nvSpPr>
        <p:spPr bwMode="auto">
          <a:xfrm>
            <a:off x="6184901" y="4221163"/>
            <a:ext cx="2087563" cy="684212"/>
          </a:xfrm>
          <a:prstGeom prst="rect">
            <a:avLst/>
          </a:prstGeom>
          <a:solidFill>
            <a:srgbClr val="FF00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a:t>
            </a:r>
            <a:endParaRPr lang="en-US" altLang="zh-CN" sz="2000" b="1"/>
          </a:p>
        </p:txBody>
      </p:sp>
      <p:sp>
        <p:nvSpPr>
          <p:cNvPr id="307223" name="Text Box 23"/>
          <p:cNvSpPr txBox="1">
            <a:spLocks noChangeArrowheads="1"/>
          </p:cNvSpPr>
          <p:nvPr/>
        </p:nvSpPr>
        <p:spPr bwMode="auto">
          <a:xfrm>
            <a:off x="4642046" y="2284336"/>
            <a:ext cx="14574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Release B</a:t>
            </a:r>
            <a:endParaRPr lang="en-US" altLang="zh-CN" b="1"/>
          </a:p>
        </p:txBody>
      </p:sp>
      <p:sp>
        <p:nvSpPr>
          <p:cNvPr id="307224" name="Text Box 24"/>
          <p:cNvSpPr txBox="1">
            <a:spLocks noChangeArrowheads="1"/>
          </p:cNvSpPr>
          <p:nvPr/>
        </p:nvSpPr>
        <p:spPr bwMode="auto">
          <a:xfrm>
            <a:off x="8272017" y="2284336"/>
            <a:ext cx="145809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Release A</a:t>
            </a:r>
            <a:endParaRPr lang="en-US" altLang="zh-CN" b="1"/>
          </a:p>
        </p:txBody>
      </p:sp>
      <p:sp>
        <p:nvSpPr>
          <p:cNvPr id="307225" name="Text Box 25"/>
          <p:cNvSpPr txBox="1">
            <a:spLocks noChangeArrowheads="1"/>
          </p:cNvSpPr>
          <p:nvPr/>
        </p:nvSpPr>
        <p:spPr bwMode="auto">
          <a:xfrm>
            <a:off x="875420" y="2895524"/>
            <a:ext cx="245932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E: Request 75KB</a:t>
            </a:r>
            <a:endParaRPr lang="en-US" altLang="zh-CN" b="1"/>
          </a:p>
        </p:txBody>
      </p:sp>
      <p:sp>
        <p:nvSpPr>
          <p:cNvPr id="307226" name="Rectangle 26"/>
          <p:cNvSpPr>
            <a:spLocks noChangeArrowheads="1"/>
          </p:cNvSpPr>
          <p:nvPr/>
        </p:nvSpPr>
        <p:spPr bwMode="auto">
          <a:xfrm>
            <a:off x="1919289" y="4221163"/>
            <a:ext cx="1063625" cy="684212"/>
          </a:xfrm>
          <a:prstGeom prst="rect">
            <a:avLst/>
          </a:prstGeom>
          <a:solidFill>
            <a:srgbClr val="0000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E</a:t>
            </a:r>
            <a:endParaRPr lang="en-US" altLang="zh-CN" sz="2000" b="1"/>
          </a:p>
        </p:txBody>
      </p:sp>
      <p:sp>
        <p:nvSpPr>
          <p:cNvPr id="307227" name="Text Box 27"/>
          <p:cNvSpPr txBox="1">
            <a:spLocks noChangeArrowheads="1"/>
          </p:cNvSpPr>
          <p:nvPr/>
        </p:nvSpPr>
        <p:spPr bwMode="auto">
          <a:xfrm>
            <a:off x="4642045" y="2895524"/>
            <a:ext cx="14750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Release C</a:t>
            </a:r>
            <a:endParaRPr lang="en-US" altLang="zh-CN" b="1"/>
          </a:p>
        </p:txBody>
      </p:sp>
      <p:sp>
        <p:nvSpPr>
          <p:cNvPr id="307228" name="Text Box 28"/>
          <p:cNvSpPr txBox="1">
            <a:spLocks noChangeArrowheads="1"/>
          </p:cNvSpPr>
          <p:nvPr/>
        </p:nvSpPr>
        <p:spPr bwMode="auto">
          <a:xfrm>
            <a:off x="7354443" y="2897111"/>
            <a:ext cx="14574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Release E</a:t>
            </a:r>
            <a:endParaRPr lang="en-US" altLang="zh-CN" b="1"/>
          </a:p>
        </p:txBody>
      </p:sp>
      <p:sp>
        <p:nvSpPr>
          <p:cNvPr id="307229" name="Text Box 29"/>
          <p:cNvSpPr txBox="1">
            <a:spLocks noChangeArrowheads="1"/>
          </p:cNvSpPr>
          <p:nvPr/>
        </p:nvSpPr>
        <p:spPr bwMode="auto">
          <a:xfrm>
            <a:off x="9571466" y="2897111"/>
            <a:ext cx="14750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Release D</a:t>
            </a:r>
            <a:endParaRPr lang="en-US" altLang="zh-CN" b="1" dirty="0"/>
          </a:p>
        </p:txBody>
      </p:sp>
      <p:sp>
        <p:nvSpPr>
          <p:cNvPr id="307230" name="AutoShape 30"/>
          <p:cNvSpPr/>
          <p:nvPr/>
        </p:nvSpPr>
        <p:spPr bwMode="auto">
          <a:xfrm rot="-5400000">
            <a:off x="3842545" y="3053558"/>
            <a:ext cx="384175" cy="4230687"/>
          </a:xfrm>
          <a:prstGeom prst="leftBrace">
            <a:avLst>
              <a:gd name="adj1" fmla="val 91770"/>
              <a:gd name="adj2" fmla="val 50000"/>
            </a:avLst>
          </a:pr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1" name="AutoShape 31"/>
          <p:cNvSpPr/>
          <p:nvPr/>
        </p:nvSpPr>
        <p:spPr bwMode="auto">
          <a:xfrm rot="-5400000">
            <a:off x="8055770" y="3053558"/>
            <a:ext cx="384175" cy="4230687"/>
          </a:xfrm>
          <a:prstGeom prst="leftBrace">
            <a:avLst>
              <a:gd name="adj1" fmla="val 91770"/>
              <a:gd name="adj2" fmla="val 50000"/>
            </a:avLst>
          </a:pr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2" name="AutoShape 32"/>
          <p:cNvSpPr/>
          <p:nvPr/>
        </p:nvSpPr>
        <p:spPr bwMode="auto">
          <a:xfrm rot="-5400000">
            <a:off x="3420270" y="4556920"/>
            <a:ext cx="274637" cy="1114425"/>
          </a:xfrm>
          <a:prstGeom prst="leftBrace">
            <a:avLst>
              <a:gd name="adj1" fmla="val 33815"/>
              <a:gd name="adj2" fmla="val 50000"/>
            </a:avLst>
          </a:pr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3" name="AutoShape 33"/>
          <p:cNvSpPr/>
          <p:nvPr/>
        </p:nvSpPr>
        <p:spPr bwMode="auto">
          <a:xfrm rot="-5400000">
            <a:off x="2825751" y="4070351"/>
            <a:ext cx="384175" cy="2197100"/>
          </a:xfrm>
          <a:prstGeom prst="leftBrace">
            <a:avLst>
              <a:gd name="adj1" fmla="val 47658"/>
              <a:gd name="adj2" fmla="val 50000"/>
            </a:avLst>
          </a:pr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wipe(left)">
                                      <p:cBhvr>
                                        <p:cTn id="7" dur="500"/>
                                        <p:tgtEl>
                                          <p:spTgt spid="30720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04"/>
                                        </p:tgtEl>
                                        <p:attrNameLst>
                                          <p:attrName>style.visibility</p:attrName>
                                        </p:attrNameLst>
                                      </p:cBhvr>
                                      <p:to>
                                        <p:strVal val="visible"/>
                                      </p:to>
                                    </p:set>
                                    <p:animEffect transition="in" filter="wipe(left)">
                                      <p:cBhvr>
                                        <p:cTn id="10" dur="500"/>
                                        <p:tgtEl>
                                          <p:spTgt spid="30720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7206"/>
                                        </p:tgtEl>
                                        <p:attrNameLst>
                                          <p:attrName>style.visibility</p:attrName>
                                        </p:attrNameLst>
                                      </p:cBhvr>
                                      <p:to>
                                        <p:strVal val="visible"/>
                                      </p:to>
                                    </p:set>
                                    <p:animEffect transition="in" filter="wipe(left)">
                                      <p:cBhvr>
                                        <p:cTn id="15" dur="500"/>
                                        <p:tgtEl>
                                          <p:spTgt spid="30720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07205"/>
                                        </p:tgtEl>
                                        <p:attrNameLst>
                                          <p:attrName>style.visibility</p:attrName>
                                        </p:attrNameLst>
                                      </p:cBhvr>
                                      <p:to>
                                        <p:strVal val="visible"/>
                                      </p:to>
                                    </p:set>
                                    <p:animEffect transition="in" filter="wipe(up)">
                                      <p:cBhvr>
                                        <p:cTn id="20" dur="500"/>
                                        <p:tgtEl>
                                          <p:spTgt spid="30720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07207"/>
                                        </p:tgtEl>
                                        <p:attrNameLst>
                                          <p:attrName>style.visibility</p:attrName>
                                        </p:attrNameLst>
                                      </p:cBhvr>
                                      <p:to>
                                        <p:strVal val="visible"/>
                                      </p:to>
                                    </p:set>
                                    <p:animEffect transition="in" filter="wipe(up)">
                                      <p:cBhvr>
                                        <p:cTn id="23" dur="500"/>
                                        <p:tgtEl>
                                          <p:spTgt spid="30720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07211"/>
                                        </p:tgtEl>
                                        <p:attrNameLst>
                                          <p:attrName>style.visibility</p:attrName>
                                        </p:attrNameLst>
                                      </p:cBhvr>
                                      <p:to>
                                        <p:strVal val="visible"/>
                                      </p:to>
                                    </p:set>
                                    <p:animEffect transition="in" filter="wipe(up)">
                                      <p:cBhvr>
                                        <p:cTn id="28" dur="500"/>
                                        <p:tgtEl>
                                          <p:spTgt spid="307211"/>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07208"/>
                                        </p:tgtEl>
                                        <p:attrNameLst>
                                          <p:attrName>style.visibility</p:attrName>
                                        </p:attrNameLst>
                                      </p:cBhvr>
                                      <p:to>
                                        <p:strVal val="visible"/>
                                      </p:to>
                                    </p:set>
                                    <p:animEffect transition="in" filter="wipe(up)">
                                      <p:cBhvr>
                                        <p:cTn id="31" dur="500"/>
                                        <p:tgtEl>
                                          <p:spTgt spid="30720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07212"/>
                                        </p:tgtEl>
                                        <p:attrNameLst>
                                          <p:attrName>style.visibility</p:attrName>
                                        </p:attrNameLst>
                                      </p:cBhvr>
                                      <p:to>
                                        <p:strVal val="visible"/>
                                      </p:to>
                                    </p:set>
                                    <p:animEffect transition="in" filter="wipe(up)">
                                      <p:cBhvr>
                                        <p:cTn id="36" dur="500"/>
                                        <p:tgtEl>
                                          <p:spTgt spid="307212"/>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07213"/>
                                        </p:tgtEl>
                                        <p:attrNameLst>
                                          <p:attrName>style.visibility</p:attrName>
                                        </p:attrNameLst>
                                      </p:cBhvr>
                                      <p:to>
                                        <p:strVal val="visible"/>
                                      </p:to>
                                    </p:set>
                                    <p:animEffect transition="in" filter="wipe(up)">
                                      <p:cBhvr>
                                        <p:cTn id="39" dur="500"/>
                                        <p:tgtEl>
                                          <p:spTgt spid="3072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07214"/>
                                        </p:tgtEl>
                                        <p:attrNameLst>
                                          <p:attrName>style.visibility</p:attrName>
                                        </p:attrNameLst>
                                      </p:cBhvr>
                                      <p:to>
                                        <p:strVal val="visible"/>
                                      </p:to>
                                    </p:set>
                                    <p:animEffect transition="in" filter="wipe(left)">
                                      <p:cBhvr>
                                        <p:cTn id="44" dur="500"/>
                                        <p:tgtEl>
                                          <p:spTgt spid="3072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07209"/>
                                        </p:tgtEl>
                                        <p:attrNameLst>
                                          <p:attrName>style.visibility</p:attrName>
                                        </p:attrNameLst>
                                      </p:cBhvr>
                                      <p:to>
                                        <p:strVal val="visible"/>
                                      </p:to>
                                    </p:set>
                                    <p:animEffect transition="in" filter="wipe(left)">
                                      <p:cBhvr>
                                        <p:cTn id="49" dur="500"/>
                                        <p:tgtEl>
                                          <p:spTgt spid="30720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7215"/>
                                        </p:tgtEl>
                                        <p:attrNameLst>
                                          <p:attrName>style.visibility</p:attrName>
                                        </p:attrNameLst>
                                      </p:cBhvr>
                                      <p:to>
                                        <p:strVal val="visible"/>
                                      </p:to>
                                    </p:set>
                                    <p:animEffect transition="in" filter="wipe(left)">
                                      <p:cBhvr>
                                        <p:cTn id="54" dur="500"/>
                                        <p:tgtEl>
                                          <p:spTgt spid="3072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07210"/>
                                        </p:tgtEl>
                                        <p:attrNameLst>
                                          <p:attrName>style.visibility</p:attrName>
                                        </p:attrNameLst>
                                      </p:cBhvr>
                                      <p:to>
                                        <p:strVal val="visible"/>
                                      </p:to>
                                    </p:set>
                                    <p:animEffect transition="in" filter="wipe(left)">
                                      <p:cBhvr>
                                        <p:cTn id="59" dur="500"/>
                                        <p:tgtEl>
                                          <p:spTgt spid="3072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07216"/>
                                        </p:tgtEl>
                                        <p:attrNameLst>
                                          <p:attrName>style.visibility</p:attrName>
                                        </p:attrNameLst>
                                      </p:cBhvr>
                                      <p:to>
                                        <p:strVal val="visible"/>
                                      </p:to>
                                    </p:set>
                                    <p:animEffect transition="in" filter="wipe(up)">
                                      <p:cBhvr>
                                        <p:cTn id="64" dur="500"/>
                                        <p:tgtEl>
                                          <p:spTgt spid="307216"/>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07217"/>
                                        </p:tgtEl>
                                        <p:attrNameLst>
                                          <p:attrName>style.visibility</p:attrName>
                                        </p:attrNameLst>
                                      </p:cBhvr>
                                      <p:to>
                                        <p:strVal val="visible"/>
                                      </p:to>
                                    </p:set>
                                    <p:animEffect transition="in" filter="wipe(up)">
                                      <p:cBhvr>
                                        <p:cTn id="67" dur="500"/>
                                        <p:tgtEl>
                                          <p:spTgt spid="3072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07218"/>
                                        </p:tgtEl>
                                        <p:attrNameLst>
                                          <p:attrName>style.visibility</p:attrName>
                                        </p:attrNameLst>
                                      </p:cBhvr>
                                      <p:to>
                                        <p:strVal val="visible"/>
                                      </p:to>
                                    </p:set>
                                    <p:animEffect transition="in" filter="wipe(left)">
                                      <p:cBhvr>
                                        <p:cTn id="72" dur="500"/>
                                        <p:tgtEl>
                                          <p:spTgt spid="3072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07219"/>
                                        </p:tgtEl>
                                        <p:attrNameLst>
                                          <p:attrName>style.visibility</p:attrName>
                                        </p:attrNameLst>
                                      </p:cBhvr>
                                      <p:to>
                                        <p:strVal val="visible"/>
                                      </p:to>
                                    </p:set>
                                    <p:animEffect transition="in" filter="wipe(left)">
                                      <p:cBhvr>
                                        <p:cTn id="77" dur="500"/>
                                        <p:tgtEl>
                                          <p:spTgt spid="3072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07220"/>
                                        </p:tgtEl>
                                        <p:attrNameLst>
                                          <p:attrName>style.visibility</p:attrName>
                                        </p:attrNameLst>
                                      </p:cBhvr>
                                      <p:to>
                                        <p:strVal val="visible"/>
                                      </p:to>
                                    </p:set>
                                    <p:animEffect transition="in" filter="wipe(up)">
                                      <p:cBhvr>
                                        <p:cTn id="82" dur="500"/>
                                        <p:tgtEl>
                                          <p:spTgt spid="307220"/>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307221"/>
                                        </p:tgtEl>
                                        <p:attrNameLst>
                                          <p:attrName>style.visibility</p:attrName>
                                        </p:attrNameLst>
                                      </p:cBhvr>
                                      <p:to>
                                        <p:strVal val="visible"/>
                                      </p:to>
                                    </p:set>
                                    <p:animEffect transition="in" filter="wipe(up)">
                                      <p:cBhvr>
                                        <p:cTn id="85" dur="500"/>
                                        <p:tgtEl>
                                          <p:spTgt spid="30722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07222"/>
                                        </p:tgtEl>
                                        <p:attrNameLst>
                                          <p:attrName>style.visibility</p:attrName>
                                        </p:attrNameLst>
                                      </p:cBhvr>
                                      <p:to>
                                        <p:strVal val="visible"/>
                                      </p:to>
                                    </p:set>
                                    <p:animEffect transition="in" filter="wipe(left)">
                                      <p:cBhvr>
                                        <p:cTn id="90" dur="500"/>
                                        <p:tgtEl>
                                          <p:spTgt spid="30722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07223"/>
                                        </p:tgtEl>
                                        <p:attrNameLst>
                                          <p:attrName>style.visibility</p:attrName>
                                        </p:attrNameLst>
                                      </p:cBhvr>
                                      <p:to>
                                        <p:strVal val="visible"/>
                                      </p:to>
                                    </p:set>
                                    <p:animEffect transition="in" filter="wipe(left)">
                                      <p:cBhvr>
                                        <p:cTn id="95" dur="500"/>
                                        <p:tgtEl>
                                          <p:spTgt spid="30722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2" fill="hold" grpId="1" nodeType="clickEffect">
                                  <p:stCondLst>
                                    <p:cond delay="0"/>
                                  </p:stCondLst>
                                  <p:childTnLst>
                                    <p:animEffect transition="out" filter="wipe(right)">
                                      <p:cBhvr>
                                        <p:cTn id="99" dur="500"/>
                                        <p:tgtEl>
                                          <p:spTgt spid="307215"/>
                                        </p:tgtEl>
                                      </p:cBhvr>
                                    </p:animEffect>
                                    <p:set>
                                      <p:cBhvr>
                                        <p:cTn id="100" dur="1" fill="hold">
                                          <p:stCondLst>
                                            <p:cond delay="499"/>
                                          </p:stCondLst>
                                        </p:cTn>
                                        <p:tgtEl>
                                          <p:spTgt spid="30721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07224"/>
                                        </p:tgtEl>
                                        <p:attrNameLst>
                                          <p:attrName>style.visibility</p:attrName>
                                        </p:attrNameLst>
                                      </p:cBhvr>
                                      <p:to>
                                        <p:strVal val="visible"/>
                                      </p:to>
                                    </p:set>
                                    <p:animEffect transition="in" filter="wipe(left)">
                                      <p:cBhvr>
                                        <p:cTn id="105" dur="500"/>
                                        <p:tgtEl>
                                          <p:spTgt spid="30722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2" fill="hold" grpId="1" nodeType="clickEffect">
                                  <p:stCondLst>
                                    <p:cond delay="0"/>
                                  </p:stCondLst>
                                  <p:childTnLst>
                                    <p:animEffect transition="out" filter="wipe(right)">
                                      <p:cBhvr>
                                        <p:cTn id="109" dur="500"/>
                                        <p:tgtEl>
                                          <p:spTgt spid="307214"/>
                                        </p:tgtEl>
                                      </p:cBhvr>
                                    </p:animEffect>
                                    <p:set>
                                      <p:cBhvr>
                                        <p:cTn id="110" dur="1" fill="hold">
                                          <p:stCondLst>
                                            <p:cond delay="499"/>
                                          </p:stCondLst>
                                        </p:cTn>
                                        <p:tgtEl>
                                          <p:spTgt spid="307214"/>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07225"/>
                                        </p:tgtEl>
                                        <p:attrNameLst>
                                          <p:attrName>style.visibility</p:attrName>
                                        </p:attrNameLst>
                                      </p:cBhvr>
                                      <p:to>
                                        <p:strVal val="visible"/>
                                      </p:to>
                                    </p:set>
                                    <p:animEffect transition="in" filter="wipe(left)">
                                      <p:cBhvr>
                                        <p:cTn id="115" dur="500"/>
                                        <p:tgtEl>
                                          <p:spTgt spid="307225"/>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307226"/>
                                        </p:tgtEl>
                                        <p:attrNameLst>
                                          <p:attrName>style.visibility</p:attrName>
                                        </p:attrNameLst>
                                      </p:cBhvr>
                                      <p:to>
                                        <p:strVal val="visible"/>
                                      </p:to>
                                    </p:set>
                                    <p:animEffect transition="in" filter="wipe(left)">
                                      <p:cBhvr>
                                        <p:cTn id="120" dur="500"/>
                                        <p:tgtEl>
                                          <p:spTgt spid="307226"/>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307227"/>
                                        </p:tgtEl>
                                        <p:attrNameLst>
                                          <p:attrName>style.visibility</p:attrName>
                                        </p:attrNameLst>
                                      </p:cBhvr>
                                      <p:to>
                                        <p:strVal val="visible"/>
                                      </p:to>
                                    </p:set>
                                    <p:animEffect transition="in" filter="wipe(left)">
                                      <p:cBhvr>
                                        <p:cTn id="125" dur="500"/>
                                        <p:tgtEl>
                                          <p:spTgt spid="307227"/>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xit" presetSubtype="2" fill="hold" grpId="1" nodeType="clickEffect">
                                  <p:stCondLst>
                                    <p:cond delay="0"/>
                                  </p:stCondLst>
                                  <p:childTnLst>
                                    <p:animEffect transition="out" filter="wipe(right)">
                                      <p:cBhvr>
                                        <p:cTn id="129" dur="500"/>
                                        <p:tgtEl>
                                          <p:spTgt spid="307218"/>
                                        </p:tgtEl>
                                      </p:cBhvr>
                                    </p:animEffect>
                                    <p:set>
                                      <p:cBhvr>
                                        <p:cTn id="130" dur="1" fill="hold">
                                          <p:stCondLst>
                                            <p:cond delay="499"/>
                                          </p:stCondLst>
                                        </p:cTn>
                                        <p:tgtEl>
                                          <p:spTgt spid="307218"/>
                                        </p:tgtEl>
                                        <p:attrNameLst>
                                          <p:attrName>style.visibility</p:attrName>
                                        </p:attrNameLst>
                                      </p:cBhvr>
                                      <p:to>
                                        <p:strVal val="hidden"/>
                                      </p:to>
                                    </p:set>
                                  </p:childTnLst>
                                </p:cTn>
                              </p:par>
                            </p:childTnLst>
                          </p:cTn>
                        </p:par>
                        <p:par>
                          <p:cTn id="131" fill="hold">
                            <p:stCondLst>
                              <p:cond delay="500"/>
                            </p:stCondLst>
                            <p:childTnLst>
                              <p:par>
                                <p:cTn id="132" presetID="22" presetClass="entr" presetSubtype="8" fill="hold" grpId="0" nodeType="afterEffect">
                                  <p:stCondLst>
                                    <p:cond delay="0"/>
                                  </p:stCondLst>
                                  <p:childTnLst>
                                    <p:set>
                                      <p:cBhvr>
                                        <p:cTn id="133" dur="1" fill="hold">
                                          <p:stCondLst>
                                            <p:cond delay="0"/>
                                          </p:stCondLst>
                                        </p:cTn>
                                        <p:tgtEl>
                                          <p:spTgt spid="307232"/>
                                        </p:tgtEl>
                                        <p:attrNameLst>
                                          <p:attrName>style.visibility</p:attrName>
                                        </p:attrNameLst>
                                      </p:cBhvr>
                                      <p:to>
                                        <p:strVal val="visible"/>
                                      </p:to>
                                    </p:set>
                                    <p:animEffect transition="in" filter="wipe(left)">
                                      <p:cBhvr>
                                        <p:cTn id="134" dur="500"/>
                                        <p:tgtEl>
                                          <p:spTgt spid="30723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307217"/>
                                        </p:tgtEl>
                                      </p:cBhvr>
                                    </p:animEffect>
                                    <p:set>
                                      <p:cBhvr>
                                        <p:cTn id="139" dur="1" fill="hold">
                                          <p:stCondLst>
                                            <p:cond delay="499"/>
                                          </p:stCondLst>
                                        </p:cTn>
                                        <p:tgtEl>
                                          <p:spTgt spid="307217"/>
                                        </p:tgtEl>
                                        <p:attrNameLst>
                                          <p:attrName>style.visibility</p:attrName>
                                        </p:attrNameLst>
                                      </p:cBhvr>
                                      <p:to>
                                        <p:strVal val="hidden"/>
                                      </p:to>
                                    </p:set>
                                  </p:childTnLst>
                                </p:cTn>
                              </p:par>
                              <p:par>
                                <p:cTn id="140" presetID="22" presetClass="exit" presetSubtype="4" fill="hold" grpId="1" nodeType="withEffect">
                                  <p:stCondLst>
                                    <p:cond delay="0"/>
                                  </p:stCondLst>
                                  <p:childTnLst>
                                    <p:animEffect transition="out" filter="wipe(down)">
                                      <p:cBhvr>
                                        <p:cTn id="141" dur="500"/>
                                        <p:tgtEl>
                                          <p:spTgt spid="307216"/>
                                        </p:tgtEl>
                                      </p:cBhvr>
                                    </p:animEffect>
                                    <p:set>
                                      <p:cBhvr>
                                        <p:cTn id="142" dur="1" fill="hold">
                                          <p:stCondLst>
                                            <p:cond delay="499"/>
                                          </p:stCondLst>
                                        </p:cTn>
                                        <p:tgtEl>
                                          <p:spTgt spid="307216"/>
                                        </p:tgtEl>
                                        <p:attrNameLst>
                                          <p:attrName>style.visibility</p:attrName>
                                        </p:attrNameLst>
                                      </p:cBhvr>
                                      <p:to>
                                        <p:strVal val="hidden"/>
                                      </p:to>
                                    </p:set>
                                  </p:childTnLst>
                                </p:cTn>
                              </p:par>
                            </p:childTnLst>
                          </p:cTn>
                        </p:par>
                        <p:par>
                          <p:cTn id="143" fill="hold">
                            <p:stCondLst>
                              <p:cond delay="500"/>
                            </p:stCondLst>
                            <p:childTnLst>
                              <p:par>
                                <p:cTn id="144" presetID="1" presetClass="exit" presetSubtype="0" fill="hold" grpId="1" nodeType="afterEffect">
                                  <p:stCondLst>
                                    <p:cond delay="0"/>
                                  </p:stCondLst>
                                  <p:childTnLst>
                                    <p:set>
                                      <p:cBhvr>
                                        <p:cTn id="145" dur="1" fill="hold">
                                          <p:stCondLst>
                                            <p:cond delay="0"/>
                                          </p:stCondLst>
                                        </p:cTn>
                                        <p:tgtEl>
                                          <p:spTgt spid="307232"/>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07228"/>
                                        </p:tgtEl>
                                        <p:attrNameLst>
                                          <p:attrName>style.visibility</p:attrName>
                                        </p:attrNameLst>
                                      </p:cBhvr>
                                      <p:to>
                                        <p:strVal val="visible"/>
                                      </p:to>
                                    </p:set>
                                    <p:animEffect transition="in" filter="wipe(left)">
                                      <p:cBhvr>
                                        <p:cTn id="150" dur="500"/>
                                        <p:tgtEl>
                                          <p:spTgt spid="307228"/>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xit" presetSubtype="2" fill="hold" grpId="1" nodeType="clickEffect">
                                  <p:stCondLst>
                                    <p:cond delay="0"/>
                                  </p:stCondLst>
                                  <p:childTnLst>
                                    <p:animEffect transition="out" filter="wipe(right)">
                                      <p:cBhvr>
                                        <p:cTn id="154" dur="500"/>
                                        <p:tgtEl>
                                          <p:spTgt spid="307226"/>
                                        </p:tgtEl>
                                      </p:cBhvr>
                                    </p:animEffect>
                                    <p:set>
                                      <p:cBhvr>
                                        <p:cTn id="155" dur="1" fill="hold">
                                          <p:stCondLst>
                                            <p:cond delay="499"/>
                                          </p:stCondLst>
                                        </p:cTn>
                                        <p:tgtEl>
                                          <p:spTgt spid="307226"/>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07233"/>
                                        </p:tgtEl>
                                        <p:attrNameLst>
                                          <p:attrName>style.visibility</p:attrName>
                                        </p:attrNameLst>
                                      </p:cBhvr>
                                      <p:to>
                                        <p:strVal val="visible"/>
                                      </p:to>
                                    </p:set>
                                    <p:animEffect transition="in" filter="wipe(left)">
                                      <p:cBhvr>
                                        <p:cTn id="160" dur="500"/>
                                        <p:tgtEl>
                                          <p:spTgt spid="30723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xit" presetSubtype="4" fill="hold" grpId="1" nodeType="clickEffect">
                                  <p:stCondLst>
                                    <p:cond delay="0"/>
                                  </p:stCondLst>
                                  <p:childTnLst>
                                    <p:animEffect transition="out" filter="wipe(down)">
                                      <p:cBhvr>
                                        <p:cTn id="164" dur="500"/>
                                        <p:tgtEl>
                                          <p:spTgt spid="307212"/>
                                        </p:tgtEl>
                                      </p:cBhvr>
                                    </p:animEffect>
                                    <p:set>
                                      <p:cBhvr>
                                        <p:cTn id="165" dur="1" fill="hold">
                                          <p:stCondLst>
                                            <p:cond delay="499"/>
                                          </p:stCondLst>
                                        </p:cTn>
                                        <p:tgtEl>
                                          <p:spTgt spid="307212"/>
                                        </p:tgtEl>
                                        <p:attrNameLst>
                                          <p:attrName>style.visibility</p:attrName>
                                        </p:attrNameLst>
                                      </p:cBhvr>
                                      <p:to>
                                        <p:strVal val="hidden"/>
                                      </p:to>
                                    </p:set>
                                  </p:childTnLst>
                                </p:cTn>
                              </p:par>
                              <p:par>
                                <p:cTn id="166" presetID="22" presetClass="exit" presetSubtype="4" fill="hold" grpId="1" nodeType="withEffect">
                                  <p:stCondLst>
                                    <p:cond delay="0"/>
                                  </p:stCondLst>
                                  <p:childTnLst>
                                    <p:animEffect transition="out" filter="wipe(down)">
                                      <p:cBhvr>
                                        <p:cTn id="167" dur="500"/>
                                        <p:tgtEl>
                                          <p:spTgt spid="307213"/>
                                        </p:tgtEl>
                                      </p:cBhvr>
                                    </p:animEffect>
                                    <p:set>
                                      <p:cBhvr>
                                        <p:cTn id="168" dur="1" fill="hold">
                                          <p:stCondLst>
                                            <p:cond delay="499"/>
                                          </p:stCondLst>
                                        </p:cTn>
                                        <p:tgtEl>
                                          <p:spTgt spid="307213"/>
                                        </p:tgtEl>
                                        <p:attrNameLst>
                                          <p:attrName>style.visibility</p:attrName>
                                        </p:attrNameLst>
                                      </p:cBhvr>
                                      <p:to>
                                        <p:strVal val="hidden"/>
                                      </p:to>
                                    </p:set>
                                  </p:childTnLst>
                                </p:cTn>
                              </p:par>
                            </p:childTnLst>
                          </p:cTn>
                        </p:par>
                        <p:par>
                          <p:cTn id="169" fill="hold">
                            <p:stCondLst>
                              <p:cond delay="500"/>
                            </p:stCondLst>
                            <p:childTnLst>
                              <p:par>
                                <p:cTn id="170" presetID="1" presetClass="exit" presetSubtype="0" fill="hold" grpId="1" nodeType="afterEffect">
                                  <p:stCondLst>
                                    <p:cond delay="0"/>
                                  </p:stCondLst>
                                  <p:childTnLst>
                                    <p:set>
                                      <p:cBhvr>
                                        <p:cTn id="171" dur="1" fill="hold">
                                          <p:stCondLst>
                                            <p:cond delay="0"/>
                                          </p:stCondLst>
                                        </p:cTn>
                                        <p:tgtEl>
                                          <p:spTgt spid="307233"/>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307230"/>
                                        </p:tgtEl>
                                        <p:attrNameLst>
                                          <p:attrName>style.visibility</p:attrName>
                                        </p:attrNameLst>
                                      </p:cBhvr>
                                      <p:to>
                                        <p:strVal val="visible"/>
                                      </p:to>
                                    </p:set>
                                    <p:animEffect transition="in" filter="wipe(left)">
                                      <p:cBhvr>
                                        <p:cTn id="176" dur="500"/>
                                        <p:tgtEl>
                                          <p:spTgt spid="307230"/>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xit" presetSubtype="4" fill="hold" grpId="1" nodeType="clickEffect">
                                  <p:stCondLst>
                                    <p:cond delay="0"/>
                                  </p:stCondLst>
                                  <p:childTnLst>
                                    <p:animEffect transition="out" filter="wipe(down)">
                                      <p:cBhvr>
                                        <p:cTn id="180" dur="500"/>
                                        <p:tgtEl>
                                          <p:spTgt spid="307211"/>
                                        </p:tgtEl>
                                      </p:cBhvr>
                                    </p:animEffect>
                                    <p:set>
                                      <p:cBhvr>
                                        <p:cTn id="181" dur="1" fill="hold">
                                          <p:stCondLst>
                                            <p:cond delay="499"/>
                                          </p:stCondLst>
                                        </p:cTn>
                                        <p:tgtEl>
                                          <p:spTgt spid="307211"/>
                                        </p:tgtEl>
                                        <p:attrNameLst>
                                          <p:attrName>style.visibility</p:attrName>
                                        </p:attrNameLst>
                                      </p:cBhvr>
                                      <p:to>
                                        <p:strVal val="hidden"/>
                                      </p:to>
                                    </p:set>
                                  </p:childTnLst>
                                </p:cTn>
                              </p:par>
                              <p:par>
                                <p:cTn id="182" presetID="22" presetClass="exit" presetSubtype="4" fill="hold" grpId="1" nodeType="withEffect">
                                  <p:stCondLst>
                                    <p:cond delay="0"/>
                                  </p:stCondLst>
                                  <p:childTnLst>
                                    <p:animEffect transition="out" filter="wipe(down)">
                                      <p:cBhvr>
                                        <p:cTn id="183" dur="500"/>
                                        <p:tgtEl>
                                          <p:spTgt spid="307208"/>
                                        </p:tgtEl>
                                      </p:cBhvr>
                                    </p:animEffect>
                                    <p:set>
                                      <p:cBhvr>
                                        <p:cTn id="184" dur="1" fill="hold">
                                          <p:stCondLst>
                                            <p:cond delay="499"/>
                                          </p:stCondLst>
                                        </p:cTn>
                                        <p:tgtEl>
                                          <p:spTgt spid="307208"/>
                                        </p:tgtEl>
                                        <p:attrNameLst>
                                          <p:attrName>style.visibility</p:attrName>
                                        </p:attrNameLst>
                                      </p:cBhvr>
                                      <p:to>
                                        <p:strVal val="hidden"/>
                                      </p:to>
                                    </p:set>
                                  </p:childTnLst>
                                </p:cTn>
                              </p:par>
                            </p:childTnLst>
                          </p:cTn>
                        </p:par>
                        <p:par>
                          <p:cTn id="185" fill="hold">
                            <p:stCondLst>
                              <p:cond delay="500"/>
                            </p:stCondLst>
                            <p:childTnLst>
                              <p:par>
                                <p:cTn id="186" presetID="1" presetClass="exit" presetSubtype="0" fill="hold" grpId="1" nodeType="afterEffect">
                                  <p:stCondLst>
                                    <p:cond delay="0"/>
                                  </p:stCondLst>
                                  <p:childTnLst>
                                    <p:set>
                                      <p:cBhvr>
                                        <p:cTn id="187" dur="1" fill="hold">
                                          <p:stCondLst>
                                            <p:cond delay="0"/>
                                          </p:stCondLst>
                                        </p:cTn>
                                        <p:tgtEl>
                                          <p:spTgt spid="307230"/>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307229"/>
                                        </p:tgtEl>
                                        <p:attrNameLst>
                                          <p:attrName>style.visibility</p:attrName>
                                        </p:attrNameLst>
                                      </p:cBhvr>
                                      <p:to>
                                        <p:strVal val="visible"/>
                                      </p:to>
                                    </p:set>
                                    <p:animEffect transition="in" filter="wipe(left)">
                                      <p:cBhvr>
                                        <p:cTn id="192" dur="500"/>
                                        <p:tgtEl>
                                          <p:spTgt spid="307229"/>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xit" presetSubtype="2" fill="hold" grpId="1" nodeType="clickEffect">
                                  <p:stCondLst>
                                    <p:cond delay="0"/>
                                  </p:stCondLst>
                                  <p:childTnLst>
                                    <p:animEffect transition="out" filter="wipe(right)">
                                      <p:cBhvr>
                                        <p:cTn id="196" dur="500"/>
                                        <p:tgtEl>
                                          <p:spTgt spid="307222"/>
                                        </p:tgtEl>
                                      </p:cBhvr>
                                    </p:animEffect>
                                    <p:set>
                                      <p:cBhvr>
                                        <p:cTn id="197" dur="1" fill="hold">
                                          <p:stCondLst>
                                            <p:cond delay="499"/>
                                          </p:stCondLst>
                                        </p:cTn>
                                        <p:tgtEl>
                                          <p:spTgt spid="307222"/>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307231"/>
                                        </p:tgtEl>
                                        <p:attrNameLst>
                                          <p:attrName>style.visibility</p:attrName>
                                        </p:attrNameLst>
                                      </p:cBhvr>
                                      <p:to>
                                        <p:strVal val="visible"/>
                                      </p:to>
                                    </p:set>
                                    <p:animEffect transition="in" filter="wipe(left)">
                                      <p:cBhvr>
                                        <p:cTn id="202" dur="500"/>
                                        <p:tgtEl>
                                          <p:spTgt spid="307231"/>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xit" presetSubtype="4" fill="hold" grpId="1" nodeType="clickEffect">
                                  <p:stCondLst>
                                    <p:cond delay="0"/>
                                  </p:stCondLst>
                                  <p:childTnLst>
                                    <p:animEffect transition="out" filter="wipe(down)">
                                      <p:cBhvr>
                                        <p:cTn id="206" dur="500"/>
                                        <p:tgtEl>
                                          <p:spTgt spid="307220"/>
                                        </p:tgtEl>
                                      </p:cBhvr>
                                    </p:animEffect>
                                    <p:set>
                                      <p:cBhvr>
                                        <p:cTn id="207" dur="1" fill="hold">
                                          <p:stCondLst>
                                            <p:cond delay="499"/>
                                          </p:stCondLst>
                                        </p:cTn>
                                        <p:tgtEl>
                                          <p:spTgt spid="307220"/>
                                        </p:tgtEl>
                                        <p:attrNameLst>
                                          <p:attrName>style.visibility</p:attrName>
                                        </p:attrNameLst>
                                      </p:cBhvr>
                                      <p:to>
                                        <p:strVal val="hidden"/>
                                      </p:to>
                                    </p:set>
                                  </p:childTnLst>
                                </p:cTn>
                              </p:par>
                              <p:par>
                                <p:cTn id="208" presetID="22" presetClass="exit" presetSubtype="4" fill="hold" grpId="1" nodeType="withEffect">
                                  <p:stCondLst>
                                    <p:cond delay="0"/>
                                  </p:stCondLst>
                                  <p:childTnLst>
                                    <p:animEffect transition="out" filter="wipe(down)">
                                      <p:cBhvr>
                                        <p:cTn id="209" dur="500"/>
                                        <p:tgtEl>
                                          <p:spTgt spid="307221"/>
                                        </p:tgtEl>
                                      </p:cBhvr>
                                    </p:animEffect>
                                    <p:set>
                                      <p:cBhvr>
                                        <p:cTn id="210" dur="1" fill="hold">
                                          <p:stCondLst>
                                            <p:cond delay="499"/>
                                          </p:stCondLst>
                                        </p:cTn>
                                        <p:tgtEl>
                                          <p:spTgt spid="307221"/>
                                        </p:tgtEl>
                                        <p:attrNameLst>
                                          <p:attrName>style.visibility</p:attrName>
                                        </p:attrNameLst>
                                      </p:cBhvr>
                                      <p:to>
                                        <p:strVal val="hidden"/>
                                      </p:to>
                                    </p:set>
                                  </p:childTnLst>
                                </p:cTn>
                              </p:par>
                            </p:childTnLst>
                          </p:cTn>
                        </p:par>
                        <p:par>
                          <p:cTn id="211" fill="hold">
                            <p:stCondLst>
                              <p:cond delay="500"/>
                            </p:stCondLst>
                            <p:childTnLst>
                              <p:par>
                                <p:cTn id="212" presetID="1" presetClass="exit" presetSubtype="0" fill="hold" grpId="1" nodeType="afterEffect">
                                  <p:stCondLst>
                                    <p:cond delay="0"/>
                                  </p:stCondLst>
                                  <p:childTnLst>
                                    <p:set>
                                      <p:cBhvr>
                                        <p:cTn id="213" dur="1" fill="hold">
                                          <p:stCondLst>
                                            <p:cond delay="0"/>
                                          </p:stCondLst>
                                        </p:cTn>
                                        <p:tgtEl>
                                          <p:spTgt spid="307231"/>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2" presetClass="exit" presetSubtype="4" fill="hold" grpId="1" nodeType="clickEffect">
                                  <p:stCondLst>
                                    <p:cond delay="0"/>
                                  </p:stCondLst>
                                  <p:childTnLst>
                                    <p:animEffect transition="out" filter="wipe(down)">
                                      <p:cBhvr>
                                        <p:cTn id="217" dur="500"/>
                                        <p:tgtEl>
                                          <p:spTgt spid="307205"/>
                                        </p:tgtEl>
                                      </p:cBhvr>
                                    </p:animEffect>
                                    <p:set>
                                      <p:cBhvr>
                                        <p:cTn id="218" dur="1" fill="hold">
                                          <p:stCondLst>
                                            <p:cond delay="499"/>
                                          </p:stCondLst>
                                        </p:cTn>
                                        <p:tgtEl>
                                          <p:spTgt spid="307205"/>
                                        </p:tgtEl>
                                        <p:attrNameLst>
                                          <p:attrName>style.visibility</p:attrName>
                                        </p:attrNameLst>
                                      </p:cBhvr>
                                      <p:to>
                                        <p:strVal val="hidden"/>
                                      </p:to>
                                    </p:set>
                                  </p:childTnLst>
                                </p:cTn>
                              </p:par>
                              <p:par>
                                <p:cTn id="219" presetID="22" presetClass="exit" presetSubtype="4" fill="hold" grpId="1" nodeType="withEffect">
                                  <p:stCondLst>
                                    <p:cond delay="0"/>
                                  </p:stCondLst>
                                  <p:childTnLst>
                                    <p:animEffect transition="out" filter="wipe(down)">
                                      <p:cBhvr>
                                        <p:cTn id="220" dur="500"/>
                                        <p:tgtEl>
                                          <p:spTgt spid="307207"/>
                                        </p:tgtEl>
                                      </p:cBhvr>
                                    </p:animEffect>
                                    <p:set>
                                      <p:cBhvr>
                                        <p:cTn id="221" dur="1" fill="hold">
                                          <p:stCondLst>
                                            <p:cond delay="499"/>
                                          </p:stCondLst>
                                        </p:cTn>
                                        <p:tgtEl>
                                          <p:spTgt spid="3072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p:bldP spid="307204" grpId="0" animBg="1"/>
      <p:bldP spid="307205" grpId="0" animBg="1"/>
      <p:bldP spid="307205" grpId="1" animBg="1"/>
      <p:bldP spid="307206" grpId="0"/>
      <p:bldP spid="307207" grpId="0" animBg="1"/>
      <p:bldP spid="307207" grpId="1" animBg="1"/>
      <p:bldP spid="307208" grpId="0" animBg="1"/>
      <p:bldP spid="307208" grpId="1" animBg="1"/>
      <p:bldP spid="307209" grpId="0"/>
      <p:bldP spid="307210" grpId="0"/>
      <p:bldP spid="307211" grpId="0" animBg="1"/>
      <p:bldP spid="307211" grpId="1" animBg="1"/>
      <p:bldP spid="307212" grpId="0" animBg="1"/>
      <p:bldP spid="307212" grpId="1" animBg="1"/>
      <p:bldP spid="307213" grpId="0" animBg="1"/>
      <p:bldP spid="307213" grpId="1" animBg="1"/>
      <p:bldP spid="307214" grpId="0" animBg="1"/>
      <p:bldP spid="307214" grpId="1" animBg="1"/>
      <p:bldP spid="307215" grpId="0" animBg="1"/>
      <p:bldP spid="307215" grpId="1" animBg="1"/>
      <p:bldP spid="307216" grpId="0" animBg="1"/>
      <p:bldP spid="307216" grpId="1" animBg="1"/>
      <p:bldP spid="307217" grpId="0" animBg="1"/>
      <p:bldP spid="307217" grpId="1" animBg="1"/>
      <p:bldP spid="307218" grpId="0" animBg="1"/>
      <p:bldP spid="307218" grpId="1" animBg="1"/>
      <p:bldP spid="307219" grpId="0"/>
      <p:bldP spid="307220" grpId="0" animBg="1"/>
      <p:bldP spid="307220" grpId="1" animBg="1"/>
      <p:bldP spid="307221" grpId="0" animBg="1"/>
      <p:bldP spid="307221" grpId="1" animBg="1"/>
      <p:bldP spid="307222" grpId="0" animBg="1"/>
      <p:bldP spid="307222" grpId="1" animBg="1"/>
      <p:bldP spid="307223" grpId="0"/>
      <p:bldP spid="307224" grpId="0"/>
      <p:bldP spid="307225" grpId="0"/>
      <p:bldP spid="307226" grpId="0" animBg="1"/>
      <p:bldP spid="307226" grpId="1" animBg="1"/>
      <p:bldP spid="307227" grpId="0"/>
      <p:bldP spid="307228" grpId="0"/>
      <p:bldP spid="307229" grpId="0"/>
      <p:bldP spid="307230" grpId="0" animBg="1"/>
      <p:bldP spid="307230" grpId="1" animBg="1"/>
      <p:bldP spid="307231" grpId="0" animBg="1"/>
      <p:bldP spid="307231" grpId="1" animBg="1"/>
      <p:bldP spid="307232" grpId="0" animBg="1"/>
      <p:bldP spid="307232" grpId="1" animBg="1"/>
      <p:bldP spid="307233" grpId="0" animBg="1"/>
      <p:bldP spid="307233"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zh-CN" dirty="0"/>
              <a:t>Slab allocation</a:t>
            </a:r>
            <a:endParaRPr lang="en-US" altLang="zh-CN" dirty="0"/>
          </a:p>
        </p:txBody>
      </p:sp>
      <p:sp>
        <p:nvSpPr>
          <p:cNvPr id="2" name="内容占位符 1"/>
          <p:cNvSpPr>
            <a:spLocks noGrp="1"/>
          </p:cNvSpPr>
          <p:nvPr>
            <p:ph idx="1"/>
          </p:nvPr>
        </p:nvSpPr>
        <p:spPr/>
        <p:txBody>
          <a:bodyPr>
            <a:normAutofit fontScale="92500" lnSpcReduction="10000"/>
          </a:bodyPr>
          <a:lstStyle/>
          <a:p>
            <a:pPr>
              <a:lnSpc>
                <a:spcPct val="120000"/>
              </a:lnSpc>
              <a:spcBef>
                <a:spcPts val="0"/>
              </a:spcBef>
            </a:pPr>
            <a:r>
              <a:rPr lang="en-US" altLang="zh-CN" dirty="0"/>
              <a:t>A </a:t>
            </a:r>
            <a:r>
              <a:rPr lang="en-US" altLang="zh-CN" dirty="0">
                <a:solidFill>
                  <a:srgbClr val="0000FF"/>
                </a:solidFill>
              </a:rPr>
              <a:t>slab</a:t>
            </a:r>
            <a:r>
              <a:rPr lang="en-US" altLang="zh-CN" dirty="0"/>
              <a:t> is made up of one or more physically </a:t>
            </a:r>
            <a:br>
              <a:rPr lang="en-US" altLang="zh-CN" dirty="0"/>
            </a:br>
            <a:r>
              <a:rPr lang="en-US" altLang="zh-CN" dirty="0"/>
              <a:t>contiguous pages.</a:t>
            </a:r>
            <a:endParaRPr lang="en-US" altLang="zh-CN" dirty="0"/>
          </a:p>
          <a:p>
            <a:pPr>
              <a:lnSpc>
                <a:spcPct val="120000"/>
              </a:lnSpc>
              <a:spcBef>
                <a:spcPts val="0"/>
              </a:spcBef>
            </a:pPr>
            <a:r>
              <a:rPr lang="en-US" altLang="zh-CN" dirty="0"/>
              <a:t>A </a:t>
            </a:r>
            <a:r>
              <a:rPr lang="en-US" altLang="zh-CN" dirty="0">
                <a:solidFill>
                  <a:srgbClr val="0000FF"/>
                </a:solidFill>
              </a:rPr>
              <a:t>cache</a:t>
            </a:r>
            <a:r>
              <a:rPr lang="en-US" altLang="zh-CN" dirty="0"/>
              <a:t> consists of one or more slabs.</a:t>
            </a:r>
            <a:endParaRPr lang="en-US" altLang="zh-CN" dirty="0"/>
          </a:p>
          <a:p>
            <a:pPr>
              <a:lnSpc>
                <a:spcPct val="120000"/>
              </a:lnSpc>
              <a:spcBef>
                <a:spcPts val="0"/>
              </a:spcBef>
            </a:pPr>
            <a:r>
              <a:rPr lang="en-US" altLang="zh-CN" dirty="0"/>
              <a:t>There is a single cache for each unique kernel </a:t>
            </a:r>
            <a:br>
              <a:rPr lang="en-US" altLang="zh-CN" dirty="0"/>
            </a:br>
            <a:r>
              <a:rPr lang="en-US" altLang="zh-CN" dirty="0"/>
              <a:t>data structure,  e.g. PCBs,  semaphores.</a:t>
            </a:r>
            <a:endParaRPr lang="en-US" altLang="zh-CN" dirty="0"/>
          </a:p>
          <a:p>
            <a:pPr>
              <a:lnSpc>
                <a:spcPct val="120000"/>
              </a:lnSpc>
              <a:spcBef>
                <a:spcPts val="0"/>
              </a:spcBef>
            </a:pPr>
            <a:r>
              <a:rPr lang="en-US" altLang="en-US" dirty="0"/>
              <a:t>Each cache is filled with </a:t>
            </a:r>
            <a:r>
              <a:rPr lang="en-US" altLang="en-US" dirty="0">
                <a:solidFill>
                  <a:srgbClr val="0000FF"/>
                </a:solidFill>
              </a:rPr>
              <a:t>objects, </a:t>
            </a:r>
            <a:endParaRPr lang="en-US" altLang="en-US" dirty="0">
              <a:solidFill>
                <a:srgbClr val="0000FF"/>
              </a:solidFill>
            </a:endParaRPr>
          </a:p>
          <a:p>
            <a:pPr lvl="1">
              <a:lnSpc>
                <a:spcPct val="120000"/>
              </a:lnSpc>
              <a:spcBef>
                <a:spcPts val="0"/>
              </a:spcBef>
            </a:pPr>
            <a:r>
              <a:rPr lang="en-US" altLang="en-US" dirty="0"/>
              <a:t>instantiations of the kernel data structure.</a:t>
            </a:r>
            <a:endParaRPr lang="en-US" altLang="en-US" dirty="0"/>
          </a:p>
          <a:p>
            <a:pPr>
              <a:lnSpc>
                <a:spcPct val="120000"/>
              </a:lnSpc>
              <a:spcBef>
                <a:spcPts val="0"/>
              </a:spcBef>
            </a:pPr>
            <a:r>
              <a:rPr lang="en-US" altLang="zh-CN" dirty="0"/>
              <a:t>When cache created, filled with objects marked as </a:t>
            </a:r>
            <a:r>
              <a:rPr lang="en-US" altLang="zh-CN" dirty="0">
                <a:solidFill>
                  <a:srgbClr val="0000FF"/>
                </a:solidFill>
              </a:rPr>
              <a:t>free.</a:t>
            </a:r>
            <a:endParaRPr lang="en-US" altLang="zh-CN" dirty="0">
              <a:solidFill>
                <a:srgbClr val="0000FF"/>
              </a:solidFill>
            </a:endParaRPr>
          </a:p>
          <a:p>
            <a:pPr lvl="1">
              <a:lnSpc>
                <a:spcPct val="120000"/>
              </a:lnSpc>
              <a:spcBef>
                <a:spcPts val="0"/>
              </a:spcBef>
            </a:pPr>
            <a:r>
              <a:rPr lang="en-US" altLang="zh-CN" dirty="0"/>
              <a:t>The number of objects in the cache depends on the size of the associated slab.</a:t>
            </a:r>
            <a:endParaRPr lang="en-US" altLang="zh-CN" dirty="0"/>
          </a:p>
          <a:p>
            <a:pPr>
              <a:lnSpc>
                <a:spcPct val="120000"/>
              </a:lnSpc>
              <a:spcBef>
                <a:spcPts val="0"/>
              </a:spcBef>
            </a:pPr>
            <a:r>
              <a:rPr lang="en-US" altLang="zh-CN" dirty="0"/>
              <a:t>When structures stored, objects marked as </a:t>
            </a:r>
            <a:r>
              <a:rPr lang="en-US" altLang="zh-CN" dirty="0">
                <a:solidFill>
                  <a:srgbClr val="0000FF"/>
                </a:solidFill>
              </a:rPr>
              <a:t>used.</a:t>
            </a:r>
            <a:endParaRPr lang="en-US" altLang="zh-CN" dirty="0">
              <a:solidFill>
                <a:srgbClr val="0000FF"/>
              </a:solidFill>
            </a:endParaRPr>
          </a:p>
          <a:p>
            <a:pPr>
              <a:lnSpc>
                <a:spcPct val="120000"/>
              </a:lnSpc>
              <a:spcBef>
                <a:spcPts val="0"/>
              </a:spcBef>
            </a:pPr>
            <a:r>
              <a:rPr lang="en-US" altLang="zh-CN" dirty="0"/>
              <a:t>If slab is full of used objects, next object allocated from empty slab.</a:t>
            </a:r>
            <a:endParaRPr lang="en-US" altLang="zh-CN" dirty="0"/>
          </a:p>
          <a:p>
            <a:pPr lvl="1">
              <a:lnSpc>
                <a:spcPct val="120000"/>
              </a:lnSpc>
              <a:spcBef>
                <a:spcPts val="0"/>
              </a:spcBef>
            </a:pPr>
            <a:r>
              <a:rPr lang="en-US" altLang="zh-CN" dirty="0"/>
              <a:t>If no empty slabs, new slab allocated.</a:t>
            </a:r>
            <a:endParaRPr lang="en-US" altLang="zh-CN" dirty="0"/>
          </a:p>
          <a:p>
            <a:pPr>
              <a:lnSpc>
                <a:spcPct val="120000"/>
              </a:lnSpc>
              <a:spcBef>
                <a:spcPts val="0"/>
              </a:spcBef>
            </a:pPr>
            <a:r>
              <a:rPr lang="en-US" altLang="zh-CN" dirty="0"/>
              <a:t>Benefits:  no fragmentation,  fast memory request satisfaction</a:t>
            </a:r>
            <a:endParaRPr lang="en-US" altLang="zh-CN" dirty="0"/>
          </a:p>
          <a:p>
            <a:pPr lvl="1">
              <a:lnSpc>
                <a:spcPct val="120000"/>
              </a:lnSpc>
              <a:spcBef>
                <a:spcPts val="0"/>
              </a:spcBef>
            </a:pPr>
            <a:endParaRPr lang="en-US" altLang="en-US" dirty="0"/>
          </a:p>
        </p:txBody>
      </p:sp>
      <p:sp>
        <p:nvSpPr>
          <p:cNvPr id="4" name="灯片编号占位符 3"/>
          <p:cNvSpPr>
            <a:spLocks noGrp="1"/>
          </p:cNvSpPr>
          <p:nvPr>
            <p:ph type="sldNum" sz="quarter" idx="10"/>
          </p:nvPr>
        </p:nvSpPr>
        <p:spPr/>
        <p:txBody>
          <a:bodyPr/>
          <a:lstStyle/>
          <a:p>
            <a:fld id="{D166DD85-3852-422C-876C-736CBFD48AFD}" type="slidenum">
              <a:rPr lang="en-US" altLang="zh-CN"/>
            </a:fld>
            <a:endParaRPr lang="en-US" altLang="zh-CN"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90632" y="106085"/>
            <a:ext cx="4379080" cy="31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left)">
                                      <p:cBhvr>
                                        <p:cTn id="30" dur="500"/>
                                        <p:tgtEl>
                                          <p:spTgt spid="2">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left)">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wipe(left)">
                                      <p:cBhvr>
                                        <p:cTn id="38" dur="500"/>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wipe(left)">
                                      <p:cBhvr>
                                        <p:cTn id="43" dur="500"/>
                                        <p:tgtEl>
                                          <p:spTgt spid="2">
                                            <p:txEl>
                                              <p:pRg st="8" end="8"/>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wipe(left)">
                                      <p:cBhvr>
                                        <p:cTn id="46" dur="500"/>
                                        <p:tgtEl>
                                          <p:spTgt spid="2">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wipe(left)">
                                      <p:cBhvr>
                                        <p:cTn id="5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en-US" dirty="0"/>
              <a:t>Slab Allocator in Linux</a:t>
            </a:r>
            <a:endParaRPr lang="zh-CN" altLang="en-US" dirty="0"/>
          </a:p>
        </p:txBody>
      </p:sp>
      <p:sp>
        <p:nvSpPr>
          <p:cNvPr id="6" name="内容占位符 5"/>
          <p:cNvSpPr>
            <a:spLocks noGrp="1"/>
          </p:cNvSpPr>
          <p:nvPr>
            <p:ph idx="1"/>
          </p:nvPr>
        </p:nvSpPr>
        <p:spPr/>
        <p:txBody>
          <a:bodyPr/>
          <a:lstStyle/>
          <a:p>
            <a:pPr>
              <a:spcBef>
                <a:spcPts val="300"/>
              </a:spcBef>
            </a:pPr>
            <a:r>
              <a:rPr lang="en-US" altLang="en-US" dirty="0"/>
              <a:t>For example process descriptor is of type </a:t>
            </a:r>
            <a:r>
              <a:rPr lang="en-US" altLang="en-US" dirty="0" err="1">
                <a:solidFill>
                  <a:srgbClr val="0000FF"/>
                </a:solidFill>
              </a:rPr>
              <a:t>struct</a:t>
            </a:r>
            <a:r>
              <a:rPr lang="en-US" altLang="en-US" dirty="0">
                <a:solidFill>
                  <a:srgbClr val="0000FF"/>
                </a:solidFill>
              </a:rPr>
              <a:t> </a:t>
            </a:r>
            <a:r>
              <a:rPr lang="en-US" altLang="en-US" dirty="0" err="1">
                <a:solidFill>
                  <a:srgbClr val="0000FF"/>
                </a:solidFill>
              </a:rPr>
              <a:t>task_struct</a:t>
            </a:r>
            <a:r>
              <a:rPr lang="en-US" altLang="en-US" dirty="0">
                <a:solidFill>
                  <a:srgbClr val="0000FF"/>
                </a:solidFill>
              </a:rPr>
              <a:t>, </a:t>
            </a:r>
            <a:r>
              <a:rPr lang="en-US" altLang="en-US" dirty="0" err="1"/>
              <a:t>approx</a:t>
            </a:r>
            <a:r>
              <a:rPr lang="en-US" altLang="en-US" dirty="0"/>
              <a:t> 1.7KB of memory.</a:t>
            </a:r>
            <a:endParaRPr lang="en-US" altLang="en-US" dirty="0"/>
          </a:p>
          <a:p>
            <a:pPr>
              <a:spcBef>
                <a:spcPts val="300"/>
              </a:spcBef>
            </a:pPr>
            <a:r>
              <a:rPr lang="en-US" altLang="en-US" dirty="0"/>
              <a:t>New task </a:t>
            </a:r>
            <a:r>
              <a:rPr lang="en-US" altLang="en-US" dirty="0">
                <a:sym typeface="Wingdings" panose="05000000000000000000" pitchFamily="2" charset="2"/>
              </a:rPr>
              <a:t></a:t>
            </a:r>
            <a:r>
              <a:rPr lang="en-US" altLang="en-US" dirty="0"/>
              <a:t> allocate new </a:t>
            </a:r>
            <a:r>
              <a:rPr lang="en-US" altLang="en-US" dirty="0" err="1"/>
              <a:t>struct</a:t>
            </a:r>
            <a:r>
              <a:rPr lang="en-US" altLang="en-US" dirty="0"/>
              <a:t> from cache</a:t>
            </a:r>
            <a:endParaRPr lang="en-US" altLang="en-US" dirty="0"/>
          </a:p>
          <a:p>
            <a:pPr lvl="1">
              <a:spcBef>
                <a:spcPts val="300"/>
              </a:spcBef>
            </a:pPr>
            <a:r>
              <a:rPr lang="en-US" altLang="en-US" dirty="0"/>
              <a:t>Will use existing </a:t>
            </a:r>
            <a:r>
              <a:rPr lang="en-US" altLang="en-US" dirty="0">
                <a:solidFill>
                  <a:srgbClr val="0000FF"/>
                </a:solidFill>
              </a:rPr>
              <a:t>free</a:t>
            </a:r>
            <a:r>
              <a:rPr lang="en-US" altLang="en-US" dirty="0"/>
              <a:t> </a:t>
            </a:r>
            <a:r>
              <a:rPr lang="en-US" altLang="en-US" dirty="0" err="1"/>
              <a:t>struct</a:t>
            </a:r>
            <a:r>
              <a:rPr lang="en-US" altLang="en-US" dirty="0"/>
              <a:t> </a:t>
            </a:r>
            <a:r>
              <a:rPr lang="en-US" altLang="en-US" dirty="0" err="1"/>
              <a:t>task_struct</a:t>
            </a:r>
            <a:endParaRPr lang="en-US" altLang="en-US" dirty="0"/>
          </a:p>
          <a:p>
            <a:pPr>
              <a:spcBef>
                <a:spcPts val="300"/>
              </a:spcBef>
            </a:pPr>
            <a:r>
              <a:rPr lang="en-US" altLang="en-US" dirty="0"/>
              <a:t>Slab can be in three possible states</a:t>
            </a:r>
            <a:endParaRPr lang="en-US" altLang="en-US" dirty="0"/>
          </a:p>
          <a:p>
            <a:pPr lvl="1">
              <a:spcBef>
                <a:spcPts val="300"/>
              </a:spcBef>
              <a:buFont typeface="Arial" panose="020B0604020202020204" pitchFamily="34" charset="0"/>
              <a:buAutoNum type="arabicPeriod"/>
            </a:pPr>
            <a:r>
              <a:rPr lang="en-US" altLang="en-US" dirty="0"/>
              <a:t>Full – all used</a:t>
            </a:r>
            <a:endParaRPr lang="en-US" altLang="en-US" dirty="0"/>
          </a:p>
          <a:p>
            <a:pPr lvl="1">
              <a:spcBef>
                <a:spcPts val="300"/>
              </a:spcBef>
              <a:buFont typeface="Arial" panose="020B0604020202020204" pitchFamily="34" charset="0"/>
              <a:buAutoNum type="arabicPeriod"/>
            </a:pPr>
            <a:r>
              <a:rPr lang="en-US" altLang="en-US" dirty="0"/>
              <a:t>Empty – all free</a:t>
            </a:r>
            <a:endParaRPr lang="en-US" altLang="en-US" dirty="0"/>
          </a:p>
          <a:p>
            <a:pPr lvl="1">
              <a:spcBef>
                <a:spcPts val="300"/>
              </a:spcBef>
              <a:buFont typeface="Arial" panose="020B0604020202020204" pitchFamily="34" charset="0"/>
              <a:buAutoNum type="arabicPeriod"/>
            </a:pPr>
            <a:r>
              <a:rPr lang="en-US" altLang="en-US" dirty="0"/>
              <a:t>Partial – mix of free and used</a:t>
            </a:r>
            <a:endParaRPr lang="en-US" altLang="en-US" dirty="0"/>
          </a:p>
          <a:p>
            <a:pPr>
              <a:spcBef>
                <a:spcPts val="300"/>
              </a:spcBef>
            </a:pPr>
            <a:r>
              <a:rPr lang="en-US" altLang="en-US" dirty="0"/>
              <a:t>Upon request, slab allocator</a:t>
            </a:r>
            <a:endParaRPr lang="en-US" altLang="en-US" dirty="0"/>
          </a:p>
          <a:p>
            <a:pPr lvl="1">
              <a:spcBef>
                <a:spcPts val="300"/>
              </a:spcBef>
              <a:buFont typeface="Arial" panose="020B0604020202020204" pitchFamily="34" charset="0"/>
              <a:buAutoNum type="arabicPeriod"/>
            </a:pPr>
            <a:r>
              <a:rPr lang="en-US" altLang="en-US" dirty="0"/>
              <a:t>Uses free </a:t>
            </a:r>
            <a:r>
              <a:rPr lang="en-US" altLang="en-US" dirty="0" err="1"/>
              <a:t>struct</a:t>
            </a:r>
            <a:r>
              <a:rPr lang="en-US" altLang="en-US" dirty="0"/>
              <a:t> in partial slab</a:t>
            </a:r>
            <a:endParaRPr lang="en-US" altLang="en-US" dirty="0"/>
          </a:p>
          <a:p>
            <a:pPr lvl="1">
              <a:spcBef>
                <a:spcPts val="300"/>
              </a:spcBef>
              <a:buFont typeface="Arial" panose="020B0604020202020204" pitchFamily="34" charset="0"/>
              <a:buAutoNum type="arabicPeriod"/>
            </a:pPr>
            <a:r>
              <a:rPr lang="en-US" altLang="en-US" dirty="0"/>
              <a:t>If none, takes one from empty slab</a:t>
            </a:r>
            <a:endParaRPr lang="en-US" altLang="en-US" dirty="0"/>
          </a:p>
          <a:p>
            <a:pPr lvl="1">
              <a:spcBef>
                <a:spcPts val="300"/>
              </a:spcBef>
              <a:buFont typeface="Arial" panose="020B0604020202020204" pitchFamily="34" charset="0"/>
              <a:buAutoNum type="arabicPeriod"/>
            </a:pPr>
            <a:r>
              <a:rPr lang="en-US" altLang="en-US" dirty="0"/>
              <a:t>If no empty slab, create new empty slab and assigned to a cache, </a:t>
            </a:r>
            <a:br>
              <a:rPr lang="en-US" altLang="en-US" dirty="0"/>
            </a:br>
            <a:r>
              <a:rPr lang="en-US" altLang="en-US" dirty="0"/>
              <a:t>memory is allocated from this slab.</a:t>
            </a:r>
            <a:endParaRPr lang="zh-CN" altLang="en-US" dirty="0"/>
          </a:p>
          <a:p>
            <a:pPr marL="0" indent="0">
              <a:spcBef>
                <a:spcPts val="300"/>
              </a:spcBef>
              <a:buNone/>
            </a:pP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left)">
                                      <p:cBhvr>
                                        <p:cTn id="26" dur="500"/>
                                        <p:tgtEl>
                                          <p:spTgt spid="6">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wipe(left)">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wipe(left)">
                                      <p:cBhvr>
                                        <p:cTn id="34" dur="500"/>
                                        <p:tgtEl>
                                          <p:spTgt spid="6">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wipe(left)">
                                      <p:cBhvr>
                                        <p:cTn id="37" dur="500"/>
                                        <p:tgtEl>
                                          <p:spTgt spid="6">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wipe(left)">
                                      <p:cBhvr>
                                        <p:cTn id="40" dur="500"/>
                                        <p:tgtEl>
                                          <p:spTgt spid="6">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wipe(left)">
                                      <p:cBhvr>
                                        <p:cTn id="4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solidFill>
            <a:srgbClr val="002060"/>
          </a:solidFill>
        </p:spPr>
        <p:txBody>
          <a:bodyPr/>
          <a:lstStyle/>
          <a:p>
            <a:pPr eaLnBrk="1" hangingPunct="1"/>
            <a:r>
              <a:rPr lang="en-US" altLang="en-US" dirty="0"/>
              <a:t>Slab Allocator in Linux </a:t>
            </a:r>
            <a:endParaRPr lang="en-US" altLang="en-US" dirty="0"/>
          </a:p>
        </p:txBody>
      </p:sp>
      <p:sp>
        <p:nvSpPr>
          <p:cNvPr id="2" name="内容占位符 1"/>
          <p:cNvSpPr>
            <a:spLocks noGrp="1"/>
          </p:cNvSpPr>
          <p:nvPr>
            <p:ph idx="1"/>
          </p:nvPr>
        </p:nvSpPr>
        <p:spPr/>
        <p:txBody>
          <a:bodyPr>
            <a:normAutofit/>
          </a:bodyPr>
          <a:lstStyle/>
          <a:p>
            <a:r>
              <a:rPr lang="en-US" altLang="en-US" dirty="0"/>
              <a:t>Slab started in Solaris 2.4, now wide-spread for both kernel mode and user memory in various OSes</a:t>
            </a:r>
            <a:endParaRPr lang="en-US" altLang="en-US" dirty="0"/>
          </a:p>
          <a:p>
            <a:r>
              <a:rPr lang="en-US" altLang="en-US" dirty="0"/>
              <a:t>Linux  2.2 had SLAB, now has both SLOB and SLUB allocators</a:t>
            </a:r>
            <a:endParaRPr lang="en-US" altLang="en-US" dirty="0"/>
          </a:p>
          <a:p>
            <a:pPr lvl="1"/>
            <a:r>
              <a:rPr lang="en-US" altLang="en-US" dirty="0">
                <a:solidFill>
                  <a:srgbClr val="0000FF"/>
                </a:solidFill>
              </a:rPr>
              <a:t>SLOB</a:t>
            </a:r>
            <a:r>
              <a:rPr lang="en-US" altLang="en-US" dirty="0"/>
              <a:t> for systems with limited amount of memory.</a:t>
            </a:r>
            <a:endParaRPr lang="en-US" altLang="en-US" dirty="0"/>
          </a:p>
          <a:p>
            <a:pPr lvl="2"/>
            <a:r>
              <a:rPr lang="en-US" altLang="en-US" dirty="0">
                <a:solidFill>
                  <a:srgbClr val="0000FF"/>
                </a:solidFill>
              </a:rPr>
              <a:t>Simple List of Blocks</a:t>
            </a:r>
            <a:r>
              <a:rPr lang="en-US" altLang="en-US" dirty="0"/>
              <a:t>, maintains 3 lists of objects for </a:t>
            </a:r>
            <a:endParaRPr lang="en-US" altLang="en-US" dirty="0"/>
          </a:p>
          <a:p>
            <a:pPr lvl="3">
              <a:buFont typeface="Wingdings" panose="05000000000000000000" pitchFamily="2" charset="2"/>
              <a:buChar char="ü"/>
            </a:pPr>
            <a:r>
              <a:rPr lang="en-US" altLang="en-US" b="1" dirty="0">
                <a:latin typeface="Times New Roman" panose="02020603050405020304" pitchFamily="18" charset="0"/>
                <a:cs typeface="Times New Roman" panose="02020603050405020304" pitchFamily="18" charset="0"/>
              </a:rPr>
              <a:t>Small objects, objects&lt;256B </a:t>
            </a:r>
            <a:endParaRPr lang="en-US" altLang="en-US"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ü"/>
            </a:pPr>
            <a:r>
              <a:rPr lang="en-US" altLang="en-US" b="1" dirty="0">
                <a:latin typeface="Times New Roman" panose="02020603050405020304" pitchFamily="18" charset="0"/>
                <a:cs typeface="Times New Roman" panose="02020603050405020304" pitchFamily="18" charset="0"/>
              </a:rPr>
              <a:t>medium objects, objects&lt;1024B </a:t>
            </a:r>
            <a:endParaRPr lang="en-US" altLang="en-US" b="1"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ü"/>
            </a:pPr>
            <a:r>
              <a:rPr lang="en-US" altLang="en-US" b="1" dirty="0">
                <a:latin typeface="Times New Roman" panose="02020603050405020304" pitchFamily="18" charset="0"/>
                <a:cs typeface="Times New Roman" panose="02020603050405020304" pitchFamily="18" charset="0"/>
              </a:rPr>
              <a:t>large objects, objects&lt;page size</a:t>
            </a:r>
            <a:endParaRPr lang="en-US" altLang="en-US" b="1" dirty="0">
              <a:latin typeface="Times New Roman" panose="02020603050405020304" pitchFamily="18" charset="0"/>
              <a:cs typeface="Times New Roman" panose="02020603050405020304" pitchFamily="18" charset="0"/>
            </a:endParaRPr>
          </a:p>
          <a:p>
            <a:pPr lvl="2"/>
            <a:r>
              <a:rPr lang="en-US" altLang="en-US" dirty="0"/>
              <a:t>Memory requests are allocated from an object on an appropriately size list using first-fit policy.</a:t>
            </a:r>
            <a:endParaRPr lang="en-US" altLang="en-US" dirty="0"/>
          </a:p>
          <a:p>
            <a:pPr lvl="1"/>
            <a:r>
              <a:rPr lang="en-US" altLang="en-US" dirty="0"/>
              <a:t>SLUB is now the default allocator, performance-optimized SLAB </a:t>
            </a:r>
            <a:endParaRPr lang="en-US" altLang="en-US" dirty="0"/>
          </a:p>
          <a:p>
            <a:pPr lvl="2"/>
            <a:r>
              <a:rPr lang="en-US" altLang="en-US" dirty="0"/>
              <a:t>Moves the metadata stored with each slab to the page structure for each page.</a:t>
            </a:r>
            <a:endParaRPr lang="en-US" altLang="en-US" dirty="0"/>
          </a:p>
          <a:p>
            <a:pPr lvl="2"/>
            <a:r>
              <a:rPr lang="en-US" altLang="en-US" dirty="0"/>
              <a:t>Removes per-CPU queues for objects in each cache.</a:t>
            </a:r>
            <a:endParaRPr lang="en-US"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dirty="0"/>
          </a:p>
        </p:txBody>
      </p:sp>
      <p:sp>
        <p:nvSpPr>
          <p:cNvPr id="3"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9.9  Other Considerations</a:t>
            </a:r>
            <a:endParaRPr lang="zh-CN" altLang="en-US" dirty="0"/>
          </a:p>
        </p:txBody>
      </p:sp>
      <p:sp>
        <p:nvSpPr>
          <p:cNvPr id="3" name="内容占位符 2"/>
          <p:cNvSpPr>
            <a:spLocks noGrp="1"/>
          </p:cNvSpPr>
          <p:nvPr>
            <p:ph idx="1"/>
          </p:nvPr>
        </p:nvSpPr>
        <p:spPr/>
        <p:txBody>
          <a:bodyPr/>
          <a:lstStyle/>
          <a:p>
            <a:r>
              <a:rPr lang="en-US" altLang="zh-CN" dirty="0" err="1"/>
              <a:t>Prepaging</a:t>
            </a:r>
            <a:endParaRPr lang="en-US" altLang="zh-CN" dirty="0"/>
          </a:p>
          <a:p>
            <a:r>
              <a:rPr lang="en-US" altLang="zh-CN" dirty="0"/>
              <a:t>Page Size</a:t>
            </a:r>
            <a:endParaRPr lang="en-US" altLang="zh-CN" dirty="0"/>
          </a:p>
          <a:p>
            <a:r>
              <a:rPr lang="en-US" altLang="zh-CN" dirty="0"/>
              <a:t>TLB Reach</a:t>
            </a:r>
            <a:endParaRPr lang="en-US" altLang="zh-CN" dirty="0"/>
          </a:p>
          <a:p>
            <a:r>
              <a:rPr lang="en-US" altLang="zh-CN" dirty="0"/>
              <a:t>Inverted Page Tables</a:t>
            </a:r>
            <a:endParaRPr lang="en-US" altLang="zh-CN" dirty="0"/>
          </a:p>
          <a:p>
            <a:r>
              <a:rPr lang="en-US" altLang="zh-CN" dirty="0"/>
              <a:t>Program Structure</a:t>
            </a:r>
            <a:endParaRPr lang="en-US" altLang="zh-CN" dirty="0"/>
          </a:p>
          <a:p>
            <a:r>
              <a:rPr lang="en-US" altLang="zh-CN" dirty="0"/>
              <a:t>I/O interlock</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zh-CN" sz="4000" dirty="0" err="1"/>
              <a:t>Prepaging</a:t>
            </a:r>
            <a:endParaRPr lang="en-US" altLang="zh-CN" sz="4000" dirty="0"/>
          </a:p>
        </p:txBody>
      </p:sp>
      <p:sp>
        <p:nvSpPr>
          <p:cNvPr id="2" name="内容占位符 1"/>
          <p:cNvSpPr>
            <a:spLocks noGrp="1"/>
          </p:cNvSpPr>
          <p:nvPr>
            <p:ph idx="1"/>
          </p:nvPr>
        </p:nvSpPr>
        <p:spPr/>
        <p:txBody>
          <a:bodyPr>
            <a:normAutofit fontScale="92500" lnSpcReduction="10000"/>
          </a:bodyPr>
          <a:lstStyle/>
          <a:p>
            <a:pPr>
              <a:lnSpc>
                <a:spcPct val="110000"/>
              </a:lnSpc>
              <a:spcBef>
                <a:spcPts val="0"/>
              </a:spcBef>
            </a:pPr>
            <a:r>
              <a:rPr lang="en-US" altLang="zh-CN" dirty="0"/>
              <a:t>To reduce the large number of page faults that occurs at process startup or a swapped-out process </a:t>
            </a:r>
            <a:r>
              <a:rPr lang="en-US" altLang="zh-CN" dirty="0" err="1"/>
              <a:t>resatart</a:t>
            </a:r>
            <a:r>
              <a:rPr lang="en-US" altLang="zh-CN" dirty="0"/>
              <a:t>.</a:t>
            </a:r>
            <a:endParaRPr lang="en-US" altLang="zh-CN" dirty="0"/>
          </a:p>
          <a:p>
            <a:pPr>
              <a:lnSpc>
                <a:spcPct val="110000"/>
              </a:lnSpc>
              <a:spcBef>
                <a:spcPts val="0"/>
              </a:spcBef>
            </a:pPr>
            <a:r>
              <a:rPr lang="en-US" altLang="zh-CN" dirty="0" err="1"/>
              <a:t>Prepage</a:t>
            </a:r>
            <a:r>
              <a:rPr lang="en-US" altLang="zh-CN" dirty="0"/>
              <a:t> all or some of the pages a process will need, before they are referenced.</a:t>
            </a:r>
            <a:endParaRPr lang="en-US" altLang="zh-CN" dirty="0"/>
          </a:p>
          <a:p>
            <a:pPr>
              <a:lnSpc>
                <a:spcPct val="110000"/>
              </a:lnSpc>
              <a:spcBef>
                <a:spcPts val="0"/>
              </a:spcBef>
            </a:pPr>
            <a:r>
              <a:rPr lang="en-US" altLang="en-US" dirty="0"/>
              <a:t>if </a:t>
            </a:r>
            <a:r>
              <a:rPr lang="en-US" altLang="en-US" dirty="0" err="1"/>
              <a:t>prepaged</a:t>
            </a:r>
            <a:r>
              <a:rPr lang="en-US" altLang="en-US" dirty="0"/>
              <a:t> pages are unused, I/O and memory was wasted.</a:t>
            </a:r>
            <a:endParaRPr lang="en-US" altLang="zh-CN" dirty="0"/>
          </a:p>
          <a:p>
            <a:pPr>
              <a:lnSpc>
                <a:spcPct val="110000"/>
              </a:lnSpc>
              <a:spcBef>
                <a:spcPts val="0"/>
              </a:spcBef>
            </a:pPr>
            <a:r>
              <a:rPr lang="en-US" altLang="zh-CN" dirty="0" err="1"/>
              <a:t>Prepaging</a:t>
            </a:r>
            <a:r>
              <a:rPr lang="en-US" altLang="zh-CN" dirty="0"/>
              <a:t> may be an advantage in some cases.</a:t>
            </a:r>
            <a:endParaRPr lang="en-US" altLang="zh-CN" dirty="0"/>
          </a:p>
          <a:p>
            <a:pPr lvl="1">
              <a:lnSpc>
                <a:spcPct val="110000"/>
              </a:lnSpc>
              <a:spcBef>
                <a:spcPts val="0"/>
              </a:spcBef>
            </a:pPr>
            <a:r>
              <a:rPr lang="en-US" altLang="zh-CN" sz="2600" dirty="0"/>
              <a:t>whether the cost of using </a:t>
            </a:r>
            <a:r>
              <a:rPr lang="en-US" altLang="zh-CN" sz="2600" dirty="0" err="1"/>
              <a:t>prepaging</a:t>
            </a:r>
            <a:r>
              <a:rPr lang="en-US" altLang="zh-CN" sz="2600" dirty="0"/>
              <a:t> is less than the cost of servicing the corresponding page faults.</a:t>
            </a:r>
            <a:endParaRPr lang="en-US" altLang="zh-CN" sz="2600" dirty="0"/>
          </a:p>
          <a:p>
            <a:pPr>
              <a:lnSpc>
                <a:spcPct val="110000"/>
              </a:lnSpc>
              <a:spcBef>
                <a:spcPts val="0"/>
              </a:spcBef>
            </a:pPr>
            <a:r>
              <a:rPr lang="en-US" altLang="zh-CN" dirty="0"/>
              <a:t>Example </a:t>
            </a:r>
            <a:endParaRPr lang="en-US" altLang="zh-CN" dirty="0"/>
          </a:p>
          <a:p>
            <a:pPr lvl="1">
              <a:lnSpc>
                <a:spcPct val="110000"/>
              </a:lnSpc>
              <a:spcBef>
                <a:spcPts val="0"/>
              </a:spcBef>
            </a:pPr>
            <a:r>
              <a:rPr lang="en-US" altLang="zh-CN" sz="2600" i="1" dirty="0">
                <a:solidFill>
                  <a:srgbClr val="0000FF"/>
                </a:solidFill>
              </a:rPr>
              <a:t>S</a:t>
            </a:r>
            <a:r>
              <a:rPr lang="en-US" altLang="zh-CN" sz="2600" dirty="0"/>
              <a:t> pages are </a:t>
            </a:r>
            <a:r>
              <a:rPr lang="en-US" altLang="zh-CN" sz="2600" dirty="0" err="1"/>
              <a:t>prepaged</a:t>
            </a:r>
            <a:endParaRPr lang="en-US" altLang="zh-CN" sz="2600" dirty="0"/>
          </a:p>
          <a:p>
            <a:pPr lvl="1">
              <a:lnSpc>
                <a:spcPct val="110000"/>
              </a:lnSpc>
              <a:spcBef>
                <a:spcPts val="0"/>
              </a:spcBef>
            </a:pPr>
            <a:r>
              <a:rPr lang="en-US" altLang="zh-CN" sz="2600" dirty="0"/>
              <a:t>a fraction </a:t>
            </a:r>
            <a:r>
              <a:rPr lang="en-US" altLang="zh-CN" sz="2600" i="1" dirty="0">
                <a:solidFill>
                  <a:srgbClr val="0000FF"/>
                </a:solidFill>
                <a:sym typeface="Symbol" panose="05050102010706020507" pitchFamily="18" charset="2"/>
              </a:rPr>
              <a:t></a:t>
            </a:r>
            <a:r>
              <a:rPr lang="en-US" altLang="zh-CN" sz="2600" dirty="0">
                <a:sym typeface="Symbol" panose="05050102010706020507" pitchFamily="18" charset="2"/>
              </a:rPr>
              <a:t>  of these </a:t>
            </a:r>
            <a:r>
              <a:rPr lang="en-US" altLang="zh-CN" sz="2600" i="1" dirty="0">
                <a:sym typeface="Symbol" panose="05050102010706020507" pitchFamily="18" charset="2"/>
              </a:rPr>
              <a:t>S</a:t>
            </a:r>
            <a:r>
              <a:rPr lang="en-US" altLang="zh-CN" sz="2600" dirty="0">
                <a:sym typeface="Symbol" panose="05050102010706020507" pitchFamily="18" charset="2"/>
              </a:rPr>
              <a:t> pages is actually used (0&lt;&lt;1)</a:t>
            </a:r>
            <a:endParaRPr lang="en-US" altLang="zh-CN" sz="2600" dirty="0">
              <a:sym typeface="Symbol" panose="05050102010706020507" pitchFamily="18" charset="2"/>
            </a:endParaRPr>
          </a:p>
          <a:p>
            <a:pPr lvl="1">
              <a:lnSpc>
                <a:spcPct val="110000"/>
              </a:lnSpc>
              <a:spcBef>
                <a:spcPts val="0"/>
              </a:spcBef>
            </a:pPr>
            <a:r>
              <a:rPr lang="en-US" altLang="zh-CN" sz="2600" dirty="0"/>
              <a:t>the cost of the </a:t>
            </a:r>
            <a:r>
              <a:rPr lang="en-US" altLang="zh-CN" sz="2600" i="1" dirty="0">
                <a:solidFill>
                  <a:srgbClr val="0000FF"/>
                </a:solidFill>
              </a:rPr>
              <a:t>S </a:t>
            </a:r>
            <a:r>
              <a:rPr lang="en-US" altLang="zh-CN" sz="2600" dirty="0">
                <a:solidFill>
                  <a:srgbClr val="0000FF"/>
                </a:solidFill>
                <a:sym typeface="Symbol" panose="05050102010706020507" pitchFamily="18" charset="2"/>
              </a:rPr>
              <a:t></a:t>
            </a:r>
            <a:r>
              <a:rPr lang="en-US" altLang="zh-CN" sz="2600" i="1" dirty="0">
                <a:solidFill>
                  <a:srgbClr val="0000FF"/>
                </a:solidFill>
                <a:sym typeface="Symbol" panose="05050102010706020507" pitchFamily="18" charset="2"/>
              </a:rPr>
              <a:t></a:t>
            </a:r>
            <a:r>
              <a:rPr lang="en-US" altLang="zh-CN" sz="2600" dirty="0">
                <a:sym typeface="Symbol" panose="05050102010706020507" pitchFamily="18" charset="2"/>
              </a:rPr>
              <a:t>  saved page faults is greater or less than the cost of </a:t>
            </a:r>
            <a:r>
              <a:rPr lang="en-US" altLang="zh-CN" sz="2600" dirty="0" err="1">
                <a:sym typeface="Symbol" panose="05050102010706020507" pitchFamily="18" charset="2"/>
              </a:rPr>
              <a:t>prepaging</a:t>
            </a:r>
            <a:r>
              <a:rPr lang="en-US" altLang="zh-CN" sz="2600" dirty="0">
                <a:sym typeface="Symbol" panose="05050102010706020507" pitchFamily="18" charset="2"/>
              </a:rPr>
              <a:t> </a:t>
            </a:r>
            <a:r>
              <a:rPr lang="en-US" altLang="zh-CN" sz="2600" i="1" dirty="0">
                <a:solidFill>
                  <a:srgbClr val="0000FF"/>
                </a:solidFill>
              </a:rPr>
              <a:t>S </a:t>
            </a:r>
            <a:r>
              <a:rPr lang="en-US" altLang="zh-CN" sz="2600" dirty="0">
                <a:solidFill>
                  <a:srgbClr val="0000FF"/>
                </a:solidFill>
                <a:sym typeface="Symbol" panose="05050102010706020507" pitchFamily="18" charset="2"/>
              </a:rPr>
              <a:t> (1 -</a:t>
            </a:r>
            <a:r>
              <a:rPr lang="en-US" altLang="zh-CN" sz="2600" i="1" dirty="0">
                <a:solidFill>
                  <a:srgbClr val="0000FF"/>
                </a:solidFill>
                <a:sym typeface="Symbol" panose="05050102010706020507" pitchFamily="18" charset="2"/>
              </a:rPr>
              <a:t> </a:t>
            </a:r>
            <a:r>
              <a:rPr lang="en-US" altLang="zh-CN" sz="2600" dirty="0">
                <a:solidFill>
                  <a:srgbClr val="0000FF"/>
                </a:solidFill>
                <a:sym typeface="Symbol" panose="05050102010706020507" pitchFamily="18" charset="2"/>
              </a:rPr>
              <a:t>)</a:t>
            </a:r>
            <a:r>
              <a:rPr lang="en-US" altLang="zh-CN" sz="2600" dirty="0">
                <a:sym typeface="Symbol" panose="05050102010706020507" pitchFamily="18" charset="2"/>
              </a:rPr>
              <a:t> unnecessary pages.</a:t>
            </a:r>
            <a:endParaRPr lang="en-US" altLang="zh-CN" sz="2600" dirty="0">
              <a:sym typeface="Symbol" panose="05050102010706020507" pitchFamily="18" charset="2"/>
            </a:endParaRPr>
          </a:p>
          <a:p>
            <a:pPr lvl="1">
              <a:lnSpc>
                <a:spcPct val="110000"/>
              </a:lnSpc>
              <a:spcBef>
                <a:spcPts val="0"/>
              </a:spcBef>
            </a:pPr>
            <a:r>
              <a:rPr lang="en-US" altLang="zh-CN" sz="2600" dirty="0">
                <a:sym typeface="Symbol" panose="05050102010706020507" pitchFamily="18" charset="2"/>
              </a:rPr>
              <a:t>if </a:t>
            </a:r>
            <a:r>
              <a:rPr lang="en-US" altLang="zh-CN" sz="2600" dirty="0">
                <a:solidFill>
                  <a:srgbClr val="0000FF"/>
                </a:solidFill>
                <a:sym typeface="Symbol" panose="05050102010706020507" pitchFamily="18" charset="2"/>
              </a:rPr>
              <a:t></a:t>
            </a:r>
            <a:r>
              <a:rPr lang="en-US" altLang="zh-CN" sz="2600" dirty="0">
                <a:sym typeface="Symbol" panose="05050102010706020507" pitchFamily="18" charset="2"/>
              </a:rPr>
              <a:t> is close to 0, </a:t>
            </a:r>
            <a:r>
              <a:rPr lang="en-US" altLang="zh-CN" sz="2600" dirty="0" err="1">
                <a:sym typeface="Symbol" panose="05050102010706020507" pitchFamily="18" charset="2"/>
              </a:rPr>
              <a:t>prepaging</a:t>
            </a:r>
            <a:r>
              <a:rPr lang="en-US" altLang="zh-CN" sz="2600" dirty="0">
                <a:sym typeface="Symbol" panose="05050102010706020507" pitchFamily="18" charset="2"/>
              </a:rPr>
              <a:t> loses; if  is close to 1, </a:t>
            </a:r>
            <a:r>
              <a:rPr lang="en-US" altLang="zh-CN" sz="2600" dirty="0" err="1">
                <a:sym typeface="Symbol" panose="05050102010706020507" pitchFamily="18" charset="2"/>
              </a:rPr>
              <a:t>prepaging</a:t>
            </a:r>
            <a:r>
              <a:rPr lang="en-US" altLang="zh-CN" sz="2600" dirty="0">
                <a:sym typeface="Symbol" panose="05050102010706020507" pitchFamily="18" charset="2"/>
              </a:rPr>
              <a:t> wins.</a:t>
            </a:r>
            <a:endParaRPr lang="zh-CN" altLang="en-US" sz="2600" dirty="0"/>
          </a:p>
        </p:txBody>
      </p:sp>
      <p:sp>
        <p:nvSpPr>
          <p:cNvPr id="4" name="灯片编号占位符 3"/>
          <p:cNvSpPr>
            <a:spLocks noGrp="1"/>
          </p:cNvSpPr>
          <p:nvPr>
            <p:ph type="sldNum" sz="quarter" idx="10"/>
          </p:nvPr>
        </p:nvSpPr>
        <p:spPr/>
        <p:txBody>
          <a:bodyPr/>
          <a:lstStyle/>
          <a:p>
            <a:fld id="{9FF3B472-26D6-4801-AB42-B6549778EF47}" type="slidenum">
              <a:rPr lang="en-US" altLang="zh-CN"/>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left)">
                                      <p:cBhvr>
                                        <p:cTn id="30" dur="500"/>
                                        <p:tgtEl>
                                          <p:spTgt spid="2">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left)">
                                      <p:cBhvr>
                                        <p:cTn id="33" dur="500"/>
                                        <p:tgtEl>
                                          <p:spTgt spid="2">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left)">
                                      <p:cBhvr>
                                        <p:cTn id="36" dur="500"/>
                                        <p:tgtEl>
                                          <p:spTgt spid="2">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left)">
                                      <p:cBhvr>
                                        <p:cTn id="39" dur="500"/>
                                        <p:tgtEl>
                                          <p:spTgt spid="2">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left)">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dirty="0"/>
              <a:t>9.2  Demand Paging</a:t>
            </a:r>
            <a:endParaRPr lang="en-US" altLang="zh-CN" dirty="0"/>
          </a:p>
        </p:txBody>
      </p:sp>
      <p:sp>
        <p:nvSpPr>
          <p:cNvPr id="178179" name="Rectangle 3"/>
          <p:cNvSpPr>
            <a:spLocks noGrp="1" noChangeArrowheads="1"/>
          </p:cNvSpPr>
          <p:nvPr>
            <p:ph idx="1"/>
          </p:nvPr>
        </p:nvSpPr>
        <p:spPr/>
        <p:txBody>
          <a:bodyPr>
            <a:noAutofit/>
          </a:bodyPr>
          <a:lstStyle/>
          <a:p>
            <a:pPr>
              <a:spcBef>
                <a:spcPts val="600"/>
              </a:spcBef>
            </a:pPr>
            <a:r>
              <a:rPr lang="en-US" altLang="zh-CN" sz="2600" dirty="0">
                <a:solidFill>
                  <a:srgbClr val="0000FF"/>
                </a:solidFill>
                <a:sym typeface="Symbol" panose="05050102010706020507" pitchFamily="18" charset="2"/>
              </a:rPr>
              <a:t>Lazy swapper: </a:t>
            </a:r>
            <a:r>
              <a:rPr lang="en-US" altLang="zh-CN" sz="2600" dirty="0">
                <a:sym typeface="Symbol" panose="05050102010706020507" pitchFamily="18" charset="2"/>
              </a:rPr>
              <a:t>never swaps a page into memory unless that page will be needed.</a:t>
            </a:r>
            <a:endParaRPr lang="en-US" altLang="zh-CN" sz="2600" dirty="0">
              <a:sym typeface="Symbol" panose="05050102010706020507" pitchFamily="18" charset="2"/>
            </a:endParaRPr>
          </a:p>
          <a:p>
            <a:pPr>
              <a:spcBef>
                <a:spcPts val="600"/>
              </a:spcBef>
            </a:pPr>
            <a:r>
              <a:rPr lang="en-US" altLang="zh-CN" sz="2600" dirty="0">
                <a:solidFill>
                  <a:srgbClr val="0000FF"/>
                </a:solidFill>
              </a:rPr>
              <a:t>Page is needed </a:t>
            </a:r>
            <a:r>
              <a:rPr lang="en-US" altLang="zh-CN" sz="2600" dirty="0">
                <a:sym typeface="Symbol" panose="05050102010706020507" pitchFamily="18" charset="2"/>
              </a:rPr>
              <a:t> reference to it.</a:t>
            </a:r>
            <a:endParaRPr lang="en-US" altLang="zh-CN" sz="2600" dirty="0">
              <a:sym typeface="Symbol" panose="05050102010706020507" pitchFamily="18" charset="2"/>
            </a:endParaRPr>
          </a:p>
          <a:p>
            <a:pPr>
              <a:spcBef>
                <a:spcPts val="600"/>
              </a:spcBef>
            </a:pPr>
            <a:r>
              <a:rPr lang="en-US" altLang="en-US" sz="2600" dirty="0"/>
              <a:t>If pages needed are already </a:t>
            </a:r>
            <a:r>
              <a:rPr lang="en-US" altLang="en-US" sz="2600" dirty="0">
                <a:solidFill>
                  <a:srgbClr val="0000FF"/>
                </a:solidFill>
              </a:rPr>
              <a:t>memory resident</a:t>
            </a:r>
            <a:endParaRPr lang="en-US" altLang="en-US" sz="2600" dirty="0">
              <a:solidFill>
                <a:srgbClr val="0000FF"/>
              </a:solidFill>
            </a:endParaRPr>
          </a:p>
          <a:p>
            <a:pPr lvl="1">
              <a:spcBef>
                <a:spcPts val="600"/>
              </a:spcBef>
            </a:pPr>
            <a:r>
              <a:rPr lang="en-US" altLang="en-US" sz="2600" dirty="0"/>
              <a:t>No difference from non demand-paging.</a:t>
            </a:r>
            <a:endParaRPr lang="en-US" altLang="en-US" sz="2600" dirty="0"/>
          </a:p>
          <a:p>
            <a:pPr>
              <a:spcBef>
                <a:spcPts val="600"/>
              </a:spcBef>
            </a:pPr>
            <a:r>
              <a:rPr lang="en-US" altLang="en-US" sz="2600" dirty="0"/>
              <a:t>If pages needed and not memory resident</a:t>
            </a:r>
            <a:endParaRPr lang="en-US" altLang="en-US" sz="2600" dirty="0"/>
          </a:p>
          <a:p>
            <a:pPr lvl="1">
              <a:spcBef>
                <a:spcPts val="600"/>
              </a:spcBef>
            </a:pPr>
            <a:r>
              <a:rPr lang="en-US" altLang="en-US" sz="2600" dirty="0"/>
              <a:t>Need to detect</a:t>
            </a:r>
            <a:endParaRPr lang="en-US" altLang="zh-CN" sz="2600" dirty="0">
              <a:solidFill>
                <a:srgbClr val="0000FF"/>
              </a:solidFill>
              <a:sym typeface="Symbol" panose="05050102010706020507" pitchFamily="18" charset="2"/>
            </a:endParaRPr>
          </a:p>
          <a:p>
            <a:pPr lvl="2">
              <a:spcBef>
                <a:spcPts val="600"/>
              </a:spcBef>
            </a:pPr>
            <a:r>
              <a:rPr lang="en-US" altLang="zh-CN" sz="2400" dirty="0">
                <a:solidFill>
                  <a:srgbClr val="0000FF"/>
                </a:solidFill>
              </a:rPr>
              <a:t>Invalid reference </a:t>
            </a:r>
            <a:r>
              <a:rPr lang="en-US" altLang="zh-CN" sz="2400" dirty="0">
                <a:solidFill>
                  <a:srgbClr val="0000FF"/>
                </a:solidFill>
                <a:sym typeface="Symbol" panose="05050102010706020507" pitchFamily="18" charset="2"/>
              </a:rPr>
              <a:t> abort.</a:t>
            </a:r>
            <a:endParaRPr lang="en-US" altLang="zh-CN" sz="2400" dirty="0">
              <a:solidFill>
                <a:srgbClr val="0000FF"/>
              </a:solidFill>
              <a:sym typeface="Symbol" panose="05050102010706020507" pitchFamily="18" charset="2"/>
            </a:endParaRPr>
          </a:p>
          <a:p>
            <a:pPr lvl="2">
              <a:spcBef>
                <a:spcPts val="600"/>
              </a:spcBef>
            </a:pPr>
            <a:r>
              <a:rPr lang="en-US" altLang="zh-CN" sz="2400" dirty="0">
                <a:solidFill>
                  <a:srgbClr val="0000FF"/>
                </a:solidFill>
              </a:rPr>
              <a:t>Valid address but </a:t>
            </a:r>
            <a:r>
              <a:rPr lang="en-US" altLang="zh-CN" sz="2400" dirty="0">
                <a:solidFill>
                  <a:srgbClr val="0000FF"/>
                </a:solidFill>
                <a:sym typeface="Symbol" panose="05050102010706020507" pitchFamily="18" charset="2"/>
              </a:rPr>
              <a:t>not-in-memory  bring it into memory.</a:t>
            </a:r>
            <a:endParaRPr lang="en-US" altLang="zh-CN" sz="2400" dirty="0">
              <a:solidFill>
                <a:srgbClr val="0000FF"/>
              </a:solidFill>
              <a:sym typeface="Symbol" panose="05050102010706020507" pitchFamily="18" charset="2"/>
            </a:endParaRPr>
          </a:p>
          <a:p>
            <a:pPr lvl="1">
              <a:spcBef>
                <a:spcPts val="600"/>
              </a:spcBef>
            </a:pPr>
            <a:r>
              <a:rPr lang="en-US" altLang="en-US" sz="2600" dirty="0"/>
              <a:t>Without changing program behavior.</a:t>
            </a:r>
            <a:endParaRPr lang="en-US" altLang="en-US" sz="2600" dirty="0"/>
          </a:p>
          <a:p>
            <a:pPr lvl="1">
              <a:spcBef>
                <a:spcPts val="600"/>
              </a:spcBef>
            </a:pPr>
            <a:r>
              <a:rPr lang="en-US" altLang="en-US" sz="2600" dirty="0"/>
              <a:t>Without programmer needing to change code.</a:t>
            </a:r>
            <a:endParaRPr lang="en-US" altLang="zh-CN" sz="2600" dirty="0">
              <a:sym typeface="Symbol" panose="05050102010706020507" pitchFamily="18" charset="2"/>
            </a:endParaRPr>
          </a:p>
        </p:txBody>
      </p:sp>
      <p:sp>
        <p:nvSpPr>
          <p:cNvPr id="4" name="灯片编号占位符 3"/>
          <p:cNvSpPr>
            <a:spLocks noGrp="1"/>
          </p:cNvSpPr>
          <p:nvPr>
            <p:ph type="sldNum" sz="quarter" idx="10"/>
          </p:nvPr>
        </p:nvSpPr>
        <p:spPr/>
        <p:txBody>
          <a:bodyPr/>
          <a:lstStyle/>
          <a:p>
            <a:fld id="{6ED1CA81-EA8B-4139-A467-FA48D0C4977A}" type="slidenum">
              <a:rPr lang="en-US" altLang="zh-CN"/>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wipe(left)">
                                      <p:cBhvr>
                                        <p:cTn id="7" dur="500"/>
                                        <p:tgtEl>
                                          <p:spTgt spid="178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wipe(left)">
                                      <p:cBhvr>
                                        <p:cTn id="12" dur="500"/>
                                        <p:tgtEl>
                                          <p:spTgt spid="178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179">
                                            <p:txEl>
                                              <p:pRg st="2" end="2"/>
                                            </p:txEl>
                                          </p:spTgt>
                                        </p:tgtEl>
                                        <p:attrNameLst>
                                          <p:attrName>style.visibility</p:attrName>
                                        </p:attrNameLst>
                                      </p:cBhvr>
                                      <p:to>
                                        <p:strVal val="visible"/>
                                      </p:to>
                                    </p:set>
                                    <p:animEffect transition="in" filter="wipe(left)">
                                      <p:cBhvr>
                                        <p:cTn id="17" dur="500"/>
                                        <p:tgtEl>
                                          <p:spTgt spid="17817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78179">
                                            <p:txEl>
                                              <p:pRg st="3" end="3"/>
                                            </p:txEl>
                                          </p:spTgt>
                                        </p:tgtEl>
                                        <p:attrNameLst>
                                          <p:attrName>style.visibility</p:attrName>
                                        </p:attrNameLst>
                                      </p:cBhvr>
                                      <p:to>
                                        <p:strVal val="visible"/>
                                      </p:to>
                                    </p:set>
                                    <p:animEffect transition="in" filter="wipe(left)">
                                      <p:cBhvr>
                                        <p:cTn id="20" dur="500"/>
                                        <p:tgtEl>
                                          <p:spTgt spid="17817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8179">
                                            <p:txEl>
                                              <p:pRg st="4" end="4"/>
                                            </p:txEl>
                                          </p:spTgt>
                                        </p:tgtEl>
                                        <p:attrNameLst>
                                          <p:attrName>style.visibility</p:attrName>
                                        </p:attrNameLst>
                                      </p:cBhvr>
                                      <p:to>
                                        <p:strVal val="visible"/>
                                      </p:to>
                                    </p:set>
                                    <p:animEffect transition="in" filter="wipe(left)">
                                      <p:cBhvr>
                                        <p:cTn id="25" dur="500"/>
                                        <p:tgtEl>
                                          <p:spTgt spid="178179">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8179">
                                            <p:txEl>
                                              <p:pRg st="5" end="5"/>
                                            </p:txEl>
                                          </p:spTgt>
                                        </p:tgtEl>
                                        <p:attrNameLst>
                                          <p:attrName>style.visibility</p:attrName>
                                        </p:attrNameLst>
                                      </p:cBhvr>
                                      <p:to>
                                        <p:strVal val="visible"/>
                                      </p:to>
                                    </p:set>
                                    <p:animEffect transition="in" filter="wipe(left)">
                                      <p:cBhvr>
                                        <p:cTn id="28" dur="500"/>
                                        <p:tgtEl>
                                          <p:spTgt spid="178179">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78179">
                                            <p:txEl>
                                              <p:pRg st="6" end="6"/>
                                            </p:txEl>
                                          </p:spTgt>
                                        </p:tgtEl>
                                        <p:attrNameLst>
                                          <p:attrName>style.visibility</p:attrName>
                                        </p:attrNameLst>
                                      </p:cBhvr>
                                      <p:to>
                                        <p:strVal val="visible"/>
                                      </p:to>
                                    </p:set>
                                    <p:animEffect transition="in" filter="wipe(left)">
                                      <p:cBhvr>
                                        <p:cTn id="31" dur="500"/>
                                        <p:tgtEl>
                                          <p:spTgt spid="17817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8179">
                                            <p:txEl>
                                              <p:pRg st="7" end="7"/>
                                            </p:txEl>
                                          </p:spTgt>
                                        </p:tgtEl>
                                        <p:attrNameLst>
                                          <p:attrName>style.visibility</p:attrName>
                                        </p:attrNameLst>
                                      </p:cBhvr>
                                      <p:to>
                                        <p:strVal val="visible"/>
                                      </p:to>
                                    </p:set>
                                    <p:animEffect transition="in" filter="wipe(left)">
                                      <p:cBhvr>
                                        <p:cTn id="34" dur="500"/>
                                        <p:tgtEl>
                                          <p:spTgt spid="17817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78179">
                                            <p:txEl>
                                              <p:pRg st="8" end="8"/>
                                            </p:txEl>
                                          </p:spTgt>
                                        </p:tgtEl>
                                        <p:attrNameLst>
                                          <p:attrName>style.visibility</p:attrName>
                                        </p:attrNameLst>
                                      </p:cBhvr>
                                      <p:to>
                                        <p:strVal val="visible"/>
                                      </p:to>
                                    </p:set>
                                    <p:animEffect transition="in" filter="wipe(left)">
                                      <p:cBhvr>
                                        <p:cTn id="37" dur="500"/>
                                        <p:tgtEl>
                                          <p:spTgt spid="17817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8179">
                                            <p:txEl>
                                              <p:pRg st="9" end="9"/>
                                            </p:txEl>
                                          </p:spTgt>
                                        </p:tgtEl>
                                        <p:attrNameLst>
                                          <p:attrName>style.visibility</p:attrName>
                                        </p:attrNameLst>
                                      </p:cBhvr>
                                      <p:to>
                                        <p:strVal val="visible"/>
                                      </p:to>
                                    </p:set>
                                    <p:animEffect transition="in" filter="wipe(left)">
                                      <p:cBhvr>
                                        <p:cTn id="40" dur="500"/>
                                        <p:tgtEl>
                                          <p:spTgt spid="178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Page size selection</a:t>
            </a:r>
            <a:endParaRPr lang="zh-CN" altLang="en-US" dirty="0"/>
          </a:p>
        </p:txBody>
      </p:sp>
      <p:sp>
        <p:nvSpPr>
          <p:cNvPr id="2" name="内容占位符 1"/>
          <p:cNvSpPr>
            <a:spLocks noGrp="1"/>
          </p:cNvSpPr>
          <p:nvPr>
            <p:ph idx="1"/>
          </p:nvPr>
        </p:nvSpPr>
        <p:spPr/>
        <p:txBody>
          <a:bodyPr>
            <a:normAutofit lnSpcReduction="10000"/>
          </a:bodyPr>
          <a:lstStyle/>
          <a:p>
            <a:pPr>
              <a:spcBef>
                <a:spcPts val="600"/>
              </a:spcBef>
            </a:pPr>
            <a:r>
              <a:rPr lang="en-US" altLang="zh-CN" dirty="0"/>
              <a:t>Page size ranging from 4KB to 4MB.</a:t>
            </a:r>
            <a:endParaRPr lang="en-US" altLang="zh-CN" dirty="0"/>
          </a:p>
          <a:p>
            <a:pPr>
              <a:spcBef>
                <a:spcPts val="600"/>
              </a:spcBef>
            </a:pPr>
            <a:r>
              <a:rPr lang="en-US" altLang="zh-CN" dirty="0"/>
              <a:t>size of the </a:t>
            </a:r>
            <a:r>
              <a:rPr lang="en-US" altLang="zh-CN" dirty="0">
                <a:solidFill>
                  <a:srgbClr val="0000FF"/>
                </a:solidFill>
              </a:rPr>
              <a:t>page table</a:t>
            </a:r>
            <a:endParaRPr lang="en-US" altLang="zh-CN" dirty="0">
              <a:solidFill>
                <a:srgbClr val="0000FF"/>
              </a:solidFill>
            </a:endParaRPr>
          </a:p>
          <a:p>
            <a:pPr lvl="1">
              <a:spcBef>
                <a:spcPts val="600"/>
              </a:spcBef>
            </a:pPr>
            <a:r>
              <a:rPr lang="en-US" altLang="zh-CN" dirty="0"/>
              <a:t>each active process must have its own copy of the page table, a </a:t>
            </a:r>
            <a:r>
              <a:rPr lang="en-US" altLang="zh-CN" dirty="0">
                <a:solidFill>
                  <a:srgbClr val="0000FF"/>
                </a:solidFill>
              </a:rPr>
              <a:t>large page size</a:t>
            </a:r>
            <a:r>
              <a:rPr lang="en-US" altLang="zh-CN" dirty="0"/>
              <a:t> is desirable.</a:t>
            </a:r>
            <a:endParaRPr lang="en-US" altLang="zh-CN" dirty="0"/>
          </a:p>
          <a:p>
            <a:pPr>
              <a:spcBef>
                <a:spcPts val="600"/>
              </a:spcBef>
            </a:pPr>
            <a:r>
              <a:rPr lang="en-US" altLang="zh-CN" dirty="0">
                <a:solidFill>
                  <a:srgbClr val="0000FF"/>
                </a:solidFill>
              </a:rPr>
              <a:t>fragmentation</a:t>
            </a:r>
            <a:endParaRPr lang="en-US" altLang="zh-CN" dirty="0">
              <a:solidFill>
                <a:srgbClr val="0000FF"/>
              </a:solidFill>
            </a:endParaRPr>
          </a:p>
          <a:p>
            <a:pPr lvl="1">
              <a:spcBef>
                <a:spcPts val="600"/>
              </a:spcBef>
            </a:pPr>
            <a:r>
              <a:rPr lang="en-US" altLang="zh-CN" dirty="0"/>
              <a:t>to minimize internal fragmentation, </a:t>
            </a:r>
            <a:r>
              <a:rPr lang="en-US" altLang="zh-CN" dirty="0">
                <a:solidFill>
                  <a:srgbClr val="0000FF"/>
                </a:solidFill>
              </a:rPr>
              <a:t>small page size</a:t>
            </a:r>
            <a:r>
              <a:rPr lang="en-US" altLang="zh-CN" dirty="0"/>
              <a:t> is needed.</a:t>
            </a:r>
            <a:endParaRPr lang="en-US" altLang="zh-CN" dirty="0"/>
          </a:p>
          <a:p>
            <a:pPr>
              <a:spcBef>
                <a:spcPts val="600"/>
              </a:spcBef>
            </a:pPr>
            <a:r>
              <a:rPr lang="en-US" altLang="zh-CN" dirty="0">
                <a:solidFill>
                  <a:srgbClr val="0000FF"/>
                </a:solidFill>
              </a:rPr>
              <a:t>I/O</a:t>
            </a:r>
            <a:r>
              <a:rPr lang="en-US" altLang="zh-CN" dirty="0"/>
              <a:t> overhead</a:t>
            </a:r>
            <a:endParaRPr lang="en-US" altLang="zh-CN" dirty="0"/>
          </a:p>
          <a:p>
            <a:pPr lvl="1">
              <a:spcBef>
                <a:spcPts val="600"/>
              </a:spcBef>
            </a:pPr>
            <a:r>
              <a:rPr lang="en-US" altLang="zh-CN" dirty="0"/>
              <a:t>I/O time = seek time + latency time + transfer time</a:t>
            </a:r>
            <a:endParaRPr lang="en-US" altLang="zh-CN" dirty="0"/>
          </a:p>
          <a:p>
            <a:pPr lvl="1">
              <a:spcBef>
                <a:spcPts val="600"/>
              </a:spcBef>
            </a:pPr>
            <a:r>
              <a:rPr lang="en-US" altLang="zh-CN" dirty="0"/>
              <a:t>seek and latency time normally dwarf transfer time</a:t>
            </a:r>
            <a:endParaRPr lang="en-US" altLang="zh-CN" dirty="0"/>
          </a:p>
          <a:p>
            <a:pPr lvl="1">
              <a:spcBef>
                <a:spcPts val="600"/>
              </a:spcBef>
            </a:pPr>
            <a:r>
              <a:rPr lang="en-US" altLang="zh-CN" dirty="0"/>
              <a:t>to minimize I/O time, </a:t>
            </a:r>
            <a:r>
              <a:rPr lang="en-US" altLang="zh-CN" dirty="0">
                <a:solidFill>
                  <a:srgbClr val="0000FF"/>
                </a:solidFill>
              </a:rPr>
              <a:t>large page size</a:t>
            </a:r>
            <a:r>
              <a:rPr lang="en-US" altLang="zh-CN" dirty="0"/>
              <a:t> is desired</a:t>
            </a:r>
            <a:endParaRPr lang="en-US" altLang="zh-CN" dirty="0"/>
          </a:p>
          <a:p>
            <a:pPr>
              <a:spcBef>
                <a:spcPts val="600"/>
              </a:spcBef>
            </a:pPr>
            <a:r>
              <a:rPr lang="en-US" altLang="zh-CN" dirty="0">
                <a:solidFill>
                  <a:srgbClr val="0000FF"/>
                </a:solidFill>
              </a:rPr>
              <a:t>locality</a:t>
            </a:r>
            <a:endParaRPr lang="en-US" altLang="zh-CN" dirty="0">
              <a:solidFill>
                <a:srgbClr val="0000FF"/>
              </a:solidFill>
            </a:endParaRPr>
          </a:p>
          <a:p>
            <a:pPr lvl="1">
              <a:spcBef>
                <a:spcPts val="600"/>
              </a:spcBef>
            </a:pPr>
            <a:r>
              <a:rPr lang="en-US" altLang="zh-CN" dirty="0"/>
              <a:t>with a small page size, locality will be improved, total I/O should be reduced.</a:t>
            </a:r>
            <a:endParaRPr lang="en-US" altLang="zh-CN" dirty="0"/>
          </a:p>
          <a:p>
            <a:pPr lvl="1">
              <a:spcBef>
                <a:spcPts val="600"/>
              </a:spcBef>
            </a:pPr>
            <a:r>
              <a:rPr lang="en-US" altLang="zh-CN" dirty="0"/>
              <a:t>to minimize the number of page faults, a </a:t>
            </a:r>
            <a:r>
              <a:rPr lang="en-US" altLang="zh-CN" dirty="0">
                <a:solidFill>
                  <a:srgbClr val="0000FF"/>
                </a:solidFill>
              </a:rPr>
              <a:t>large page size</a:t>
            </a:r>
            <a:r>
              <a:rPr lang="en-US" altLang="zh-CN" dirty="0"/>
              <a:t> is need.</a:t>
            </a:r>
            <a:endParaRPr lang="zh-CN" altLang="en-US" dirty="0"/>
          </a:p>
        </p:txBody>
      </p:sp>
      <p:sp>
        <p:nvSpPr>
          <p:cNvPr id="4" name="灯片编号占位符 3"/>
          <p:cNvSpPr>
            <a:spLocks noGrp="1"/>
          </p:cNvSpPr>
          <p:nvPr>
            <p:ph type="sldNum" sz="quarter" idx="10"/>
          </p:nvPr>
        </p:nvSpPr>
        <p:spPr/>
        <p:txBody>
          <a:bodyPr/>
          <a:lstStyle/>
          <a:p>
            <a:fld id="{4593A325-8E21-4479-9E89-42BAD8B94118}"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500"/>
                                        <p:tgtEl>
                                          <p:spTgt spid="2">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left)">
                                      <p:cBhvr>
                                        <p:cTn id="28" dur="500"/>
                                        <p:tgtEl>
                                          <p:spTgt spid="2">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500"/>
                                        <p:tgtEl>
                                          <p:spTgt spid="2">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left)">
                                      <p:cBhvr>
                                        <p:cTn id="34" dur="500"/>
                                        <p:tgtEl>
                                          <p:spTgt spid="2">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left)">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left)">
                                      <p:cBhvr>
                                        <p:cTn id="42" dur="500"/>
                                        <p:tgtEl>
                                          <p:spTgt spid="2">
                                            <p:txEl>
                                              <p:pRg st="9" end="9"/>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wipe(left)">
                                      <p:cBhvr>
                                        <p:cTn id="45" dur="500"/>
                                        <p:tgtEl>
                                          <p:spTgt spid="2">
                                            <p:txEl>
                                              <p:pRg st="10" end="1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wipe(left)">
                                      <p:cBhvr>
                                        <p:cTn id="4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zh-CN" dirty="0"/>
              <a:t>TLB Reach </a:t>
            </a:r>
            <a:endParaRPr lang="en-US" altLang="zh-CN" dirty="0"/>
          </a:p>
        </p:txBody>
      </p:sp>
      <p:sp>
        <p:nvSpPr>
          <p:cNvPr id="2" name="内容占位符 1"/>
          <p:cNvSpPr>
            <a:spLocks noGrp="1"/>
          </p:cNvSpPr>
          <p:nvPr>
            <p:ph idx="1"/>
          </p:nvPr>
        </p:nvSpPr>
        <p:spPr/>
        <p:txBody>
          <a:bodyPr>
            <a:normAutofit/>
          </a:bodyPr>
          <a:lstStyle/>
          <a:p>
            <a:pPr>
              <a:spcBef>
                <a:spcPts val="600"/>
              </a:spcBef>
            </a:pPr>
            <a:r>
              <a:rPr lang="en-US" altLang="zh-CN" dirty="0"/>
              <a:t>The amount of memory accessible from the TLB. </a:t>
            </a:r>
            <a:endParaRPr lang="en-US" altLang="zh-CN" dirty="0"/>
          </a:p>
          <a:p>
            <a:pPr>
              <a:spcBef>
                <a:spcPts val="600"/>
              </a:spcBef>
            </a:pPr>
            <a:r>
              <a:rPr lang="en-US" altLang="zh-CN" dirty="0">
                <a:solidFill>
                  <a:srgbClr val="0000FF"/>
                </a:solidFill>
              </a:rPr>
              <a:t>TLB Reach = (TLB Size) </a:t>
            </a:r>
            <a:r>
              <a:rPr lang="en-US" altLang="zh-CN" dirty="0">
                <a:solidFill>
                  <a:srgbClr val="0000FF"/>
                </a:solidFill>
                <a:sym typeface="Symbol" panose="05050102010706020507" pitchFamily="18" charset="2"/>
              </a:rPr>
              <a:t></a:t>
            </a:r>
            <a:r>
              <a:rPr lang="en-US" altLang="zh-CN" dirty="0">
                <a:solidFill>
                  <a:srgbClr val="0000FF"/>
                </a:solidFill>
              </a:rPr>
              <a:t> (Page Size)</a:t>
            </a:r>
            <a:endParaRPr lang="en-US" altLang="zh-CN" dirty="0">
              <a:solidFill>
                <a:srgbClr val="0000FF"/>
              </a:solidFill>
            </a:endParaRPr>
          </a:p>
          <a:p>
            <a:pPr>
              <a:spcBef>
                <a:spcPts val="600"/>
              </a:spcBef>
            </a:pPr>
            <a:r>
              <a:rPr lang="en-US" altLang="zh-CN" dirty="0"/>
              <a:t>Ideally, the working set of each process is stored in the TLB. </a:t>
            </a:r>
            <a:endParaRPr lang="en-US" altLang="zh-CN" dirty="0"/>
          </a:p>
          <a:p>
            <a:pPr lvl="1">
              <a:spcBef>
                <a:spcPts val="600"/>
              </a:spcBef>
            </a:pPr>
            <a:r>
              <a:rPr lang="en-US" altLang="en-US" dirty="0"/>
              <a:t>Otherwise, there is a high degree of page faults.</a:t>
            </a:r>
            <a:endParaRPr lang="en-US" altLang="zh-CN" dirty="0"/>
          </a:p>
          <a:p>
            <a:pPr lvl="1">
              <a:spcBef>
                <a:spcPts val="600"/>
              </a:spcBef>
            </a:pPr>
            <a:r>
              <a:rPr lang="en-US" altLang="zh-CN" dirty="0"/>
              <a:t>process will spend a considerable amount of time resolving memory references in the page table rather than TLB.</a:t>
            </a:r>
            <a:endParaRPr lang="en-US" altLang="zh-CN" dirty="0"/>
          </a:p>
          <a:p>
            <a:pPr>
              <a:spcBef>
                <a:spcPts val="600"/>
              </a:spcBef>
            </a:pPr>
            <a:r>
              <a:rPr lang="en-US" altLang="zh-CN" dirty="0">
                <a:solidFill>
                  <a:srgbClr val="0000FF"/>
                </a:solidFill>
              </a:rPr>
              <a:t>Increasing the Size of the TLB reach by</a:t>
            </a:r>
            <a:endParaRPr lang="en-US" altLang="zh-CN" dirty="0">
              <a:solidFill>
                <a:srgbClr val="0000FF"/>
              </a:solidFill>
            </a:endParaRPr>
          </a:p>
          <a:p>
            <a:pPr lvl="1">
              <a:spcBef>
                <a:spcPts val="600"/>
              </a:spcBef>
            </a:pPr>
            <a:r>
              <a:rPr lang="en-US" altLang="zh-CN" dirty="0">
                <a:solidFill>
                  <a:srgbClr val="0000FF"/>
                </a:solidFill>
              </a:rPr>
              <a:t>Increase the Page Size</a:t>
            </a:r>
            <a:r>
              <a:rPr lang="en-US" altLang="zh-CN" dirty="0"/>
              <a:t>. This may lead to an increase in fragmentation, as not all applications require a large page size.</a:t>
            </a:r>
            <a:endParaRPr lang="en-US" altLang="zh-CN" dirty="0"/>
          </a:p>
          <a:p>
            <a:pPr lvl="1">
              <a:spcBef>
                <a:spcPts val="600"/>
              </a:spcBef>
            </a:pPr>
            <a:r>
              <a:rPr lang="en-US" altLang="zh-CN" dirty="0">
                <a:solidFill>
                  <a:srgbClr val="0000FF"/>
                </a:solidFill>
              </a:rPr>
              <a:t>Provide Multiple Page Sizes</a:t>
            </a:r>
            <a:r>
              <a:rPr lang="en-US" altLang="zh-CN" dirty="0"/>
              <a:t>. This allows applications that require larger page sizes to have the opportunity to use them without an increase in fragmentation.</a:t>
            </a:r>
            <a:endParaRPr lang="en-US" altLang="zh-CN" dirty="0"/>
          </a:p>
        </p:txBody>
      </p:sp>
      <p:sp>
        <p:nvSpPr>
          <p:cNvPr id="4" name="灯片编号占位符 3"/>
          <p:cNvSpPr>
            <a:spLocks noGrp="1"/>
          </p:cNvSpPr>
          <p:nvPr>
            <p:ph type="sldNum" sz="quarter" idx="10"/>
          </p:nvPr>
        </p:nvSpPr>
        <p:spPr/>
        <p:txBody>
          <a:bodyPr/>
          <a:lstStyle/>
          <a:p>
            <a:fld id="{ECC5EEC5-129C-485C-A4EA-D189EFAD0751}"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500"/>
                                        <p:tgtEl>
                                          <p:spTgt spid="2">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left)">
                                      <p:cBhvr>
                                        <p:cTn id="28" dur="500"/>
                                        <p:tgtEl>
                                          <p:spTgt spid="2">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500"/>
                                        <p:tgtEl>
                                          <p:spTgt spid="2">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left)">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Example Page Sizes </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graphicFrame>
        <p:nvGraphicFramePr>
          <p:cNvPr id="5" name="表格 4"/>
          <p:cNvGraphicFramePr>
            <a:graphicFrameLocks noGrp="1"/>
          </p:cNvGraphicFramePr>
          <p:nvPr/>
        </p:nvGraphicFramePr>
        <p:xfrm>
          <a:off x="2000546" y="1133745"/>
          <a:ext cx="8302625" cy="5181604"/>
        </p:xfrm>
        <a:graphic>
          <a:graphicData uri="http://schemas.openxmlformats.org/drawingml/2006/table">
            <a:tbl>
              <a:tblPr/>
              <a:tblGrid>
                <a:gridCol w="4054475"/>
                <a:gridCol w="4248150"/>
              </a:tblGrid>
              <a:tr h="471488">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Computer</a:t>
                      </a:r>
                      <a:endParaRPr kumimoji="1" lang="en-US" altLang="zh-CN" sz="4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page size</a:t>
                      </a:r>
                      <a:endParaRPr kumimoji="1" lang="en-US" altLang="zh-CN" sz="4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Atlas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512 48-bit words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Honeywell-Multics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1024 36-bit words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IBM370/XA and 370/ESA</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 Kbytes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VAX family</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512 bytes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IBM AS/400</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512 bytes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DEC Alpha</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 Kbytes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MIPS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 Kbytes to 16 Mbytes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UltraSPARC</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 Kbytes to 4 Mbytes</a:t>
                      </a:r>
                      <a:endParaRPr kumimoji="1" lang="en-US" altLang="zh-CN" sz="4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Pentium</a:t>
                      </a:r>
                      <a:endParaRPr kumimoji="1" lang="en-US" altLang="zh-CN" sz="4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4 Kbytes to 4 Mbytes</a:t>
                      </a:r>
                      <a:endParaRPr kumimoji="1" lang="en-US" altLang="zh-CN" sz="4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  PowerPC</a:t>
                      </a:r>
                      <a:endParaRPr kumimoji="1" lang="en-US" altLang="zh-CN" sz="4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  4 Kbytes</a:t>
                      </a:r>
                      <a:endParaRPr kumimoji="1" lang="en-US" altLang="zh-CN" sz="4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Inverted Page Tables</a:t>
            </a:r>
            <a:endParaRPr lang="zh-CN" altLang="en-US" dirty="0"/>
          </a:p>
        </p:txBody>
      </p:sp>
      <p:sp>
        <p:nvSpPr>
          <p:cNvPr id="3" name="内容占位符 2"/>
          <p:cNvSpPr>
            <a:spLocks noGrp="1"/>
          </p:cNvSpPr>
          <p:nvPr>
            <p:ph idx="1"/>
          </p:nvPr>
        </p:nvSpPr>
        <p:spPr/>
        <p:txBody>
          <a:bodyPr>
            <a:normAutofit/>
          </a:bodyPr>
          <a:lstStyle/>
          <a:p>
            <a:pPr>
              <a:spcBef>
                <a:spcPts val="500"/>
              </a:spcBef>
            </a:pPr>
            <a:r>
              <a:rPr lang="en-US" altLang="zh-CN" dirty="0">
                <a:solidFill>
                  <a:srgbClr val="0000FF"/>
                </a:solidFill>
              </a:rPr>
              <a:t>Purpose</a:t>
            </a:r>
            <a:r>
              <a:rPr lang="en-US" altLang="zh-CN" dirty="0"/>
              <a:t>: to reduce the amount of physical memory needed to track virtual-to-physical address translations. </a:t>
            </a:r>
            <a:endParaRPr lang="en-US" altLang="zh-CN" dirty="0"/>
          </a:p>
          <a:p>
            <a:pPr lvl="1">
              <a:spcBef>
                <a:spcPts val="500"/>
              </a:spcBef>
            </a:pPr>
            <a:r>
              <a:rPr lang="en-US" altLang="zh-CN" dirty="0"/>
              <a:t>has one entry per frame of physical memory.</a:t>
            </a:r>
            <a:endParaRPr lang="en-US" altLang="zh-CN" dirty="0"/>
          </a:p>
          <a:p>
            <a:pPr lvl="1">
              <a:spcBef>
                <a:spcPts val="500"/>
              </a:spcBef>
            </a:pPr>
            <a:r>
              <a:rPr lang="en-US" altLang="zh-CN" dirty="0"/>
              <a:t>indexed by the pair &lt;process-id, page-number&gt;.</a:t>
            </a:r>
            <a:endParaRPr lang="en-US" altLang="zh-CN" dirty="0"/>
          </a:p>
          <a:p>
            <a:pPr lvl="1">
              <a:spcBef>
                <a:spcPts val="500"/>
              </a:spcBef>
            </a:pPr>
            <a:r>
              <a:rPr lang="en-US" altLang="zh-CN" dirty="0"/>
              <a:t>keep information about which virtual memory page is stored in each physical frame.</a:t>
            </a:r>
            <a:endParaRPr lang="en-US" altLang="zh-CN" dirty="0"/>
          </a:p>
          <a:p>
            <a:pPr>
              <a:spcBef>
                <a:spcPts val="500"/>
              </a:spcBef>
            </a:pPr>
            <a:r>
              <a:rPr lang="en-US" altLang="zh-CN" dirty="0"/>
              <a:t>When page faults, other information required.</a:t>
            </a:r>
            <a:endParaRPr lang="en-US" altLang="zh-CN" dirty="0"/>
          </a:p>
          <a:p>
            <a:pPr lvl="1">
              <a:spcBef>
                <a:spcPts val="500"/>
              </a:spcBef>
            </a:pPr>
            <a:r>
              <a:rPr lang="en-US" altLang="zh-CN" dirty="0" err="1"/>
              <a:t>e.g</a:t>
            </a:r>
            <a:r>
              <a:rPr lang="en-US" altLang="zh-CN" dirty="0"/>
              <a:t> on where each virtual page is located, the number of pages.</a:t>
            </a:r>
            <a:endParaRPr lang="zh-CN" altLang="en-US" dirty="0"/>
          </a:p>
          <a:p>
            <a:pPr>
              <a:spcBef>
                <a:spcPts val="500"/>
              </a:spcBef>
            </a:pPr>
            <a:r>
              <a:rPr lang="en-US" altLang="zh-CN" dirty="0"/>
              <a:t>An external page table (one per process) must be kept. </a:t>
            </a:r>
            <a:endParaRPr lang="en-US" altLang="zh-CN" dirty="0"/>
          </a:p>
          <a:p>
            <a:pPr lvl="1">
              <a:spcBef>
                <a:spcPts val="500"/>
              </a:spcBef>
            </a:pPr>
            <a:r>
              <a:rPr lang="en-US" altLang="zh-CN" dirty="0"/>
              <a:t>Be paged in and out of memory as necessary.</a:t>
            </a:r>
            <a:endParaRPr lang="en-US" altLang="zh-CN" dirty="0"/>
          </a:p>
          <a:p>
            <a:pPr>
              <a:spcBef>
                <a:spcPts val="500"/>
              </a:spcBef>
            </a:pPr>
            <a:r>
              <a:rPr lang="en-US" altLang="zh-CN" dirty="0"/>
              <a:t>A page fault may now cause the virtual memory manager to generate another page fault to page in the external page table it needs.</a:t>
            </a:r>
            <a:endParaRPr lang="en-US" altLang="zh-CN"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ltLang="zh-CN" dirty="0"/>
              <a:t>Program structure </a:t>
            </a:r>
            <a:endParaRPr lang="en-US" altLang="zh-CN" dirty="0"/>
          </a:p>
        </p:txBody>
      </p:sp>
      <p:sp>
        <p:nvSpPr>
          <p:cNvPr id="264195" name="Rectangle 3"/>
          <p:cNvSpPr>
            <a:spLocks noGrp="1" noChangeArrowheads="1"/>
          </p:cNvSpPr>
          <p:nvPr>
            <p:ph idx="1"/>
          </p:nvPr>
        </p:nvSpPr>
        <p:spPr/>
        <p:txBody>
          <a:bodyPr/>
          <a:lstStyle/>
          <a:p>
            <a:pPr>
              <a:lnSpc>
                <a:spcPct val="90000"/>
              </a:lnSpc>
              <a:spcBef>
                <a:spcPts val="600"/>
              </a:spcBef>
              <a:tabLst>
                <a:tab pos="3319145" algn="l"/>
                <a:tab pos="3651250" algn="l"/>
              </a:tabLst>
            </a:pPr>
            <a:r>
              <a:rPr lang="en-US" altLang="zh-CN" dirty="0"/>
              <a:t>Page size = 1024 words</a:t>
            </a:r>
            <a:endParaRPr lang="en-US" altLang="zh-CN" dirty="0"/>
          </a:p>
          <a:p>
            <a:pPr>
              <a:lnSpc>
                <a:spcPct val="90000"/>
              </a:lnSpc>
              <a:spcBef>
                <a:spcPts val="600"/>
              </a:spcBef>
              <a:tabLst>
                <a:tab pos="3319145" algn="l"/>
                <a:tab pos="3651250" algn="l"/>
              </a:tabLst>
            </a:pPr>
            <a:r>
              <a:rPr lang="en-US" altLang="zh-CN" dirty="0" err="1"/>
              <a:t>int</a:t>
            </a:r>
            <a:r>
              <a:rPr lang="en-US" altLang="zh-CN" dirty="0"/>
              <a:t> A[ ][ ] = new </a:t>
            </a:r>
            <a:r>
              <a:rPr lang="en-US" altLang="zh-CN" dirty="0" err="1"/>
              <a:t>int</a:t>
            </a:r>
            <a:r>
              <a:rPr lang="en-US" altLang="zh-CN" dirty="0"/>
              <a:t>[1024][1024];</a:t>
            </a:r>
            <a:endParaRPr lang="en-US" altLang="zh-CN" dirty="0"/>
          </a:p>
          <a:p>
            <a:pPr>
              <a:lnSpc>
                <a:spcPct val="90000"/>
              </a:lnSpc>
              <a:spcBef>
                <a:spcPts val="600"/>
              </a:spcBef>
              <a:tabLst>
                <a:tab pos="3319145" algn="l"/>
                <a:tab pos="3651250" algn="l"/>
              </a:tabLst>
            </a:pPr>
            <a:r>
              <a:rPr lang="en-US" altLang="zh-CN" dirty="0"/>
              <a:t>Each row is stored in one page </a:t>
            </a:r>
            <a:endParaRPr lang="en-US" altLang="zh-CN" dirty="0"/>
          </a:p>
          <a:p>
            <a:pPr>
              <a:lnSpc>
                <a:spcPct val="90000"/>
              </a:lnSpc>
              <a:spcBef>
                <a:spcPts val="600"/>
              </a:spcBef>
              <a:tabLst>
                <a:tab pos="3319145" algn="l"/>
                <a:tab pos="3651250" algn="l"/>
              </a:tabLst>
            </a:pPr>
            <a:r>
              <a:rPr lang="en-US" altLang="zh-CN" dirty="0"/>
              <a:t>The OS allocates fewer than 1024 frames to the entire program</a:t>
            </a:r>
            <a:endParaRPr lang="en-US" altLang="zh-CN" dirty="0"/>
          </a:p>
          <a:p>
            <a:pPr>
              <a:lnSpc>
                <a:spcPct val="90000"/>
              </a:lnSpc>
              <a:spcBef>
                <a:spcPts val="600"/>
              </a:spcBef>
              <a:tabLst>
                <a:tab pos="3319145" algn="l"/>
                <a:tab pos="3651250" algn="l"/>
              </a:tabLst>
            </a:pPr>
            <a:r>
              <a:rPr lang="en-US" altLang="zh-CN" dirty="0"/>
              <a:t>Program 1: </a:t>
            </a:r>
            <a:endParaRPr lang="en-US" altLang="zh-CN" dirty="0"/>
          </a:p>
          <a:p>
            <a:pPr lvl="1">
              <a:lnSpc>
                <a:spcPct val="90000"/>
              </a:lnSpc>
              <a:spcBef>
                <a:spcPts val="600"/>
              </a:spcBef>
              <a:tabLst>
                <a:tab pos="3319145" algn="l"/>
                <a:tab pos="3651250" algn="l"/>
              </a:tabLst>
            </a:pPr>
            <a:endParaRPr lang="en-US" altLang="zh-CN" dirty="0"/>
          </a:p>
          <a:p>
            <a:pPr lvl="1">
              <a:lnSpc>
                <a:spcPct val="90000"/>
              </a:lnSpc>
              <a:spcBef>
                <a:spcPts val="600"/>
              </a:spcBef>
              <a:tabLst>
                <a:tab pos="3319145" algn="l"/>
                <a:tab pos="3651250" algn="l"/>
              </a:tabLst>
            </a:pPr>
            <a:endParaRPr lang="en-US" altLang="zh-CN" dirty="0"/>
          </a:p>
          <a:p>
            <a:pPr lvl="1">
              <a:lnSpc>
                <a:spcPct val="90000"/>
              </a:lnSpc>
              <a:spcBef>
                <a:spcPts val="600"/>
              </a:spcBef>
              <a:tabLst>
                <a:tab pos="3319145" algn="l"/>
                <a:tab pos="3651250" algn="l"/>
              </a:tabLst>
            </a:pPr>
            <a:endParaRPr lang="en-US" altLang="zh-CN" dirty="0"/>
          </a:p>
          <a:p>
            <a:pPr>
              <a:spcBef>
                <a:spcPts val="600"/>
              </a:spcBef>
              <a:tabLst>
                <a:tab pos="3319145" algn="l"/>
                <a:tab pos="3651250" algn="l"/>
              </a:tabLst>
            </a:pPr>
            <a:r>
              <a:rPr lang="en-US" altLang="zh-CN" dirty="0"/>
              <a:t>Program 2</a:t>
            </a:r>
            <a:endParaRPr lang="en-US" altLang="zh-CN" dirty="0"/>
          </a:p>
          <a:p>
            <a:pPr lvl="1">
              <a:spcBef>
                <a:spcPts val="600"/>
              </a:spcBef>
              <a:tabLst>
                <a:tab pos="3319145" algn="l"/>
                <a:tab pos="3651250" algn="l"/>
              </a:tabLst>
            </a:pPr>
            <a:endParaRPr lang="en-US" altLang="zh-CN" dirty="0"/>
          </a:p>
          <a:p>
            <a:pPr lvl="1">
              <a:spcBef>
                <a:spcPts val="600"/>
              </a:spcBef>
              <a:tabLst>
                <a:tab pos="3319145" algn="l"/>
                <a:tab pos="3651250" algn="l"/>
              </a:tabLst>
            </a:pPr>
            <a:endParaRPr lang="en-US" altLang="zh-CN" dirty="0"/>
          </a:p>
          <a:p>
            <a:pPr>
              <a:lnSpc>
                <a:spcPct val="90000"/>
              </a:lnSpc>
              <a:spcBef>
                <a:spcPts val="600"/>
              </a:spcBef>
              <a:buNone/>
              <a:tabLst>
                <a:tab pos="3319145" algn="l"/>
                <a:tab pos="3651250" algn="l"/>
              </a:tabLst>
            </a:pPr>
            <a:endParaRPr lang="en-US" altLang="zh-CN" dirty="0"/>
          </a:p>
        </p:txBody>
      </p:sp>
      <p:sp>
        <p:nvSpPr>
          <p:cNvPr id="5" name="灯片编号占位符 3"/>
          <p:cNvSpPr>
            <a:spLocks noGrp="1"/>
          </p:cNvSpPr>
          <p:nvPr>
            <p:ph type="sldNum" sz="quarter" idx="10"/>
          </p:nvPr>
        </p:nvSpPr>
        <p:spPr/>
        <p:txBody>
          <a:bodyPr/>
          <a:lstStyle/>
          <a:p>
            <a:fld id="{3A439F3C-8C2B-40CD-A388-20E963F9132F}" type="slidenum">
              <a:rPr lang="en-US" altLang="zh-CN"/>
            </a:fld>
            <a:endParaRPr lang="en-US" altLang="zh-CN"/>
          </a:p>
        </p:txBody>
      </p:sp>
      <p:pic>
        <p:nvPicPr>
          <p:cNvPr id="3" name="图片 2"/>
          <p:cNvPicPr>
            <a:picLocks noChangeAspect="1"/>
          </p:cNvPicPr>
          <p:nvPr/>
        </p:nvPicPr>
        <p:blipFill>
          <a:blip r:embed="rId1"/>
          <a:stretch>
            <a:fillRect/>
          </a:stretch>
        </p:blipFill>
        <p:spPr>
          <a:xfrm>
            <a:off x="2945650" y="3023955"/>
            <a:ext cx="4112028" cy="1260000"/>
          </a:xfrm>
          <a:prstGeom prst="rect">
            <a:avLst/>
          </a:prstGeom>
        </p:spPr>
      </p:pic>
      <p:pic>
        <p:nvPicPr>
          <p:cNvPr id="6" name="图片 5"/>
          <p:cNvPicPr>
            <a:picLocks noChangeAspect="1"/>
          </p:cNvPicPr>
          <p:nvPr/>
        </p:nvPicPr>
        <p:blipFill>
          <a:blip r:embed="rId2"/>
          <a:stretch>
            <a:fillRect/>
          </a:stretch>
        </p:blipFill>
        <p:spPr>
          <a:xfrm>
            <a:off x="2945650" y="4752294"/>
            <a:ext cx="4284000" cy="1377006"/>
          </a:xfrm>
          <a:prstGeom prst="rect">
            <a:avLst/>
          </a:prstGeom>
        </p:spPr>
      </p:pic>
      <p:sp>
        <p:nvSpPr>
          <p:cNvPr id="7" name="矩形 6"/>
          <p:cNvSpPr/>
          <p:nvPr/>
        </p:nvSpPr>
        <p:spPr bwMode="auto">
          <a:xfrm>
            <a:off x="8128811" y="3249360"/>
            <a:ext cx="3465385" cy="6300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b="1" dirty="0"/>
              <a:t>1024 </a:t>
            </a:r>
            <a:r>
              <a:rPr lang="en-US" altLang="zh-CN" b="1" dirty="0">
                <a:sym typeface="Symbol" panose="05050102010706020507" pitchFamily="18" charset="2"/>
              </a:rPr>
              <a:t></a:t>
            </a:r>
            <a:r>
              <a:rPr lang="en-US" altLang="zh-CN" b="1" dirty="0"/>
              <a:t> 1024 page faults</a:t>
            </a:r>
            <a:endParaRPr lang="en-US" altLang="zh-CN" b="1" dirty="0"/>
          </a:p>
        </p:txBody>
      </p:sp>
      <p:sp>
        <p:nvSpPr>
          <p:cNvPr id="10" name="矩形 9"/>
          <p:cNvSpPr/>
          <p:nvPr/>
        </p:nvSpPr>
        <p:spPr bwMode="auto">
          <a:xfrm>
            <a:off x="8128811" y="5125797"/>
            <a:ext cx="3465385" cy="6300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b="1" dirty="0"/>
              <a:t>1024  page faults</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left)">
                                      <p:cBhvr>
                                        <p:cTn id="7" dur="500"/>
                                        <p:tgtEl>
                                          <p:spTgt spid="26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5">
                                            <p:txEl>
                                              <p:pRg st="1" end="1"/>
                                            </p:txEl>
                                          </p:spTgt>
                                        </p:tgtEl>
                                        <p:attrNameLst>
                                          <p:attrName>style.visibility</p:attrName>
                                        </p:attrNameLst>
                                      </p:cBhvr>
                                      <p:to>
                                        <p:strVal val="visible"/>
                                      </p:to>
                                    </p:set>
                                    <p:animEffect transition="in" filter="wipe(left)">
                                      <p:cBhvr>
                                        <p:cTn id="12" dur="500"/>
                                        <p:tgtEl>
                                          <p:spTgt spid="26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4195">
                                            <p:txEl>
                                              <p:pRg st="2" end="2"/>
                                            </p:txEl>
                                          </p:spTgt>
                                        </p:tgtEl>
                                        <p:attrNameLst>
                                          <p:attrName>style.visibility</p:attrName>
                                        </p:attrNameLst>
                                      </p:cBhvr>
                                      <p:to>
                                        <p:strVal val="visible"/>
                                      </p:to>
                                    </p:set>
                                    <p:animEffect transition="in" filter="wipe(left)">
                                      <p:cBhvr>
                                        <p:cTn id="17" dur="500"/>
                                        <p:tgtEl>
                                          <p:spTgt spid="264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4195">
                                            <p:txEl>
                                              <p:pRg st="3" end="3"/>
                                            </p:txEl>
                                          </p:spTgt>
                                        </p:tgtEl>
                                        <p:attrNameLst>
                                          <p:attrName>style.visibility</p:attrName>
                                        </p:attrNameLst>
                                      </p:cBhvr>
                                      <p:to>
                                        <p:strVal val="visible"/>
                                      </p:to>
                                    </p:set>
                                    <p:animEffect transition="in" filter="wipe(left)">
                                      <p:cBhvr>
                                        <p:cTn id="22" dur="500"/>
                                        <p:tgtEl>
                                          <p:spTgt spid="264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wipe(left)">
                                      <p:cBhvr>
                                        <p:cTn id="27" dur="500"/>
                                        <p:tgtEl>
                                          <p:spTgt spid="264195">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4195">
                                            <p:txEl>
                                              <p:pRg st="8" end="8"/>
                                            </p:txEl>
                                          </p:spTgt>
                                        </p:tgtEl>
                                        <p:attrNameLst>
                                          <p:attrName>style.visibility</p:attrName>
                                        </p:attrNameLst>
                                      </p:cBhvr>
                                      <p:to>
                                        <p:strVal val="visible"/>
                                      </p:to>
                                    </p:set>
                                    <p:animEffect transition="in" filter="wipe(left)">
                                      <p:cBhvr>
                                        <p:cTn id="36" dur="500"/>
                                        <p:tgtEl>
                                          <p:spTgt spid="264195">
                                            <p:txEl>
                                              <p:pRg st="8" end="8"/>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uiExpand="1" build="p"/>
      <p:bldP spid="7" grpId="0" animBg="1"/>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structure</a:t>
            </a:r>
            <a:endParaRPr lang="zh-CN" altLang="en-US" dirty="0"/>
          </a:p>
        </p:txBody>
      </p:sp>
      <p:sp>
        <p:nvSpPr>
          <p:cNvPr id="3" name="内容占位符 2"/>
          <p:cNvSpPr>
            <a:spLocks noGrp="1"/>
          </p:cNvSpPr>
          <p:nvPr>
            <p:ph idx="1"/>
          </p:nvPr>
        </p:nvSpPr>
        <p:spPr/>
        <p:txBody>
          <a:bodyPr>
            <a:normAutofit/>
          </a:bodyPr>
          <a:lstStyle/>
          <a:p>
            <a:pPr>
              <a:spcBef>
                <a:spcPts val="600"/>
              </a:spcBef>
            </a:pPr>
            <a:r>
              <a:rPr lang="en-US" altLang="zh-CN" dirty="0"/>
              <a:t>Careful selection of data structures and programming structures can </a:t>
            </a:r>
            <a:r>
              <a:rPr lang="en-US" altLang="zh-CN" dirty="0">
                <a:solidFill>
                  <a:srgbClr val="0000FF"/>
                </a:solidFill>
              </a:rPr>
              <a:t>increase</a:t>
            </a:r>
            <a:r>
              <a:rPr lang="en-US" altLang="zh-CN" dirty="0"/>
              <a:t> </a:t>
            </a:r>
            <a:r>
              <a:rPr lang="en-US" altLang="zh-CN" dirty="0">
                <a:solidFill>
                  <a:srgbClr val="0000FF"/>
                </a:solidFill>
              </a:rPr>
              <a:t>locality</a:t>
            </a:r>
            <a:r>
              <a:rPr lang="en-US" altLang="zh-CN" dirty="0"/>
              <a:t>,  and hence </a:t>
            </a:r>
            <a:r>
              <a:rPr lang="en-US" altLang="zh-CN" dirty="0">
                <a:solidFill>
                  <a:srgbClr val="0000FF"/>
                </a:solidFill>
              </a:rPr>
              <a:t>lower</a:t>
            </a:r>
            <a:r>
              <a:rPr lang="en-US" altLang="zh-CN" dirty="0"/>
              <a:t> the page-fault rate and the number of pages in the working set.  e.g.</a:t>
            </a:r>
            <a:endParaRPr lang="en-US" altLang="zh-CN" dirty="0"/>
          </a:p>
          <a:p>
            <a:pPr lvl="1">
              <a:spcBef>
                <a:spcPts val="600"/>
              </a:spcBef>
            </a:pPr>
            <a:r>
              <a:rPr lang="en-US" altLang="zh-CN" dirty="0"/>
              <a:t>A stack has good locality, since access is always made to the top. </a:t>
            </a:r>
            <a:endParaRPr lang="en-US" altLang="zh-CN" dirty="0"/>
          </a:p>
          <a:p>
            <a:pPr lvl="1">
              <a:spcBef>
                <a:spcPts val="600"/>
              </a:spcBef>
            </a:pPr>
            <a:r>
              <a:rPr lang="en-US" altLang="zh-CN" dirty="0"/>
              <a:t>A hash table is designed to scatter references, producing bad locality.</a:t>
            </a:r>
            <a:endParaRPr lang="en-US" altLang="zh-CN" dirty="0"/>
          </a:p>
          <a:p>
            <a:pPr>
              <a:spcBef>
                <a:spcPts val="600"/>
              </a:spcBef>
            </a:pPr>
            <a:r>
              <a:rPr lang="en-US" altLang="zh-CN" dirty="0"/>
              <a:t>compiler and loader have a significant effect on paging. </a:t>
            </a:r>
            <a:endParaRPr lang="en-US" altLang="zh-CN" dirty="0"/>
          </a:p>
          <a:p>
            <a:pPr lvl="1">
              <a:spcBef>
                <a:spcPts val="600"/>
              </a:spcBef>
            </a:pPr>
            <a:r>
              <a:rPr lang="en-US" altLang="zh-CN" dirty="0">
                <a:solidFill>
                  <a:srgbClr val="0000FF"/>
                </a:solidFill>
              </a:rPr>
              <a:t>Separating</a:t>
            </a:r>
            <a:r>
              <a:rPr lang="en-US" altLang="zh-CN" dirty="0"/>
              <a:t> code and data and generating </a:t>
            </a:r>
            <a:r>
              <a:rPr lang="en-US" altLang="zh-CN" dirty="0">
                <a:solidFill>
                  <a:srgbClr val="0000FF"/>
                </a:solidFill>
              </a:rPr>
              <a:t>reentrant</a:t>
            </a:r>
            <a:r>
              <a:rPr lang="en-US" altLang="zh-CN" dirty="0"/>
              <a:t> code means that code pages can be read-only, and  will never be modified. </a:t>
            </a:r>
            <a:endParaRPr lang="en-US" altLang="zh-CN" dirty="0"/>
          </a:p>
          <a:p>
            <a:pPr lvl="2">
              <a:spcBef>
                <a:spcPts val="600"/>
              </a:spcBef>
            </a:pPr>
            <a:r>
              <a:rPr lang="en-US" altLang="zh-CN" sz="2400" dirty="0"/>
              <a:t>Clean pages do not have to be paged out to be replaced. </a:t>
            </a:r>
            <a:endParaRPr lang="en-US" altLang="zh-CN" sz="2400" dirty="0"/>
          </a:p>
          <a:p>
            <a:pPr lvl="1">
              <a:spcBef>
                <a:spcPts val="600"/>
              </a:spcBef>
            </a:pPr>
            <a:r>
              <a:rPr lang="en-US" altLang="zh-CN" dirty="0"/>
              <a:t>loader can avoid placing routines across page boundaries</a:t>
            </a:r>
            <a:endParaRPr lang="en-US" altLang="zh-CN" dirty="0"/>
          </a:p>
          <a:p>
            <a:pPr lvl="2">
              <a:spcBef>
                <a:spcPts val="600"/>
              </a:spcBef>
            </a:pPr>
            <a:r>
              <a:rPr lang="en-US" altLang="zh-CN" sz="2400" dirty="0"/>
              <a:t>keeping each routine completely in one page.</a:t>
            </a:r>
            <a:endParaRPr lang="en-US" altLang="zh-CN" sz="2400" dirty="0"/>
          </a:p>
          <a:p>
            <a:pPr lvl="2">
              <a:spcBef>
                <a:spcPts val="600"/>
              </a:spcBef>
            </a:pPr>
            <a:r>
              <a:rPr lang="en-US" altLang="zh-CN" sz="2400" dirty="0"/>
              <a:t>Routines that call each other many times can be packed into the same page.</a:t>
            </a:r>
            <a:endParaRPr lang="zh-CN" altLang="en-US" sz="2400"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dirty="0"/>
              <a:t>I/O Interlock and page locking </a:t>
            </a:r>
            <a:endParaRPr lang="en-US" altLang="zh-CN" dirty="0"/>
          </a:p>
        </p:txBody>
      </p:sp>
      <p:sp>
        <p:nvSpPr>
          <p:cNvPr id="2" name="内容占位符 1"/>
          <p:cNvSpPr>
            <a:spLocks noGrp="1"/>
          </p:cNvSpPr>
          <p:nvPr>
            <p:ph idx="1"/>
          </p:nvPr>
        </p:nvSpPr>
        <p:spPr/>
        <p:txBody>
          <a:bodyPr>
            <a:normAutofit/>
          </a:bodyPr>
          <a:lstStyle/>
          <a:p>
            <a:pPr>
              <a:spcBef>
                <a:spcPts val="600"/>
              </a:spcBef>
            </a:pPr>
            <a:r>
              <a:rPr lang="en-US" altLang="zh-CN" dirty="0"/>
              <a:t>Sometimes pages must be locked into memory.</a:t>
            </a:r>
            <a:endParaRPr lang="en-US" altLang="zh-CN" dirty="0"/>
          </a:p>
          <a:p>
            <a:pPr>
              <a:spcBef>
                <a:spcPts val="600"/>
              </a:spcBef>
            </a:pPr>
            <a:r>
              <a:rPr lang="en-US" altLang="zh-CN" dirty="0"/>
              <a:t>Consider pending I/O. </a:t>
            </a:r>
            <a:endParaRPr lang="en-US" altLang="zh-CN" dirty="0"/>
          </a:p>
          <a:p>
            <a:pPr lvl="1">
              <a:spcBef>
                <a:spcPts val="600"/>
              </a:spcBef>
            </a:pPr>
            <a:r>
              <a:rPr lang="en-US" altLang="zh-CN" dirty="0"/>
              <a:t>Pages that are used for I/O from a device must be locked from being selected for eviction by a page replacement algorithm.</a:t>
            </a:r>
            <a:endParaRPr lang="en-US" altLang="zh-CN" dirty="0"/>
          </a:p>
          <a:p>
            <a:pPr>
              <a:spcBef>
                <a:spcPts val="600"/>
              </a:spcBef>
            </a:pPr>
            <a:r>
              <a:rPr lang="en-US" altLang="zh-CN" dirty="0"/>
              <a:t>Never to execute I/O to user memory.</a:t>
            </a:r>
            <a:endParaRPr lang="en-US" altLang="zh-CN" dirty="0"/>
          </a:p>
          <a:p>
            <a:pPr lvl="1">
              <a:spcBef>
                <a:spcPts val="600"/>
              </a:spcBef>
            </a:pPr>
            <a:r>
              <a:rPr lang="en-US" altLang="zh-CN" dirty="0"/>
              <a:t>Data are copied between system memory and user memory.</a:t>
            </a:r>
            <a:endParaRPr lang="en-US" altLang="zh-CN" dirty="0"/>
          </a:p>
          <a:p>
            <a:pPr lvl="1">
              <a:spcBef>
                <a:spcPts val="600"/>
              </a:spcBef>
            </a:pPr>
            <a:r>
              <a:rPr lang="en-US" altLang="zh-CN" dirty="0"/>
              <a:t>I/O takes place only between system memory and I/O device.</a:t>
            </a:r>
            <a:endParaRPr lang="en-US" altLang="zh-CN" dirty="0"/>
          </a:p>
          <a:p>
            <a:pPr>
              <a:spcBef>
                <a:spcPts val="600"/>
              </a:spcBef>
            </a:pPr>
            <a:r>
              <a:rPr lang="en-US" altLang="zh-CN" dirty="0"/>
              <a:t>Allow pages to be locked into memory.</a:t>
            </a:r>
            <a:endParaRPr lang="en-US" altLang="zh-CN" dirty="0"/>
          </a:p>
          <a:p>
            <a:pPr lvl="1">
              <a:spcBef>
                <a:spcPts val="600"/>
              </a:spcBef>
            </a:pPr>
            <a:r>
              <a:rPr lang="en-US" altLang="zh-CN" dirty="0"/>
              <a:t>A lock bit is associated with every frames.</a:t>
            </a:r>
            <a:endParaRPr lang="en-US" altLang="zh-CN" dirty="0"/>
          </a:p>
          <a:p>
            <a:pPr lvl="1">
              <a:spcBef>
                <a:spcPts val="600"/>
              </a:spcBef>
            </a:pPr>
            <a:r>
              <a:rPr lang="en-US" altLang="zh-CN" dirty="0"/>
              <a:t>Locked page cannot be replaced</a:t>
            </a:r>
            <a:endParaRPr lang="en-US" altLang="zh-CN" dirty="0"/>
          </a:p>
          <a:p>
            <a:pPr lvl="1">
              <a:spcBef>
                <a:spcPts val="600"/>
              </a:spcBef>
            </a:pPr>
            <a:r>
              <a:rPr lang="en-US" altLang="zh-CN" dirty="0"/>
              <a:t>When I/O complete, unlocked.</a:t>
            </a:r>
            <a:endParaRPr lang="en-US" altLang="zh-CN" dirty="0"/>
          </a:p>
          <a:p>
            <a:pPr>
              <a:spcBef>
                <a:spcPts val="600"/>
              </a:spcBef>
            </a:pPr>
            <a:r>
              <a:rPr lang="en-US" altLang="en-US" dirty="0">
                <a:solidFill>
                  <a:srgbClr val="0000FF"/>
                </a:solidFill>
              </a:rPr>
              <a:t>Pinning </a:t>
            </a:r>
            <a:r>
              <a:rPr lang="en-US" altLang="en-US" dirty="0"/>
              <a:t>of pages to lock into memory.</a:t>
            </a:r>
            <a:endParaRPr lang="en-US" altLang="zh-CN" dirty="0"/>
          </a:p>
        </p:txBody>
      </p:sp>
      <p:sp>
        <p:nvSpPr>
          <p:cNvPr id="4" name="灯片编号占位符 3"/>
          <p:cNvSpPr>
            <a:spLocks noGrp="1"/>
          </p:cNvSpPr>
          <p:nvPr>
            <p:ph type="sldNum" sz="quarter" idx="10"/>
          </p:nvPr>
        </p:nvSpPr>
        <p:spPr/>
        <p:txBody>
          <a:bodyPr/>
          <a:lstStyle/>
          <a:p>
            <a:fld id="{927A680E-95BD-4F7D-BE91-66D9F918455F}" type="slidenum">
              <a:rPr lang="en-US" altLang="zh-CN"/>
            </a:fld>
            <a:endParaRPr lang="en-US" altLang="zh-CN"/>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62120" y="4355448"/>
            <a:ext cx="2520280" cy="2260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left)">
                                      <p:cBhvr>
                                        <p:cTn id="20" dur="500"/>
                                        <p:tgtEl>
                                          <p:spTgt spid="2">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left)">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500"/>
                                        <p:tgtEl>
                                          <p:spTgt spid="2">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left)">
                                      <p:cBhvr>
                                        <p:cTn id="34" dur="500"/>
                                        <p:tgtEl>
                                          <p:spTgt spid="2">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left)">
                                      <p:cBhvr>
                                        <p:cTn id="37" dur="500"/>
                                        <p:tgtEl>
                                          <p:spTgt spid="2">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wipe(left)">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146"/>
                                        </p:tgtEl>
                                        <p:attrNameLst>
                                          <p:attrName>style.visibility</p:attrName>
                                        </p:attrNameLst>
                                      </p:cBhvr>
                                      <p:to>
                                        <p:strVal val="visible"/>
                                      </p:to>
                                    </p:set>
                                    <p:animEffect transition="in" filter="wipe(left)">
                                      <p:cBhvr>
                                        <p:cTn id="45" dur="500"/>
                                        <p:tgtEl>
                                          <p:spTgt spid="614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txEl>
                                              <p:pRg st="10" end="10"/>
                                            </p:txEl>
                                          </p:spTgt>
                                        </p:tgtEl>
                                        <p:attrNameLst>
                                          <p:attrName>style.visibility</p:attrName>
                                        </p:attrNameLst>
                                      </p:cBhvr>
                                      <p:to>
                                        <p:strVal val="visible"/>
                                      </p:to>
                                    </p:set>
                                    <p:animEffect transition="in" filter="wipe(left)">
                                      <p:cBhvr>
                                        <p:cTn id="5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 Interlock and page locking</a:t>
            </a:r>
            <a:endParaRPr lang="zh-CN" altLang="en-US" dirty="0"/>
          </a:p>
        </p:txBody>
      </p:sp>
      <p:sp>
        <p:nvSpPr>
          <p:cNvPr id="5" name="内容占位符 4"/>
          <p:cNvSpPr>
            <a:spLocks noGrp="1"/>
          </p:cNvSpPr>
          <p:nvPr>
            <p:ph idx="1"/>
          </p:nvPr>
        </p:nvSpPr>
        <p:spPr/>
        <p:txBody>
          <a:bodyPr/>
          <a:lstStyle/>
          <a:p>
            <a:r>
              <a:rPr lang="en-US" altLang="zh-CN" dirty="0"/>
              <a:t>Some or all of the OS kernel is locked into memory.</a:t>
            </a:r>
            <a:endParaRPr lang="en-US" altLang="zh-CN" dirty="0"/>
          </a:p>
          <a:p>
            <a:r>
              <a:rPr lang="en-US" altLang="zh-CN" dirty="0"/>
              <a:t>User processes may need to lock pages into memory.</a:t>
            </a:r>
            <a:endParaRPr lang="en-US" altLang="zh-CN" dirty="0"/>
          </a:p>
          <a:p>
            <a:r>
              <a:rPr lang="en-US" altLang="zh-CN" dirty="0"/>
              <a:t>Consider: system with demanding paging, priority scheduling, global replacement. </a:t>
            </a:r>
            <a:endParaRPr lang="en-US" altLang="zh-CN" dirty="0"/>
          </a:p>
          <a:p>
            <a:pPr lvl="1"/>
            <a:r>
              <a:rPr lang="en-US" altLang="zh-CN" dirty="0"/>
              <a:t>A low-priority process L faults. </a:t>
            </a:r>
            <a:endParaRPr lang="en-US" altLang="zh-CN" dirty="0"/>
          </a:p>
          <a:p>
            <a:pPr lvl="2"/>
            <a:r>
              <a:rPr lang="en-US" altLang="zh-CN" sz="2400" dirty="0"/>
              <a:t>OS selecting a replacement frame, and paging the necessary page in.</a:t>
            </a:r>
            <a:endParaRPr lang="en-US" altLang="zh-CN" sz="2400" dirty="0"/>
          </a:p>
          <a:p>
            <a:pPr lvl="2"/>
            <a:r>
              <a:rPr lang="en-US" altLang="zh-CN" sz="2400" dirty="0"/>
              <a:t>Then, L</a:t>
            </a:r>
            <a:r>
              <a:rPr lang="en-US" altLang="zh-CN" sz="2400" baseline="-25000" dirty="0"/>
              <a:t> </a:t>
            </a:r>
            <a:r>
              <a:rPr lang="en-US" altLang="zh-CN" sz="2400" dirty="0"/>
              <a:t>enters the ready queue. It may not be selected for a long time. </a:t>
            </a:r>
            <a:endParaRPr lang="en-US" altLang="zh-CN" sz="2400" dirty="0"/>
          </a:p>
          <a:p>
            <a:pPr lvl="1"/>
            <a:r>
              <a:rPr lang="en-US" altLang="zh-CN" dirty="0"/>
              <a:t>While L</a:t>
            </a:r>
            <a:r>
              <a:rPr lang="en-US" altLang="zh-CN" baseline="-25000" dirty="0"/>
              <a:t> </a:t>
            </a:r>
            <a:r>
              <a:rPr lang="en-US" altLang="zh-CN" dirty="0"/>
              <a:t>waits, a high-priority process H</a:t>
            </a:r>
            <a:r>
              <a:rPr lang="en-US" altLang="zh-CN" baseline="-25000" dirty="0"/>
              <a:t> </a:t>
            </a:r>
            <a:r>
              <a:rPr lang="en-US" altLang="zh-CN" dirty="0"/>
              <a:t>faults. </a:t>
            </a:r>
            <a:endParaRPr lang="en-US" altLang="zh-CN" dirty="0"/>
          </a:p>
          <a:p>
            <a:pPr lvl="2"/>
            <a:r>
              <a:rPr lang="en-US" altLang="zh-CN" sz="2400" dirty="0"/>
              <a:t>Looking for a victim, it is the page that L</a:t>
            </a:r>
            <a:r>
              <a:rPr lang="en-US" altLang="zh-CN" sz="2400" baseline="-25000" dirty="0"/>
              <a:t> </a:t>
            </a:r>
            <a:r>
              <a:rPr lang="en-US" altLang="zh-CN" sz="2400" dirty="0"/>
              <a:t>just brought in -- clean and has not been used for a long time.</a:t>
            </a:r>
            <a:endParaRPr lang="en-US" altLang="zh-CN" sz="2400"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wipe(left)">
                                      <p:cBhvr>
                                        <p:cTn id="3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 Interlock and page locking</a:t>
            </a:r>
            <a:endParaRPr lang="zh-CN" altLang="en-US" dirty="0"/>
          </a:p>
        </p:txBody>
      </p:sp>
      <p:sp>
        <p:nvSpPr>
          <p:cNvPr id="6" name="内容占位符 5"/>
          <p:cNvSpPr>
            <a:spLocks noGrp="1"/>
          </p:cNvSpPr>
          <p:nvPr>
            <p:ph idx="1"/>
          </p:nvPr>
        </p:nvSpPr>
        <p:spPr/>
        <p:txBody>
          <a:bodyPr/>
          <a:lstStyle/>
          <a:p>
            <a:r>
              <a:rPr lang="en-US" altLang="zh-CN" dirty="0"/>
              <a:t>Use the </a:t>
            </a:r>
            <a:r>
              <a:rPr lang="en-US" altLang="zh-CN" dirty="0">
                <a:solidFill>
                  <a:srgbClr val="0000FF"/>
                </a:solidFill>
              </a:rPr>
              <a:t>lock</a:t>
            </a:r>
            <a:r>
              <a:rPr lang="en-US" altLang="zh-CN" dirty="0"/>
              <a:t> </a:t>
            </a:r>
            <a:r>
              <a:rPr lang="en-US" altLang="zh-CN" dirty="0">
                <a:solidFill>
                  <a:srgbClr val="0000FF"/>
                </a:solidFill>
              </a:rPr>
              <a:t>bit</a:t>
            </a:r>
            <a:r>
              <a:rPr lang="en-US" altLang="zh-CN" dirty="0"/>
              <a:t>, to prevent replacement of a newly brought-in page until it can be used at least once. </a:t>
            </a:r>
            <a:endParaRPr lang="en-US" altLang="zh-CN" dirty="0"/>
          </a:p>
          <a:p>
            <a:pPr lvl="1"/>
            <a:r>
              <a:rPr lang="en-US" altLang="zh-CN" dirty="0"/>
              <a:t>When a page is selected for replacement, its lock bit is turned on. </a:t>
            </a:r>
            <a:endParaRPr lang="en-US" altLang="zh-CN" dirty="0"/>
          </a:p>
          <a:p>
            <a:pPr lvl="1"/>
            <a:r>
              <a:rPr lang="en-US" altLang="zh-CN" dirty="0"/>
              <a:t>Lock remains on until the faulting process is again dispatched.</a:t>
            </a:r>
            <a:endParaRPr lang="en-US" altLang="zh-CN" dirty="0"/>
          </a:p>
          <a:p>
            <a:r>
              <a:rPr lang="en-US" altLang="zh-CN" dirty="0"/>
              <a:t>Most OSes have a </a:t>
            </a:r>
            <a:r>
              <a:rPr lang="en-US" altLang="zh-CN" dirty="0">
                <a:solidFill>
                  <a:srgbClr val="0000FF"/>
                </a:solidFill>
              </a:rPr>
              <a:t>system</a:t>
            </a:r>
            <a:r>
              <a:rPr lang="en-US" altLang="zh-CN" dirty="0"/>
              <a:t> </a:t>
            </a:r>
            <a:r>
              <a:rPr lang="en-US" altLang="zh-CN" dirty="0">
                <a:solidFill>
                  <a:srgbClr val="0000FF"/>
                </a:solidFill>
              </a:rPr>
              <a:t>call</a:t>
            </a:r>
            <a:r>
              <a:rPr lang="en-US" altLang="zh-CN" dirty="0"/>
              <a:t> allowing an application to request a region of its logical address space be </a:t>
            </a:r>
            <a:r>
              <a:rPr lang="en-US" altLang="zh-CN" dirty="0">
                <a:solidFill>
                  <a:srgbClr val="0000FF"/>
                </a:solidFill>
              </a:rPr>
              <a:t>pinned</a:t>
            </a:r>
            <a:r>
              <a:rPr lang="en-US" altLang="zh-CN" dirty="0"/>
              <a:t>.</a:t>
            </a:r>
            <a:endParaRPr lang="en-US" altLang="zh-CN" dirty="0"/>
          </a:p>
          <a:p>
            <a:r>
              <a:rPr lang="en-US" altLang="zh-CN" dirty="0"/>
              <a:t>Dangerous:  lock bit may get turned on but never turned off.</a:t>
            </a:r>
            <a:endParaRPr lang="en-US" altLang="zh-CN" dirty="0"/>
          </a:p>
          <a:p>
            <a:pPr lvl="1"/>
            <a:r>
              <a:rPr lang="en-US" altLang="zh-CN" dirty="0"/>
              <a:t>Locked frame becomes </a:t>
            </a:r>
            <a:r>
              <a:rPr lang="en-US" altLang="zh-CN" dirty="0">
                <a:solidFill>
                  <a:srgbClr val="0000FF"/>
                </a:solidFill>
              </a:rPr>
              <a:t>unusable</a:t>
            </a:r>
            <a:r>
              <a:rPr lang="en-US" altLang="zh-CN" dirty="0"/>
              <a:t>.</a:t>
            </a:r>
            <a:endParaRPr lang="en-US" altLang="zh-CN"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sp>
        <p:nvSpPr>
          <p:cNvPr id="3" name="动作按钮: 结束 10">
            <a:hlinkClick r:id="" action="ppaction://noaction" highlightClick="1"/>
          </p:cNvPr>
          <p:cNvSpPr/>
          <p:nvPr/>
        </p:nvSpPr>
        <p:spPr bwMode="auto">
          <a:xfrm>
            <a:off x="11676620" y="6354325"/>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left)">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left)">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32"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circle(ou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zh-CN" dirty="0"/>
              <a:t>9.10  Operating System Examples(*)</a:t>
            </a:r>
            <a:endParaRPr lang="en-US" altLang="zh-CN" dirty="0"/>
          </a:p>
        </p:txBody>
      </p:sp>
      <p:sp>
        <p:nvSpPr>
          <p:cNvPr id="286723" name="Rectangle 3"/>
          <p:cNvSpPr>
            <a:spLocks noGrp="1" noChangeArrowheads="1"/>
          </p:cNvSpPr>
          <p:nvPr>
            <p:ph idx="1"/>
          </p:nvPr>
        </p:nvSpPr>
        <p:spPr/>
        <p:txBody>
          <a:bodyPr/>
          <a:lstStyle/>
          <a:p>
            <a:r>
              <a:rPr lang="en-US" altLang="zh-CN" dirty="0"/>
              <a:t>Windows</a:t>
            </a:r>
            <a:endParaRPr lang="en-US" altLang="zh-CN" dirty="0"/>
          </a:p>
          <a:p>
            <a:pPr lvl="1"/>
            <a:r>
              <a:rPr lang="en-US" altLang="zh-CN" dirty="0"/>
              <a:t>demand </a:t>
            </a:r>
            <a:r>
              <a:rPr lang="en-US" altLang="zh-CN" dirty="0">
                <a:solidFill>
                  <a:srgbClr val="0000FF"/>
                </a:solidFill>
              </a:rPr>
              <a:t>paging</a:t>
            </a:r>
            <a:r>
              <a:rPr lang="en-US" altLang="zh-CN" dirty="0"/>
              <a:t> </a:t>
            </a:r>
            <a:r>
              <a:rPr lang="en-US" altLang="zh-CN" dirty="0">
                <a:solidFill>
                  <a:srgbClr val="0000FF"/>
                </a:solidFill>
              </a:rPr>
              <a:t>with</a:t>
            </a:r>
            <a:r>
              <a:rPr lang="en-US" altLang="zh-CN" dirty="0"/>
              <a:t> </a:t>
            </a:r>
            <a:r>
              <a:rPr lang="en-US" altLang="zh-CN" dirty="0">
                <a:solidFill>
                  <a:srgbClr val="0000FF"/>
                </a:solidFill>
              </a:rPr>
              <a:t>clustering</a:t>
            </a:r>
            <a:endParaRPr lang="en-US" altLang="zh-CN" dirty="0">
              <a:solidFill>
                <a:srgbClr val="0000FF"/>
              </a:solidFill>
            </a:endParaRPr>
          </a:p>
          <a:p>
            <a:pPr lvl="1"/>
            <a:r>
              <a:rPr lang="en-US" altLang="zh-CN" dirty="0"/>
              <a:t>maintains </a:t>
            </a:r>
            <a:r>
              <a:rPr lang="en-US" altLang="zh-CN" dirty="0">
                <a:solidFill>
                  <a:srgbClr val="0000FF"/>
                </a:solidFill>
              </a:rPr>
              <a:t>a list of free frames </a:t>
            </a:r>
            <a:r>
              <a:rPr lang="en-US" altLang="zh-CN" dirty="0"/>
              <a:t>and a </a:t>
            </a:r>
            <a:r>
              <a:rPr lang="en-US" altLang="zh-CN" dirty="0">
                <a:solidFill>
                  <a:srgbClr val="0000FF"/>
                </a:solidFill>
              </a:rPr>
              <a:t>threshold</a:t>
            </a:r>
            <a:r>
              <a:rPr lang="en-US" altLang="zh-CN" dirty="0"/>
              <a:t> value</a:t>
            </a:r>
            <a:endParaRPr lang="en-US" altLang="zh-CN" dirty="0"/>
          </a:p>
          <a:p>
            <a:pPr lvl="1"/>
            <a:r>
              <a:rPr lang="en-US" altLang="zh-CN" dirty="0"/>
              <a:t>Processes: </a:t>
            </a:r>
            <a:r>
              <a:rPr lang="en-US" altLang="zh-CN" dirty="0">
                <a:solidFill>
                  <a:srgbClr val="0000FF"/>
                </a:solidFill>
              </a:rPr>
              <a:t>working set minimum</a:t>
            </a:r>
            <a:r>
              <a:rPr lang="en-US" altLang="zh-CN" dirty="0"/>
              <a:t> and</a:t>
            </a:r>
            <a:r>
              <a:rPr lang="en-US" altLang="zh-CN" dirty="0">
                <a:solidFill>
                  <a:srgbClr val="0000FF"/>
                </a:solidFill>
              </a:rPr>
              <a:t> maximum.</a:t>
            </a:r>
            <a:endParaRPr lang="en-US" altLang="zh-CN" dirty="0">
              <a:solidFill>
                <a:srgbClr val="0000FF"/>
              </a:solidFill>
            </a:endParaRPr>
          </a:p>
          <a:p>
            <a:pPr lvl="2"/>
            <a:r>
              <a:rPr lang="en-US" altLang="zh-CN" dirty="0">
                <a:solidFill>
                  <a:srgbClr val="0000FF"/>
                </a:solidFill>
              </a:rPr>
              <a:t>At working set maximum, </a:t>
            </a:r>
            <a:r>
              <a:rPr lang="en-US" altLang="zh-CN" dirty="0"/>
              <a:t>using </a:t>
            </a:r>
            <a:r>
              <a:rPr lang="en-US" altLang="zh-CN" dirty="0">
                <a:solidFill>
                  <a:srgbClr val="0000FF"/>
                </a:solidFill>
              </a:rPr>
              <a:t>local</a:t>
            </a:r>
            <a:r>
              <a:rPr lang="en-US" altLang="zh-CN" dirty="0"/>
              <a:t> LRU policy</a:t>
            </a:r>
            <a:endParaRPr lang="en-US" altLang="zh-CN" dirty="0">
              <a:solidFill>
                <a:srgbClr val="0000FF"/>
              </a:solidFill>
            </a:endParaRPr>
          </a:p>
          <a:p>
            <a:pPr lvl="1"/>
            <a:r>
              <a:rPr lang="en-US" altLang="zh-CN" i="1" dirty="0">
                <a:solidFill>
                  <a:srgbClr val="0000FF"/>
                </a:solidFill>
              </a:rPr>
              <a:t>clock</a:t>
            </a:r>
            <a:r>
              <a:rPr lang="en-US" altLang="zh-CN" i="1" dirty="0"/>
              <a:t> </a:t>
            </a:r>
            <a:r>
              <a:rPr lang="en-US" altLang="zh-CN" dirty="0"/>
              <a:t>/ </a:t>
            </a:r>
            <a:r>
              <a:rPr lang="en-US" altLang="zh-CN" dirty="0">
                <a:solidFill>
                  <a:srgbClr val="0000FF"/>
                </a:solidFill>
              </a:rPr>
              <a:t>FIFO</a:t>
            </a:r>
            <a:r>
              <a:rPr lang="en-US" altLang="zh-CN" dirty="0"/>
              <a:t> algorithm, up to the type of  processor</a:t>
            </a:r>
            <a:endParaRPr lang="en-US" altLang="zh-CN" dirty="0"/>
          </a:p>
          <a:p>
            <a:r>
              <a:rPr lang="en-US" altLang="zh-CN" dirty="0"/>
              <a:t>Solaris </a:t>
            </a:r>
            <a:endParaRPr lang="en-US" altLang="zh-CN" dirty="0"/>
          </a:p>
          <a:p>
            <a:pPr lvl="1"/>
            <a:r>
              <a:rPr lang="en-US" altLang="zh-CN" dirty="0"/>
              <a:t>demand </a:t>
            </a:r>
            <a:r>
              <a:rPr lang="en-US" altLang="zh-CN" dirty="0">
                <a:solidFill>
                  <a:srgbClr val="0000FF"/>
                </a:solidFill>
              </a:rPr>
              <a:t>paging</a:t>
            </a:r>
            <a:endParaRPr lang="en-US" altLang="zh-CN" dirty="0">
              <a:solidFill>
                <a:srgbClr val="0000FF"/>
              </a:solidFill>
            </a:endParaRPr>
          </a:p>
          <a:p>
            <a:pPr lvl="1"/>
            <a:r>
              <a:rPr lang="en-US" altLang="zh-CN" dirty="0"/>
              <a:t>Maintains </a:t>
            </a:r>
            <a:r>
              <a:rPr lang="en-US" altLang="zh-CN" dirty="0">
                <a:solidFill>
                  <a:srgbClr val="0000FF"/>
                </a:solidFill>
              </a:rPr>
              <a:t>a list of free pages</a:t>
            </a:r>
            <a:endParaRPr lang="en-US" altLang="zh-CN" dirty="0">
              <a:solidFill>
                <a:srgbClr val="0000FF"/>
              </a:solidFill>
            </a:endParaRPr>
          </a:p>
          <a:p>
            <a:pPr lvl="1"/>
            <a:r>
              <a:rPr lang="en-US" altLang="zh-CN" kern="1200" dirty="0">
                <a:latin typeface="Times New Roman" panose="02020603050405020304" pitchFamily="18" charset="0"/>
                <a:ea typeface="宋体" panose="02010600030101010101" pitchFamily="2" charset="-122"/>
              </a:rPr>
              <a:t>Maintains </a:t>
            </a:r>
            <a:r>
              <a:rPr lang="en-US" altLang="zh-CN" kern="1200" dirty="0">
                <a:solidFill>
                  <a:srgbClr val="0000FF"/>
                </a:solidFill>
                <a:latin typeface="Times New Roman" panose="02020603050405020304" pitchFamily="18" charset="0"/>
                <a:ea typeface="宋体" panose="02010600030101010101" pitchFamily="2" charset="-122"/>
              </a:rPr>
              <a:t>a cache list of pages </a:t>
            </a:r>
            <a:r>
              <a:rPr lang="en-US" altLang="zh-CN" kern="1200" dirty="0">
                <a:latin typeface="Times New Roman" panose="02020603050405020304" pitchFamily="18" charset="0"/>
                <a:ea typeface="宋体" panose="02010600030101010101" pitchFamily="2" charset="-122"/>
              </a:rPr>
              <a:t>that have been "freed" but have not yet been overwritten</a:t>
            </a:r>
            <a:endParaRPr lang="en-US" altLang="zh-CN" dirty="0"/>
          </a:p>
          <a:p>
            <a:pPr lvl="1"/>
            <a:r>
              <a:rPr lang="en-US" altLang="zh-CN" dirty="0">
                <a:solidFill>
                  <a:srgbClr val="0000FF"/>
                </a:solidFill>
              </a:rPr>
              <a:t>second chance </a:t>
            </a:r>
            <a:r>
              <a:rPr lang="en-US" altLang="zh-CN" dirty="0"/>
              <a:t>algorithm, two-hand clock</a:t>
            </a:r>
            <a:endParaRPr lang="en-US" altLang="zh-CN" dirty="0"/>
          </a:p>
        </p:txBody>
      </p:sp>
      <p:sp>
        <p:nvSpPr>
          <p:cNvPr id="4" name="灯片编号占位符 3"/>
          <p:cNvSpPr>
            <a:spLocks noGrp="1"/>
          </p:cNvSpPr>
          <p:nvPr>
            <p:ph type="sldNum" sz="quarter" idx="10"/>
          </p:nvPr>
        </p:nvSpPr>
        <p:spPr/>
        <p:txBody>
          <a:bodyPr/>
          <a:lstStyle/>
          <a:p>
            <a:fld id="{62E2F980-7CB7-4E12-A3A2-F2609A62C2B5}" type="slidenum">
              <a:rPr lang="en-US" altLang="zh-CN"/>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dirty="0"/>
              <a:t>Valid-Invalid Bit</a:t>
            </a:r>
            <a:endParaRPr lang="en-US" altLang="zh-CN" dirty="0"/>
          </a:p>
        </p:txBody>
      </p:sp>
      <p:sp>
        <p:nvSpPr>
          <p:cNvPr id="180227" name="Rectangle 3"/>
          <p:cNvSpPr>
            <a:spLocks noGrp="1" noChangeArrowheads="1"/>
          </p:cNvSpPr>
          <p:nvPr>
            <p:ph idx="1"/>
          </p:nvPr>
        </p:nvSpPr>
        <p:spPr>
          <a:xfrm>
            <a:off x="396648" y="1089360"/>
            <a:ext cx="8354648" cy="5363828"/>
          </a:xfrm>
        </p:spPr>
        <p:txBody>
          <a:bodyPr>
            <a:normAutofit/>
          </a:bodyPr>
          <a:lstStyle/>
          <a:p>
            <a:pPr>
              <a:lnSpc>
                <a:spcPct val="110000"/>
              </a:lnSpc>
              <a:spcBef>
                <a:spcPts val="600"/>
              </a:spcBef>
            </a:pPr>
            <a:r>
              <a:rPr lang="en-US" altLang="zh-CN" dirty="0"/>
              <a:t>With each page table entry a valid–invalid bit is associated.</a:t>
            </a:r>
            <a:endParaRPr lang="en-US" altLang="zh-CN" dirty="0"/>
          </a:p>
          <a:p>
            <a:pPr lvl="1">
              <a:lnSpc>
                <a:spcPct val="110000"/>
              </a:lnSpc>
              <a:spcBef>
                <a:spcPts val="600"/>
              </a:spcBef>
            </a:pPr>
            <a:r>
              <a:rPr lang="en-US" altLang="zh-CN" dirty="0">
                <a:solidFill>
                  <a:srgbClr val="0000FF"/>
                </a:solidFill>
              </a:rPr>
              <a:t>v</a:t>
            </a:r>
            <a:r>
              <a:rPr lang="en-US" altLang="zh-CN" dirty="0"/>
              <a:t> </a:t>
            </a:r>
            <a:r>
              <a:rPr lang="en-US" altLang="zh-CN" dirty="0">
                <a:sym typeface="Symbol" panose="05050102010706020507" pitchFamily="18" charset="2"/>
              </a:rPr>
              <a:t> </a:t>
            </a:r>
            <a:r>
              <a:rPr lang="en-US" altLang="zh-CN" dirty="0"/>
              <a:t>valid &amp; </a:t>
            </a:r>
            <a:r>
              <a:rPr lang="en-US" altLang="zh-CN" dirty="0">
                <a:sym typeface="Symbol" panose="05050102010706020507" pitchFamily="18" charset="2"/>
              </a:rPr>
              <a:t>in-memory, </a:t>
            </a:r>
            <a:endParaRPr lang="en-US" altLang="zh-CN" dirty="0">
              <a:sym typeface="Symbol" panose="05050102010706020507" pitchFamily="18" charset="2"/>
            </a:endParaRPr>
          </a:p>
          <a:p>
            <a:pPr lvl="1">
              <a:lnSpc>
                <a:spcPct val="110000"/>
              </a:lnSpc>
              <a:spcBef>
                <a:spcPts val="600"/>
              </a:spcBef>
            </a:pPr>
            <a:r>
              <a:rPr lang="en-US" altLang="zh-CN" dirty="0">
                <a:sym typeface="Symbol" panose="05050102010706020507" pitchFamily="18" charset="2"/>
              </a:rPr>
              <a:t> </a:t>
            </a:r>
            <a:r>
              <a:rPr lang="en-US" altLang="zh-CN" dirty="0">
                <a:solidFill>
                  <a:srgbClr val="0000FF"/>
                </a:solidFill>
                <a:sym typeface="Symbol" panose="05050102010706020507" pitchFamily="18" charset="2"/>
              </a:rPr>
              <a:t>i</a:t>
            </a:r>
            <a:r>
              <a:rPr lang="en-US" altLang="zh-CN" dirty="0"/>
              <a:t> </a:t>
            </a:r>
            <a:r>
              <a:rPr lang="en-US" altLang="zh-CN" dirty="0">
                <a:sym typeface="Symbol" panose="05050102010706020507" pitchFamily="18" charset="2"/>
              </a:rPr>
              <a:t> </a:t>
            </a:r>
            <a:r>
              <a:rPr lang="en-US" altLang="zh-CN" dirty="0"/>
              <a:t>invalid or valid but </a:t>
            </a:r>
            <a:r>
              <a:rPr lang="en-US" altLang="zh-CN" dirty="0">
                <a:sym typeface="Symbol" panose="05050102010706020507" pitchFamily="18" charset="2"/>
              </a:rPr>
              <a:t>not-in-memory</a:t>
            </a:r>
            <a:endParaRPr lang="en-US" altLang="zh-CN" dirty="0">
              <a:sym typeface="Symbol" panose="05050102010706020507" pitchFamily="18" charset="2"/>
            </a:endParaRPr>
          </a:p>
          <a:p>
            <a:pPr>
              <a:lnSpc>
                <a:spcPct val="110000"/>
              </a:lnSpc>
              <a:spcBef>
                <a:spcPts val="600"/>
              </a:spcBef>
            </a:pPr>
            <a:r>
              <a:rPr lang="en-US" altLang="zh-CN" dirty="0">
                <a:sym typeface="Symbol" panose="05050102010706020507" pitchFamily="18" charset="2"/>
              </a:rPr>
              <a:t>Initially valid–invalid bit is set to </a:t>
            </a:r>
            <a:r>
              <a:rPr lang="en-US" altLang="zh-CN" dirty="0">
                <a:solidFill>
                  <a:srgbClr val="0000FF"/>
                </a:solidFill>
                <a:sym typeface="Symbol" panose="05050102010706020507" pitchFamily="18" charset="2"/>
              </a:rPr>
              <a:t>"i"</a:t>
            </a:r>
            <a:r>
              <a:rPr lang="en-US" altLang="zh-CN" dirty="0">
                <a:sym typeface="Symbol" panose="05050102010706020507" pitchFamily="18" charset="2"/>
              </a:rPr>
              <a:t> on all entries.</a:t>
            </a:r>
            <a:endParaRPr lang="en-US" altLang="zh-CN" dirty="0">
              <a:sym typeface="Symbol" panose="05050102010706020507" pitchFamily="18" charset="2"/>
            </a:endParaRPr>
          </a:p>
          <a:p>
            <a:pPr>
              <a:lnSpc>
                <a:spcPct val="110000"/>
              </a:lnSpc>
              <a:spcBef>
                <a:spcPts val="600"/>
              </a:spcBef>
            </a:pPr>
            <a:r>
              <a:rPr lang="en-US" altLang="zh-CN" dirty="0">
                <a:sym typeface="Symbol" panose="05050102010706020507" pitchFamily="18" charset="2"/>
              </a:rPr>
              <a:t>When a page is loaded into a frame, the frame# is written  into the page-table entry, and set the Valid-Invalid bit to </a:t>
            </a:r>
            <a:r>
              <a:rPr lang="en-US" altLang="zh-CN" dirty="0">
                <a:solidFill>
                  <a:srgbClr val="0000FF"/>
                </a:solidFill>
                <a:sym typeface="Symbol" panose="05050102010706020507" pitchFamily="18" charset="2"/>
              </a:rPr>
              <a:t>"v"</a:t>
            </a:r>
            <a:r>
              <a:rPr lang="en-US" altLang="zh-CN" dirty="0">
                <a:sym typeface="Symbol" panose="05050102010706020507" pitchFamily="18" charset="2"/>
              </a:rPr>
              <a:t>.</a:t>
            </a:r>
            <a:endParaRPr lang="en-US" altLang="zh-CN" dirty="0">
              <a:sym typeface="Symbol" panose="05050102010706020507" pitchFamily="18" charset="2"/>
            </a:endParaRPr>
          </a:p>
          <a:p>
            <a:pPr>
              <a:lnSpc>
                <a:spcPct val="110000"/>
              </a:lnSpc>
              <a:spcBef>
                <a:spcPts val="600"/>
              </a:spcBef>
            </a:pPr>
            <a:r>
              <a:rPr lang="en-US" altLang="zh-CN" dirty="0">
                <a:sym typeface="Symbol" panose="05050102010706020507" pitchFamily="18" charset="2"/>
              </a:rPr>
              <a:t>During address translation, if valid–invalid bit in page table entry is </a:t>
            </a:r>
            <a:r>
              <a:rPr lang="en-US" altLang="zh-CN" dirty="0">
                <a:solidFill>
                  <a:srgbClr val="0000FF"/>
                </a:solidFill>
                <a:sym typeface="Symbol" panose="05050102010706020507" pitchFamily="18" charset="2"/>
              </a:rPr>
              <a:t>i </a:t>
            </a:r>
            <a:r>
              <a:rPr lang="en-US" altLang="zh-CN" dirty="0">
                <a:sym typeface="Symbol" panose="05050102010706020507" pitchFamily="18" charset="2"/>
              </a:rPr>
              <a:t> </a:t>
            </a:r>
            <a:r>
              <a:rPr lang="en-US" altLang="zh-CN" dirty="0">
                <a:solidFill>
                  <a:srgbClr val="0000FF"/>
                </a:solidFill>
                <a:sym typeface="Symbol" panose="05050102010706020507" pitchFamily="18" charset="2"/>
              </a:rPr>
              <a:t>page fault</a:t>
            </a:r>
            <a:r>
              <a:rPr lang="zh-CN" altLang="en-US" dirty="0">
                <a:sym typeface="Symbol" panose="05050102010706020507" pitchFamily="18" charset="2"/>
              </a:rPr>
              <a:t>（缺页）</a:t>
            </a:r>
            <a:r>
              <a:rPr lang="en-US" altLang="zh-CN" dirty="0">
                <a:sym typeface="Symbol" panose="05050102010706020507" pitchFamily="18" charset="2"/>
              </a:rPr>
              <a:t>.</a:t>
            </a:r>
            <a:endParaRPr lang="zh-CN" altLang="en-US" dirty="0">
              <a:sym typeface="Symbol" panose="05050102010706020507" pitchFamily="18" charset="2"/>
            </a:endParaRPr>
          </a:p>
          <a:p>
            <a:pPr>
              <a:lnSpc>
                <a:spcPct val="110000"/>
              </a:lnSpc>
              <a:spcBef>
                <a:spcPts val="600"/>
              </a:spcBef>
            </a:pPr>
            <a:endParaRPr lang="en-US" altLang="zh-CN" dirty="0">
              <a:sym typeface="Symbol" panose="05050102010706020507" pitchFamily="18" charset="2"/>
            </a:endParaRPr>
          </a:p>
        </p:txBody>
      </p:sp>
      <p:sp>
        <p:nvSpPr>
          <p:cNvPr id="30" name="灯片编号占位符 3"/>
          <p:cNvSpPr>
            <a:spLocks noGrp="1"/>
          </p:cNvSpPr>
          <p:nvPr>
            <p:ph type="sldNum" sz="quarter" idx="10"/>
          </p:nvPr>
        </p:nvSpPr>
        <p:spPr/>
        <p:txBody>
          <a:bodyPr/>
          <a:lstStyle/>
          <a:p>
            <a:fld id="{DE624A34-9E29-4E3F-88ED-01A22F0418C1}" type="slidenum">
              <a:rPr lang="en-US" altLang="zh-CN"/>
            </a:fld>
            <a:endParaRPr lang="en-US" altLang="zh-CN" dirty="0"/>
          </a:p>
        </p:txBody>
      </p:sp>
      <p:pic>
        <p:nvPicPr>
          <p:cNvPr id="271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63128" y="1493785"/>
            <a:ext cx="2885176" cy="41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animEffect transition="in" filter="wipe(left)">
                                      <p:cBhvr>
                                        <p:cTn id="13" dur="500"/>
                                        <p:tgtEl>
                                          <p:spTgt spid="1802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0227">
                                            <p:txEl>
                                              <p:pRg st="5" end="5"/>
                                            </p:txEl>
                                          </p:spTgt>
                                        </p:tgtEl>
                                        <p:attrNameLst>
                                          <p:attrName>style.visibility</p:attrName>
                                        </p:attrNameLst>
                                      </p:cBhvr>
                                      <p:to>
                                        <p:strVal val="visible"/>
                                      </p:to>
                                    </p:set>
                                    <p:animEffect transition="in" filter="wipe(left)">
                                      <p:cBhvr>
                                        <p:cTn id="28"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zh-CN" altLang="en-US" dirty="0"/>
              <a:t>课后作业及研究性学习</a:t>
            </a:r>
            <a:endParaRPr lang="en-US" altLang="zh-CN" dirty="0"/>
          </a:p>
        </p:txBody>
      </p:sp>
      <p:sp>
        <p:nvSpPr>
          <p:cNvPr id="291843" name="Rectangle 3"/>
          <p:cNvSpPr>
            <a:spLocks noGrp="1" noChangeArrowheads="1"/>
          </p:cNvSpPr>
          <p:nvPr>
            <p:ph idx="1"/>
          </p:nvPr>
        </p:nvSpPr>
        <p:spPr/>
        <p:txBody>
          <a:bodyPr/>
          <a:lstStyle/>
          <a:p>
            <a:pPr>
              <a:lnSpc>
                <a:spcPct val="90000"/>
              </a:lnSpc>
            </a:pPr>
            <a:r>
              <a:rPr lang="zh-CN" altLang="en-US" dirty="0"/>
              <a:t>作业</a:t>
            </a:r>
            <a:endParaRPr lang="en-US" altLang="zh-CN" dirty="0"/>
          </a:p>
          <a:p>
            <a:pPr lvl="1">
              <a:lnSpc>
                <a:spcPct val="90000"/>
              </a:lnSpc>
            </a:pPr>
            <a:r>
              <a:rPr lang="zh-CN" altLang="en-US" dirty="0"/>
              <a:t>内存中逻辑地址到物理地址的转换</a:t>
            </a:r>
            <a:endParaRPr lang="en-US" altLang="zh-CN" dirty="0"/>
          </a:p>
          <a:p>
            <a:pPr lvl="1">
              <a:lnSpc>
                <a:spcPct val="90000"/>
              </a:lnSpc>
            </a:pPr>
            <a:r>
              <a:rPr lang="zh-CN" altLang="en-US" dirty="0"/>
              <a:t>比较不同的内存管理模式</a:t>
            </a:r>
            <a:endParaRPr lang="en-US" altLang="zh-CN" dirty="0"/>
          </a:p>
          <a:p>
            <a:pPr>
              <a:lnSpc>
                <a:spcPct val="90000"/>
              </a:lnSpc>
            </a:pPr>
            <a:r>
              <a:rPr lang="zh-CN" altLang="en-US" dirty="0"/>
              <a:t>实验</a:t>
            </a:r>
            <a:endParaRPr lang="en-US" altLang="zh-CN" dirty="0"/>
          </a:p>
          <a:p>
            <a:pPr lvl="1">
              <a:lnSpc>
                <a:spcPct val="90000"/>
              </a:lnSpc>
            </a:pPr>
            <a:r>
              <a:rPr lang="zh-CN" altLang="en-US" dirty="0"/>
              <a:t>编码实现页面置换算法</a:t>
            </a:r>
            <a:endParaRPr lang="en-US" altLang="zh-CN" dirty="0"/>
          </a:p>
          <a:p>
            <a:pPr>
              <a:lnSpc>
                <a:spcPct val="90000"/>
              </a:lnSpc>
            </a:pPr>
            <a:r>
              <a:rPr lang="zh-CN" altLang="en-US" dirty="0"/>
              <a:t>研究性学习</a:t>
            </a:r>
            <a:endParaRPr lang="en-US" altLang="zh-CN" dirty="0"/>
          </a:p>
          <a:p>
            <a:pPr lvl="1">
              <a:lnSpc>
                <a:spcPct val="90000"/>
              </a:lnSpc>
            </a:pPr>
            <a:r>
              <a:rPr lang="zh-CN" altLang="en-US" dirty="0"/>
              <a:t>国产内存产品调研，撰写调研报告</a:t>
            </a:r>
            <a:endParaRPr lang="en-US" altLang="zh-CN" dirty="0"/>
          </a:p>
          <a:p>
            <a:pPr marL="0" indent="0">
              <a:lnSpc>
                <a:spcPct val="90000"/>
              </a:lnSpc>
              <a:buNone/>
            </a:pPr>
            <a:endParaRPr lang="en-US" altLang="zh-CN" dirty="0"/>
          </a:p>
        </p:txBody>
      </p:sp>
      <p:sp>
        <p:nvSpPr>
          <p:cNvPr id="4" name="灯片编号占位符 3"/>
          <p:cNvSpPr>
            <a:spLocks noGrp="1"/>
          </p:cNvSpPr>
          <p:nvPr>
            <p:ph type="sldNum" sz="quarter" idx="10"/>
          </p:nvPr>
        </p:nvSpPr>
        <p:spPr/>
        <p:txBody>
          <a:bodyPr/>
          <a:lstStyle/>
          <a:p>
            <a:fld id="{F26EF964-0D08-4DC6-B480-8F9ADA4692A5}" type="slidenum">
              <a:rPr lang="en-US" altLang="zh-CN"/>
            </a:fld>
            <a:endParaRPr lang="en-US" altLang="zh-CN"/>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69095" y="6004275"/>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云形 1">
            <a:hlinkClick r:id="rId2" action="ppaction://hlinksldjump"/>
          </p:cNvPr>
          <p:cNvSpPr/>
          <p:nvPr/>
        </p:nvSpPr>
        <p:spPr bwMode="auto">
          <a:xfrm>
            <a:off x="920424" y="4644135"/>
            <a:ext cx="3291055" cy="1260000"/>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A3: </a:t>
            </a:r>
            <a:r>
              <a:rPr kumimoji="1" lang="en-US" altLang="zh-CN" sz="24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openEuler</a:t>
            </a:r>
            <a:endParaRPr kumimoji="1"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lang="zh-CN" altLang="en-US" b="1" dirty="0">
                <a:solidFill>
                  <a:srgbClr val="0000FF"/>
                </a:solidFill>
                <a:latin typeface="楷体" panose="02010609060101010101" pitchFamily="49" charset="-122"/>
                <a:ea typeface="楷体" panose="02010609060101010101" pitchFamily="49" charset="-122"/>
              </a:rPr>
              <a:t>按需调页</a:t>
            </a:r>
            <a:endParaRPr kumimoji="1" lang="zh-CN" altLang="en-US" sz="2400" b="1" i="0" u="none" strike="noStrike" cap="none" normalizeH="0" baseline="0" dirty="0">
              <a:ln>
                <a:noFill/>
              </a:ln>
              <a:solidFill>
                <a:srgbClr val="0000FF"/>
              </a:solidFill>
              <a:effectLst/>
              <a:latin typeface="楷体" panose="02010609060101010101" pitchFamily="49" charset="-122"/>
              <a:ea typeface="楷体" panose="02010609060101010101" pitchFamily="49" charset="-122"/>
            </a:endParaRPr>
          </a:p>
        </p:txBody>
      </p:sp>
      <p:sp>
        <p:nvSpPr>
          <p:cNvPr id="3" name="云形 2">
            <a:hlinkClick r:id="rId3" action="ppaction://hlinksldjump"/>
          </p:cNvPr>
          <p:cNvSpPr/>
          <p:nvPr/>
        </p:nvSpPr>
        <p:spPr bwMode="auto">
          <a:xfrm>
            <a:off x="4697999" y="4644135"/>
            <a:ext cx="3291055" cy="1260000"/>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A4: </a:t>
            </a:r>
            <a:r>
              <a:rPr kumimoji="1" lang="en-US" altLang="zh-CN" sz="24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openEuler</a:t>
            </a:r>
            <a:endParaRPr kumimoji="1"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lang="zh-CN" altLang="en-US" b="1" dirty="0">
                <a:solidFill>
                  <a:srgbClr val="0000FF"/>
                </a:solidFill>
                <a:latin typeface="楷体" panose="02010609060101010101" pitchFamily="49" charset="-122"/>
                <a:ea typeface="楷体" panose="02010609060101010101" pitchFamily="49" charset="-122"/>
              </a:rPr>
              <a:t>页面交换</a:t>
            </a:r>
            <a:endParaRPr kumimoji="1" lang="zh-CN" altLang="en-US" sz="2400" b="1" i="0" u="none" strike="noStrike" cap="none" normalizeH="0" baseline="0" dirty="0">
              <a:ln>
                <a:noFill/>
              </a:ln>
              <a:solidFill>
                <a:srgbClr val="0000FF"/>
              </a:solidFill>
              <a:effectLst/>
              <a:latin typeface="楷体" panose="02010609060101010101" pitchFamily="49" charset="-122"/>
              <a:ea typeface="楷体" panose="02010609060101010101" pitchFamily="49" charset="-122"/>
            </a:endParaRPr>
          </a:p>
        </p:txBody>
      </p:sp>
      <p:sp>
        <p:nvSpPr>
          <p:cNvPr id="6" name="云形 5">
            <a:hlinkClick r:id="rId4" action="ppaction://hlinksldjump"/>
          </p:cNvPr>
          <p:cNvSpPr/>
          <p:nvPr/>
        </p:nvSpPr>
        <p:spPr bwMode="auto">
          <a:xfrm>
            <a:off x="8475574" y="4644135"/>
            <a:ext cx="3291055" cy="1260000"/>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A5: </a:t>
            </a:r>
            <a:r>
              <a:rPr kumimoji="1" lang="en-US" altLang="zh-CN" sz="24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openEuler</a:t>
            </a:r>
            <a:endParaRPr kumimoji="1" lang="en-US" altLang="zh-CN" sz="24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lang="en-US" altLang="zh-CN" b="1" dirty="0">
                <a:solidFill>
                  <a:srgbClr val="0000FF"/>
                </a:solidFill>
                <a:ea typeface="黑体" panose="02010609060101010101" pitchFamily="2" charset="-122"/>
              </a:rPr>
              <a:t>buddy</a:t>
            </a:r>
            <a:endParaRPr kumimoji="1" lang="zh-CN" altLang="en-US" sz="24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A1</a:t>
            </a:r>
            <a:r>
              <a:rPr kumimoji="1" lang="zh-CN" altLang="en-US" sz="36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a:t>
            </a:r>
            <a:r>
              <a:rPr kumimoji="1" lang="en-US" altLang="zh-CN" sz="36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rPr>
              <a:t>openEuler</a:t>
            </a:r>
            <a:r>
              <a:rPr kumimoji="1" lang="en-US" altLang="zh-CN" sz="36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rPr>
              <a:t> COW</a:t>
            </a:r>
            <a:endParaRPr lang="zh-CN" altLang="en-US" dirty="0"/>
          </a:p>
        </p:txBody>
      </p:sp>
      <p:sp>
        <p:nvSpPr>
          <p:cNvPr id="3" name="内容占位符 2"/>
          <p:cNvSpPr>
            <a:spLocks noGrp="1"/>
          </p:cNvSpPr>
          <p:nvPr>
            <p:ph idx="1"/>
          </p:nvPr>
        </p:nvSpPr>
        <p:spPr/>
        <p:txBody>
          <a:bodyPr/>
          <a:lstStyle/>
          <a:p>
            <a:pPr marL="457200" indent="-457200"/>
            <a:r>
              <a:rPr lang="en-US" altLang="zh-CN" kern="0" dirty="0">
                <a:effectLst/>
              </a:rPr>
              <a:t>fork()</a:t>
            </a:r>
            <a:r>
              <a:rPr lang="zh-CN" altLang="zh-CN" kern="0" dirty="0">
                <a:effectLst/>
              </a:rPr>
              <a:t>创建的新进程与父进程有着完全一样的地址空间，这可以用两种方案来实现。</a:t>
            </a:r>
            <a:endParaRPr lang="en-US" altLang="zh-CN" kern="0" dirty="0">
              <a:effectLst/>
            </a:endParaRPr>
          </a:p>
          <a:p>
            <a:pPr marL="857250" lvl="1" indent="-457200"/>
            <a:r>
              <a:rPr lang="zh-CN" altLang="zh-CN" kern="0" dirty="0">
                <a:effectLst/>
              </a:rPr>
              <a:t>给新进程分配与父进程等量的物理内存，并把父进程在内存中的所有数据都给新进程复制一份</a:t>
            </a:r>
            <a:endParaRPr lang="en-US" altLang="zh-CN" kern="0" dirty="0">
              <a:effectLst/>
            </a:endParaRPr>
          </a:p>
          <a:p>
            <a:pPr marL="1257300" lvl="2" indent="-457200"/>
            <a:r>
              <a:rPr lang="zh-CN" altLang="zh-CN" kern="0" dirty="0">
                <a:effectLst/>
              </a:rPr>
              <a:t>分配物理页作为新进程的页表；</a:t>
            </a:r>
            <a:endParaRPr lang="en-US" altLang="zh-CN" dirty="0">
              <a:highlight>
                <a:srgbClr val="FFFF00"/>
              </a:highlight>
            </a:endParaRPr>
          </a:p>
          <a:p>
            <a:pPr marL="1257300" lvl="2" indent="-457200"/>
            <a:r>
              <a:rPr lang="zh-CN" altLang="zh-CN" kern="0" dirty="0">
                <a:effectLst/>
              </a:rPr>
              <a:t>复制父进程页表内容；</a:t>
            </a:r>
            <a:endParaRPr lang="en-US" altLang="zh-CN" kern="0" dirty="0">
              <a:effectLst/>
              <a:highlight>
                <a:srgbClr val="FFFF00"/>
              </a:highlight>
            </a:endParaRPr>
          </a:p>
          <a:p>
            <a:pPr marL="1257300" lvl="2" indent="-457200"/>
            <a:r>
              <a:rPr lang="zh-CN" altLang="zh-CN" kern="0" dirty="0">
                <a:effectLst/>
              </a:rPr>
              <a:t>对照父进程页表，为新进程页表项分配物理页并建立映射关系；</a:t>
            </a:r>
            <a:endParaRPr lang="en-US" altLang="zh-CN" dirty="0">
              <a:highlight>
                <a:srgbClr val="FFFF00"/>
              </a:highlight>
            </a:endParaRPr>
          </a:p>
          <a:p>
            <a:pPr marL="1257300" lvl="2" indent="-457200"/>
            <a:r>
              <a:rPr lang="zh-CN" altLang="zh-CN" kern="0" dirty="0">
                <a:effectLst/>
              </a:rPr>
              <a:t>将父进程的物理页内容复制到新进程相应页中。</a:t>
            </a:r>
            <a:endParaRPr lang="en-US" altLang="zh-CN" kern="0" dirty="0">
              <a:effectLst/>
            </a:endParaRPr>
          </a:p>
          <a:p>
            <a:pPr marL="857250" lvl="1" indent="-457200"/>
            <a:r>
              <a:rPr lang="en-US" altLang="zh-CN" dirty="0" err="1">
                <a:solidFill>
                  <a:srgbClr val="0000FF"/>
                </a:solidFill>
              </a:rPr>
              <a:t>openEuler</a:t>
            </a:r>
            <a:r>
              <a:rPr lang="en-US" altLang="zh-CN" dirty="0">
                <a:solidFill>
                  <a:srgbClr val="0000FF"/>
                </a:solidFill>
              </a:rPr>
              <a:t>: </a:t>
            </a:r>
            <a:r>
              <a:rPr lang="zh-CN" altLang="zh-CN" dirty="0">
                <a:solidFill>
                  <a:srgbClr val="0000FF"/>
                </a:solidFill>
              </a:rPr>
              <a:t>（</a:t>
            </a:r>
            <a:r>
              <a:rPr lang="en-US" altLang="zh-CN" dirty="0">
                <a:solidFill>
                  <a:srgbClr val="0000FF"/>
                </a:solidFill>
              </a:rPr>
              <a:t>copy on write</a:t>
            </a:r>
            <a:r>
              <a:rPr lang="zh-CN" altLang="zh-CN" dirty="0">
                <a:solidFill>
                  <a:srgbClr val="0000FF"/>
                </a:solidFill>
              </a:rPr>
              <a:t>）</a:t>
            </a:r>
            <a:br>
              <a:rPr lang="en-US" altLang="zh-CN" dirty="0"/>
            </a:br>
            <a:r>
              <a:rPr lang="zh-CN" altLang="zh-CN" dirty="0"/>
              <a:t>在新进程中建立与父进程同样的映射关系，让两个进程以只读的形式共享同一片物理内存，直到某个进程试图修改某一页内容时，再为其分配新的物理页并复制原页面内容，这被称作写时复制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COW in </a:t>
            </a:r>
            <a:r>
              <a:rPr lang="en-US" altLang="zh-CN" dirty="0" err="1"/>
              <a:t>openEuler</a:t>
            </a:r>
            <a:r>
              <a:rPr lang="en-US" altLang="zh-CN" dirty="0"/>
              <a:t> </a:t>
            </a:r>
            <a:endParaRPr lang="zh-CN" altLang="en-US" dirty="0"/>
          </a:p>
        </p:txBody>
      </p:sp>
      <p:pic>
        <p:nvPicPr>
          <p:cNvPr id="5" name="内容占位符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1460485" y="1583795"/>
            <a:ext cx="8689180" cy="3780420"/>
          </a:xfrm>
          <a:prstGeom prst="rect">
            <a:avLst/>
          </a:prstGeom>
          <a:noFill/>
          <a:ln>
            <a:noFill/>
          </a:ln>
        </p:spPr>
      </p:pic>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COW in </a:t>
            </a:r>
            <a:r>
              <a:rPr lang="en-US" altLang="zh-CN" dirty="0" err="1"/>
              <a:t>openEuler</a:t>
            </a:r>
            <a:r>
              <a:rPr lang="en-US" altLang="zh-CN" dirty="0"/>
              <a:t> </a:t>
            </a:r>
            <a:endParaRPr lang="zh-CN" altLang="en-US" dirty="0"/>
          </a:p>
        </p:txBody>
      </p:sp>
      <p:sp>
        <p:nvSpPr>
          <p:cNvPr id="3" name="内容占位符 2"/>
          <p:cNvSpPr>
            <a:spLocks noGrp="1"/>
          </p:cNvSpPr>
          <p:nvPr>
            <p:ph idx="1"/>
          </p:nvPr>
        </p:nvSpPr>
        <p:spPr/>
        <p:txBody>
          <a:bodyPr/>
          <a:lstStyle/>
          <a:p>
            <a:r>
              <a:rPr lang="zh-CN" altLang="zh-CN" dirty="0"/>
              <a:t>在页表复制过程中，还需要将用户空间中支持写时复制的物理页都标记为只读（</a:t>
            </a:r>
            <a:r>
              <a:rPr lang="en-US" altLang="zh-CN" dirty="0"/>
              <a:t>Read Only</a:t>
            </a:r>
            <a:r>
              <a:rPr lang="zh-CN" altLang="zh-CN" dirty="0"/>
              <a:t>），任意一方想写入内容都会触发缺页异常，请求内核来处理这种情况</a:t>
            </a:r>
            <a:r>
              <a:rPr lang="zh-CN" altLang="en-US" dirty="0"/>
              <a:t>。</a:t>
            </a:r>
            <a:endParaRPr lang="en-US" altLang="zh-CN" dirty="0"/>
          </a:p>
          <a:p>
            <a:r>
              <a:rPr lang="zh-CN" altLang="zh-CN" dirty="0"/>
              <a:t>内核</a:t>
            </a:r>
            <a:r>
              <a:rPr lang="zh-CN" altLang="en-US" dirty="0"/>
              <a:t>：</a:t>
            </a:r>
            <a:r>
              <a:rPr lang="zh-CN" altLang="zh-CN" dirty="0"/>
              <a:t>需要确认该缺页异常是由于写时复制引起的，之后内核会将触发缺页异常的只读物理页内容复制到一个新的可读写物理页中，并在当前进程页表中的映射关系中用新页替换旧页</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kern="0" dirty="0">
                <a:effectLst/>
                <a:latin typeface="Times New Roman" panose="02020603050405020304" pitchFamily="18" charset="0"/>
                <a:ea typeface="宋体" panose="02010600030101010101" pitchFamily="2" charset="-122"/>
                <a:cs typeface="Times New Roman" panose="02020603050405020304" pitchFamily="18" charset="0"/>
              </a:rPr>
              <a:t>关键技术</a:t>
            </a:r>
            <a:endParaRPr lang="zh-CN" altLang="en-US" dirty="0"/>
          </a:p>
        </p:txBody>
      </p:sp>
      <p:sp>
        <p:nvSpPr>
          <p:cNvPr id="3" name="内容占位符 2"/>
          <p:cNvSpPr>
            <a:spLocks noGrp="1"/>
          </p:cNvSpPr>
          <p:nvPr>
            <p:ph idx="1"/>
          </p:nvPr>
        </p:nvSpPr>
        <p:spPr/>
        <p:txBody>
          <a:bodyPr/>
          <a:lstStyle/>
          <a:p>
            <a:r>
              <a:rPr lang="zh-CN" altLang="zh-CN" kern="0" dirty="0">
                <a:effectLst/>
              </a:rPr>
              <a:t>复制映射关系</a:t>
            </a:r>
            <a:endParaRPr lang="en-US" altLang="zh-CN" kern="0" dirty="0">
              <a:effectLst/>
            </a:endParaRPr>
          </a:p>
          <a:p>
            <a:pPr lvl="1"/>
            <a:r>
              <a:rPr lang="zh-CN" altLang="zh-CN" dirty="0"/>
              <a:t>所有进程的内核空间都是相同的。不同进程的用户空间可以不同，所以函数</a:t>
            </a:r>
            <a:r>
              <a:rPr lang="en-US" altLang="zh-CN" dirty="0"/>
              <a:t>fork()</a:t>
            </a:r>
            <a:r>
              <a:rPr lang="zh-CN" altLang="zh-CN" dirty="0"/>
              <a:t>需要为新进程的每一级页表分配物理页，并从父进程对应页表中复制所有页表项</a:t>
            </a:r>
            <a:r>
              <a:rPr lang="zh-CN" altLang="en-US" dirty="0"/>
              <a:t>。</a:t>
            </a:r>
            <a:endParaRPr lang="en-US" altLang="zh-CN" dirty="0"/>
          </a:p>
          <a:p>
            <a:pPr lvl="1"/>
            <a:r>
              <a:rPr lang="zh-CN" altLang="zh-CN" dirty="0"/>
              <a:t>将物理页标记为只读，确保父进程与新进程都不能随意地修改其内容，这可以通过修改</a:t>
            </a:r>
            <a:r>
              <a:rPr lang="en-US" altLang="zh-CN" dirty="0"/>
              <a:t>PTE</a:t>
            </a:r>
            <a:r>
              <a:rPr lang="zh-CN" altLang="zh-CN" dirty="0"/>
              <a:t>页表项的权限位实现</a:t>
            </a:r>
            <a:r>
              <a:rPr lang="zh-CN" altLang="en-US" dirty="0"/>
              <a:t>。</a:t>
            </a:r>
            <a:endParaRPr lang="en-US" altLang="zh-CN" dirty="0"/>
          </a:p>
          <a:p>
            <a:pPr lvl="1"/>
            <a:r>
              <a:rPr lang="zh-CN" altLang="zh-CN" kern="0" dirty="0">
                <a:effectLst/>
              </a:rPr>
              <a:t>每个进程指向内核空间的页表都是相同的，所以只需修改用户空间部分的</a:t>
            </a:r>
            <a:r>
              <a:rPr lang="en-US" altLang="zh-CN" kern="0" dirty="0">
                <a:effectLst/>
              </a:rPr>
              <a:t>PTE</a:t>
            </a:r>
            <a:r>
              <a:rPr lang="zh-CN" altLang="zh-CN" kern="0" dirty="0">
                <a:effectLst/>
              </a:rPr>
              <a:t>页表项权限位</a:t>
            </a:r>
            <a:r>
              <a:rPr lang="zh-CN" altLang="en-US" kern="0" dirty="0">
                <a:effectLst/>
              </a:rPr>
              <a:t>。</a:t>
            </a:r>
            <a:endParaRPr lang="en-US" altLang="zh-CN" kern="0" dirty="0">
              <a:effectLst/>
            </a:endParaRPr>
          </a:p>
          <a:p>
            <a:pPr lvl="2"/>
            <a:r>
              <a:rPr lang="zh-CN" altLang="zh-CN" kern="0" dirty="0">
                <a:effectLst/>
              </a:rPr>
              <a:t>针对当前页表项，如果判定其最终指向的物理页不属于共享可写页，即支持写时复制映射，就会对父进程与新进程的当前</a:t>
            </a:r>
            <a:r>
              <a:rPr lang="en-US" altLang="zh-CN" kern="0" dirty="0">
                <a:effectLst/>
              </a:rPr>
              <a:t>PTE</a:t>
            </a:r>
            <a:r>
              <a:rPr lang="zh-CN" altLang="zh-CN" kern="0" dirty="0">
                <a:effectLst/>
              </a:rPr>
              <a:t>页表项进行写保护： 先清除可写权限，再设成只读权限。</a:t>
            </a:r>
            <a:endParaRPr lang="en-US" altLang="zh-CN" kern="0" dirty="0">
              <a:effectLst/>
            </a:endParaRPr>
          </a:p>
          <a:p>
            <a:pPr lvl="2"/>
            <a:r>
              <a:rPr lang="zh-CN" altLang="zh-CN" kern="0" dirty="0">
                <a:effectLst/>
              </a:rPr>
              <a:t>任何一方在执行过程中尝试去向该表项指向的物理页写入内容都会触发缺页异常，避免直接修改共享页内容影响到其他进程</a:t>
            </a:r>
            <a:r>
              <a:rPr lang="zh-CN" altLang="en-US" kern="0" dirty="0">
                <a:effectLst/>
              </a:rPr>
              <a:t>。</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kern="0" dirty="0">
                <a:effectLst/>
                <a:latin typeface="Times New Roman" panose="02020603050405020304" pitchFamily="18" charset="0"/>
                <a:ea typeface="宋体" panose="02010600030101010101" pitchFamily="2" charset="-122"/>
                <a:cs typeface="Times New Roman" panose="02020603050405020304" pitchFamily="18" charset="0"/>
              </a:rPr>
              <a:t>关键技术</a:t>
            </a:r>
            <a:endParaRPr lang="zh-CN" altLang="en-US" dirty="0"/>
          </a:p>
        </p:txBody>
      </p:sp>
      <p:sp>
        <p:nvSpPr>
          <p:cNvPr id="3" name="内容占位符 2"/>
          <p:cNvSpPr>
            <a:spLocks noGrp="1"/>
          </p:cNvSpPr>
          <p:nvPr>
            <p:ph idx="1"/>
          </p:nvPr>
        </p:nvSpPr>
        <p:spPr/>
        <p:txBody>
          <a:bodyPr/>
          <a:lstStyle/>
          <a:p>
            <a:r>
              <a:rPr lang="zh-CN" altLang="zh-CN" kern="0" dirty="0">
                <a:effectLst/>
              </a:rPr>
              <a:t>写时复制触发的缺页异常处理</a:t>
            </a:r>
            <a:endParaRPr lang="en-US" altLang="zh-CN" kern="0" dirty="0">
              <a:effectLst/>
            </a:endParaRPr>
          </a:p>
          <a:p>
            <a:pPr lvl="1"/>
            <a:r>
              <a:rPr lang="zh-CN" altLang="zh-CN" kern="0" dirty="0">
                <a:effectLst/>
              </a:rPr>
              <a:t>异常处理器</a:t>
            </a:r>
            <a:r>
              <a:rPr lang="zh-CN" altLang="en-US" kern="0" dirty="0">
                <a:effectLst/>
              </a:rPr>
              <a:t>，</a:t>
            </a:r>
            <a:r>
              <a:rPr lang="zh-CN" altLang="zh-CN" kern="0" dirty="0">
                <a:effectLst/>
              </a:rPr>
              <a:t>先进行访问权限判断，对于进程权限不足导致的缺页异常返回一个错误信号给进程，而不做其他处理</a:t>
            </a:r>
            <a:r>
              <a:rPr lang="zh-CN" altLang="en-US" dirty="0"/>
              <a:t>。</a:t>
            </a:r>
            <a:endParaRPr lang="en-US" altLang="zh-CN" dirty="0"/>
          </a:p>
          <a:p>
            <a:pPr lvl="1"/>
            <a:r>
              <a:rPr lang="zh-CN" altLang="zh-CN" kern="0" dirty="0">
                <a:effectLst/>
              </a:rPr>
              <a:t>接着，判断</a:t>
            </a:r>
            <a:r>
              <a:rPr lang="en-US" altLang="zh-CN" kern="0" dirty="0">
                <a:effectLst/>
              </a:rPr>
              <a:t>PTE</a:t>
            </a:r>
            <a:r>
              <a:rPr lang="zh-CN" altLang="zh-CN" kern="0" dirty="0">
                <a:effectLst/>
              </a:rPr>
              <a:t>页表项是否为空，如果不为空，说明其确实映射着一个物理页。若此物理页仍在内存中，再做进一步判断，否则会请求从外存中将物理页换入</a:t>
            </a:r>
            <a:r>
              <a:rPr lang="zh-CN" altLang="en-US" kern="0" dirty="0">
                <a:effectLst/>
              </a:rPr>
              <a:t>。</a:t>
            </a:r>
            <a:endParaRPr lang="en-US" altLang="zh-CN" kern="0" dirty="0">
              <a:effectLst/>
            </a:endParaRPr>
          </a:p>
          <a:p>
            <a:pPr lvl="1"/>
            <a:r>
              <a:rPr lang="zh-CN" altLang="zh-CN" kern="0" dirty="0">
                <a:effectLst/>
              </a:rPr>
              <a:t>然后，通过标志</a:t>
            </a:r>
            <a:r>
              <a:rPr lang="en-US" altLang="zh-CN" kern="0" dirty="0">
                <a:effectLst/>
              </a:rPr>
              <a:t>FAULT_FLAG_WRITE</a:t>
            </a:r>
            <a:r>
              <a:rPr lang="zh-CN" altLang="zh-CN" kern="0" dirty="0">
                <a:effectLst/>
              </a:rPr>
              <a:t>确定缺页异常是由写访问触发的，若</a:t>
            </a:r>
            <a:r>
              <a:rPr lang="en-US" altLang="zh-CN" kern="0" dirty="0">
                <a:effectLst/>
              </a:rPr>
              <a:t>PTE</a:t>
            </a:r>
            <a:r>
              <a:rPr lang="zh-CN" altLang="zh-CN" kern="0" dirty="0">
                <a:effectLst/>
              </a:rPr>
              <a:t>页表项的标志位</a:t>
            </a:r>
            <a:r>
              <a:rPr lang="en-US" altLang="zh-CN" kern="0" dirty="0">
                <a:effectLst/>
              </a:rPr>
              <a:t>PTE_WRITE</a:t>
            </a:r>
            <a:r>
              <a:rPr lang="zh-CN" altLang="zh-CN" kern="0" dirty="0">
                <a:effectLst/>
              </a:rPr>
              <a:t>也未置位，表明此页确实不可写</a:t>
            </a:r>
            <a:r>
              <a:rPr lang="zh-CN" altLang="en-US" kern="0" dirty="0">
                <a:effectLst/>
              </a:rPr>
              <a:t>。</a:t>
            </a:r>
            <a:endParaRPr lang="en-US" altLang="zh-CN" kern="0" dirty="0">
              <a:effectLst/>
            </a:endParaRPr>
          </a:p>
          <a:p>
            <a:pPr lvl="1"/>
            <a:r>
              <a:rPr lang="zh-CN" altLang="zh-CN" kern="0" dirty="0">
                <a:effectLst/>
              </a:rPr>
              <a:t>至此，异常处理器可以断定缺页异常是由对写时复制页面执行写操作导致的，进入相应的处理函数。</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kern="0" dirty="0">
                <a:effectLst/>
                <a:latin typeface="Times New Roman" panose="02020603050405020304" pitchFamily="18" charset="0"/>
                <a:ea typeface="宋体" panose="02010600030101010101" pitchFamily="2" charset="-122"/>
                <a:cs typeface="Times New Roman" panose="02020603050405020304" pitchFamily="18" charset="0"/>
              </a:rPr>
              <a:t>关键技术</a:t>
            </a:r>
            <a:endParaRPr lang="zh-CN" altLang="en-US" dirty="0"/>
          </a:p>
        </p:txBody>
      </p:sp>
      <p:sp>
        <p:nvSpPr>
          <p:cNvPr id="3" name="内容占位符 2"/>
          <p:cNvSpPr>
            <a:spLocks noGrp="1"/>
          </p:cNvSpPr>
          <p:nvPr>
            <p:ph idx="1"/>
          </p:nvPr>
        </p:nvSpPr>
        <p:spPr/>
        <p:txBody>
          <a:bodyPr/>
          <a:lstStyle/>
          <a:p>
            <a:r>
              <a:rPr lang="zh-CN" altLang="zh-CN" kern="0" dirty="0">
                <a:effectLst/>
              </a:rPr>
              <a:t>确定了缺页异常是由写时复制引起后，又存在两种情况： </a:t>
            </a:r>
            <a:endParaRPr lang="en-US" altLang="zh-CN" kern="0" dirty="0">
              <a:effectLst/>
            </a:endParaRPr>
          </a:p>
          <a:p>
            <a:pPr lvl="1"/>
            <a:r>
              <a:rPr lang="zh-CN" altLang="zh-CN" kern="0" dirty="0">
                <a:effectLst/>
              </a:rPr>
              <a:t>第一，当前有两个及以上的进程以只读形式共享该页</a:t>
            </a:r>
            <a:endParaRPr lang="en-US" altLang="zh-CN" kern="0" dirty="0">
              <a:effectLst/>
            </a:endParaRPr>
          </a:p>
          <a:p>
            <a:pPr lvl="2"/>
            <a:r>
              <a:rPr lang="zh-CN" altLang="en-US" dirty="0"/>
              <a:t>由于</a:t>
            </a:r>
            <a:r>
              <a:rPr lang="zh-CN" altLang="zh-CN" kern="0" dirty="0">
                <a:effectLst/>
              </a:rPr>
              <a:t>在原只读共享页上是不允许进程执行写操作的，异常处理器必须为其分配一个新的可写物理页。</a:t>
            </a:r>
            <a:endParaRPr lang="en-US" altLang="zh-CN" kern="0" dirty="0">
              <a:effectLst/>
            </a:endParaRPr>
          </a:p>
          <a:p>
            <a:pPr lvl="2"/>
            <a:r>
              <a:rPr lang="zh-CN" altLang="zh-CN" kern="0" dirty="0">
                <a:effectLst/>
              </a:rPr>
              <a:t>新页需要复制触发缺页异常的旧页内容</a:t>
            </a:r>
            <a:r>
              <a:rPr lang="zh-CN" altLang="en-US" kern="0" dirty="0">
                <a:effectLst/>
              </a:rPr>
              <a:t>。需要</a:t>
            </a:r>
            <a:r>
              <a:rPr lang="zh-CN" altLang="zh-CN" kern="0" dirty="0">
                <a:effectLst/>
              </a:rPr>
              <a:t>用新页替换掉触发异常的只读页与新进程页表的映射关系： 先将新页地址保存在一个临时的</a:t>
            </a:r>
            <a:r>
              <a:rPr lang="en-US" altLang="zh-CN" kern="0" dirty="0">
                <a:effectLst/>
              </a:rPr>
              <a:t>PTE</a:t>
            </a:r>
            <a:r>
              <a:rPr lang="zh-CN" altLang="zh-CN" kern="0" dirty="0">
                <a:effectLst/>
              </a:rPr>
              <a:t>页表项，再把临时</a:t>
            </a:r>
            <a:r>
              <a:rPr lang="en-US" altLang="zh-CN" kern="0" dirty="0">
                <a:effectLst/>
              </a:rPr>
              <a:t>PTE</a:t>
            </a:r>
            <a:r>
              <a:rPr lang="zh-CN" altLang="zh-CN" kern="0" dirty="0">
                <a:effectLst/>
              </a:rPr>
              <a:t>页表项权限位设为可读可写，最后用临时</a:t>
            </a:r>
            <a:r>
              <a:rPr lang="en-US" altLang="zh-CN" kern="0" dirty="0">
                <a:effectLst/>
              </a:rPr>
              <a:t>PTE</a:t>
            </a:r>
            <a:r>
              <a:rPr lang="zh-CN" altLang="zh-CN" kern="0" dirty="0">
                <a:effectLst/>
              </a:rPr>
              <a:t>页表项内容覆盖新进程页表中原页表项内容。</a:t>
            </a:r>
            <a:endParaRPr lang="en-US" altLang="zh-CN" kern="0" dirty="0">
              <a:effectLst/>
            </a:endParaRPr>
          </a:p>
          <a:p>
            <a:pPr lvl="2"/>
            <a:r>
              <a:rPr lang="zh-CN" altLang="en-US" kern="0" dirty="0">
                <a:effectLst/>
              </a:rPr>
              <a:t>这样，</a:t>
            </a:r>
            <a:r>
              <a:rPr lang="zh-CN" altLang="zh-CN" kern="0" dirty="0">
                <a:effectLst/>
              </a:rPr>
              <a:t>进程的写操作变成了分配新的物理页，不会再影响到原来的共享页。</a:t>
            </a:r>
            <a:endParaRPr lang="en-US" altLang="zh-CN" kern="0" dirty="0">
              <a:effectLst/>
            </a:endParaRPr>
          </a:p>
          <a:p>
            <a:pPr lvl="1"/>
            <a:r>
              <a:rPr lang="zh-CN" altLang="zh-CN" kern="0" dirty="0">
                <a:effectLst/>
              </a:rPr>
              <a:t>第二，当前仅有一个进程在使用这个页面，即其他进程因写操作已取消与该页的映射关系</a:t>
            </a:r>
            <a:r>
              <a:rPr lang="zh-CN" altLang="en-US" kern="0" dirty="0">
                <a:effectLst/>
              </a:rPr>
              <a:t>。</a:t>
            </a:r>
            <a:endParaRPr lang="en-US" altLang="zh-CN" kern="0" dirty="0">
              <a:effectLst/>
            </a:endParaRPr>
          </a:p>
          <a:p>
            <a:pPr lvl="2"/>
            <a:r>
              <a:rPr lang="zh-CN" altLang="zh-CN" kern="0" dirty="0">
                <a:effectLst/>
              </a:rPr>
              <a:t>异常处理器只需要将页面的只读权限改为可读写即可</a:t>
            </a:r>
            <a:r>
              <a:rPr lang="zh-CN" altLang="en-US" kern="0" dirty="0">
                <a:effectLst/>
              </a:rPr>
              <a:t>。</a:t>
            </a:r>
            <a:endParaRPr lang="zh-CN" altLang="en-US" sz="3200"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6" name="五边形 5">
            <a:hlinkClick r:id="rId1" action="ppaction://hlinksldjump"/>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A2: </a:t>
            </a:r>
            <a:r>
              <a:rPr lang="en-US" altLang="zh-CN" dirty="0" err="1"/>
              <a:t>vfork</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
        <p:nvSpPr>
          <p:cNvPr id="5" name="内容占位符 2"/>
          <p:cNvSpPr>
            <a:spLocks noGrp="1"/>
          </p:cNvSpPr>
          <p:nvPr>
            <p:ph sz="half" idx="1"/>
          </p:nvPr>
        </p:nvSpPr>
        <p:spPr>
          <a:xfrm>
            <a:off x="360000" y="1080000"/>
            <a:ext cx="5760000" cy="5580000"/>
          </a:xfrm>
        </p:spPr>
        <p:txBody>
          <a:bodyPr>
            <a:normAutofit/>
          </a:bodyPr>
          <a:lstStyle/>
          <a:p>
            <a:pPr>
              <a:spcBef>
                <a:spcPts val="600"/>
              </a:spcBef>
            </a:pPr>
            <a:r>
              <a:rPr lang="en-US" altLang="zh-CN" dirty="0" err="1"/>
              <a:t>pid_t</a:t>
            </a:r>
            <a:r>
              <a:rPr lang="en-US" altLang="zh-CN" dirty="0"/>
              <a:t> </a:t>
            </a:r>
            <a:r>
              <a:rPr lang="en-US" altLang="zh-CN" dirty="0" err="1"/>
              <a:t>vfork</a:t>
            </a:r>
            <a:r>
              <a:rPr lang="en-US" altLang="zh-CN" dirty="0"/>
              <a:t>(void);</a:t>
            </a:r>
            <a:endParaRPr lang="zh-CN" altLang="en-US" dirty="0"/>
          </a:p>
          <a:p>
            <a:pPr lvl="1">
              <a:spcBef>
                <a:spcPts val="600"/>
              </a:spcBef>
            </a:pPr>
            <a:r>
              <a:rPr lang="zh-CN" altLang="en-US" dirty="0"/>
              <a:t>所需头文件：</a:t>
            </a:r>
            <a:endParaRPr lang="zh-CN" altLang="en-US" dirty="0"/>
          </a:p>
          <a:p>
            <a:pPr lvl="2">
              <a:spcBef>
                <a:spcPts val="600"/>
              </a:spcBef>
            </a:pPr>
            <a:r>
              <a:rPr lang="en-US" altLang="zh-CN" dirty="0"/>
              <a:t>#include &lt;sys/</a:t>
            </a:r>
            <a:r>
              <a:rPr lang="en-US" altLang="zh-CN" dirty="0" err="1"/>
              <a:t>types.h</a:t>
            </a:r>
            <a:r>
              <a:rPr lang="en-US" altLang="zh-CN" dirty="0"/>
              <a:t>&gt;</a:t>
            </a:r>
            <a:endParaRPr lang="en-US" altLang="zh-CN" dirty="0"/>
          </a:p>
          <a:p>
            <a:pPr lvl="2">
              <a:spcBef>
                <a:spcPts val="600"/>
              </a:spcBef>
            </a:pPr>
            <a:r>
              <a:rPr lang="en-US" altLang="zh-CN" dirty="0"/>
              <a:t>#include &lt;</a:t>
            </a:r>
            <a:r>
              <a:rPr lang="en-US" altLang="zh-CN" dirty="0" err="1"/>
              <a:t>unistd.h</a:t>
            </a:r>
            <a:r>
              <a:rPr lang="en-US" altLang="zh-CN" dirty="0"/>
              <a:t>&gt;</a:t>
            </a:r>
            <a:endParaRPr lang="en-US" altLang="zh-CN" dirty="0"/>
          </a:p>
          <a:p>
            <a:pPr lvl="1">
              <a:spcBef>
                <a:spcPts val="600"/>
              </a:spcBef>
            </a:pPr>
            <a:r>
              <a:rPr lang="zh-CN" altLang="en-US" dirty="0"/>
              <a:t>功能：</a:t>
            </a:r>
            <a:endParaRPr lang="zh-CN" altLang="en-US" dirty="0"/>
          </a:p>
          <a:p>
            <a:pPr lvl="2">
              <a:spcBef>
                <a:spcPts val="600"/>
              </a:spcBef>
            </a:pPr>
            <a:r>
              <a:rPr lang="en-US" altLang="zh-CN" dirty="0" err="1"/>
              <a:t>vfork</a:t>
            </a:r>
            <a:r>
              <a:rPr lang="en-US" altLang="zh-CN" dirty="0"/>
              <a:t>() </a:t>
            </a:r>
            <a:r>
              <a:rPr lang="zh-CN" altLang="en-US" dirty="0"/>
              <a:t>函数和 </a:t>
            </a:r>
            <a:r>
              <a:rPr lang="en-US" altLang="zh-CN" dirty="0"/>
              <a:t>fork() </a:t>
            </a:r>
            <a:r>
              <a:rPr lang="zh-CN" altLang="en-US" dirty="0"/>
              <a:t>函数一样，都是在已有的进程中创建一个新的进程，但它们创建的子进程是有区别的。</a:t>
            </a:r>
            <a:endParaRPr lang="zh-CN" altLang="en-US" dirty="0"/>
          </a:p>
          <a:p>
            <a:pPr lvl="1">
              <a:spcBef>
                <a:spcPts val="600"/>
              </a:spcBef>
            </a:pPr>
            <a:r>
              <a:rPr lang="zh-CN" altLang="en-US" dirty="0"/>
              <a:t>参数：无</a:t>
            </a:r>
            <a:endParaRPr lang="zh-CN" altLang="en-US" dirty="0"/>
          </a:p>
          <a:p>
            <a:pPr lvl="1">
              <a:spcBef>
                <a:spcPts val="600"/>
              </a:spcBef>
            </a:pPr>
            <a:r>
              <a:rPr lang="zh-CN" altLang="en-US" dirty="0"/>
              <a:t>返回值：</a:t>
            </a:r>
            <a:endParaRPr lang="zh-CN" altLang="en-US" dirty="0"/>
          </a:p>
          <a:p>
            <a:pPr lvl="2">
              <a:spcBef>
                <a:spcPts val="600"/>
              </a:spcBef>
            </a:pPr>
            <a:r>
              <a:rPr lang="zh-CN" altLang="en-US" dirty="0"/>
              <a:t>成功：子进程中返回 </a:t>
            </a:r>
            <a:r>
              <a:rPr lang="en-US" altLang="zh-CN" dirty="0"/>
              <a:t>0</a:t>
            </a:r>
            <a:r>
              <a:rPr lang="zh-CN" altLang="en-US" dirty="0"/>
              <a:t>，父进程中返回子进程 </a:t>
            </a:r>
            <a:r>
              <a:rPr lang="en-US" altLang="zh-CN" dirty="0"/>
              <a:t>ID</a:t>
            </a:r>
            <a:r>
              <a:rPr lang="zh-CN" altLang="en-US" dirty="0"/>
              <a:t>。</a:t>
            </a:r>
            <a:endParaRPr lang="en-US" altLang="zh-CN" dirty="0"/>
          </a:p>
          <a:p>
            <a:pPr lvl="2">
              <a:spcBef>
                <a:spcPts val="600"/>
              </a:spcBef>
            </a:pPr>
            <a:r>
              <a:rPr lang="zh-CN" altLang="en-US" dirty="0"/>
              <a:t>失败：返回 </a:t>
            </a:r>
            <a:r>
              <a:rPr lang="en-US" altLang="zh-CN" dirty="0"/>
              <a:t>-1</a:t>
            </a:r>
            <a:r>
              <a:rPr lang="zh-CN" altLang="en-US" dirty="0"/>
              <a:t>。</a:t>
            </a:r>
            <a:endParaRPr lang="zh-CN" altLang="en-US" dirty="0"/>
          </a:p>
        </p:txBody>
      </p:sp>
      <p:sp>
        <p:nvSpPr>
          <p:cNvPr id="6" name="内容占位符 5"/>
          <p:cNvSpPr txBox="1"/>
          <p:nvPr/>
        </p:nvSpPr>
        <p:spPr>
          <a:xfrm>
            <a:off x="6240648" y="1080000"/>
            <a:ext cx="5688000" cy="5580000"/>
          </a:xfrm>
          <a:prstGeom prst="rect">
            <a:avLst/>
          </a:prstGeom>
        </p:spPr>
        <p:txBody>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lnSpc>
                <a:spcPct val="110000"/>
              </a:lnSpc>
              <a:spcBef>
                <a:spcPts val="0"/>
              </a:spcBef>
            </a:pPr>
            <a:r>
              <a:rPr lang="zh-CN" altLang="en-US" kern="0"/>
              <a:t>区别</a:t>
            </a:r>
            <a:r>
              <a:rPr lang="en-US" altLang="zh-CN" kern="0"/>
              <a:t>1</a:t>
            </a:r>
            <a:r>
              <a:rPr lang="zh-CN" altLang="en-US" kern="0"/>
              <a:t>：</a:t>
            </a:r>
            <a:endParaRPr lang="en-US" altLang="zh-CN" kern="0"/>
          </a:p>
          <a:p>
            <a:pPr lvl="1">
              <a:lnSpc>
                <a:spcPct val="110000"/>
              </a:lnSpc>
              <a:spcBef>
                <a:spcPts val="0"/>
              </a:spcBef>
            </a:pPr>
            <a:r>
              <a:rPr lang="en-US" altLang="zh-CN" kern="0"/>
              <a:t>fork()</a:t>
            </a:r>
            <a:r>
              <a:rPr lang="zh-CN" altLang="en-US" kern="0"/>
              <a:t>：父子进程的执行次序不确定。</a:t>
            </a:r>
            <a:endParaRPr lang="en-US" altLang="zh-CN" kern="0"/>
          </a:p>
          <a:p>
            <a:pPr lvl="1">
              <a:lnSpc>
                <a:spcPct val="110000"/>
              </a:lnSpc>
              <a:spcBef>
                <a:spcPts val="0"/>
              </a:spcBef>
            </a:pPr>
            <a:r>
              <a:rPr lang="en-US" altLang="zh-CN" kern="0"/>
              <a:t>vfork()</a:t>
            </a:r>
            <a:r>
              <a:rPr lang="zh-CN" altLang="en-US" kern="0"/>
              <a:t>：保证子进程先运行，在它调用 </a:t>
            </a:r>
            <a:r>
              <a:rPr lang="en-US" altLang="zh-CN" kern="0"/>
              <a:t>exec</a:t>
            </a:r>
            <a:r>
              <a:rPr lang="zh-CN" altLang="en-US" kern="0"/>
              <a:t>或 </a:t>
            </a:r>
            <a:r>
              <a:rPr lang="en-US" altLang="zh-CN" kern="0"/>
              <a:t>exit</a:t>
            </a:r>
            <a:r>
              <a:rPr lang="zh-CN" altLang="en-US" kern="0"/>
              <a:t>之后父进程才可能被调度运行。</a:t>
            </a:r>
            <a:endParaRPr lang="en-US" altLang="zh-CN" kern="0"/>
          </a:p>
          <a:p>
            <a:pPr>
              <a:lnSpc>
                <a:spcPct val="110000"/>
              </a:lnSpc>
              <a:spcBef>
                <a:spcPts val="0"/>
              </a:spcBef>
            </a:pPr>
            <a:r>
              <a:rPr lang="zh-CN" altLang="en-US" kern="0"/>
              <a:t>区别</a:t>
            </a:r>
            <a:r>
              <a:rPr lang="en-US" altLang="zh-CN" kern="0"/>
              <a:t>2</a:t>
            </a:r>
            <a:r>
              <a:rPr lang="zh-CN" altLang="en-US" kern="0"/>
              <a:t>：</a:t>
            </a:r>
            <a:endParaRPr lang="en-US" altLang="zh-CN" kern="0"/>
          </a:p>
          <a:p>
            <a:pPr lvl="1">
              <a:lnSpc>
                <a:spcPct val="110000"/>
              </a:lnSpc>
              <a:spcBef>
                <a:spcPts val="0"/>
              </a:spcBef>
            </a:pPr>
            <a:r>
              <a:rPr lang="en-US" altLang="zh-CN" kern="0"/>
              <a:t>fork()</a:t>
            </a:r>
            <a:r>
              <a:rPr lang="zh-CN" altLang="en-US" kern="0"/>
              <a:t>：子进程拷贝父进程的地址空间，子进程是父进程的一个复制品。</a:t>
            </a:r>
            <a:endParaRPr lang="en-US" altLang="zh-CN" kern="0"/>
          </a:p>
          <a:p>
            <a:pPr lvl="1">
              <a:lnSpc>
                <a:spcPct val="110000"/>
              </a:lnSpc>
              <a:spcBef>
                <a:spcPts val="0"/>
              </a:spcBef>
            </a:pPr>
            <a:r>
              <a:rPr lang="en-US" altLang="zh-CN" kern="0"/>
              <a:t>vfork()</a:t>
            </a:r>
            <a:r>
              <a:rPr lang="zh-CN" altLang="en-US" kern="0"/>
              <a:t>：子进程共享父进程的地址空间（准确来说，在调用 </a:t>
            </a:r>
            <a:r>
              <a:rPr lang="en-US" altLang="zh-CN" kern="0"/>
              <a:t>exec</a:t>
            </a:r>
            <a:r>
              <a:rPr lang="zh-CN" altLang="en-US" kern="0"/>
              <a:t> 或 </a:t>
            </a:r>
            <a:r>
              <a:rPr lang="en-US" altLang="zh-CN" kern="0"/>
              <a:t>exit</a:t>
            </a:r>
            <a:r>
              <a:rPr lang="zh-CN" altLang="en-US" kern="0"/>
              <a:t> 之前与父进程数据是共享的）。</a:t>
            </a:r>
            <a:endParaRPr lang="zh-CN" altLang="en-US" kern="0"/>
          </a:p>
          <a:p>
            <a:endParaRPr lang="zh-CN" altLang="en-US" kern="0" dirty="0"/>
          </a:p>
        </p:txBody>
      </p:sp>
      <p:sp>
        <p:nvSpPr>
          <p:cNvPr id="3" name="五边形 2">
            <a:hlinkClick r:id="rId1" action="ppaction://hlinksldjump"/>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left)">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500"/>
                                        <p:tgtEl>
                                          <p:spTgt spid="6">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wipe(left)">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err="1"/>
              <a:t>vfork</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pic>
        <p:nvPicPr>
          <p:cNvPr id="7"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tretch>
            <a:fillRect/>
          </a:stretch>
        </p:blipFill>
        <p:spPr bwMode="auto">
          <a:xfrm>
            <a:off x="376781" y="1043735"/>
            <a:ext cx="5016729" cy="5409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279606" y="3583781"/>
            <a:ext cx="16097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err="1"/>
              <a:t>vfork</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F2EB5C7A-8D9E-4911-801E-3062548F8B93}" type="slidenum">
              <a:rPr lang="en-US" altLang="zh-CN" smtClean="0"/>
            </a:fld>
            <a:endParaRPr lang="en-US" altLang="zh-CN"/>
          </a:p>
        </p:txBody>
      </p:sp>
      <p:pic>
        <p:nvPicPr>
          <p:cNvPr id="7"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tretch>
            <a:fillRect/>
          </a:stretch>
        </p:blipFill>
        <p:spPr bwMode="auto">
          <a:xfrm>
            <a:off x="380365" y="1043736"/>
            <a:ext cx="5706310" cy="5580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408069" y="3617119"/>
            <a:ext cx="3352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43784</Words>
  <Application>WPS 演示</Application>
  <PresentationFormat>宽屏</PresentationFormat>
  <Paragraphs>2855</Paragraphs>
  <Slides>121</Slides>
  <Notes>61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121</vt:i4>
      </vt:variant>
    </vt:vector>
  </HeadingPairs>
  <TitlesOfParts>
    <vt:vector size="139" baseType="lpstr">
      <vt:lpstr>Arial</vt:lpstr>
      <vt:lpstr>宋体</vt:lpstr>
      <vt:lpstr>Wingdings</vt:lpstr>
      <vt:lpstr>Times New Roman</vt:lpstr>
      <vt:lpstr>黑体</vt:lpstr>
      <vt:lpstr>楷体</vt:lpstr>
      <vt:lpstr>Symbol</vt:lpstr>
      <vt:lpstr>微软雅黑</vt:lpstr>
      <vt:lpstr>Arial Unicode MS</vt:lpstr>
      <vt:lpstr>Symbol</vt:lpstr>
      <vt:lpstr>Helvetica</vt:lpstr>
      <vt:lpstr>Courier New</vt:lpstr>
      <vt:lpstr>Monotype Sorts</vt:lpstr>
      <vt:lpstr>Wingdings</vt:lpstr>
      <vt:lpstr>Verdana</vt:lpstr>
      <vt:lpstr>MS PGothic</vt:lpstr>
      <vt:lpstr>3_领带型模板</vt:lpstr>
      <vt:lpstr>MS_ClipArt_Gallery.2</vt:lpstr>
      <vt:lpstr>Chapter 9   Virtual Memory</vt:lpstr>
      <vt:lpstr>教学内容、目标与要求</vt:lpstr>
      <vt:lpstr>Contents </vt:lpstr>
      <vt:lpstr>9.1  Background</vt:lpstr>
      <vt:lpstr>Background</vt:lpstr>
      <vt:lpstr>Virtual-address Space</vt:lpstr>
      <vt:lpstr>Background</vt:lpstr>
      <vt:lpstr>9.2  Demand Paging</vt:lpstr>
      <vt:lpstr>Valid-Invalid Bit</vt:lpstr>
      <vt:lpstr>Page Table When Some Pages Not in Memory</vt:lpstr>
      <vt:lpstr>Steps in Handling a Page Fault</vt:lpstr>
      <vt:lpstr>Steps in Handling a Page Fault</vt:lpstr>
      <vt:lpstr>Aspects of Demand Paging</vt:lpstr>
      <vt:lpstr>What happens if there is no free frame?</vt:lpstr>
      <vt:lpstr>Stages in Demand Paging (worse case)</vt:lpstr>
      <vt:lpstr>Performance of Demand Paging</vt:lpstr>
      <vt:lpstr>Demand Paging Example</vt:lpstr>
      <vt:lpstr>Exercise 1</vt:lpstr>
      <vt:lpstr>Exercise 2</vt:lpstr>
      <vt:lpstr>Exercise 3</vt:lpstr>
      <vt:lpstr>9.3  Copy-on-Write—process creation</vt:lpstr>
      <vt:lpstr>COW，Copy-on-Write</vt:lpstr>
      <vt:lpstr>9.4  Page Replacement</vt:lpstr>
      <vt:lpstr>Need For Page Replacement</vt:lpstr>
      <vt:lpstr>Basic Page Replacement</vt:lpstr>
      <vt:lpstr>Basic Page Replacement</vt:lpstr>
      <vt:lpstr>Page Replacement</vt:lpstr>
      <vt:lpstr>Page and Frame Replacement Algorithms</vt:lpstr>
      <vt:lpstr>reference strings</vt:lpstr>
      <vt:lpstr>FIFO (First-In-First-Out) Algorithm</vt:lpstr>
      <vt:lpstr>FIFO example*</vt:lpstr>
      <vt:lpstr>Belady’s Anomaly</vt:lpstr>
      <vt:lpstr>Optimal Algorithm</vt:lpstr>
      <vt:lpstr>OPT Algorithm</vt:lpstr>
      <vt:lpstr>OPT Algorithm</vt:lpstr>
      <vt:lpstr>Least Recently Used (LRU) Algorithm</vt:lpstr>
      <vt:lpstr>LRU Algorithm example</vt:lpstr>
      <vt:lpstr>Replacement Algorithms Summary</vt:lpstr>
      <vt:lpstr>Exercise 4</vt:lpstr>
      <vt:lpstr>Answer for exercise 4</vt:lpstr>
      <vt:lpstr>Answer for exercise 4</vt:lpstr>
      <vt:lpstr>LRU implementation</vt:lpstr>
      <vt:lpstr>LRU implementation</vt:lpstr>
      <vt:lpstr>Exercise 5</vt:lpstr>
      <vt:lpstr>Exercise 6</vt:lpstr>
      <vt:lpstr>LRU Approximation Algorithms</vt:lpstr>
      <vt:lpstr>LRU Approximation Algorithms</vt:lpstr>
      <vt:lpstr>LRU Approximation Algorithms</vt:lpstr>
      <vt:lpstr>LRU Approximation Algorithms</vt:lpstr>
      <vt:lpstr>LRU Approximation Algorithms</vt:lpstr>
      <vt:lpstr>Page-Buffering Algorithm</vt:lpstr>
      <vt:lpstr>9.5  Allocation of Frames</vt:lpstr>
      <vt:lpstr>Exercise 7</vt:lpstr>
      <vt:lpstr>Allocation of Frames： Fixed Allocation</vt:lpstr>
      <vt:lpstr>Allocation of Frames： Priority Allocation</vt:lpstr>
      <vt:lpstr>Global vs. Local replacement</vt:lpstr>
      <vt:lpstr>9.6  Thrashing</vt:lpstr>
      <vt:lpstr>Thrashing</vt:lpstr>
      <vt:lpstr>Working-Set Model</vt:lpstr>
      <vt:lpstr>Working-Set Model</vt:lpstr>
      <vt:lpstr>Working-Set Model</vt:lpstr>
      <vt:lpstr>Page-Fault Frequency Scheme</vt:lpstr>
      <vt:lpstr>Working Sets   vs.   Page Fault Rates</vt:lpstr>
      <vt:lpstr>缺段中断及处理</vt:lpstr>
      <vt:lpstr>9.7  Memory-Mapped Files</vt:lpstr>
      <vt:lpstr>Memory-Mapped File</vt:lpstr>
      <vt:lpstr>Memory-Mapped Files</vt:lpstr>
      <vt:lpstr>Memory-Mapped Files</vt:lpstr>
      <vt:lpstr>Shared Memory in Windows API</vt:lpstr>
      <vt:lpstr>Memory-mapped I/O</vt:lpstr>
      <vt:lpstr>9.8  Allocating Kernel Memory</vt:lpstr>
      <vt:lpstr>Buddy System (伙伴系统）</vt:lpstr>
      <vt:lpstr>Buddy System</vt:lpstr>
      <vt:lpstr>Buddy System，example</vt:lpstr>
      <vt:lpstr>Slab allocation</vt:lpstr>
      <vt:lpstr>Slab Allocator in Linux</vt:lpstr>
      <vt:lpstr>Slab Allocator in Linux </vt:lpstr>
      <vt:lpstr>9.9  Other Considerations</vt:lpstr>
      <vt:lpstr>Prepaging</vt:lpstr>
      <vt:lpstr>Page size selection</vt:lpstr>
      <vt:lpstr>TLB Reach </vt:lpstr>
      <vt:lpstr>Example Page Sizes </vt:lpstr>
      <vt:lpstr>Inverted Page Tables</vt:lpstr>
      <vt:lpstr>Program structure </vt:lpstr>
      <vt:lpstr>Program structure</vt:lpstr>
      <vt:lpstr>I/O Interlock and page locking </vt:lpstr>
      <vt:lpstr>I/O Interlock and page locking</vt:lpstr>
      <vt:lpstr>I/O Interlock and page locking</vt:lpstr>
      <vt:lpstr>9.10  Operating System Examples(*)</vt:lpstr>
      <vt:lpstr>课后作业及研究性学习</vt:lpstr>
      <vt:lpstr>A1：openEuler COW</vt:lpstr>
      <vt:lpstr>COW in openEuler </vt:lpstr>
      <vt:lpstr>COW in openEuler </vt:lpstr>
      <vt:lpstr>关键技术</vt:lpstr>
      <vt:lpstr>关键技术</vt:lpstr>
      <vt:lpstr>关键技术</vt:lpstr>
      <vt:lpstr>A2: vfork()</vt:lpstr>
      <vt:lpstr>vfork() </vt:lpstr>
      <vt:lpstr>vfork() </vt:lpstr>
      <vt:lpstr>vfork() </vt:lpstr>
      <vt:lpstr>A3: openEuler 按需调页</vt:lpstr>
      <vt:lpstr>openEuler demand paging</vt:lpstr>
      <vt:lpstr>openEuler 结构体vm_area_struct</vt:lpstr>
      <vt:lpstr>Page fault处理—硬件部分</vt:lpstr>
      <vt:lpstr>Page fault处理—操作系统部分</vt:lpstr>
      <vt:lpstr>Page fault处理—操作系统部分</vt:lpstr>
      <vt:lpstr>Page fault处理—操作系统部分</vt:lpstr>
      <vt:lpstr>Page fault处理—操作系统部分</vt:lpstr>
      <vt:lpstr>A4: openEuler页面交换</vt:lpstr>
      <vt:lpstr>openEuler page out</vt:lpstr>
      <vt:lpstr>openEuler page in</vt:lpstr>
      <vt:lpstr> openEuler 页面置换</vt:lpstr>
      <vt:lpstr> openEuler 内存回收</vt:lpstr>
      <vt:lpstr> openEuler 内存回收</vt:lpstr>
      <vt:lpstr> openEuler 内存回收</vt:lpstr>
      <vt:lpstr>A5: openEuler buddy</vt:lpstr>
      <vt:lpstr>openEuler中虚拟地址空间布局</vt:lpstr>
      <vt:lpstr>openEuler中的buddy系统</vt:lpstr>
      <vt:lpstr>Buddy系统初始化</vt:lpstr>
      <vt:lpstr>Frame块的分配</vt:lpstr>
      <vt:lpstr>Frame块的回收</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dc:title>
  <dc:creator>Li Wensheng</dc:creator>
  <cp:lastModifiedBy>William</cp:lastModifiedBy>
  <cp:revision>661</cp:revision>
  <cp:lastPrinted>2002-07-19T08:01:00Z</cp:lastPrinted>
  <dcterms:created xsi:type="dcterms:W3CDTF">2002-06-11T01:14:00Z</dcterms:created>
  <dcterms:modified xsi:type="dcterms:W3CDTF">2024-11-29T01:23:34Z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016B56A430CF43B5BD57E33D0EB85C95_12</vt:lpwstr>
  </property>
  <property fmtid="{D5CDD505-2E9C-101B-9397-08002B2CF9AE}" pid="3" name="KSOProductBuildVer">
    <vt:lpwstr>2052-12.1.0.19302</vt:lpwstr>
  </property>
</Properties>
</file>