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handoutMasterIdLst>
    <p:handoutMasterId r:id="rId56"/>
  </p:handoutMasterIdLst>
  <p:sldIdLst>
    <p:sldId id="387" r:id="rId3"/>
    <p:sldId id="385" r:id="rId4"/>
    <p:sldId id="331" r:id="rId5"/>
    <p:sldId id="333" r:id="rId7"/>
    <p:sldId id="334" r:id="rId8"/>
    <p:sldId id="332" r:id="rId9"/>
    <p:sldId id="269" r:id="rId10"/>
    <p:sldId id="335" r:id="rId11"/>
    <p:sldId id="336" r:id="rId12"/>
    <p:sldId id="337" r:id="rId13"/>
    <p:sldId id="338" r:id="rId14"/>
    <p:sldId id="375" r:id="rId15"/>
    <p:sldId id="383" r:id="rId16"/>
    <p:sldId id="339" r:id="rId17"/>
    <p:sldId id="376" r:id="rId18"/>
    <p:sldId id="340" r:id="rId19"/>
    <p:sldId id="275" r:id="rId20"/>
    <p:sldId id="320" r:id="rId21"/>
    <p:sldId id="282" r:id="rId22"/>
    <p:sldId id="372" r:id="rId23"/>
    <p:sldId id="374" r:id="rId24"/>
    <p:sldId id="347" r:id="rId25"/>
    <p:sldId id="348" r:id="rId26"/>
    <p:sldId id="349" r:id="rId27"/>
    <p:sldId id="292" r:id="rId28"/>
    <p:sldId id="350" r:id="rId29"/>
    <p:sldId id="351" r:id="rId30"/>
    <p:sldId id="352" r:id="rId31"/>
    <p:sldId id="353" r:id="rId32"/>
    <p:sldId id="354" r:id="rId33"/>
    <p:sldId id="355" r:id="rId34"/>
    <p:sldId id="356" r:id="rId35"/>
    <p:sldId id="357" r:id="rId36"/>
    <p:sldId id="377" r:id="rId37"/>
    <p:sldId id="358" r:id="rId38"/>
    <p:sldId id="359" r:id="rId39"/>
    <p:sldId id="378" r:id="rId40"/>
    <p:sldId id="379" r:id="rId41"/>
    <p:sldId id="361" r:id="rId42"/>
    <p:sldId id="362" r:id="rId43"/>
    <p:sldId id="363" r:id="rId44"/>
    <p:sldId id="364" r:id="rId45"/>
    <p:sldId id="380" r:id="rId46"/>
    <p:sldId id="368" r:id="rId47"/>
    <p:sldId id="369" r:id="rId48"/>
    <p:sldId id="384" r:id="rId49"/>
    <p:sldId id="306" r:id="rId50"/>
    <p:sldId id="307" r:id="rId51"/>
    <p:sldId id="370" r:id="rId52"/>
    <p:sldId id="319" r:id="rId53"/>
    <p:sldId id="371" r:id="rId54"/>
    <p:sldId id="388" r:id="rId55"/>
  </p:sldIdLst>
  <p:sldSz cx="12192000" cy="6858000"/>
  <p:notesSz cx="10234295" cy="70993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00FF"/>
    <a:srgbClr val="00FFFF"/>
    <a:srgbClr val="00FF00"/>
    <a:srgbClr val="FFFF00"/>
    <a:srgbClr val="DDDDDD"/>
    <a:srgbClr val="C0C0C0"/>
    <a:srgbClr val="FD9B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589" autoAdjust="0"/>
  </p:normalViewPr>
  <p:slideViewPr>
    <p:cSldViewPr showGuides="1">
      <p:cViewPr varScale="1">
        <p:scale>
          <a:sx n="77" d="100"/>
          <a:sy n="77" d="100"/>
        </p:scale>
        <p:origin x="696" y="34"/>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p:scale>
          <a:sx n="75" d="100"/>
          <a:sy n="75" d="100"/>
        </p:scale>
        <p:origin x="-1404" y="702"/>
      </p:cViewPr>
      <p:guideLst>
        <p:guide orient="horz" pos="2236"/>
        <p:guide pos="3224"/>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handoutMaster" Target="handoutMasters/handoutMaster1.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a:defRPr sz="1300"/>
            </a:lvl1pPr>
          </a:lstStyle>
          <a:p>
            <a:endParaRPr lang="en-US" altLang="zh-CN"/>
          </a:p>
        </p:txBody>
      </p:sp>
      <p:sp>
        <p:nvSpPr>
          <p:cNvPr id="32771" name="Rectangle 3"/>
          <p:cNvSpPr>
            <a:spLocks noGrp="1" noChangeArrowheads="1"/>
          </p:cNvSpPr>
          <p:nvPr>
            <p:ph type="dt" sz="quarter" idx="1"/>
          </p:nvPr>
        </p:nvSpPr>
        <p:spPr bwMode="auto">
          <a:xfrm>
            <a:off x="5799138"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a:defRPr sz="1300"/>
            </a:lvl1pPr>
          </a:lstStyle>
          <a:p>
            <a:endParaRPr lang="en-US" altLang="zh-CN"/>
          </a:p>
        </p:txBody>
      </p:sp>
      <p:sp>
        <p:nvSpPr>
          <p:cNvPr id="32772" name="Rectangle 4"/>
          <p:cNvSpPr>
            <a:spLocks noGrp="1" noChangeArrowheads="1"/>
          </p:cNvSpPr>
          <p:nvPr>
            <p:ph type="ftr" sz="quarter" idx="2"/>
          </p:nvPr>
        </p:nvSpPr>
        <p:spPr bwMode="auto">
          <a:xfrm>
            <a:off x="0"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a:defRPr sz="1300"/>
            </a:lvl1pPr>
          </a:lstStyle>
          <a:p>
            <a:endParaRPr lang="en-US" altLang="zh-CN"/>
          </a:p>
        </p:txBody>
      </p:sp>
      <p:sp>
        <p:nvSpPr>
          <p:cNvPr id="32773" name="Rectangle 5"/>
          <p:cNvSpPr>
            <a:spLocks noGrp="1" noChangeArrowheads="1"/>
          </p:cNvSpPr>
          <p:nvPr>
            <p:ph type="sldNum" sz="quarter" idx="3"/>
          </p:nvPr>
        </p:nvSpPr>
        <p:spPr bwMode="auto">
          <a:xfrm>
            <a:off x="5799138"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a:defRPr sz="1300"/>
            </a:lvl1pPr>
          </a:lstStyle>
          <a:p>
            <a:fld id="{C27537DD-EBEB-4552-A02B-E1EE2F21FD45}"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a:defRPr sz="1300"/>
            </a:lvl1pPr>
          </a:lstStyle>
          <a:p>
            <a:endParaRPr lang="en-US" altLang="zh-CN"/>
          </a:p>
        </p:txBody>
      </p:sp>
      <p:sp>
        <p:nvSpPr>
          <p:cNvPr id="6147" name="Rectangle 3"/>
          <p:cNvSpPr>
            <a:spLocks noGrp="1" noChangeArrowheads="1"/>
          </p:cNvSpPr>
          <p:nvPr>
            <p:ph type="dt" idx="1"/>
          </p:nvPr>
        </p:nvSpPr>
        <p:spPr bwMode="auto">
          <a:xfrm>
            <a:off x="5799138"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a:defRPr sz="1300"/>
            </a:lvl1pPr>
          </a:lstStyle>
          <a:p>
            <a:endParaRPr lang="en-US" altLang="zh-CN"/>
          </a:p>
        </p:txBody>
      </p:sp>
      <p:sp>
        <p:nvSpPr>
          <p:cNvPr id="6148" name="Rectangle 4"/>
          <p:cNvSpPr>
            <a:spLocks noGrp="1" noRot="1" noChangeAspect="1" noChangeArrowheads="1" noTextEdit="1"/>
          </p:cNvSpPr>
          <p:nvPr>
            <p:ph type="sldImg" idx="2"/>
          </p:nvPr>
        </p:nvSpPr>
        <p:spPr bwMode="auto">
          <a:xfrm>
            <a:off x="2752725" y="533400"/>
            <a:ext cx="4729163" cy="26606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9" name="Rectangle 5"/>
          <p:cNvSpPr>
            <a:spLocks noGrp="1" noChangeArrowheads="1"/>
          </p:cNvSpPr>
          <p:nvPr>
            <p:ph type="body" sz="quarter" idx="3"/>
          </p:nvPr>
        </p:nvSpPr>
        <p:spPr bwMode="auto">
          <a:xfrm>
            <a:off x="1363663" y="3430588"/>
            <a:ext cx="7507287" cy="313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150" name="Rectangle 6"/>
          <p:cNvSpPr>
            <a:spLocks noGrp="1" noChangeArrowheads="1"/>
          </p:cNvSpPr>
          <p:nvPr>
            <p:ph type="ftr" sz="quarter" idx="4"/>
          </p:nvPr>
        </p:nvSpPr>
        <p:spPr bwMode="auto">
          <a:xfrm>
            <a:off x="0"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a:defRPr sz="1300"/>
            </a:lvl1pPr>
          </a:lstStyle>
          <a:p>
            <a:endParaRPr lang="en-US" altLang="zh-CN"/>
          </a:p>
        </p:txBody>
      </p:sp>
      <p:sp>
        <p:nvSpPr>
          <p:cNvPr id="6151" name="Rectangle 7"/>
          <p:cNvSpPr>
            <a:spLocks noGrp="1" noChangeArrowheads="1"/>
          </p:cNvSpPr>
          <p:nvPr>
            <p:ph type="sldNum" sz="quarter" idx="5"/>
          </p:nvPr>
        </p:nvSpPr>
        <p:spPr bwMode="auto">
          <a:xfrm>
            <a:off x="5799138"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a:defRPr sz="1300"/>
            </a:lvl1pPr>
          </a:lstStyle>
          <a:p>
            <a:fld id="{678192AB-EE1A-49EE-A1BE-2B542BAEC2E4}"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60F6A6-3AE0-431F-8FD9-ECEDDF383B48}" type="slidenum">
              <a:rPr lang="en-US" altLang="zh-CN"/>
            </a:fld>
            <a:endParaRPr lang="en-US" altLang="zh-CN"/>
          </a:p>
        </p:txBody>
      </p:sp>
      <p:sp>
        <p:nvSpPr>
          <p:cNvPr id="177154" name="Rectangle 2"/>
          <p:cNvSpPr>
            <a:spLocks noGrp="1" noRot="1" noChangeAspect="1" noChangeArrowheads="1" noTextEdit="1"/>
          </p:cNvSpPr>
          <p:nvPr>
            <p:ph type="sldImg"/>
          </p:nvPr>
        </p:nvSpPr>
        <p:spPr>
          <a:xfrm>
            <a:off x="2754313" y="533400"/>
            <a:ext cx="4729162" cy="2660650"/>
          </a:xfrm>
        </p:spPr>
      </p:sp>
      <p:sp>
        <p:nvSpPr>
          <p:cNvPr id="177155" name="Rectangle 3"/>
          <p:cNvSpPr>
            <a:spLocks noGrp="1" noChangeArrowheads="1"/>
          </p:cNvSpPr>
          <p:nvPr>
            <p:ph type="body" idx="1"/>
          </p:nvPr>
        </p:nvSpPr>
        <p:spPr>
          <a:xfrm>
            <a:off x="1679575" y="3430588"/>
            <a:ext cx="6985000" cy="3135312"/>
          </a:xfrm>
        </p:spPr>
        <p:txBody>
          <a:bodyPr/>
          <a:lstStyle/>
          <a:p>
            <a:pPr>
              <a:lnSpc>
                <a:spcPct val="130000"/>
              </a:lnSpc>
            </a:pPr>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D18501B-7F14-42EC-9A93-B3A4C33FAE39}" type="slidenum">
              <a:rPr lang="en-US" altLang="zh-CN"/>
            </a:fld>
            <a:endParaRPr lang="en-US" altLang="zh-CN"/>
          </a:p>
        </p:txBody>
      </p:sp>
      <p:sp>
        <p:nvSpPr>
          <p:cNvPr id="193538" name="Rectangle 2"/>
          <p:cNvSpPr>
            <a:spLocks noGrp="1" noRot="1" noChangeAspect="1" noChangeArrowheads="1" noTextEdit="1"/>
          </p:cNvSpPr>
          <p:nvPr>
            <p:ph type="sldImg"/>
          </p:nvPr>
        </p:nvSpPr>
        <p:spPr>
          <a:xfrm>
            <a:off x="2754313" y="533400"/>
            <a:ext cx="4729162" cy="2660650"/>
          </a:xfrm>
        </p:spPr>
      </p:sp>
      <p:sp>
        <p:nvSpPr>
          <p:cNvPr id="193539" name="Rectangle 3"/>
          <p:cNvSpPr>
            <a:spLocks noGrp="1" noChangeArrowheads="1"/>
          </p:cNvSpPr>
          <p:nvPr>
            <p:ph type="body" idx="1"/>
          </p:nvPr>
        </p:nvSpPr>
        <p:spPr>
          <a:xfrm>
            <a:off x="1679575" y="3430588"/>
            <a:ext cx="6985000" cy="3135312"/>
          </a:xfrm>
        </p:spPr>
        <p:txBody>
          <a:bodyPr/>
          <a:lstStyle/>
          <a:p>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8192AB-EE1A-49EE-A1BE-2B542BAEC2E4}"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r>
              <a:rPr kumimoji="1"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if the locking scheme is mandatory, the operating system ensures locking integrity.</a:t>
            </a:r>
            <a:endParaRPr kumimoji="1"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endParaRPr>
          </a:p>
          <a:p>
            <a:r>
              <a:rPr kumimoji="1"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For advisory locking, it is up to software developers to ensure that locks are appropriately acquired and released.</a:t>
            </a:r>
            <a:endParaRPr kumimoji="1"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endParaRPr>
          </a:p>
          <a:p>
            <a:r>
              <a:rPr kumimoji="1"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rPr>
              <a:t>Windows operating systems adopt mandatory locking, and UNIX systems employ advisory locks</a:t>
            </a:r>
            <a:endParaRPr kumimoji="1"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678192AB-EE1A-49EE-A1BE-2B542BAEC2E4}"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8192AB-EE1A-49EE-A1BE-2B542BAEC2E4}"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FA5333E-BF0E-4E15-83F0-71170023DBDE}" type="slidenum">
              <a:rPr lang="en-US" altLang="zh-CN"/>
            </a:fld>
            <a:endParaRPr lang="en-US" altLang="zh-CN"/>
          </a:p>
        </p:txBody>
      </p:sp>
      <p:sp>
        <p:nvSpPr>
          <p:cNvPr id="199682" name="Rectangle 2"/>
          <p:cNvSpPr>
            <a:spLocks noGrp="1" noRot="1" noChangeAspect="1" noChangeArrowheads="1" noTextEdit="1"/>
          </p:cNvSpPr>
          <p:nvPr>
            <p:ph type="sldImg"/>
          </p:nvPr>
        </p:nvSpPr>
        <p:spPr>
          <a:xfrm>
            <a:off x="2754313" y="533400"/>
            <a:ext cx="4729162" cy="2660650"/>
          </a:xfrm>
        </p:spPr>
      </p:sp>
      <p:sp>
        <p:nvSpPr>
          <p:cNvPr id="199683" name="Rectangle 3"/>
          <p:cNvSpPr>
            <a:spLocks noGrp="1" noChangeArrowheads="1"/>
          </p:cNvSpPr>
          <p:nvPr>
            <p:ph type="body" idx="1"/>
          </p:nvPr>
        </p:nvSpPr>
        <p:spPr>
          <a:xfrm>
            <a:off x="1679575" y="3430588"/>
            <a:ext cx="6985000" cy="3135312"/>
          </a:xfrm>
        </p:spPr>
        <p:txBody>
          <a:bodyPr/>
          <a:lstStyle/>
          <a:p>
            <a:pPr>
              <a:lnSpc>
                <a:spcPct val="110000"/>
              </a:lnSpc>
            </a:pPr>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8EE96CB-A86E-4473-9EA2-8473E0DA7F72}" type="slidenum">
              <a:rPr lang="en-US" altLang="zh-CN"/>
            </a:fld>
            <a:endParaRPr lang="en-US" altLang="zh-CN"/>
          </a:p>
        </p:txBody>
      </p:sp>
      <p:sp>
        <p:nvSpPr>
          <p:cNvPr id="187394" name="Rectangle 2"/>
          <p:cNvSpPr>
            <a:spLocks noGrp="1" noRot="1" noChangeAspect="1" noChangeArrowheads="1" noTextEdit="1"/>
          </p:cNvSpPr>
          <p:nvPr>
            <p:ph type="sldImg"/>
          </p:nvPr>
        </p:nvSpPr>
        <p:spPr>
          <a:xfrm>
            <a:off x="2754313" y="533400"/>
            <a:ext cx="4729162" cy="2660650"/>
          </a:xfrm>
        </p:spPr>
      </p:sp>
      <p:sp>
        <p:nvSpPr>
          <p:cNvPr id="187395" name="Rectangle 3"/>
          <p:cNvSpPr>
            <a:spLocks noGrp="1" noChangeArrowheads="1"/>
          </p:cNvSpPr>
          <p:nvPr>
            <p:ph type="body" idx="1"/>
          </p:nvPr>
        </p:nvSpPr>
        <p:spPr>
          <a:xfrm>
            <a:off x="1679575" y="3430588"/>
            <a:ext cx="6985000" cy="3135312"/>
          </a:xfrm>
        </p:spPr>
        <p:txBody>
          <a:bodyPr/>
          <a:lstStyle/>
          <a:p>
            <a:pPr>
              <a:lnSpc>
                <a:spcPct val="120000"/>
              </a:lnSpc>
            </a:pPr>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8192AB-EE1A-49EE-A1BE-2B542BAEC2E4}"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067657D-3C0E-4E04-AEE3-938833A0C302}" type="slidenum">
              <a:rPr lang="en-US" altLang="zh-CN"/>
            </a:fld>
            <a:endParaRPr lang="en-US" altLang="zh-CN"/>
          </a:p>
        </p:txBody>
      </p:sp>
      <p:sp>
        <p:nvSpPr>
          <p:cNvPr id="201730" name="Rectangle 2"/>
          <p:cNvSpPr>
            <a:spLocks noGrp="1" noRot="1" noChangeAspect="1" noChangeArrowheads="1" noTextEdit="1"/>
          </p:cNvSpPr>
          <p:nvPr>
            <p:ph type="sldImg"/>
          </p:nvPr>
        </p:nvSpPr>
        <p:spPr>
          <a:xfrm>
            <a:off x="2754313" y="533400"/>
            <a:ext cx="4729162" cy="2660650"/>
          </a:xfrm>
        </p:spPr>
      </p:sp>
      <p:sp>
        <p:nvSpPr>
          <p:cNvPr id="201731" name="Rectangle 3"/>
          <p:cNvSpPr>
            <a:spLocks noGrp="1" noChangeArrowheads="1"/>
          </p:cNvSpPr>
          <p:nvPr>
            <p:ph type="body" idx="1"/>
          </p:nvPr>
        </p:nvSpPr>
        <p:spPr>
          <a:xfrm>
            <a:off x="1679575" y="3430588"/>
            <a:ext cx="6985000" cy="3135312"/>
          </a:xfrm>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929DD83-ED88-45BC-A160-690B76D37C35}" type="slidenum">
              <a:rPr lang="en-US" altLang="zh-CN"/>
            </a:fld>
            <a:endParaRPr lang="en-US" altLang="zh-CN"/>
          </a:p>
        </p:txBody>
      </p:sp>
      <p:sp>
        <p:nvSpPr>
          <p:cNvPr id="211970" name="Rectangle 2"/>
          <p:cNvSpPr>
            <a:spLocks noGrp="1" noRot="1" noChangeAspect="1" noChangeArrowheads="1" noTextEdit="1"/>
          </p:cNvSpPr>
          <p:nvPr>
            <p:ph type="sldImg"/>
          </p:nvPr>
        </p:nvSpPr>
        <p:spPr>
          <a:xfrm>
            <a:off x="2754313" y="533400"/>
            <a:ext cx="4729162" cy="2660650"/>
          </a:xfrm>
        </p:spPr>
      </p:sp>
      <p:sp>
        <p:nvSpPr>
          <p:cNvPr id="211971" name="Rectangle 3"/>
          <p:cNvSpPr>
            <a:spLocks noGrp="1" noChangeArrowheads="1"/>
          </p:cNvSpPr>
          <p:nvPr>
            <p:ph type="body" idx="1"/>
          </p:nvPr>
        </p:nvSpPr>
        <p:spPr>
          <a:xfrm>
            <a:off x="1679575" y="3430588"/>
            <a:ext cx="6985000" cy="3135312"/>
          </a:xfrm>
        </p:spPr>
        <p:txBody>
          <a:bodyPr/>
          <a:lstStyle/>
          <a:p>
            <a:pPr>
              <a:lnSpc>
                <a:spcPct val="110000"/>
              </a:lnSpc>
            </a:pPr>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0660D73-A4F3-414A-89E0-1DBCEBF99B72}" type="slidenum">
              <a:rPr lang="en-US" altLang="zh-CN"/>
            </a:fld>
            <a:endParaRPr lang="en-US" altLang="zh-CN"/>
          </a:p>
        </p:txBody>
      </p:sp>
      <p:sp>
        <p:nvSpPr>
          <p:cNvPr id="216066" name="Rectangle 2"/>
          <p:cNvSpPr>
            <a:spLocks noGrp="1" noRot="1" noChangeAspect="1" noChangeArrowheads="1" noTextEdit="1"/>
          </p:cNvSpPr>
          <p:nvPr>
            <p:ph type="sldImg"/>
          </p:nvPr>
        </p:nvSpPr>
        <p:spPr>
          <a:xfrm>
            <a:off x="2754313" y="533400"/>
            <a:ext cx="4729162" cy="2660650"/>
          </a:xfrm>
        </p:spPr>
      </p:sp>
      <p:sp>
        <p:nvSpPr>
          <p:cNvPr id="216067" name="Rectangle 3"/>
          <p:cNvSpPr>
            <a:spLocks noGrp="1" noChangeArrowheads="1"/>
          </p:cNvSpPr>
          <p:nvPr>
            <p:ph type="body" idx="1"/>
          </p:nvPr>
        </p:nvSpPr>
        <p:spPr>
          <a:xfrm>
            <a:off x="1679575" y="3430588"/>
            <a:ext cx="6985000" cy="3135312"/>
          </a:xfrm>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909F777-0517-4D01-B31E-B36D01E0FABB}" type="slidenum">
              <a:rPr lang="en-US" altLang="zh-CN"/>
            </a:fld>
            <a:endParaRPr lang="en-US" altLang="zh-CN"/>
          </a:p>
        </p:txBody>
      </p:sp>
      <p:sp>
        <p:nvSpPr>
          <p:cNvPr id="181250" name="Rectangle 2"/>
          <p:cNvSpPr>
            <a:spLocks noGrp="1" noRot="1" noChangeAspect="1" noChangeArrowheads="1" noTextEdit="1"/>
          </p:cNvSpPr>
          <p:nvPr>
            <p:ph type="sldImg"/>
          </p:nvPr>
        </p:nvSpPr>
        <p:spPr>
          <a:xfrm>
            <a:off x="2754313" y="533400"/>
            <a:ext cx="4729162" cy="2660650"/>
          </a:xfrm>
        </p:spPr>
      </p:sp>
      <p:sp>
        <p:nvSpPr>
          <p:cNvPr id="181251" name="Rectangle 3"/>
          <p:cNvSpPr>
            <a:spLocks noGrp="1" noChangeArrowheads="1"/>
          </p:cNvSpPr>
          <p:nvPr>
            <p:ph type="body" idx="1"/>
          </p:nvPr>
        </p:nvSpPr>
        <p:spPr>
          <a:xfrm>
            <a:off x="1679575" y="3430588"/>
            <a:ext cx="6985000" cy="3135312"/>
          </a:xfrm>
        </p:spPr>
        <p:txBody>
          <a:bodyPr/>
          <a:lstStyle/>
          <a:p>
            <a:pPr>
              <a:lnSpc>
                <a:spcPct val="120000"/>
              </a:lnSpc>
            </a:pPr>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31CCDB3-5A95-415A-9C20-3F19F6D5A81D}" type="slidenum">
              <a:rPr lang="en-US" altLang="zh-CN"/>
            </a:fld>
            <a:endParaRPr lang="en-US" altLang="zh-CN"/>
          </a:p>
        </p:txBody>
      </p:sp>
      <p:sp>
        <p:nvSpPr>
          <p:cNvPr id="218114" name="Rectangle 2"/>
          <p:cNvSpPr>
            <a:spLocks noGrp="1" noRot="1" noChangeAspect="1" noChangeArrowheads="1" noTextEdit="1"/>
          </p:cNvSpPr>
          <p:nvPr>
            <p:ph type="sldImg"/>
          </p:nvPr>
        </p:nvSpPr>
        <p:spPr>
          <a:xfrm>
            <a:off x="2754313" y="533400"/>
            <a:ext cx="4729162" cy="2660650"/>
          </a:xfrm>
        </p:spPr>
      </p:sp>
      <p:sp>
        <p:nvSpPr>
          <p:cNvPr id="218115" name="Rectangle 3"/>
          <p:cNvSpPr>
            <a:spLocks noGrp="1" noChangeArrowheads="1"/>
          </p:cNvSpPr>
          <p:nvPr>
            <p:ph type="body" idx="1"/>
          </p:nvPr>
        </p:nvSpPr>
        <p:spPr>
          <a:xfrm>
            <a:off x="1679575" y="3430588"/>
            <a:ext cx="6985000" cy="3135312"/>
          </a:xfrm>
        </p:spPr>
        <p:txBody>
          <a:bodyPr/>
          <a:lstStyle/>
          <a:p>
            <a:pPr>
              <a:lnSpc>
                <a:spcPct val="110000"/>
              </a:lnSpc>
            </a:pPr>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3B3E4E7-5D5D-4CBD-9057-91E639F26DE1}" type="slidenum">
              <a:rPr lang="en-US" altLang="zh-CN"/>
            </a:fld>
            <a:endParaRPr lang="en-US" altLang="zh-CN"/>
          </a:p>
        </p:txBody>
      </p:sp>
      <p:sp>
        <p:nvSpPr>
          <p:cNvPr id="220162" name="Rectangle 2"/>
          <p:cNvSpPr>
            <a:spLocks noGrp="1" noRot="1" noChangeAspect="1" noChangeArrowheads="1" noTextEdit="1"/>
          </p:cNvSpPr>
          <p:nvPr>
            <p:ph type="sldImg"/>
          </p:nvPr>
        </p:nvSpPr>
        <p:spPr>
          <a:xfrm>
            <a:off x="2754313" y="533400"/>
            <a:ext cx="4729162" cy="2660650"/>
          </a:xfrm>
        </p:spPr>
      </p:sp>
      <p:sp>
        <p:nvSpPr>
          <p:cNvPr id="220163" name="Rectangle 3"/>
          <p:cNvSpPr>
            <a:spLocks noGrp="1" noChangeArrowheads="1"/>
          </p:cNvSpPr>
          <p:nvPr>
            <p:ph type="body" idx="1"/>
          </p:nvPr>
        </p:nvSpPr>
        <p:spPr>
          <a:xfrm>
            <a:off x="1679575" y="3430588"/>
            <a:ext cx="6985000" cy="3135312"/>
          </a:xfrm>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937E552-0A2E-40B8-9315-6836EDDC1EBE}" type="slidenum">
              <a:rPr lang="en-US" altLang="zh-CN"/>
            </a:fld>
            <a:endParaRPr lang="en-US" altLang="zh-CN"/>
          </a:p>
        </p:txBody>
      </p:sp>
      <p:sp>
        <p:nvSpPr>
          <p:cNvPr id="222210" name="Rectangle 2"/>
          <p:cNvSpPr>
            <a:spLocks noGrp="1" noRot="1" noChangeAspect="1" noChangeArrowheads="1" noTextEdit="1"/>
          </p:cNvSpPr>
          <p:nvPr>
            <p:ph type="sldImg"/>
          </p:nvPr>
        </p:nvSpPr>
        <p:spPr>
          <a:xfrm>
            <a:off x="2754313" y="533400"/>
            <a:ext cx="4729162" cy="2660650"/>
          </a:xfrm>
        </p:spPr>
      </p:sp>
      <p:sp>
        <p:nvSpPr>
          <p:cNvPr id="222211" name="Rectangle 3"/>
          <p:cNvSpPr>
            <a:spLocks noGrp="1" noChangeArrowheads="1"/>
          </p:cNvSpPr>
          <p:nvPr>
            <p:ph type="body" idx="1"/>
          </p:nvPr>
        </p:nvSpPr>
        <p:spPr>
          <a:xfrm>
            <a:off x="1679575" y="3430588"/>
            <a:ext cx="6985000" cy="3135312"/>
          </a:xfrm>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1F4451-ABBA-4A96-B179-58269D626E0C}" type="slidenum">
              <a:rPr lang="en-US" altLang="zh-CN"/>
            </a:fld>
            <a:endParaRPr lang="en-US" altLang="zh-CN"/>
          </a:p>
        </p:txBody>
      </p:sp>
      <p:sp>
        <p:nvSpPr>
          <p:cNvPr id="224258" name="Rectangle 2"/>
          <p:cNvSpPr>
            <a:spLocks noGrp="1" noRot="1" noChangeAspect="1" noChangeArrowheads="1" noTextEdit="1"/>
          </p:cNvSpPr>
          <p:nvPr>
            <p:ph type="sldImg"/>
          </p:nvPr>
        </p:nvSpPr>
        <p:spPr>
          <a:xfrm>
            <a:off x="2754313" y="533400"/>
            <a:ext cx="4729162" cy="2660650"/>
          </a:xfrm>
        </p:spPr>
      </p:sp>
      <p:sp>
        <p:nvSpPr>
          <p:cNvPr id="224259" name="Rectangle 3"/>
          <p:cNvSpPr>
            <a:spLocks noGrp="1" noChangeArrowheads="1"/>
          </p:cNvSpPr>
          <p:nvPr>
            <p:ph type="body" idx="1"/>
          </p:nvPr>
        </p:nvSpPr>
        <p:spPr>
          <a:xfrm>
            <a:off x="1679575" y="3430588"/>
            <a:ext cx="6985000" cy="3135312"/>
          </a:xfrm>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2C4E849-1073-4116-BCBF-7DA1A9138BC9}" type="slidenum">
              <a:rPr lang="en-US" altLang="zh-CN"/>
            </a:fld>
            <a:endParaRPr lang="en-US" altLang="zh-CN"/>
          </a:p>
        </p:txBody>
      </p:sp>
      <p:sp>
        <p:nvSpPr>
          <p:cNvPr id="226306" name="Rectangle 2"/>
          <p:cNvSpPr>
            <a:spLocks noGrp="1" noRot="1" noChangeAspect="1" noChangeArrowheads="1" noTextEdit="1"/>
          </p:cNvSpPr>
          <p:nvPr>
            <p:ph type="sldImg"/>
          </p:nvPr>
        </p:nvSpPr>
        <p:spPr>
          <a:xfrm>
            <a:off x="2754313" y="533400"/>
            <a:ext cx="4729162" cy="2660650"/>
          </a:xfrm>
        </p:spPr>
      </p:sp>
      <p:sp>
        <p:nvSpPr>
          <p:cNvPr id="226307" name="Rectangle 3"/>
          <p:cNvSpPr>
            <a:spLocks noGrp="1" noChangeArrowheads="1"/>
          </p:cNvSpPr>
          <p:nvPr>
            <p:ph type="body" idx="1"/>
          </p:nvPr>
        </p:nvSpPr>
        <p:spPr>
          <a:xfrm>
            <a:off x="1679575" y="3430588"/>
            <a:ext cx="6985000" cy="3135312"/>
          </a:xfrm>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24E573D-24C7-4F05-97B5-36A3641101DB}" type="slidenum">
              <a:rPr lang="en-US" altLang="zh-CN"/>
            </a:fld>
            <a:endParaRPr lang="en-US" altLang="zh-CN"/>
          </a:p>
        </p:txBody>
      </p:sp>
      <p:sp>
        <p:nvSpPr>
          <p:cNvPr id="228354" name="Rectangle 2"/>
          <p:cNvSpPr>
            <a:spLocks noGrp="1" noRot="1" noChangeAspect="1" noChangeArrowheads="1" noTextEdit="1"/>
          </p:cNvSpPr>
          <p:nvPr>
            <p:ph type="sldImg"/>
          </p:nvPr>
        </p:nvSpPr>
        <p:spPr>
          <a:xfrm>
            <a:off x="2754313" y="533400"/>
            <a:ext cx="4729162" cy="2660650"/>
          </a:xfrm>
        </p:spPr>
      </p:sp>
      <p:sp>
        <p:nvSpPr>
          <p:cNvPr id="228355" name="Rectangle 3"/>
          <p:cNvSpPr>
            <a:spLocks noGrp="1" noChangeArrowheads="1"/>
          </p:cNvSpPr>
          <p:nvPr>
            <p:ph type="body" idx="1"/>
          </p:nvPr>
        </p:nvSpPr>
        <p:spPr>
          <a:xfrm>
            <a:off x="1679575" y="3430588"/>
            <a:ext cx="6985000" cy="3135312"/>
          </a:xfrm>
        </p:spPr>
        <p:txBody>
          <a:bodyPr/>
          <a:lstStyle/>
          <a:p>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9038DB1-115A-4D52-91E4-5AD5D72448CF}" type="slidenum">
              <a:rPr lang="en-US" altLang="zh-CN"/>
            </a:fld>
            <a:endParaRPr lang="en-US" altLang="zh-CN"/>
          </a:p>
        </p:txBody>
      </p:sp>
      <p:sp>
        <p:nvSpPr>
          <p:cNvPr id="230402" name="Rectangle 2"/>
          <p:cNvSpPr>
            <a:spLocks noGrp="1" noRot="1" noChangeAspect="1" noChangeArrowheads="1" noTextEdit="1"/>
          </p:cNvSpPr>
          <p:nvPr>
            <p:ph type="sldImg"/>
          </p:nvPr>
        </p:nvSpPr>
        <p:spPr>
          <a:xfrm>
            <a:off x="2754313" y="533400"/>
            <a:ext cx="4729162" cy="2660650"/>
          </a:xfrm>
        </p:spPr>
      </p:sp>
      <p:sp>
        <p:nvSpPr>
          <p:cNvPr id="230403" name="Rectangle 3"/>
          <p:cNvSpPr>
            <a:spLocks noGrp="1" noChangeArrowheads="1"/>
          </p:cNvSpPr>
          <p:nvPr>
            <p:ph type="body" idx="1"/>
          </p:nvPr>
        </p:nvSpPr>
        <p:spPr>
          <a:xfrm>
            <a:off x="1679575" y="3475038"/>
            <a:ext cx="6985000" cy="3373437"/>
          </a:xfrm>
        </p:spPr>
        <p:txBody>
          <a:bodyPr/>
          <a:lstStyle/>
          <a:p>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8166A37-93C7-4426-A8B5-27E5D423FD68}" type="slidenum">
              <a:rPr lang="en-US" altLang="zh-CN"/>
            </a:fld>
            <a:endParaRPr lang="en-US" altLang="zh-CN"/>
          </a:p>
        </p:txBody>
      </p:sp>
      <p:sp>
        <p:nvSpPr>
          <p:cNvPr id="232450" name="Rectangle 2"/>
          <p:cNvSpPr>
            <a:spLocks noGrp="1" noRot="1" noChangeAspect="1" noChangeArrowheads="1" noTextEdit="1"/>
          </p:cNvSpPr>
          <p:nvPr>
            <p:ph type="sldImg"/>
          </p:nvPr>
        </p:nvSpPr>
        <p:spPr>
          <a:xfrm>
            <a:off x="2754313" y="533400"/>
            <a:ext cx="4729162" cy="2660650"/>
          </a:xfrm>
        </p:spPr>
      </p:sp>
      <p:sp>
        <p:nvSpPr>
          <p:cNvPr id="232451" name="Rectangle 3"/>
          <p:cNvSpPr>
            <a:spLocks noGrp="1" noChangeArrowheads="1"/>
          </p:cNvSpPr>
          <p:nvPr>
            <p:ph type="body" idx="1"/>
          </p:nvPr>
        </p:nvSpPr>
        <p:spPr>
          <a:xfrm>
            <a:off x="1679575" y="3430588"/>
            <a:ext cx="6985000" cy="3135312"/>
          </a:xfrm>
        </p:spPr>
        <p:txBody>
          <a:bodyPr/>
          <a:lstStyle/>
          <a:p>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5E27176-8C46-440C-AE42-953CB1D3A357}" type="slidenum">
              <a:rPr lang="en-US" altLang="zh-CN"/>
            </a:fld>
            <a:endParaRPr lang="en-US" altLang="zh-CN"/>
          </a:p>
        </p:txBody>
      </p:sp>
      <p:sp>
        <p:nvSpPr>
          <p:cNvPr id="234498" name="Rectangle 2"/>
          <p:cNvSpPr>
            <a:spLocks noGrp="1" noRot="1" noChangeAspect="1" noChangeArrowheads="1" noTextEdit="1"/>
          </p:cNvSpPr>
          <p:nvPr>
            <p:ph type="sldImg"/>
          </p:nvPr>
        </p:nvSpPr>
        <p:spPr>
          <a:xfrm>
            <a:off x="2754313" y="533400"/>
            <a:ext cx="4729162" cy="2660650"/>
          </a:xfrm>
        </p:spPr>
      </p:sp>
      <p:sp>
        <p:nvSpPr>
          <p:cNvPr id="234499" name="Rectangle 3"/>
          <p:cNvSpPr>
            <a:spLocks noGrp="1" noChangeArrowheads="1"/>
          </p:cNvSpPr>
          <p:nvPr>
            <p:ph type="body" idx="1"/>
          </p:nvPr>
        </p:nvSpPr>
        <p:spPr>
          <a:xfrm>
            <a:off x="1679575" y="3430588"/>
            <a:ext cx="6985000" cy="3135312"/>
          </a:xfrm>
        </p:spPr>
        <p:txBody>
          <a:bodyPr/>
          <a:lstStyle/>
          <a:p>
            <a:pPr>
              <a:lnSpc>
                <a:spcPct val="120000"/>
              </a:lnSpc>
            </a:pPr>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47EEA5E-E7DD-4C1E-A266-C9D564E5FE9D}" type="slidenum">
              <a:rPr lang="en-US" altLang="zh-CN"/>
            </a:fld>
            <a:endParaRPr lang="en-US" altLang="zh-CN"/>
          </a:p>
        </p:txBody>
      </p:sp>
      <p:sp>
        <p:nvSpPr>
          <p:cNvPr id="236546" name="Rectangle 2"/>
          <p:cNvSpPr>
            <a:spLocks noGrp="1" noRot="1" noChangeAspect="1" noChangeArrowheads="1" noTextEdit="1"/>
          </p:cNvSpPr>
          <p:nvPr>
            <p:ph type="sldImg"/>
          </p:nvPr>
        </p:nvSpPr>
        <p:spPr>
          <a:xfrm>
            <a:off x="2754313" y="533400"/>
            <a:ext cx="4729162" cy="2660650"/>
          </a:xfrm>
        </p:spPr>
      </p:sp>
      <p:sp>
        <p:nvSpPr>
          <p:cNvPr id="236547" name="Rectangle 3"/>
          <p:cNvSpPr>
            <a:spLocks noGrp="1" noChangeArrowheads="1"/>
          </p:cNvSpPr>
          <p:nvPr>
            <p:ph type="body" idx="1"/>
          </p:nvPr>
        </p:nvSpPr>
        <p:spPr>
          <a:xfrm>
            <a:off x="1679575" y="3430588"/>
            <a:ext cx="6985000" cy="3373437"/>
          </a:xfrm>
        </p:spPr>
        <p:txBody>
          <a:bodyPr/>
          <a:lstStyle/>
          <a:p>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8B43B71-E104-40B7-98BD-529BDD37E3A2}" type="slidenum">
              <a:rPr lang="en-US" altLang="zh-CN"/>
            </a:fld>
            <a:endParaRPr lang="en-US" altLang="zh-CN"/>
          </a:p>
        </p:txBody>
      </p:sp>
      <p:sp>
        <p:nvSpPr>
          <p:cNvPr id="183298" name="Rectangle 2"/>
          <p:cNvSpPr>
            <a:spLocks noGrp="1" noRot="1" noChangeAspect="1" noChangeArrowheads="1" noTextEdit="1"/>
          </p:cNvSpPr>
          <p:nvPr>
            <p:ph type="sldImg"/>
          </p:nvPr>
        </p:nvSpPr>
        <p:spPr>
          <a:xfrm>
            <a:off x="2754313" y="533400"/>
            <a:ext cx="4729162" cy="2660650"/>
          </a:xfrm>
        </p:spPr>
      </p:sp>
      <p:sp>
        <p:nvSpPr>
          <p:cNvPr id="183299" name="Rectangle 3"/>
          <p:cNvSpPr>
            <a:spLocks noGrp="1" noChangeArrowheads="1"/>
          </p:cNvSpPr>
          <p:nvPr>
            <p:ph type="body" idx="1"/>
          </p:nvPr>
        </p:nvSpPr>
        <p:spPr>
          <a:xfrm>
            <a:off x="1679575" y="3430588"/>
            <a:ext cx="6985000" cy="3135312"/>
          </a:xfrm>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5F2E4BD-2C5E-4403-8C26-7120C32718CC}" type="slidenum">
              <a:rPr lang="en-US" altLang="zh-CN"/>
            </a:fld>
            <a:endParaRPr lang="en-US" altLang="zh-CN"/>
          </a:p>
        </p:txBody>
      </p:sp>
      <p:sp>
        <p:nvSpPr>
          <p:cNvPr id="238594" name="Rectangle 2"/>
          <p:cNvSpPr>
            <a:spLocks noGrp="1" noRot="1" noChangeAspect="1" noChangeArrowheads="1" noTextEdit="1"/>
          </p:cNvSpPr>
          <p:nvPr>
            <p:ph type="sldImg"/>
          </p:nvPr>
        </p:nvSpPr>
        <p:spPr>
          <a:xfrm>
            <a:off x="2754313" y="533400"/>
            <a:ext cx="4729162" cy="2660650"/>
          </a:xfrm>
        </p:spPr>
      </p:sp>
      <p:sp>
        <p:nvSpPr>
          <p:cNvPr id="238595" name="Rectangle 3"/>
          <p:cNvSpPr>
            <a:spLocks noGrp="1" noChangeArrowheads="1"/>
          </p:cNvSpPr>
          <p:nvPr>
            <p:ph type="body" idx="1"/>
          </p:nvPr>
        </p:nvSpPr>
        <p:spPr>
          <a:xfrm>
            <a:off x="1679575" y="3430588"/>
            <a:ext cx="6985000" cy="3373437"/>
          </a:xfrm>
        </p:spPr>
        <p:txBody>
          <a:bodyPr/>
          <a:lstStyle/>
          <a:p>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322CDC-4F6B-4A91-A180-ADE0098E812E}" type="slidenum">
              <a:rPr lang="en-US" altLang="zh-CN"/>
            </a:fld>
            <a:endParaRPr lang="en-US" altLang="zh-CN"/>
          </a:p>
        </p:txBody>
      </p:sp>
      <p:sp>
        <p:nvSpPr>
          <p:cNvPr id="240642" name="Rectangle 2"/>
          <p:cNvSpPr>
            <a:spLocks noGrp="1" noRot="1" noChangeAspect="1" noChangeArrowheads="1" noTextEdit="1"/>
          </p:cNvSpPr>
          <p:nvPr>
            <p:ph type="sldImg"/>
          </p:nvPr>
        </p:nvSpPr>
        <p:spPr>
          <a:xfrm>
            <a:off x="2754313" y="533400"/>
            <a:ext cx="4729162" cy="2660650"/>
          </a:xfrm>
        </p:spPr>
      </p:sp>
      <p:sp>
        <p:nvSpPr>
          <p:cNvPr id="240643" name="Rectangle 3"/>
          <p:cNvSpPr>
            <a:spLocks noGrp="1" noChangeArrowheads="1"/>
          </p:cNvSpPr>
          <p:nvPr>
            <p:ph type="body" idx="1"/>
          </p:nvPr>
        </p:nvSpPr>
        <p:spPr>
          <a:xfrm>
            <a:off x="1679575" y="3430588"/>
            <a:ext cx="6985000" cy="3373437"/>
          </a:xfrm>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322CDC-4F6B-4A91-A180-ADE0098E812E}" type="slidenum">
              <a:rPr lang="en-US" altLang="zh-CN"/>
            </a:fld>
            <a:endParaRPr lang="en-US" altLang="zh-CN"/>
          </a:p>
        </p:txBody>
      </p:sp>
      <p:sp>
        <p:nvSpPr>
          <p:cNvPr id="240642" name="Rectangle 2"/>
          <p:cNvSpPr>
            <a:spLocks noGrp="1" noRot="1" noChangeAspect="1" noChangeArrowheads="1" noTextEdit="1"/>
          </p:cNvSpPr>
          <p:nvPr>
            <p:ph type="sldImg"/>
          </p:nvPr>
        </p:nvSpPr>
        <p:spPr>
          <a:xfrm>
            <a:off x="2754313" y="533400"/>
            <a:ext cx="4729162" cy="2660650"/>
          </a:xfrm>
        </p:spPr>
      </p:sp>
      <p:sp>
        <p:nvSpPr>
          <p:cNvPr id="240643" name="Rectangle 3"/>
          <p:cNvSpPr>
            <a:spLocks noGrp="1" noChangeArrowheads="1"/>
          </p:cNvSpPr>
          <p:nvPr>
            <p:ph type="body" idx="1"/>
          </p:nvPr>
        </p:nvSpPr>
        <p:spPr>
          <a:xfrm>
            <a:off x="1679575" y="3430588"/>
            <a:ext cx="6985000" cy="3373437"/>
          </a:xfrm>
        </p:spPr>
        <p:txBody>
          <a:bodyPr/>
          <a:lstStyle/>
          <a:p>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endParaRPr lang="zh-CN" altLang="en-US" i="0" dirty="0"/>
          </a:p>
        </p:txBody>
      </p:sp>
      <p:sp>
        <p:nvSpPr>
          <p:cNvPr id="4" name="灯片编号占位符 3"/>
          <p:cNvSpPr>
            <a:spLocks noGrp="1"/>
          </p:cNvSpPr>
          <p:nvPr>
            <p:ph type="sldNum" sz="quarter" idx="10"/>
          </p:nvPr>
        </p:nvSpPr>
        <p:spPr/>
        <p:txBody>
          <a:bodyPr/>
          <a:lstStyle/>
          <a:p>
            <a:fld id="{678192AB-EE1A-49EE-A1BE-2B542BAEC2E4}" type="slidenum">
              <a:rPr lang="en-US" altLang="zh-CN"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8192AB-EE1A-49EE-A1BE-2B542BAEC2E4}" type="slidenum">
              <a:rPr lang="en-US" altLang="zh-CN"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6088AF6-F070-41CE-8686-85822FFF2F5F}" type="slidenum">
              <a:rPr lang="en-US" altLang="zh-CN"/>
            </a:fld>
            <a:endParaRPr lang="en-US" altLang="zh-CN"/>
          </a:p>
        </p:txBody>
      </p:sp>
      <p:sp>
        <p:nvSpPr>
          <p:cNvPr id="244738" name="Rectangle 2"/>
          <p:cNvSpPr>
            <a:spLocks noGrp="1" noRot="1" noChangeAspect="1" noChangeArrowheads="1" noTextEdit="1"/>
          </p:cNvSpPr>
          <p:nvPr>
            <p:ph type="sldImg"/>
          </p:nvPr>
        </p:nvSpPr>
        <p:spPr>
          <a:xfrm>
            <a:off x="2754313" y="533400"/>
            <a:ext cx="4729162" cy="2660650"/>
          </a:xfrm>
        </p:spPr>
      </p:sp>
      <p:sp>
        <p:nvSpPr>
          <p:cNvPr id="244739" name="Rectangle 3"/>
          <p:cNvSpPr>
            <a:spLocks noGrp="1" noChangeArrowheads="1"/>
          </p:cNvSpPr>
          <p:nvPr>
            <p:ph type="body" idx="1"/>
          </p:nvPr>
        </p:nvSpPr>
        <p:spPr>
          <a:xfrm>
            <a:off x="1679575" y="3430588"/>
            <a:ext cx="6985000" cy="3135312"/>
          </a:xfrm>
        </p:spPr>
        <p:txBody>
          <a:bodyPr/>
          <a:lstStyle/>
          <a:p>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BFC35DE-A93F-4692-839D-8285A8F1308C}" type="slidenum">
              <a:rPr lang="en-US" altLang="zh-CN"/>
            </a:fld>
            <a:endParaRPr lang="en-US" altLang="zh-CN"/>
          </a:p>
        </p:txBody>
      </p:sp>
      <p:sp>
        <p:nvSpPr>
          <p:cNvPr id="246786" name="Rectangle 2"/>
          <p:cNvSpPr>
            <a:spLocks noGrp="1" noRot="1" noChangeAspect="1" noChangeArrowheads="1" noTextEdit="1"/>
          </p:cNvSpPr>
          <p:nvPr>
            <p:ph type="sldImg"/>
          </p:nvPr>
        </p:nvSpPr>
        <p:spPr>
          <a:xfrm>
            <a:off x="2754313" y="533400"/>
            <a:ext cx="4729162" cy="2660650"/>
          </a:xfrm>
        </p:spPr>
      </p:sp>
      <p:sp>
        <p:nvSpPr>
          <p:cNvPr id="246787" name="Rectangle 3"/>
          <p:cNvSpPr>
            <a:spLocks noGrp="1" noChangeArrowheads="1"/>
          </p:cNvSpPr>
          <p:nvPr>
            <p:ph type="body" idx="1"/>
          </p:nvPr>
        </p:nvSpPr>
        <p:spPr>
          <a:xfrm>
            <a:off x="1679575" y="3430588"/>
            <a:ext cx="6985000" cy="3473450"/>
          </a:xfrm>
        </p:spPr>
        <p:txBody>
          <a:bodyPr/>
          <a:lstStyle/>
          <a:p>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6BF9EC5-18CC-4FDC-9EBB-35F5C8CB0348}" type="slidenum">
              <a:rPr lang="en-US" altLang="zh-CN"/>
            </a:fld>
            <a:endParaRPr lang="en-US" altLang="zh-CN"/>
          </a:p>
        </p:txBody>
      </p:sp>
      <p:sp>
        <p:nvSpPr>
          <p:cNvPr id="248834" name="Rectangle 2"/>
          <p:cNvSpPr>
            <a:spLocks noGrp="1" noRot="1" noChangeAspect="1" noChangeArrowheads="1" noTextEdit="1"/>
          </p:cNvSpPr>
          <p:nvPr>
            <p:ph type="sldImg"/>
          </p:nvPr>
        </p:nvSpPr>
        <p:spPr>
          <a:xfrm>
            <a:off x="2754313" y="533400"/>
            <a:ext cx="4729162" cy="2660650"/>
          </a:xfrm>
        </p:spPr>
      </p:sp>
      <p:sp>
        <p:nvSpPr>
          <p:cNvPr id="248835" name="Rectangle 3"/>
          <p:cNvSpPr>
            <a:spLocks noGrp="1" noChangeArrowheads="1"/>
          </p:cNvSpPr>
          <p:nvPr>
            <p:ph type="body" idx="1"/>
          </p:nvPr>
        </p:nvSpPr>
        <p:spPr>
          <a:xfrm>
            <a:off x="1679575" y="3430588"/>
            <a:ext cx="6985000" cy="3135312"/>
          </a:xfrm>
        </p:spPr>
        <p:txBody>
          <a:bodyPr/>
          <a:lstStyle/>
          <a:p>
            <a:pPr>
              <a:lnSpc>
                <a:spcPct val="110000"/>
              </a:lnSpc>
            </a:pPr>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A54D496-79C3-47BB-BA65-E9BF6F2EAE64}" type="slidenum">
              <a:rPr lang="en-US" altLang="zh-CN"/>
            </a:fld>
            <a:endParaRPr lang="en-US" altLang="zh-CN"/>
          </a:p>
        </p:txBody>
      </p:sp>
      <p:sp>
        <p:nvSpPr>
          <p:cNvPr id="250882" name="Rectangle 2"/>
          <p:cNvSpPr>
            <a:spLocks noGrp="1" noRot="1" noChangeAspect="1" noChangeArrowheads="1" noTextEdit="1"/>
          </p:cNvSpPr>
          <p:nvPr>
            <p:ph type="sldImg"/>
          </p:nvPr>
        </p:nvSpPr>
        <p:spPr>
          <a:xfrm>
            <a:off x="2754313" y="533400"/>
            <a:ext cx="4729162" cy="2660650"/>
          </a:xfrm>
        </p:spPr>
      </p:sp>
      <p:sp>
        <p:nvSpPr>
          <p:cNvPr id="250883" name="Rectangle 3"/>
          <p:cNvSpPr>
            <a:spLocks noGrp="1" noChangeArrowheads="1"/>
          </p:cNvSpPr>
          <p:nvPr>
            <p:ph type="body" idx="1"/>
          </p:nvPr>
        </p:nvSpPr>
        <p:spPr>
          <a:xfrm>
            <a:off x="1679575" y="3430588"/>
            <a:ext cx="6985000" cy="3135312"/>
          </a:xfrm>
        </p:spPr>
        <p:txBody>
          <a:bodyPr/>
          <a:lstStyle/>
          <a:p>
            <a:pPr>
              <a:lnSpc>
                <a:spcPct val="110000"/>
              </a:lnSpc>
            </a:pPr>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DB27F13-7F87-4316-B17F-8BD9E9C58484}" type="slidenum">
              <a:rPr lang="en-US" altLang="zh-CN"/>
            </a:fld>
            <a:endParaRPr lang="en-US" altLang="zh-CN"/>
          </a:p>
        </p:txBody>
      </p:sp>
      <p:sp>
        <p:nvSpPr>
          <p:cNvPr id="252930" name="Rectangle 2"/>
          <p:cNvSpPr>
            <a:spLocks noGrp="1" noRot="1" noChangeAspect="1" noChangeArrowheads="1" noTextEdit="1"/>
          </p:cNvSpPr>
          <p:nvPr>
            <p:ph type="sldImg"/>
          </p:nvPr>
        </p:nvSpPr>
        <p:spPr>
          <a:xfrm>
            <a:off x="2754313" y="533400"/>
            <a:ext cx="4729162" cy="2660650"/>
          </a:xfrm>
        </p:spPr>
      </p:sp>
      <p:sp>
        <p:nvSpPr>
          <p:cNvPr id="252931" name="Rectangle 3"/>
          <p:cNvSpPr>
            <a:spLocks noGrp="1" noChangeArrowheads="1"/>
          </p:cNvSpPr>
          <p:nvPr>
            <p:ph type="body" idx="1"/>
          </p:nvPr>
        </p:nvSpPr>
        <p:spPr>
          <a:xfrm>
            <a:off x="1679575" y="3430588"/>
            <a:ext cx="6985000" cy="3135312"/>
          </a:xfrm>
        </p:spPr>
        <p:txBody>
          <a:bodyPr/>
          <a:lstStyle/>
          <a:p>
            <a:pPr lvl="1">
              <a:lnSpc>
                <a:spcPct val="110000"/>
              </a:lnSpc>
            </a:pPr>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C3543FD-88C6-40A5-82FD-F4029FA92567}" type="slidenum">
              <a:rPr lang="en-US" altLang="zh-CN"/>
            </a:fld>
            <a:endParaRPr lang="en-US" altLang="zh-CN"/>
          </a:p>
        </p:txBody>
      </p:sp>
      <p:sp>
        <p:nvSpPr>
          <p:cNvPr id="179202" name="Rectangle 2"/>
          <p:cNvSpPr>
            <a:spLocks noGrp="1" noRot="1" noChangeAspect="1" noChangeArrowheads="1" noTextEdit="1"/>
          </p:cNvSpPr>
          <p:nvPr>
            <p:ph type="sldImg"/>
          </p:nvPr>
        </p:nvSpPr>
        <p:spPr>
          <a:xfrm>
            <a:off x="2754313" y="533400"/>
            <a:ext cx="4729162" cy="2660650"/>
          </a:xfrm>
        </p:spPr>
      </p:sp>
      <p:sp>
        <p:nvSpPr>
          <p:cNvPr id="179203" name="Rectangle 3"/>
          <p:cNvSpPr>
            <a:spLocks noGrp="1" noChangeArrowheads="1"/>
          </p:cNvSpPr>
          <p:nvPr>
            <p:ph type="body" idx="1"/>
          </p:nvPr>
        </p:nvSpPr>
        <p:spPr>
          <a:xfrm>
            <a:off x="1679575" y="3430588"/>
            <a:ext cx="6985000" cy="3135312"/>
          </a:xfrm>
        </p:spPr>
        <p:txBody>
          <a:bodyPr/>
          <a:lstStyle/>
          <a:p>
            <a:pPr>
              <a:lnSpc>
                <a:spcPct val="110000"/>
              </a:lnSpc>
            </a:pPr>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F383B3D-403D-41D0-8919-E40DA182E0CD}" type="slidenum">
              <a:rPr lang="en-US" altLang="zh-CN"/>
            </a:fld>
            <a:endParaRPr lang="en-US" altLang="zh-CN"/>
          </a:p>
        </p:txBody>
      </p:sp>
      <p:sp>
        <p:nvSpPr>
          <p:cNvPr id="254978" name="Rectangle 2"/>
          <p:cNvSpPr>
            <a:spLocks noGrp="1" noRot="1" noChangeAspect="1" noChangeArrowheads="1" noTextEdit="1"/>
          </p:cNvSpPr>
          <p:nvPr>
            <p:ph type="sldImg"/>
          </p:nvPr>
        </p:nvSpPr>
        <p:spPr>
          <a:xfrm>
            <a:off x="2754313" y="533400"/>
            <a:ext cx="4729162" cy="2660650"/>
          </a:xfrm>
        </p:spPr>
      </p:sp>
      <p:sp>
        <p:nvSpPr>
          <p:cNvPr id="254979" name="Rectangle 3"/>
          <p:cNvSpPr>
            <a:spLocks noGrp="1" noChangeArrowheads="1"/>
          </p:cNvSpPr>
          <p:nvPr>
            <p:ph type="body" idx="1"/>
          </p:nvPr>
        </p:nvSpPr>
        <p:spPr>
          <a:xfrm>
            <a:off x="1679575" y="3430588"/>
            <a:ext cx="6985000" cy="3135312"/>
          </a:xfrm>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8788721-6BF5-4D0E-9EE3-F5F1A693C14B}" type="slidenum">
              <a:rPr lang="en-US" altLang="zh-CN"/>
            </a:fld>
            <a:endParaRPr lang="en-US" altLang="zh-CN"/>
          </a:p>
        </p:txBody>
      </p:sp>
      <p:sp>
        <p:nvSpPr>
          <p:cNvPr id="175106" name="Rectangle 2"/>
          <p:cNvSpPr>
            <a:spLocks noGrp="1" noRot="1" noChangeAspect="1" noChangeArrowheads="1" noTextEdit="1"/>
          </p:cNvSpPr>
          <p:nvPr>
            <p:ph type="sldImg"/>
          </p:nvPr>
        </p:nvSpPr>
        <p:spPr>
          <a:xfrm>
            <a:off x="2754313" y="533400"/>
            <a:ext cx="4729162" cy="2660650"/>
          </a:xfrm>
        </p:spPr>
      </p:sp>
      <p:sp>
        <p:nvSpPr>
          <p:cNvPr id="175107" name="Rectangle 3"/>
          <p:cNvSpPr>
            <a:spLocks noGrp="1" noChangeArrowheads="1"/>
          </p:cNvSpPr>
          <p:nvPr>
            <p:ph type="body" idx="1"/>
          </p:nvPr>
        </p:nvSpPr>
        <p:spPr>
          <a:xfrm>
            <a:off x="1679575" y="3430588"/>
            <a:ext cx="6985000" cy="3135312"/>
          </a:xfrm>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B8D0B2B-FB68-428C-B391-FD73D60D860D}" type="slidenum">
              <a:rPr lang="en-US" altLang="zh-CN"/>
            </a:fld>
            <a:endParaRPr lang="en-US" altLang="zh-CN"/>
          </a:p>
        </p:txBody>
      </p:sp>
      <p:sp>
        <p:nvSpPr>
          <p:cNvPr id="185346" name="Rectangle 2"/>
          <p:cNvSpPr>
            <a:spLocks noGrp="1" noRot="1" noChangeAspect="1" noChangeArrowheads="1" noTextEdit="1"/>
          </p:cNvSpPr>
          <p:nvPr>
            <p:ph type="sldImg"/>
          </p:nvPr>
        </p:nvSpPr>
        <p:spPr>
          <a:xfrm>
            <a:off x="2754313" y="533400"/>
            <a:ext cx="4729162" cy="2660650"/>
          </a:xfrm>
        </p:spPr>
      </p:sp>
      <p:sp>
        <p:nvSpPr>
          <p:cNvPr id="185347" name="Rectangle 3"/>
          <p:cNvSpPr>
            <a:spLocks noGrp="1" noChangeArrowheads="1"/>
          </p:cNvSpPr>
          <p:nvPr>
            <p:ph type="body" idx="1"/>
          </p:nvPr>
        </p:nvSpPr>
        <p:spPr>
          <a:xfrm>
            <a:off x="1679575" y="3430588"/>
            <a:ext cx="6985000" cy="3135312"/>
          </a:xfrm>
        </p:spPr>
        <p:txBody>
          <a:bodyPr/>
          <a:lstStyle/>
          <a:p>
            <a:pPr>
              <a:lnSpc>
                <a:spcPct val="120000"/>
              </a:lnSpc>
            </a:pPr>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10E76BE-92BC-4A2E-9B72-06C78AFB3C79}" type="slidenum">
              <a:rPr lang="en-US" altLang="zh-CN"/>
            </a:fld>
            <a:endParaRPr lang="en-US" altLang="zh-CN"/>
          </a:p>
        </p:txBody>
      </p:sp>
      <p:sp>
        <p:nvSpPr>
          <p:cNvPr id="189442" name="Rectangle 2"/>
          <p:cNvSpPr>
            <a:spLocks noGrp="1" noRot="1" noChangeAspect="1" noChangeArrowheads="1" noTextEdit="1"/>
          </p:cNvSpPr>
          <p:nvPr>
            <p:ph type="sldImg"/>
          </p:nvPr>
        </p:nvSpPr>
        <p:spPr>
          <a:xfrm>
            <a:off x="2754313" y="533400"/>
            <a:ext cx="4729162" cy="2660650"/>
          </a:xfrm>
        </p:spPr>
      </p:sp>
      <p:sp>
        <p:nvSpPr>
          <p:cNvPr id="189443" name="Rectangle 3"/>
          <p:cNvSpPr>
            <a:spLocks noGrp="1" noChangeArrowheads="1"/>
          </p:cNvSpPr>
          <p:nvPr>
            <p:ph type="body" idx="1"/>
          </p:nvPr>
        </p:nvSpPr>
        <p:spPr>
          <a:xfrm>
            <a:off x="1679575" y="3430588"/>
            <a:ext cx="6985000" cy="3135312"/>
          </a:xfrm>
        </p:spPr>
        <p:txBody>
          <a:bodyPr/>
          <a:lstStyle/>
          <a:p>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5A26669-6F33-451D-9E47-D84723D6052F}" type="slidenum">
              <a:rPr lang="en-US" altLang="zh-CN"/>
            </a:fld>
            <a:endParaRPr lang="en-US" altLang="zh-CN"/>
          </a:p>
        </p:txBody>
      </p:sp>
      <p:sp>
        <p:nvSpPr>
          <p:cNvPr id="191490" name="Rectangle 2"/>
          <p:cNvSpPr>
            <a:spLocks noGrp="1" noRot="1" noChangeAspect="1" noChangeArrowheads="1" noTextEdit="1"/>
          </p:cNvSpPr>
          <p:nvPr>
            <p:ph type="sldImg"/>
          </p:nvPr>
        </p:nvSpPr>
        <p:spPr>
          <a:xfrm>
            <a:off x="2754313" y="533400"/>
            <a:ext cx="4729162" cy="2660650"/>
          </a:xfrm>
        </p:spPr>
      </p:sp>
      <p:sp>
        <p:nvSpPr>
          <p:cNvPr id="191491" name="Rectangle 3"/>
          <p:cNvSpPr>
            <a:spLocks noGrp="1" noChangeArrowheads="1"/>
          </p:cNvSpPr>
          <p:nvPr>
            <p:ph type="body" idx="1"/>
          </p:nvPr>
        </p:nvSpPr>
        <p:spPr>
          <a:xfrm>
            <a:off x="1679575" y="3430588"/>
            <a:ext cx="6985000" cy="3135312"/>
          </a:xfrm>
        </p:spPr>
        <p:txBody>
          <a:bodyPr/>
          <a:lstStyle/>
          <a:p>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D18501B-7F14-42EC-9A93-B3A4C33FAE39}" type="slidenum">
              <a:rPr lang="en-US" altLang="zh-CN"/>
            </a:fld>
            <a:endParaRPr lang="en-US" altLang="zh-CN"/>
          </a:p>
        </p:txBody>
      </p:sp>
      <p:sp>
        <p:nvSpPr>
          <p:cNvPr id="193538" name="Rectangle 2"/>
          <p:cNvSpPr>
            <a:spLocks noGrp="1" noRot="1" noChangeAspect="1" noChangeArrowheads="1" noTextEdit="1"/>
          </p:cNvSpPr>
          <p:nvPr>
            <p:ph type="sldImg"/>
          </p:nvPr>
        </p:nvSpPr>
        <p:spPr>
          <a:xfrm>
            <a:off x="2754313" y="533400"/>
            <a:ext cx="4729162" cy="2660650"/>
          </a:xfrm>
        </p:spPr>
      </p:sp>
      <p:sp>
        <p:nvSpPr>
          <p:cNvPr id="193539" name="Rectangle 3"/>
          <p:cNvSpPr>
            <a:spLocks noGrp="1" noChangeArrowheads="1"/>
          </p:cNvSpPr>
          <p:nvPr>
            <p:ph type="body" idx="1"/>
          </p:nvPr>
        </p:nvSpPr>
        <p:spPr>
          <a:xfrm>
            <a:off x="1679575" y="3430588"/>
            <a:ext cx="6985000" cy="3135312"/>
          </a:xfrm>
        </p:spPr>
        <p:txBody>
          <a:bodyPr/>
          <a:lstStyle/>
          <a:p>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jpeg"/><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2_标题幻灯片">
    <p:spTree>
      <p:nvGrpSpPr>
        <p:cNvPr id="1" name=""/>
        <p:cNvGrpSpPr/>
        <p:nvPr/>
      </p:nvGrpSpPr>
      <p:grpSpPr>
        <a:xfrm>
          <a:off x="0" y="0"/>
          <a:ext cx="0" cy="0"/>
          <a:chOff x="0" y="0"/>
          <a:chExt cx="0" cy="0"/>
        </a:xfrm>
      </p:grpSpPr>
      <p:sp>
        <p:nvSpPr>
          <p:cNvPr id="5145" name="Rectangle 25"/>
          <p:cNvSpPr>
            <a:spLocks noGrp="1" noChangeArrowheads="1"/>
          </p:cNvSpPr>
          <p:nvPr>
            <p:ph type="ctrTitle"/>
          </p:nvPr>
        </p:nvSpPr>
        <p:spPr>
          <a:xfrm>
            <a:off x="360000" y="1980000"/>
            <a:ext cx="11581473" cy="1668189"/>
          </a:xfrm>
          <a:noFill/>
        </p:spPr>
        <p:txBody>
          <a:bodyPr/>
          <a:lstStyle>
            <a:lvl1pPr algn="ctr">
              <a:defRPr sz="4800" b="1">
                <a:ln>
                  <a:noFill/>
                </a:ln>
                <a:solidFill>
                  <a:srgbClr val="0000FF"/>
                </a:solidFill>
                <a:latin typeface="Times New Roman" panose="02020603050405020304" pitchFamily="18" charset="0"/>
                <a:cs typeface="Times New Roman" panose="02020603050405020304" pitchFamily="18" charset="0"/>
              </a:defRPr>
            </a:lvl1pPr>
          </a:lstStyle>
          <a:p>
            <a:pPr lvl="0"/>
            <a:endParaRPr lang="zh-CN" altLang="zh-CN" noProof="0" dirty="0"/>
          </a:p>
        </p:txBody>
      </p:sp>
      <p:grpSp>
        <p:nvGrpSpPr>
          <p:cNvPr id="2" name="组合 1"/>
          <p:cNvGrpSpPr/>
          <p:nvPr userDrawn="1"/>
        </p:nvGrpSpPr>
        <p:grpSpPr>
          <a:xfrm>
            <a:off x="275369" y="3672000"/>
            <a:ext cx="11641263" cy="432000"/>
            <a:chOff x="323850" y="2419349"/>
            <a:chExt cx="8730947" cy="432000"/>
          </a:xfrm>
        </p:grpSpPr>
        <p:graphicFrame>
          <p:nvGraphicFramePr>
            <p:cNvPr id="5153" name="Object 33"/>
            <p:cNvGraphicFramePr>
              <a:graphicFrameLocks noChangeAspect="1"/>
            </p:cNvGraphicFramePr>
            <p:nvPr/>
          </p:nvGraphicFramePr>
          <p:xfrm>
            <a:off x="323850" y="2419349"/>
            <a:ext cx="8730947" cy="432000"/>
          </p:xfrm>
          <a:graphic>
            <a:graphicData uri="http://schemas.openxmlformats.org/presentationml/2006/ole">
              <mc:AlternateContent xmlns:mc="http://schemas.openxmlformats.org/markup-compatibility/2006">
                <mc:Choice xmlns:v="urn:schemas-microsoft-com:vml" Requires="v">
                  <p:oleObj spid="_x0000_s0" name="剪辑" r:id="rId2" imgW="10624185" imgH="4410075" progId="MS_ClipArt_Gallery.2">
                    <p:embed/>
                  </p:oleObj>
                </mc:Choice>
                <mc:Fallback>
                  <p:oleObj name="剪辑" r:id="rId2" imgW="10624185" imgH="4410075" progId="MS_ClipArt_Gallery.2">
                    <p:embed/>
                    <p:pic>
                      <p:nvPicPr>
                        <p:cNvPr id="0" name="Object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19349"/>
                          <a:ext cx="8730947" cy="43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6" name="Text Box 36"/>
            <p:cNvSpPr txBox="1">
              <a:spLocks noChangeArrowheads="1"/>
            </p:cNvSpPr>
            <p:nvPr/>
          </p:nvSpPr>
          <p:spPr bwMode="auto">
            <a:xfrm>
              <a:off x="2339975" y="2436883"/>
              <a:ext cx="4537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2000" i="1" dirty="0">
                  <a:solidFill>
                    <a:srgbClr val="0000FF"/>
                  </a:solidFill>
                  <a:ea typeface="宋体" panose="02010600030101010101" pitchFamily="2" charset="-122"/>
                </a:rPr>
                <a:t>wenshli@bupt.edu.cn</a:t>
              </a:r>
              <a:endParaRPr lang="en-US" altLang="zh-CN" sz="2000" i="1" dirty="0">
                <a:solidFill>
                  <a:srgbClr val="0000FF"/>
                </a:solidFill>
                <a:ea typeface="宋体" panose="02010600030101010101" pitchFamily="2" charset="-122"/>
              </a:endParaRPr>
            </a:p>
          </p:txBody>
        </p:sp>
      </p:grpSp>
      <p:sp>
        <p:nvSpPr>
          <p:cNvPr id="5159" name="Rectangle 39"/>
          <p:cNvSpPr>
            <a:spLocks noChangeArrowheads="1"/>
          </p:cNvSpPr>
          <p:nvPr userDrawn="1"/>
        </p:nvSpPr>
        <p:spPr bwMode="auto">
          <a:xfrm>
            <a:off x="360000" y="3672000"/>
            <a:ext cx="11581473" cy="192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nchorCtr="0"/>
          <a:lstStyle/>
          <a:p>
            <a:pPr algn="ctr"/>
            <a:r>
              <a:rPr lang="zh-CN" altLang="en-US" sz="4000" dirty="0">
                <a:latin typeface="Times New Roman" panose="02020603050405020304" pitchFamily="18" charset="0"/>
                <a:ea typeface="楷体" panose="02010609060101010101" pitchFamily="49" charset="-122"/>
                <a:cs typeface="Times New Roman" panose="02020603050405020304" pitchFamily="18" charset="0"/>
              </a:rPr>
              <a:t>李文生</a:t>
            </a:r>
            <a:endParaRPr lang="en-US" altLang="zh-CN" sz="4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椭圆 7"/>
          <p:cNvSpPr/>
          <p:nvPr userDrawn="1"/>
        </p:nvSpPr>
        <p:spPr>
          <a:xfrm>
            <a:off x="10776680" y="0"/>
            <a:ext cx="1440000" cy="1440000"/>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p>
        </p:txBody>
      </p:sp>
      <p:pic>
        <p:nvPicPr>
          <p:cNvPr id="9" name="图片 8"/>
          <p:cNvPicPr>
            <a:picLocks noChangeAspect="1"/>
          </p:cNvPicPr>
          <p:nvPr userDrawn="1"/>
        </p:nvPicPr>
        <p:blipFill>
          <a:blip r:embed="rId5"/>
          <a:stretch>
            <a:fillRect/>
          </a:stretch>
        </p:blipFill>
        <p:spPr>
          <a:xfrm>
            <a:off x="20325" y="5769260"/>
            <a:ext cx="6120000" cy="1080120"/>
          </a:xfrm>
          <a:prstGeom prst="rect">
            <a:avLst/>
          </a:prstGeom>
        </p:spPr>
      </p:pic>
      <p:sp>
        <p:nvSpPr>
          <p:cNvPr id="3" name="Rectangle 25"/>
          <p:cNvSpPr txBox="1">
            <a:spLocks noChangeArrowheads="1"/>
          </p:cNvSpPr>
          <p:nvPr userDrawn="1"/>
        </p:nvSpPr>
        <p:spPr bwMode="auto">
          <a:xfrm>
            <a:off x="360000" y="252000"/>
            <a:ext cx="5241553" cy="1143001"/>
          </a:xfrm>
          <a:prstGeom prst="rect">
            <a:avLst/>
          </a:prstGeom>
          <a:noFill/>
          <a:ln w="9525">
            <a:noFill/>
            <a:miter lim="800000"/>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lstStyle>
            <a:lvl1pPr algn="ctr" rtl="0" fontAlgn="base">
              <a:spcBef>
                <a:spcPct val="0"/>
              </a:spcBef>
              <a:spcAft>
                <a:spcPct val="0"/>
              </a:spcAft>
              <a:defRPr kumimoji="1" sz="4400" b="1">
                <a:ln>
                  <a:noFill/>
                </a:ln>
                <a:solidFill>
                  <a:srgbClr val="FF3300"/>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2pPr>
            <a:lvl3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3pPr>
            <a:lvl4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4pPr>
            <a:lvl5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5pPr>
            <a:lvl6pPr marL="4572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6pPr>
            <a:lvl7pPr marL="9144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7pPr>
            <a:lvl8pPr marL="13716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8pPr>
            <a:lvl9pPr marL="18288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9pPr>
          </a:lstStyle>
          <a:p>
            <a:pPr algn="l"/>
            <a:r>
              <a:rPr lang="zh-CN" altLang="en-US" sz="3200" kern="0" dirty="0">
                <a:latin typeface="楷体" panose="02010609060101010101" pitchFamily="49" charset="-122"/>
                <a:ea typeface="楷体" panose="02010609060101010101" pitchFamily="49" charset="-122"/>
              </a:rPr>
              <a:t>教育部课程思政示范课程</a:t>
            </a:r>
            <a:endParaRPr lang="en-US" altLang="zh-CN" sz="3200" kern="0" dirty="0">
              <a:latin typeface="楷体" panose="02010609060101010101" pitchFamily="49" charset="-122"/>
              <a:ea typeface="楷体" panose="02010609060101010101" pitchFamily="49" charset="-122"/>
            </a:endParaRPr>
          </a:p>
          <a:p>
            <a:pPr algn="l"/>
            <a:r>
              <a:rPr lang="zh-CN" altLang="en-US" sz="3200" kern="0" dirty="0">
                <a:latin typeface="楷体" panose="02010609060101010101" pitchFamily="49" charset="-122"/>
                <a:ea typeface="楷体" panose="02010609060101010101" pitchFamily="49" charset="-122"/>
              </a:rPr>
              <a:t>北京邮电大学高新课程</a:t>
            </a:r>
            <a:endParaRPr lang="zh-CN" altLang="zh-CN" sz="3200" kern="0" dirty="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a:xfrm>
            <a:off x="4320000" y="5040000"/>
            <a:ext cx="3600000" cy="402963"/>
          </a:xfrm>
          <a:prstGeom prst="rect">
            <a:avLst/>
          </a:prstGeom>
        </p:spPr>
        <p:txBody>
          <a:bodyPr/>
          <a:lstStyle>
            <a:defPPr>
              <a:defRPr lang="zh-CN"/>
            </a:defPPr>
            <a:lvl1pPr algn="ctr" rtl="0" fontAlgn="base">
              <a:spcBef>
                <a:spcPct val="0"/>
              </a:spcBef>
              <a:spcAft>
                <a:spcPct val="0"/>
              </a:spcAft>
              <a:defRPr kumimoji="1" sz="20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6FE94433-00FA-4F71-914E-060E62B54059}" type="datetime3">
              <a:rPr lang="zh-CN" altLang="en-US" smtClean="0"/>
            </a:fld>
            <a:endParaRPr lang="zh-CN" altLang="en-US" dirty="0"/>
          </a:p>
        </p:txBody>
      </p:sp>
      <p:sp>
        <p:nvSpPr>
          <p:cNvPr id="5" name="标题 1"/>
          <p:cNvSpPr txBox="1"/>
          <p:nvPr userDrawn="1"/>
        </p:nvSpPr>
        <p:spPr bwMode="auto">
          <a:xfrm>
            <a:off x="5015880" y="203511"/>
            <a:ext cx="5760800" cy="1110254"/>
          </a:xfrm>
          <a:prstGeom prst="rect">
            <a:avLst/>
          </a:prstGeom>
          <a:noFill/>
          <a:ln w="9525">
            <a:noFill/>
            <a:miter lim="800000"/>
          </a:ln>
        </p:spPr>
        <p:txBody>
          <a:bodyPr vert="horz" wrap="square" lIns="91440" tIns="45720" rIns="91440" bIns="45720" numCol="1" anchor="ctr" anchorCtr="0" compatLnSpc="1"/>
          <a:lstStyle>
            <a:lvl1pPr algn="l" rtl="0" fontAlgn="base">
              <a:spcBef>
                <a:spcPct val="0"/>
              </a:spcBef>
              <a:spcAft>
                <a:spcPct val="0"/>
              </a:spcAft>
              <a:defRPr kumimoji="1" sz="3600" b="1">
                <a:ln>
                  <a:noFill/>
                </a:ln>
                <a:solidFill>
                  <a:schemeClr val="bg1"/>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2pPr>
            <a:lvl3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3pPr>
            <a:lvl4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4pPr>
            <a:lvl5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5pPr>
            <a:lvl6pPr marL="4572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6pPr>
            <a:lvl7pPr marL="9144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7pPr>
            <a:lvl8pPr marL="13716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8pPr>
            <a:lvl9pPr marL="18288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9pPr>
          </a:lstStyle>
          <a:p>
            <a:pPr algn="ctr"/>
            <a:r>
              <a:rPr lang="en-US" altLang="zh-CN" sz="5400" kern="0" dirty="0">
                <a:solidFill>
                  <a:schemeClr val="tx1"/>
                </a:solidFill>
              </a:rPr>
              <a:t>Operating System</a:t>
            </a:r>
            <a:endParaRPr lang="zh-CN" altLang="en-US" sz="5400" kern="0" dirty="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p>
            <a:r>
              <a:rPr lang="zh-CN" altLang="en-US" dirty="0"/>
              <a:t>单击此处编辑母版标题样式</a:t>
            </a:r>
            <a:endParaRPr lang="zh-CN" altLang="en-US" dirty="0"/>
          </a:p>
        </p:txBody>
      </p:sp>
      <p:sp>
        <p:nvSpPr>
          <p:cNvPr id="5" name="灯片编号占位符 4"/>
          <p:cNvSpPr>
            <a:spLocks noGrp="1"/>
          </p:cNvSpPr>
          <p:nvPr>
            <p:ph type="sldNum" sz="quarter" idx="10"/>
          </p:nvPr>
        </p:nvSpPr>
        <p:spPr>
          <a:xfrm>
            <a:off x="11074400" y="6453188"/>
            <a:ext cx="1016000" cy="328612"/>
          </a:xfrm>
        </p:spPr>
        <p:txBody>
          <a:bodyPr/>
          <a:lstStyle>
            <a:lvl1pPr>
              <a:defRPr/>
            </a:lvl1pPr>
          </a:lstStyle>
          <a:p>
            <a:fld id="{C31F608A-0643-4209-BE2E-4A085FC8A795}" type="slidenum">
              <a:rPr lang="en-US" altLang="zh-CN"/>
            </a:fld>
            <a:endParaRPr lang="en-US" altLang="zh-CN"/>
          </a:p>
        </p:txBody>
      </p:sp>
      <p:sp>
        <p:nvSpPr>
          <p:cNvPr id="6" name="内容占位符 2"/>
          <p:cNvSpPr>
            <a:spLocks noGrp="1"/>
          </p:cNvSpPr>
          <p:nvPr>
            <p:ph sz="half" idx="1"/>
          </p:nvPr>
        </p:nvSpPr>
        <p:spPr>
          <a:xfrm>
            <a:off x="360000" y="1080000"/>
            <a:ext cx="5760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7" name="内容占位符 3"/>
          <p:cNvSpPr>
            <a:spLocks noGrp="1"/>
          </p:cNvSpPr>
          <p:nvPr>
            <p:ph sz="half" idx="2"/>
          </p:nvPr>
        </p:nvSpPr>
        <p:spPr>
          <a:xfrm>
            <a:off x="6240648" y="1080000"/>
            <a:ext cx="5688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3" name="星形: 五角 2"/>
          <p:cNvSpPr/>
          <p:nvPr userDrawn="1"/>
        </p:nvSpPr>
        <p:spPr bwMode="auto">
          <a:xfrm>
            <a:off x="155340" y="108000"/>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在文本之上">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60000" y="1088740"/>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文本占位符 3"/>
          <p:cNvSpPr>
            <a:spLocks noGrp="1"/>
          </p:cNvSpPr>
          <p:nvPr>
            <p:ph type="body" sz="half" idx="2"/>
          </p:nvPr>
        </p:nvSpPr>
        <p:spPr>
          <a:xfrm>
            <a:off x="360000" y="3888355"/>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5" name="Rectangle 29"/>
          <p:cNvSpPr>
            <a:spLocks noGrp="1" noChangeArrowheads="1"/>
          </p:cNvSpPr>
          <p:nvPr>
            <p:ph type="sldNum" sz="quarter" idx="10"/>
          </p:nvPr>
        </p:nvSpPr>
        <p:spPr/>
        <p:txBody>
          <a:bodyPr/>
          <a:lstStyle>
            <a:lvl1pPr>
              <a:defRPr/>
            </a:lvl1pPr>
          </a:lstStyle>
          <a:p>
            <a:pPr>
              <a:defRPr/>
            </a:pPr>
            <a:fld id="{56A76461-E082-43AD-9577-1E67FD9444D8}" type="slidenum">
              <a:rPr lang="en-US" altLang="zh-CN"/>
            </a:fld>
            <a:endParaRPr lang="en-US" altLang="zh-CN"/>
          </a:p>
        </p:txBody>
      </p:sp>
      <p:sp>
        <p:nvSpPr>
          <p:cNvPr id="6" name="标题 1"/>
          <p:cNvSpPr>
            <a:spLocks noGrp="1"/>
          </p:cNvSpPr>
          <p:nvPr>
            <p:ph type="title"/>
          </p:nvPr>
        </p:nvSpPr>
        <p:spPr>
          <a:xfrm>
            <a:off x="360000" y="108000"/>
            <a:ext cx="11592000" cy="720000"/>
          </a:xfrm>
        </p:spPr>
        <p:txBody>
          <a:bodyPr/>
          <a:lstStyle/>
          <a:p>
            <a:r>
              <a:rPr lang="zh-CN" altLang="en-US" dirty="0"/>
              <a:t>单击此处编辑母版标题样式</a:t>
            </a:r>
            <a:endParaRPr lang="zh-CN" altLang="en-US" dirty="0"/>
          </a:p>
        </p:txBody>
      </p:sp>
      <p:sp>
        <p:nvSpPr>
          <p:cNvPr id="2" name="星形: 五角 1"/>
          <p:cNvSpPr/>
          <p:nvPr userDrawn="1"/>
        </p:nvSpPr>
        <p:spPr bwMode="auto">
          <a:xfrm>
            <a:off x="155340" y="108000"/>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60000" y="1080000"/>
            <a:ext cx="11556000" cy="2700000"/>
          </a:xfrm>
        </p:spPr>
        <p:txBody>
          <a:bodyPr>
            <a:normAutofit/>
          </a:bodyPr>
          <a:lstStyle>
            <a:lvl1pPr marL="342900" indent="-342900">
              <a:buClr>
                <a:srgbClr val="0000FF"/>
              </a:buClr>
              <a:buSzPct val="80000"/>
              <a:buFont typeface="Wingdings" panose="05000000000000000000" pitchFamily="2" charset="2"/>
              <a:buChar char="n"/>
              <a:defRPr/>
            </a:lvl1pPr>
            <a:lvl2pPr marL="742950" indent="-285750">
              <a:buClr>
                <a:srgbClr val="0000FF"/>
              </a:buClr>
              <a:buFont typeface="Wingdings" panose="05000000000000000000" pitchFamily="2" charset="2"/>
              <a:buChar char="p"/>
              <a:defRPr/>
            </a:lvl2pPr>
            <a:lvl3pPr marL="1143000" indent="-228600">
              <a:buClr>
                <a:srgbClr val="0000FF"/>
              </a:buClr>
              <a:buFont typeface="Wingdings" panose="05000000000000000000" pitchFamily="2" charset="2"/>
              <a:buChar char="Ø"/>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fld>
            <a:endParaRPr lang="en-US" altLang="zh-CN"/>
          </a:p>
        </p:txBody>
      </p:sp>
      <p:sp>
        <p:nvSpPr>
          <p:cNvPr id="5" name="内容占位符 2"/>
          <p:cNvSpPr>
            <a:spLocks noGrp="1"/>
          </p:cNvSpPr>
          <p:nvPr>
            <p:ph idx="11"/>
          </p:nvPr>
        </p:nvSpPr>
        <p:spPr>
          <a:xfrm>
            <a:off x="360000" y="3789040"/>
            <a:ext cx="11556000" cy="2700000"/>
          </a:xfrm>
        </p:spPr>
        <p:txBody>
          <a:bodyPr>
            <a:normAutofit/>
          </a:bodyPr>
          <a:lstStyle>
            <a:lvl1pPr marL="342900" indent="-342900">
              <a:buClr>
                <a:srgbClr val="0000FF"/>
              </a:buClr>
              <a:buSzPct val="80000"/>
              <a:buFont typeface="Wingdings" panose="05000000000000000000" pitchFamily="2" charset="2"/>
              <a:buChar char="n"/>
              <a:defRPr/>
            </a:lvl1pPr>
            <a:lvl2pPr marL="742950" indent="-285750">
              <a:buClr>
                <a:srgbClr val="0000FF"/>
              </a:buClr>
              <a:buFont typeface="Wingdings" panose="05000000000000000000" pitchFamily="2" charset="2"/>
              <a:buChar char="p"/>
              <a:defRPr/>
            </a:lvl2pPr>
            <a:lvl3pPr marL="1143000" indent="-228600">
              <a:buClr>
                <a:srgbClr val="0000FF"/>
              </a:buClr>
              <a:buFont typeface="Wingdings" panose="05000000000000000000" pitchFamily="2" charset="2"/>
              <a:buChar char="Ø"/>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6" name="标题 1"/>
          <p:cNvSpPr>
            <a:spLocks noGrp="1"/>
          </p:cNvSpPr>
          <p:nvPr>
            <p:ph type="title"/>
          </p:nvPr>
        </p:nvSpPr>
        <p:spPr>
          <a:xfrm>
            <a:off x="360000" y="108000"/>
            <a:ext cx="11592000" cy="720000"/>
          </a:xfrm>
        </p:spPr>
        <p:txBody>
          <a:bodyPr/>
          <a:lstStyle/>
          <a:p>
            <a:r>
              <a:rPr lang="zh-CN" altLang="en-US" dirty="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60000" y="1043735"/>
            <a:ext cx="11556000" cy="5580000"/>
          </a:xfrm>
        </p:spPr>
        <p:txBody>
          <a:bodyPr/>
          <a:lstStyle>
            <a:lvl1pPr marL="342900" indent="-342900">
              <a:buClr>
                <a:srgbClr val="0000FF"/>
              </a:buClr>
              <a:buSzPct val="8000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742950" indent="-285750">
              <a:buClr>
                <a:srgbClr val="0000FF"/>
              </a:buClr>
              <a:buFont typeface="Wingdings" panose="05000000000000000000" pitchFamily="2" charset="2"/>
              <a:buChar char="p"/>
              <a:defRPr>
                <a:latin typeface="Times New Roman" panose="02020603050405020304" pitchFamily="18" charset="0"/>
                <a:cs typeface="Times New Roman" panose="02020603050405020304" pitchFamily="18" charset="0"/>
              </a:defRPr>
            </a:lvl2pPr>
            <a:lvl3pPr marL="1143000" indent="-228600">
              <a:buClr>
                <a:srgbClr val="0000FF"/>
              </a:buClr>
              <a:buFont typeface="Wingdings" panose="05000000000000000000" pitchFamily="2" charset="2"/>
              <a:buChar char="Ø"/>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360000" y="1080000"/>
            <a:ext cx="5760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内容占位符 3"/>
          <p:cNvSpPr>
            <a:spLocks noGrp="1"/>
          </p:cNvSpPr>
          <p:nvPr>
            <p:ph sz="half" idx="2"/>
          </p:nvPr>
        </p:nvSpPr>
        <p:spPr>
          <a:xfrm>
            <a:off x="6240648" y="1080000"/>
            <a:ext cx="5688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5" name="灯片编号占位符 4"/>
          <p:cNvSpPr>
            <a:spLocks noGrp="1"/>
          </p:cNvSpPr>
          <p:nvPr>
            <p:ph type="sldNum" sz="quarter" idx="10"/>
          </p:nvPr>
        </p:nvSpPr>
        <p:spPr/>
        <p:txBody>
          <a:bodyPr/>
          <a:lstStyle>
            <a:lvl1pPr>
              <a:defRPr/>
            </a:lvl1pPr>
          </a:lstStyle>
          <a:p>
            <a:fld id="{8CDF8177-B492-4B3A-BE83-F6A6FE842A03}"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zh-CN" altLang="en-US" dirty="0"/>
          </a:p>
        </p:txBody>
      </p:sp>
      <p:sp>
        <p:nvSpPr>
          <p:cNvPr id="3" name="灯片编号占位符 2"/>
          <p:cNvSpPr>
            <a:spLocks noGrp="1"/>
          </p:cNvSpPr>
          <p:nvPr>
            <p:ph type="sldNum" sz="quarter" idx="10"/>
          </p:nvPr>
        </p:nvSpPr>
        <p:spPr/>
        <p:txBody>
          <a:bodyPr/>
          <a:lstStyle>
            <a:lvl1pPr>
              <a:defRPr/>
            </a:lvl1pPr>
          </a:lstStyle>
          <a:p>
            <a:fld id="{B46DCD4B-A773-44AB-A5AF-CE3CB9FE704A}"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p>
            <a:r>
              <a:rPr lang="zh-CN" altLang="en-US" dirty="0"/>
              <a:t>单击此处编辑母版标题样式</a:t>
            </a:r>
            <a:endParaRPr lang="zh-CN" altLang="en-US" dirty="0"/>
          </a:p>
        </p:txBody>
      </p:sp>
      <p:sp>
        <p:nvSpPr>
          <p:cNvPr id="5" name="灯片编号占位符 4"/>
          <p:cNvSpPr>
            <a:spLocks noGrp="1"/>
          </p:cNvSpPr>
          <p:nvPr>
            <p:ph type="sldNum" sz="quarter" idx="10"/>
          </p:nvPr>
        </p:nvSpPr>
        <p:spPr>
          <a:xfrm>
            <a:off x="11074400" y="6453188"/>
            <a:ext cx="1016000" cy="328612"/>
          </a:xfrm>
        </p:spPr>
        <p:txBody>
          <a:bodyPr/>
          <a:lstStyle>
            <a:lvl1pPr>
              <a:defRPr/>
            </a:lvl1pPr>
          </a:lstStyle>
          <a:p>
            <a:fld id="{C31F608A-0643-4209-BE2E-4A085FC8A795}" type="slidenum">
              <a:rPr lang="en-US" altLang="zh-CN"/>
            </a:fld>
            <a:endParaRPr lang="en-US" altLang="zh-CN"/>
          </a:p>
        </p:txBody>
      </p:sp>
      <p:sp>
        <p:nvSpPr>
          <p:cNvPr id="6" name="内容占位符 2"/>
          <p:cNvSpPr>
            <a:spLocks noGrp="1"/>
          </p:cNvSpPr>
          <p:nvPr>
            <p:ph sz="half" idx="1"/>
          </p:nvPr>
        </p:nvSpPr>
        <p:spPr>
          <a:xfrm>
            <a:off x="360000" y="1080000"/>
            <a:ext cx="5760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7" name="内容占位符 3"/>
          <p:cNvSpPr>
            <a:spLocks noGrp="1"/>
          </p:cNvSpPr>
          <p:nvPr>
            <p:ph sz="half" idx="2"/>
          </p:nvPr>
        </p:nvSpPr>
        <p:spPr>
          <a:xfrm>
            <a:off x="6240648" y="1080000"/>
            <a:ext cx="5688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p>
            <a:r>
              <a:rPr lang="zh-CN" altLang="en-US" dirty="0"/>
              <a:t>单击此处编辑母版标题样式</a:t>
            </a:r>
            <a:endParaRPr lang="zh-CN" altLang="en-US" dirty="0"/>
          </a:p>
        </p:txBody>
      </p:sp>
      <p:sp>
        <p:nvSpPr>
          <p:cNvPr id="5" name="灯片编号占位符 4"/>
          <p:cNvSpPr>
            <a:spLocks noGrp="1"/>
          </p:cNvSpPr>
          <p:nvPr>
            <p:ph type="sldNum" sz="quarter" idx="10"/>
          </p:nvPr>
        </p:nvSpPr>
        <p:spPr>
          <a:xfrm>
            <a:off x="11074400" y="6453188"/>
            <a:ext cx="1016000" cy="328612"/>
          </a:xfrm>
        </p:spPr>
        <p:txBody>
          <a:bodyPr/>
          <a:lstStyle>
            <a:lvl1pPr>
              <a:defRPr/>
            </a:lvl1pPr>
          </a:lstStyle>
          <a:p>
            <a:fld id="{C31F608A-0643-4209-BE2E-4A085FC8A795}" type="slidenum">
              <a:rPr lang="en-US" altLang="zh-CN"/>
            </a:fld>
            <a:endParaRPr lang="en-US" altLang="zh-CN"/>
          </a:p>
        </p:txBody>
      </p:sp>
      <p:sp>
        <p:nvSpPr>
          <p:cNvPr id="6" name="内容占位符 2"/>
          <p:cNvSpPr>
            <a:spLocks noGrp="1"/>
          </p:cNvSpPr>
          <p:nvPr>
            <p:ph sz="half" idx="1"/>
          </p:nvPr>
        </p:nvSpPr>
        <p:spPr>
          <a:xfrm>
            <a:off x="360000" y="1043735"/>
            <a:ext cx="5760000" cy="2772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7" name="内容占位符 3"/>
          <p:cNvSpPr>
            <a:spLocks noGrp="1"/>
          </p:cNvSpPr>
          <p:nvPr>
            <p:ph sz="half" idx="2"/>
          </p:nvPr>
        </p:nvSpPr>
        <p:spPr>
          <a:xfrm>
            <a:off x="6156000" y="1043735"/>
            <a:ext cx="5760000" cy="2772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3" name="内容占位符 2"/>
          <p:cNvSpPr>
            <a:spLocks noGrp="1"/>
          </p:cNvSpPr>
          <p:nvPr>
            <p:ph sz="half" idx="11"/>
          </p:nvPr>
        </p:nvSpPr>
        <p:spPr>
          <a:xfrm>
            <a:off x="360000" y="3852355"/>
            <a:ext cx="5760000" cy="2772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内容占位符 3"/>
          <p:cNvSpPr>
            <a:spLocks noGrp="1"/>
          </p:cNvSpPr>
          <p:nvPr>
            <p:ph sz="half" idx="12"/>
          </p:nvPr>
        </p:nvSpPr>
        <p:spPr>
          <a:xfrm>
            <a:off x="6156000" y="3852355"/>
            <a:ext cx="5760000" cy="2772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在文本之上">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60000" y="1088740"/>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文本占位符 3"/>
          <p:cNvSpPr>
            <a:spLocks noGrp="1"/>
          </p:cNvSpPr>
          <p:nvPr>
            <p:ph type="body" sz="half" idx="2"/>
          </p:nvPr>
        </p:nvSpPr>
        <p:spPr>
          <a:xfrm>
            <a:off x="360000" y="3888355"/>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5" name="Rectangle 29"/>
          <p:cNvSpPr>
            <a:spLocks noGrp="1" noChangeArrowheads="1"/>
          </p:cNvSpPr>
          <p:nvPr>
            <p:ph type="sldNum" sz="quarter" idx="10"/>
          </p:nvPr>
        </p:nvSpPr>
        <p:spPr/>
        <p:txBody>
          <a:bodyPr/>
          <a:lstStyle>
            <a:lvl1pPr>
              <a:defRPr/>
            </a:lvl1pPr>
          </a:lstStyle>
          <a:p>
            <a:pPr>
              <a:defRPr/>
            </a:pPr>
            <a:fld id="{56A76461-E082-43AD-9577-1E67FD9444D8}" type="slidenum">
              <a:rPr lang="en-US" altLang="zh-CN"/>
            </a:fld>
            <a:endParaRPr lang="en-US" altLang="zh-CN"/>
          </a:p>
        </p:txBody>
      </p:sp>
      <p:sp>
        <p:nvSpPr>
          <p:cNvPr id="6" name="标题 1"/>
          <p:cNvSpPr>
            <a:spLocks noGrp="1"/>
          </p:cNvSpPr>
          <p:nvPr>
            <p:ph type="title"/>
          </p:nvPr>
        </p:nvSpPr>
        <p:spPr>
          <a:xfrm>
            <a:off x="360000" y="108000"/>
            <a:ext cx="11592000" cy="720000"/>
          </a:xfrm>
        </p:spPr>
        <p:txBody>
          <a:bodyPr/>
          <a:lstStyle/>
          <a:p>
            <a:r>
              <a:rPr lang="zh-CN" altLang="en-US" dirty="0"/>
              <a:t>单击此处编辑母版标题样式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a:solidFill>
            <a:srgbClr val="00FFFF"/>
          </a:solidFill>
        </p:spPr>
        <p:txBody>
          <a:bodyPr/>
          <a:lstStyle>
            <a:lvl1pPr>
              <a:defRPr>
                <a:solidFill>
                  <a:srgbClr val="0000FF"/>
                </a:solidFill>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60000" y="1043735"/>
            <a:ext cx="11556000" cy="5580000"/>
          </a:xfrm>
        </p:spPr>
        <p:txBody>
          <a:bodyPr/>
          <a:lstStyle>
            <a:lvl1pPr marL="342900" indent="-342900">
              <a:buClr>
                <a:srgbClr val="0000FF"/>
              </a:buClr>
              <a:buSzPct val="8000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742950" indent="-285750">
              <a:buClr>
                <a:srgbClr val="0000FF"/>
              </a:buClr>
              <a:buFont typeface="Wingdings" panose="05000000000000000000" pitchFamily="2" charset="2"/>
              <a:buChar char="p"/>
              <a:defRPr>
                <a:latin typeface="Times New Roman" panose="02020603050405020304" pitchFamily="18" charset="0"/>
                <a:cs typeface="Times New Roman" panose="02020603050405020304" pitchFamily="18" charset="0"/>
              </a:defRPr>
            </a:lvl2pPr>
            <a:lvl3pPr marL="1143000" indent="-228600">
              <a:buClr>
                <a:srgbClr val="0000FF"/>
              </a:buClr>
              <a:buFont typeface="Wingdings" panose="05000000000000000000" pitchFamily="2" charset="2"/>
              <a:buChar char="Ø"/>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fld>
            <a:endParaRPr lang="en-US" altLang="zh-CN"/>
          </a:p>
        </p:txBody>
      </p:sp>
      <p:sp>
        <p:nvSpPr>
          <p:cNvPr id="5" name="星形: 五角 4"/>
          <p:cNvSpPr/>
          <p:nvPr userDrawn="1"/>
        </p:nvSpPr>
        <p:spPr bwMode="auto">
          <a:xfrm>
            <a:off x="155340" y="108000"/>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60000" y="1043735"/>
            <a:ext cx="11556000" cy="5580000"/>
          </a:xfrm>
        </p:spPr>
        <p:txBody>
          <a:bodyPr/>
          <a:lstStyle>
            <a:lvl1pPr marL="342900" indent="-342900">
              <a:buClr>
                <a:srgbClr val="0000FF"/>
              </a:buClr>
              <a:buSzPct val="8000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742950" indent="-285750">
              <a:buClr>
                <a:srgbClr val="0000FF"/>
              </a:buClr>
              <a:buFont typeface="Wingdings" panose="05000000000000000000" pitchFamily="2" charset="2"/>
              <a:buChar char="p"/>
              <a:defRPr>
                <a:latin typeface="Times New Roman" panose="02020603050405020304" pitchFamily="18" charset="0"/>
                <a:cs typeface="Times New Roman" panose="02020603050405020304" pitchFamily="18" charset="0"/>
              </a:defRPr>
            </a:lvl2pPr>
            <a:lvl3pPr marL="1143000" indent="-228600">
              <a:buClr>
                <a:srgbClr val="0000FF"/>
              </a:buClr>
              <a:buFont typeface="Wingdings" panose="05000000000000000000" pitchFamily="2" charset="2"/>
              <a:buChar char="Ø"/>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fld>
            <a:endParaRPr lang="en-US" altLang="zh-CN"/>
          </a:p>
        </p:txBody>
      </p:sp>
      <p:sp>
        <p:nvSpPr>
          <p:cNvPr id="5" name="星形: 五角 4"/>
          <p:cNvSpPr/>
          <p:nvPr userDrawn="1"/>
        </p:nvSpPr>
        <p:spPr bwMode="auto">
          <a:xfrm>
            <a:off x="155340" y="108000"/>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121" name="Rectangle 25"/>
          <p:cNvSpPr>
            <a:spLocks noGrp="1" noChangeArrowheads="1"/>
          </p:cNvSpPr>
          <p:nvPr>
            <p:ph type="title"/>
          </p:nvPr>
        </p:nvSpPr>
        <p:spPr bwMode="auto">
          <a:xfrm>
            <a:off x="360000" y="108000"/>
            <a:ext cx="11592000" cy="720000"/>
          </a:xfrm>
          <a:prstGeom prst="rect">
            <a:avLst/>
          </a:prstGeom>
          <a:solidFill>
            <a:srgbClr val="002060"/>
          </a:solidFill>
          <a:ln w="9525">
            <a:noFill/>
            <a:miter lim="800000"/>
          </a:ln>
        </p:spPr>
        <p:txBody>
          <a:bodyPr vert="horz" wrap="square" lIns="91440" tIns="45720" rIns="91440" bIns="45720" numCol="1" anchor="ctr" anchorCtr="0" compatLnSpc="1"/>
          <a:lstStyle/>
          <a:p>
            <a:pPr lvl="0"/>
            <a:r>
              <a:rPr lang="zh-CN" altLang="en-US" dirty="0"/>
              <a:t>单击此处编辑母版标题样式</a:t>
            </a:r>
            <a:endParaRPr lang="zh-CN" altLang="en-US" dirty="0"/>
          </a:p>
        </p:txBody>
      </p:sp>
      <p:sp>
        <p:nvSpPr>
          <p:cNvPr id="4122" name="Rectangle 26"/>
          <p:cNvSpPr>
            <a:spLocks noGrp="1" noChangeArrowheads="1"/>
          </p:cNvSpPr>
          <p:nvPr>
            <p:ph type="body" idx="1"/>
          </p:nvPr>
        </p:nvSpPr>
        <p:spPr bwMode="auto">
          <a:xfrm>
            <a:off x="360000" y="1043735"/>
            <a:ext cx="11556000" cy="55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126" name="Text Box 30"/>
          <p:cNvSpPr txBox="1">
            <a:spLocks noChangeArrowheads="1"/>
          </p:cNvSpPr>
          <p:nvPr/>
        </p:nvSpPr>
        <p:spPr bwMode="auto">
          <a:xfrm rot="5400000">
            <a:off x="-992187" y="5310560"/>
            <a:ext cx="2409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a:r>
              <a:rPr lang="en-US" altLang="zh-CN" sz="1400" b="0" i="1" dirty="0">
                <a:solidFill>
                  <a:srgbClr val="0000FF"/>
                </a:solidFill>
                <a:latin typeface="Times New Roman" panose="02020603050405020304" pitchFamily="18" charset="0"/>
                <a:cs typeface="Times New Roman" panose="02020603050405020304" pitchFamily="18" charset="0"/>
              </a:rPr>
              <a:t>wenshli@bupt.edu.cn</a:t>
            </a:r>
            <a:endParaRPr lang="en-US" altLang="zh-CN" sz="1400" b="0" i="1" dirty="0">
              <a:solidFill>
                <a:srgbClr val="0000FF"/>
              </a:solidFill>
              <a:latin typeface="Times New Roman" panose="02020603050405020304" pitchFamily="18" charset="0"/>
              <a:cs typeface="Times New Roman" panose="02020603050405020304" pitchFamily="18" charset="0"/>
            </a:endParaRPr>
          </a:p>
        </p:txBody>
      </p:sp>
      <p:sp>
        <p:nvSpPr>
          <p:cNvPr id="4125" name="Rectangle 29"/>
          <p:cNvSpPr>
            <a:spLocks noGrp="1" noChangeArrowheads="1"/>
          </p:cNvSpPr>
          <p:nvPr>
            <p:ph type="sldNum" sz="quarter" idx="4"/>
          </p:nvPr>
        </p:nvSpPr>
        <p:spPr bwMode="auto">
          <a:xfrm>
            <a:off x="11136560" y="6475763"/>
            <a:ext cx="1016000" cy="328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a:spcBef>
                <a:spcPct val="50000"/>
              </a:spcBef>
              <a:defRPr sz="1400" b="0">
                <a:latin typeface="Times New Roman" panose="02020603050405020304" pitchFamily="18" charset="0"/>
                <a:cs typeface="Times New Roman" panose="02020603050405020304" pitchFamily="18" charset="0"/>
              </a:defRPr>
            </a:lvl1pPr>
          </a:lstStyle>
          <a:p>
            <a:fld id="{94B65F5E-76AF-4616-8AB7-5F4F37EF1F71}" type="slidenum">
              <a:rPr lang="en-US" altLang="zh-CN" smtClean="0"/>
            </a:fld>
            <a:endParaRPr lang="en-US" altLang="zh-CN"/>
          </a:p>
        </p:txBody>
      </p:sp>
      <p:grpSp>
        <p:nvGrpSpPr>
          <p:cNvPr id="2" name="组合 1"/>
          <p:cNvGrpSpPr/>
          <p:nvPr userDrawn="1"/>
        </p:nvGrpSpPr>
        <p:grpSpPr>
          <a:xfrm>
            <a:off x="360000" y="108000"/>
            <a:ext cx="1800000" cy="540060"/>
            <a:chOff x="360000" y="108000"/>
            <a:chExt cx="1800000" cy="540060"/>
          </a:xfrm>
        </p:grpSpPr>
        <p:cxnSp>
          <p:nvCxnSpPr>
            <p:cNvPr id="4" name="直接连接符 3"/>
            <p:cNvCxnSpPr/>
            <p:nvPr userDrawn="1"/>
          </p:nvCxnSpPr>
          <p:spPr bwMode="auto">
            <a:xfrm>
              <a:off x="360000" y="108000"/>
              <a:ext cx="0" cy="540060"/>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userDrawn="1"/>
          </p:nvCxnSpPr>
          <p:spPr bwMode="auto">
            <a:xfrm>
              <a:off x="360000" y="108000"/>
              <a:ext cx="1800000" cy="0"/>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 name="组合 6"/>
          <p:cNvGrpSpPr/>
          <p:nvPr userDrawn="1"/>
        </p:nvGrpSpPr>
        <p:grpSpPr>
          <a:xfrm>
            <a:off x="360000" y="4824000"/>
            <a:ext cx="1080000" cy="1800000"/>
            <a:chOff x="251520" y="4869360"/>
            <a:chExt cx="3600400" cy="1800000"/>
          </a:xfrm>
        </p:grpSpPr>
        <p:sp>
          <p:nvSpPr>
            <p:cNvPr id="15" name="Line 8"/>
            <p:cNvSpPr>
              <a:spLocks noChangeShapeType="1"/>
            </p:cNvSpPr>
            <p:nvPr userDrawn="1"/>
          </p:nvSpPr>
          <p:spPr bwMode="auto">
            <a:xfrm>
              <a:off x="251520" y="4869360"/>
              <a:ext cx="0" cy="180000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7" name="Line 8"/>
            <p:cNvSpPr>
              <a:spLocks noChangeShapeType="1"/>
            </p:cNvSpPr>
            <p:nvPr userDrawn="1"/>
          </p:nvSpPr>
          <p:spPr bwMode="auto">
            <a:xfrm rot="5400000">
              <a:off x="2051920" y="4869360"/>
              <a:ext cx="0" cy="360000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8" name="组合 7"/>
          <p:cNvGrpSpPr/>
          <p:nvPr userDrawn="1"/>
        </p:nvGrpSpPr>
        <p:grpSpPr>
          <a:xfrm>
            <a:off x="10128648" y="1043735"/>
            <a:ext cx="1800000" cy="1080000"/>
            <a:chOff x="5382090" y="1043735"/>
            <a:chExt cx="3600400" cy="1800000"/>
          </a:xfrm>
        </p:grpSpPr>
        <p:sp>
          <p:nvSpPr>
            <p:cNvPr id="20" name="Line 8"/>
            <p:cNvSpPr>
              <a:spLocks noChangeShapeType="1"/>
            </p:cNvSpPr>
            <p:nvPr userDrawn="1"/>
          </p:nvSpPr>
          <p:spPr bwMode="auto">
            <a:xfrm>
              <a:off x="8982490" y="1043735"/>
              <a:ext cx="0" cy="180000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21" name="Line 8"/>
            <p:cNvSpPr>
              <a:spLocks noChangeShapeType="1"/>
            </p:cNvSpPr>
            <p:nvPr userDrawn="1"/>
          </p:nvSpPr>
          <p:spPr bwMode="auto">
            <a:xfrm rot="5400000">
              <a:off x="7182090" y="-756265"/>
              <a:ext cx="0" cy="360000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rtl="0" fontAlgn="base">
        <a:spcBef>
          <a:spcPct val="0"/>
        </a:spcBef>
        <a:spcAft>
          <a:spcPct val="0"/>
        </a:spcAft>
        <a:defRPr kumimoji="1" sz="3600" b="1">
          <a:ln>
            <a:noFill/>
          </a:ln>
          <a:solidFill>
            <a:schemeClr val="bg1"/>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2pPr>
      <a:lvl3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3pPr>
      <a:lvl4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4pPr>
      <a:lvl5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5pPr>
      <a:lvl6pPr marL="4572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6pPr>
      <a:lvl7pPr marL="9144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7pPr>
      <a:lvl8pPr marL="13716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8pPr>
      <a:lvl9pPr marL="18288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9pPr>
    </p:titleStyle>
    <p:bodyStyle>
      <a:lvl1pPr marL="342900" indent="-342900" algn="l" rtl="0" fontAlgn="base">
        <a:spcBef>
          <a:spcPct val="20000"/>
        </a:spcBef>
        <a:spcAft>
          <a:spcPct val="0"/>
        </a:spcAft>
        <a:buClr>
          <a:srgbClr val="0000FF"/>
        </a:buClr>
        <a:buSzPct val="80000"/>
        <a:buFont typeface="Wingdings" panose="05000000000000000000" pitchFamily="2" charset="2"/>
        <a:buChar char="n"/>
        <a:defRPr kumimoji="1" sz="28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742950" indent="-285750" algn="l" rtl="0" fontAlgn="base">
        <a:spcBef>
          <a:spcPct val="20000"/>
        </a:spcBef>
        <a:spcAft>
          <a:spcPct val="0"/>
        </a:spcAft>
        <a:buClr>
          <a:srgbClr val="0000FF"/>
        </a:buClr>
        <a:buSzPct val="80000"/>
        <a:buFont typeface="Wingdings" panose="05000000000000000000" pitchFamily="2" charset="2"/>
        <a:buChar char="p"/>
        <a:defRPr kumimoji="1" sz="24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rtl="0" fontAlgn="base">
        <a:spcBef>
          <a:spcPct val="20000"/>
        </a:spcBef>
        <a:spcAft>
          <a:spcPct val="0"/>
        </a:spcAft>
        <a:buClr>
          <a:srgbClr val="0000FF"/>
        </a:buClr>
        <a:buFont typeface="Wingdings" panose="05000000000000000000" pitchFamily="2" charset="2"/>
        <a:buChar char="Ø"/>
        <a:defRPr kumimoji="1" sz="20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rtl="0" fontAlgn="base">
        <a:spcBef>
          <a:spcPct val="20000"/>
        </a:spcBef>
        <a:spcAft>
          <a:spcPct val="0"/>
        </a:spcAft>
        <a:buChar char="–"/>
        <a:defRPr kumimoji="1">
          <a:solidFill>
            <a:schemeClr val="tx1"/>
          </a:solidFill>
          <a:latin typeface="+mn-lt"/>
          <a:ea typeface="+mn-ea"/>
        </a:defRPr>
      </a:lvl4pPr>
      <a:lvl5pPr marL="2057400" indent="-228600" algn="l" rtl="0" fontAlgn="base">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4.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Chapter 10   File-System Interface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dirty="0"/>
              <a:t>File Operations</a:t>
            </a:r>
            <a:endParaRPr lang="en-US" altLang="zh-CN" dirty="0"/>
          </a:p>
        </p:txBody>
      </p:sp>
      <p:sp>
        <p:nvSpPr>
          <p:cNvPr id="190467" name="Rectangle 3"/>
          <p:cNvSpPr>
            <a:spLocks noGrp="1" noChangeArrowheads="1"/>
          </p:cNvSpPr>
          <p:nvPr>
            <p:ph idx="1"/>
          </p:nvPr>
        </p:nvSpPr>
        <p:spPr/>
        <p:txBody>
          <a:bodyPr>
            <a:normAutofit lnSpcReduction="10000"/>
          </a:bodyPr>
          <a:lstStyle/>
          <a:p>
            <a:pPr>
              <a:spcBef>
                <a:spcPts val="600"/>
              </a:spcBef>
            </a:pPr>
            <a:r>
              <a:rPr lang="en-US" altLang="zh-CN" dirty="0"/>
              <a:t>A file is an abstract data type.</a:t>
            </a:r>
            <a:endParaRPr lang="en-US" altLang="zh-CN" dirty="0"/>
          </a:p>
          <a:p>
            <a:pPr>
              <a:spcBef>
                <a:spcPts val="600"/>
              </a:spcBef>
            </a:pPr>
            <a:r>
              <a:rPr lang="en-US" altLang="zh-CN" dirty="0">
                <a:solidFill>
                  <a:srgbClr val="0000FF"/>
                </a:solidFill>
              </a:rPr>
              <a:t>The minimal set of  required file operations</a:t>
            </a:r>
            <a:endParaRPr lang="en-US" altLang="zh-CN" dirty="0">
              <a:solidFill>
                <a:srgbClr val="0000FF"/>
              </a:solidFill>
            </a:endParaRPr>
          </a:p>
          <a:p>
            <a:pPr lvl="1">
              <a:spcBef>
                <a:spcPts val="600"/>
              </a:spcBef>
            </a:pPr>
            <a:r>
              <a:rPr lang="en-US" altLang="zh-CN" dirty="0">
                <a:solidFill>
                  <a:srgbClr val="0000FF"/>
                </a:solidFill>
              </a:rPr>
              <a:t>Create</a:t>
            </a:r>
            <a:r>
              <a:rPr lang="en-US" altLang="zh-CN" dirty="0"/>
              <a:t> – find space, make an entry in directory for the file.</a:t>
            </a:r>
            <a:endParaRPr lang="en-US" altLang="zh-CN" dirty="0"/>
          </a:p>
          <a:p>
            <a:pPr lvl="1">
              <a:spcBef>
                <a:spcPts val="600"/>
              </a:spcBef>
            </a:pPr>
            <a:r>
              <a:rPr lang="en-US" altLang="zh-CN" dirty="0">
                <a:solidFill>
                  <a:srgbClr val="0000FF"/>
                </a:solidFill>
              </a:rPr>
              <a:t>Write</a:t>
            </a:r>
            <a:r>
              <a:rPr lang="en-US" altLang="zh-CN" dirty="0"/>
              <a:t>  – file name, information to be written. </a:t>
            </a:r>
            <a:r>
              <a:rPr lang="en-US" altLang="zh-CN" i="1" dirty="0">
                <a:solidFill>
                  <a:srgbClr val="0000FF"/>
                </a:solidFill>
              </a:rPr>
              <a:t>write</a:t>
            </a:r>
            <a:r>
              <a:rPr lang="en-US" altLang="zh-CN" dirty="0">
                <a:solidFill>
                  <a:srgbClr val="0000FF"/>
                </a:solidFill>
              </a:rPr>
              <a:t> </a:t>
            </a:r>
            <a:r>
              <a:rPr lang="en-US" altLang="zh-CN" dirty="0"/>
              <a:t>pointer.</a:t>
            </a:r>
            <a:endParaRPr lang="en-US" altLang="zh-CN" dirty="0"/>
          </a:p>
          <a:p>
            <a:pPr lvl="1">
              <a:spcBef>
                <a:spcPts val="600"/>
              </a:spcBef>
            </a:pPr>
            <a:r>
              <a:rPr lang="en-US" altLang="zh-CN" dirty="0">
                <a:solidFill>
                  <a:srgbClr val="0000FF"/>
                </a:solidFill>
              </a:rPr>
              <a:t>Read</a:t>
            </a:r>
            <a:r>
              <a:rPr lang="en-US" altLang="zh-CN" dirty="0"/>
              <a:t>   – file name, position in memory, </a:t>
            </a:r>
            <a:r>
              <a:rPr lang="en-US" altLang="zh-CN" i="1" dirty="0">
                <a:solidFill>
                  <a:srgbClr val="0000FF"/>
                </a:solidFill>
              </a:rPr>
              <a:t>read</a:t>
            </a:r>
            <a:r>
              <a:rPr lang="en-US" altLang="zh-CN" dirty="0">
                <a:solidFill>
                  <a:srgbClr val="0000FF"/>
                </a:solidFill>
              </a:rPr>
              <a:t> </a:t>
            </a:r>
            <a:r>
              <a:rPr lang="en-US" altLang="zh-CN" dirty="0"/>
              <a:t>pointer.</a:t>
            </a:r>
            <a:br>
              <a:rPr lang="en-US" altLang="zh-CN" dirty="0"/>
            </a:br>
            <a:r>
              <a:rPr lang="en-US" altLang="zh-CN" dirty="0"/>
              <a:t>A per-process </a:t>
            </a:r>
            <a:r>
              <a:rPr lang="en-US" altLang="zh-CN" dirty="0">
                <a:solidFill>
                  <a:srgbClr val="0000FF"/>
                </a:solidFill>
              </a:rPr>
              <a:t>current-file-position pointer</a:t>
            </a:r>
            <a:r>
              <a:rPr lang="en-US" altLang="zh-CN" dirty="0"/>
              <a:t>.</a:t>
            </a:r>
            <a:endParaRPr lang="en-US" altLang="zh-CN" dirty="0"/>
          </a:p>
          <a:p>
            <a:pPr lvl="1">
              <a:spcBef>
                <a:spcPts val="600"/>
              </a:spcBef>
            </a:pPr>
            <a:r>
              <a:rPr lang="en-US" altLang="zh-CN" dirty="0">
                <a:solidFill>
                  <a:srgbClr val="0000FF"/>
                </a:solidFill>
              </a:rPr>
              <a:t>Reposition</a:t>
            </a:r>
            <a:r>
              <a:rPr lang="en-US" altLang="zh-CN" dirty="0"/>
              <a:t> within file – file seek, not need I/O.</a:t>
            </a:r>
            <a:endParaRPr lang="en-US" altLang="zh-CN" dirty="0"/>
          </a:p>
          <a:p>
            <a:pPr lvl="1">
              <a:spcBef>
                <a:spcPts val="600"/>
              </a:spcBef>
            </a:pPr>
            <a:r>
              <a:rPr lang="en-US" altLang="zh-CN" dirty="0">
                <a:solidFill>
                  <a:srgbClr val="0000FF"/>
                </a:solidFill>
              </a:rPr>
              <a:t>Delete</a:t>
            </a:r>
            <a:r>
              <a:rPr lang="en-US" altLang="zh-CN" dirty="0"/>
              <a:t>  – file name, release file space, erase directory entry.</a:t>
            </a:r>
            <a:endParaRPr lang="en-US" altLang="zh-CN" dirty="0"/>
          </a:p>
          <a:p>
            <a:pPr lvl="1">
              <a:spcBef>
                <a:spcPts val="600"/>
              </a:spcBef>
            </a:pPr>
            <a:r>
              <a:rPr lang="en-US" altLang="zh-CN" dirty="0">
                <a:solidFill>
                  <a:srgbClr val="0000FF"/>
                </a:solidFill>
              </a:rPr>
              <a:t>Truncate</a:t>
            </a:r>
            <a:r>
              <a:rPr lang="en-US" altLang="zh-CN" dirty="0"/>
              <a:t> – reset length to 0, release file space.</a:t>
            </a:r>
            <a:endParaRPr lang="en-US" altLang="zh-CN" dirty="0"/>
          </a:p>
          <a:p>
            <a:pPr>
              <a:spcBef>
                <a:spcPts val="600"/>
              </a:spcBef>
            </a:pPr>
            <a:r>
              <a:rPr lang="en-US" altLang="zh-CN" dirty="0"/>
              <a:t>These primitive operations may be combined to perform other file operations.  e.g.  Copy</a:t>
            </a:r>
            <a:endParaRPr lang="en-US" altLang="zh-CN" dirty="0"/>
          </a:p>
          <a:p>
            <a:pPr>
              <a:spcBef>
                <a:spcPts val="600"/>
              </a:spcBef>
            </a:pPr>
            <a:r>
              <a:rPr lang="en-US" altLang="zh-CN" dirty="0"/>
              <a:t>Most file operations involve </a:t>
            </a:r>
            <a:r>
              <a:rPr lang="en-US" altLang="zh-CN" dirty="0">
                <a:solidFill>
                  <a:srgbClr val="0000FF"/>
                </a:solidFill>
              </a:rPr>
              <a:t>searching</a:t>
            </a:r>
            <a:r>
              <a:rPr lang="en-US" altLang="zh-CN" dirty="0"/>
              <a:t> the </a:t>
            </a:r>
            <a:r>
              <a:rPr lang="en-US" altLang="zh-CN" dirty="0">
                <a:solidFill>
                  <a:srgbClr val="0000FF"/>
                </a:solidFill>
              </a:rPr>
              <a:t>directory</a:t>
            </a:r>
            <a:r>
              <a:rPr lang="en-US" altLang="zh-CN" dirty="0"/>
              <a:t> for the </a:t>
            </a:r>
            <a:r>
              <a:rPr lang="en-US" altLang="zh-CN" dirty="0">
                <a:solidFill>
                  <a:srgbClr val="0000FF"/>
                </a:solidFill>
              </a:rPr>
              <a:t>entry</a:t>
            </a:r>
            <a:r>
              <a:rPr lang="en-US" altLang="zh-CN" dirty="0"/>
              <a:t> associated with the named file.</a:t>
            </a:r>
            <a:endParaRPr lang="en-US" altLang="zh-CN" dirty="0"/>
          </a:p>
        </p:txBody>
      </p:sp>
      <p:sp>
        <p:nvSpPr>
          <p:cNvPr id="4" name="灯片编号占位符 3"/>
          <p:cNvSpPr>
            <a:spLocks noGrp="1"/>
          </p:cNvSpPr>
          <p:nvPr>
            <p:ph type="sldNum" sz="quarter" idx="10"/>
          </p:nvPr>
        </p:nvSpPr>
        <p:spPr/>
        <p:txBody>
          <a:bodyPr/>
          <a:lstStyle/>
          <a:p>
            <a:fld id="{DCDFE5B7-E96A-4E72-BA26-581C54E7C976}"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wipe(left)">
                                      <p:cBhvr>
                                        <p:cTn id="7" dur="500"/>
                                        <p:tgtEl>
                                          <p:spTgt spid="190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0467">
                                            <p:txEl>
                                              <p:pRg st="1" end="1"/>
                                            </p:txEl>
                                          </p:spTgt>
                                        </p:tgtEl>
                                        <p:attrNameLst>
                                          <p:attrName>style.visibility</p:attrName>
                                        </p:attrNameLst>
                                      </p:cBhvr>
                                      <p:to>
                                        <p:strVal val="visible"/>
                                      </p:to>
                                    </p:set>
                                    <p:animEffect transition="in" filter="wipe(left)">
                                      <p:cBhvr>
                                        <p:cTn id="12" dur="500"/>
                                        <p:tgtEl>
                                          <p:spTgt spid="19046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90467">
                                            <p:txEl>
                                              <p:pRg st="2" end="2"/>
                                            </p:txEl>
                                          </p:spTgt>
                                        </p:tgtEl>
                                        <p:attrNameLst>
                                          <p:attrName>style.visibility</p:attrName>
                                        </p:attrNameLst>
                                      </p:cBhvr>
                                      <p:to>
                                        <p:strVal val="visible"/>
                                      </p:to>
                                    </p:set>
                                    <p:animEffect transition="in" filter="wipe(left)">
                                      <p:cBhvr>
                                        <p:cTn id="15" dur="500"/>
                                        <p:tgtEl>
                                          <p:spTgt spid="19046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90467">
                                            <p:txEl>
                                              <p:pRg st="3" end="3"/>
                                            </p:txEl>
                                          </p:spTgt>
                                        </p:tgtEl>
                                        <p:attrNameLst>
                                          <p:attrName>style.visibility</p:attrName>
                                        </p:attrNameLst>
                                      </p:cBhvr>
                                      <p:to>
                                        <p:strVal val="visible"/>
                                      </p:to>
                                    </p:set>
                                    <p:animEffect transition="in" filter="wipe(left)">
                                      <p:cBhvr>
                                        <p:cTn id="18" dur="500"/>
                                        <p:tgtEl>
                                          <p:spTgt spid="190467">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90467">
                                            <p:txEl>
                                              <p:pRg st="4" end="4"/>
                                            </p:txEl>
                                          </p:spTgt>
                                        </p:tgtEl>
                                        <p:attrNameLst>
                                          <p:attrName>style.visibility</p:attrName>
                                        </p:attrNameLst>
                                      </p:cBhvr>
                                      <p:to>
                                        <p:strVal val="visible"/>
                                      </p:to>
                                    </p:set>
                                    <p:animEffect transition="in" filter="wipe(left)">
                                      <p:cBhvr>
                                        <p:cTn id="21" dur="500"/>
                                        <p:tgtEl>
                                          <p:spTgt spid="190467">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90467">
                                            <p:txEl>
                                              <p:pRg st="5" end="5"/>
                                            </p:txEl>
                                          </p:spTgt>
                                        </p:tgtEl>
                                        <p:attrNameLst>
                                          <p:attrName>style.visibility</p:attrName>
                                        </p:attrNameLst>
                                      </p:cBhvr>
                                      <p:to>
                                        <p:strVal val="visible"/>
                                      </p:to>
                                    </p:set>
                                    <p:animEffect transition="in" filter="wipe(left)">
                                      <p:cBhvr>
                                        <p:cTn id="24" dur="500"/>
                                        <p:tgtEl>
                                          <p:spTgt spid="190467">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90467">
                                            <p:txEl>
                                              <p:pRg st="6" end="6"/>
                                            </p:txEl>
                                          </p:spTgt>
                                        </p:tgtEl>
                                        <p:attrNameLst>
                                          <p:attrName>style.visibility</p:attrName>
                                        </p:attrNameLst>
                                      </p:cBhvr>
                                      <p:to>
                                        <p:strVal val="visible"/>
                                      </p:to>
                                    </p:set>
                                    <p:animEffect transition="in" filter="wipe(left)">
                                      <p:cBhvr>
                                        <p:cTn id="27" dur="500"/>
                                        <p:tgtEl>
                                          <p:spTgt spid="190467">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90467">
                                            <p:txEl>
                                              <p:pRg st="7" end="7"/>
                                            </p:txEl>
                                          </p:spTgt>
                                        </p:tgtEl>
                                        <p:attrNameLst>
                                          <p:attrName>style.visibility</p:attrName>
                                        </p:attrNameLst>
                                      </p:cBhvr>
                                      <p:to>
                                        <p:strVal val="visible"/>
                                      </p:to>
                                    </p:set>
                                    <p:animEffect transition="in" filter="wipe(left)">
                                      <p:cBhvr>
                                        <p:cTn id="30" dur="500"/>
                                        <p:tgtEl>
                                          <p:spTgt spid="19046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90467">
                                            <p:txEl>
                                              <p:pRg st="8" end="8"/>
                                            </p:txEl>
                                          </p:spTgt>
                                        </p:tgtEl>
                                        <p:attrNameLst>
                                          <p:attrName>style.visibility</p:attrName>
                                        </p:attrNameLst>
                                      </p:cBhvr>
                                      <p:to>
                                        <p:strVal val="visible"/>
                                      </p:to>
                                    </p:set>
                                    <p:animEffect transition="in" filter="wipe(left)">
                                      <p:cBhvr>
                                        <p:cTn id="35" dur="500"/>
                                        <p:tgtEl>
                                          <p:spTgt spid="190467">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90467">
                                            <p:txEl>
                                              <p:pRg st="9" end="9"/>
                                            </p:txEl>
                                          </p:spTgt>
                                        </p:tgtEl>
                                        <p:attrNameLst>
                                          <p:attrName>style.visibility</p:attrName>
                                        </p:attrNameLst>
                                      </p:cBhvr>
                                      <p:to>
                                        <p:strVal val="visible"/>
                                      </p:to>
                                    </p:set>
                                    <p:animEffect transition="in" filter="wipe(left)">
                                      <p:cBhvr>
                                        <p:cTn id="40" dur="500"/>
                                        <p:tgtEl>
                                          <p:spTgt spid="1904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zh-CN" dirty="0"/>
              <a:t>File Operations</a:t>
            </a:r>
            <a:endParaRPr lang="en-US" altLang="zh-CN" dirty="0"/>
          </a:p>
        </p:txBody>
      </p:sp>
      <p:sp>
        <p:nvSpPr>
          <p:cNvPr id="2" name="内容占位符 1"/>
          <p:cNvSpPr>
            <a:spLocks noGrp="1"/>
          </p:cNvSpPr>
          <p:nvPr>
            <p:ph idx="1"/>
          </p:nvPr>
        </p:nvSpPr>
        <p:spPr/>
        <p:txBody>
          <a:bodyPr>
            <a:normAutofit/>
          </a:bodyPr>
          <a:lstStyle/>
          <a:p>
            <a:pPr>
              <a:spcBef>
                <a:spcPts val="600"/>
              </a:spcBef>
            </a:pPr>
            <a:r>
              <a:rPr lang="en-US" altLang="zh-CN" dirty="0">
                <a:solidFill>
                  <a:srgbClr val="0000FF"/>
                </a:solidFill>
              </a:rPr>
              <a:t>Open-file table</a:t>
            </a:r>
            <a:endParaRPr lang="en-US" altLang="zh-CN" dirty="0">
              <a:solidFill>
                <a:srgbClr val="0000FF"/>
              </a:solidFill>
            </a:endParaRPr>
          </a:p>
          <a:p>
            <a:pPr lvl="1">
              <a:spcBef>
                <a:spcPts val="600"/>
              </a:spcBef>
            </a:pPr>
            <a:r>
              <a:rPr lang="en-US" altLang="zh-CN" kern="1200" dirty="0">
                <a:latin typeface="Times New Roman" panose="02020603050405020304" pitchFamily="18" charset="0"/>
                <a:ea typeface="宋体" panose="02010600030101010101" pitchFamily="2" charset="-122"/>
              </a:rPr>
              <a:t>A kernel data structure.</a:t>
            </a:r>
            <a:endParaRPr lang="en-US" altLang="zh-CN" kern="1200" dirty="0">
              <a:latin typeface="Times New Roman" panose="02020603050405020304" pitchFamily="18" charset="0"/>
              <a:ea typeface="宋体" panose="02010600030101010101" pitchFamily="2" charset="-122"/>
            </a:endParaRPr>
          </a:p>
          <a:p>
            <a:pPr lvl="1">
              <a:spcBef>
                <a:spcPts val="600"/>
              </a:spcBef>
            </a:pPr>
            <a:r>
              <a:rPr lang="en-US" altLang="zh-CN" kern="1200" dirty="0">
                <a:latin typeface="Times New Roman" panose="02020603050405020304" pitchFamily="18" charset="0"/>
                <a:ea typeface="宋体" panose="02010600030101010101" pitchFamily="2" charset="-122"/>
              </a:rPr>
              <a:t>containing information about all open files.</a:t>
            </a:r>
            <a:endParaRPr lang="en-US" altLang="zh-CN" dirty="0"/>
          </a:p>
          <a:p>
            <a:pPr>
              <a:spcBef>
                <a:spcPts val="600"/>
              </a:spcBef>
            </a:pPr>
            <a:r>
              <a:rPr lang="en-US" altLang="zh-CN" dirty="0">
                <a:solidFill>
                  <a:srgbClr val="0000FF"/>
                </a:solidFill>
              </a:rPr>
              <a:t>Open</a:t>
            </a:r>
            <a:r>
              <a:rPr lang="en-US" altLang="zh-CN" dirty="0"/>
              <a:t>(</a:t>
            </a:r>
            <a:r>
              <a:rPr lang="en-US" altLang="zh-CN" i="1" dirty="0"/>
              <a:t>F</a:t>
            </a:r>
            <a:r>
              <a:rPr lang="en-US" altLang="zh-CN" i="1" baseline="-25000" dirty="0"/>
              <a:t>i</a:t>
            </a:r>
            <a:r>
              <a:rPr lang="en-US" altLang="zh-CN" dirty="0"/>
              <a:t>)</a:t>
            </a:r>
            <a:endParaRPr lang="en-US" altLang="zh-CN" dirty="0"/>
          </a:p>
          <a:p>
            <a:pPr lvl="1">
              <a:spcBef>
                <a:spcPts val="600"/>
              </a:spcBef>
            </a:pPr>
            <a:r>
              <a:rPr lang="en-US" altLang="zh-CN" dirty="0"/>
              <a:t>search the </a:t>
            </a:r>
            <a:r>
              <a:rPr lang="en-US" altLang="zh-CN" dirty="0">
                <a:solidFill>
                  <a:srgbClr val="0000FF"/>
                </a:solidFill>
              </a:rPr>
              <a:t>directory structure </a:t>
            </a:r>
            <a:r>
              <a:rPr lang="en-US" altLang="zh-CN" dirty="0"/>
              <a:t>on disk for entry of </a:t>
            </a:r>
            <a:r>
              <a:rPr lang="en-US" altLang="zh-CN" i="1" dirty="0"/>
              <a:t>F</a:t>
            </a:r>
            <a:r>
              <a:rPr lang="en-US" altLang="zh-CN" i="1" baseline="-25000" dirty="0"/>
              <a:t>i</a:t>
            </a:r>
            <a:endParaRPr lang="en-US" altLang="zh-CN" dirty="0"/>
          </a:p>
          <a:p>
            <a:pPr lvl="1">
              <a:spcBef>
                <a:spcPts val="600"/>
              </a:spcBef>
            </a:pPr>
            <a:r>
              <a:rPr lang="en-US" altLang="zh-CN" dirty="0"/>
              <a:t>move the content of the entry to </a:t>
            </a:r>
            <a:r>
              <a:rPr lang="en-US" altLang="zh-CN" dirty="0">
                <a:solidFill>
                  <a:srgbClr val="0000FF"/>
                </a:solidFill>
              </a:rPr>
              <a:t>open-file table</a:t>
            </a:r>
            <a:r>
              <a:rPr lang="en-US" altLang="zh-CN" dirty="0"/>
              <a:t>. </a:t>
            </a:r>
            <a:endParaRPr lang="en-US" altLang="zh-CN" dirty="0"/>
          </a:p>
          <a:p>
            <a:pPr lvl="1">
              <a:spcBef>
                <a:spcPts val="600"/>
              </a:spcBef>
            </a:pPr>
            <a:r>
              <a:rPr lang="en-US" altLang="zh-CN" dirty="0">
                <a:solidFill>
                  <a:srgbClr val="0000FF"/>
                </a:solidFill>
              </a:rPr>
              <a:t>Return a pointer</a:t>
            </a:r>
            <a:r>
              <a:rPr lang="en-US" altLang="zh-CN" dirty="0"/>
              <a:t> to the entry in the open-file table.</a:t>
            </a:r>
            <a:endParaRPr lang="en-US" altLang="zh-CN" dirty="0"/>
          </a:p>
          <a:p>
            <a:pPr lvl="1">
              <a:spcBef>
                <a:spcPts val="600"/>
              </a:spcBef>
            </a:pPr>
            <a:r>
              <a:rPr lang="en-US" altLang="zh-CN" dirty="0"/>
              <a:t>also accept </a:t>
            </a:r>
            <a:r>
              <a:rPr lang="en-US" altLang="zh-CN" dirty="0">
                <a:solidFill>
                  <a:srgbClr val="0000FF"/>
                </a:solidFill>
              </a:rPr>
              <a:t>access mode </a:t>
            </a:r>
            <a:r>
              <a:rPr lang="en-US" altLang="zh-CN" dirty="0"/>
              <a:t>information, such as create, read-only, read-write, append-only, etc.</a:t>
            </a:r>
            <a:endParaRPr lang="en-US" altLang="zh-CN" dirty="0"/>
          </a:p>
          <a:p>
            <a:pPr>
              <a:spcBef>
                <a:spcPts val="600"/>
              </a:spcBef>
            </a:pPr>
            <a:r>
              <a:rPr lang="en-US" altLang="zh-CN" dirty="0">
                <a:solidFill>
                  <a:srgbClr val="0000FF"/>
                </a:solidFill>
              </a:rPr>
              <a:t>Close</a:t>
            </a:r>
            <a:r>
              <a:rPr lang="en-US" altLang="zh-CN" dirty="0"/>
              <a:t> (</a:t>
            </a:r>
            <a:r>
              <a:rPr lang="en-US" altLang="zh-CN" i="1" dirty="0"/>
              <a:t>F</a:t>
            </a:r>
            <a:r>
              <a:rPr lang="en-US" altLang="zh-CN" i="1" baseline="-25000" dirty="0"/>
              <a:t>i</a:t>
            </a:r>
            <a:r>
              <a:rPr lang="en-US" altLang="zh-CN" dirty="0"/>
              <a:t>) </a:t>
            </a:r>
            <a:endParaRPr lang="en-US" altLang="zh-CN" dirty="0"/>
          </a:p>
          <a:p>
            <a:pPr lvl="1">
              <a:spcBef>
                <a:spcPts val="600"/>
              </a:spcBef>
            </a:pPr>
            <a:r>
              <a:rPr lang="en-US" altLang="zh-CN" dirty="0"/>
              <a:t>move the content of entry </a:t>
            </a:r>
            <a:r>
              <a:rPr lang="en-US" altLang="zh-CN" i="1" dirty="0"/>
              <a:t>F</a:t>
            </a:r>
            <a:r>
              <a:rPr lang="en-US" altLang="zh-CN" i="1" baseline="-25000" dirty="0"/>
              <a:t>i</a:t>
            </a:r>
            <a:r>
              <a:rPr lang="en-US" altLang="zh-CN" dirty="0"/>
              <a:t> in open-file table to </a:t>
            </a:r>
            <a:r>
              <a:rPr lang="en-US" altLang="zh-CN" dirty="0">
                <a:solidFill>
                  <a:srgbClr val="0000FF"/>
                </a:solidFill>
              </a:rPr>
              <a:t>directory structure </a:t>
            </a:r>
            <a:r>
              <a:rPr lang="en-US" altLang="zh-CN" dirty="0"/>
              <a:t>on disk.</a:t>
            </a:r>
            <a:endParaRPr lang="en-US" altLang="zh-CN" dirty="0"/>
          </a:p>
        </p:txBody>
      </p:sp>
      <p:sp>
        <p:nvSpPr>
          <p:cNvPr id="4" name="灯片编号占位符 3"/>
          <p:cNvSpPr>
            <a:spLocks noGrp="1"/>
          </p:cNvSpPr>
          <p:nvPr>
            <p:ph type="sldNum" sz="quarter" idx="10"/>
          </p:nvPr>
        </p:nvSpPr>
        <p:spPr/>
        <p:txBody>
          <a:bodyPr/>
          <a:lstStyle/>
          <a:p>
            <a:fld id="{CE052A72-FA70-4D47-ADAF-45F367BE5DBC}"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left)">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left)">
                                      <p:cBhvr>
                                        <p:cTn id="18" dur="500"/>
                                        <p:tgtEl>
                                          <p:spTgt spid="2">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wipe(left)">
                                      <p:cBhvr>
                                        <p:cTn id="21" dur="500"/>
                                        <p:tgtEl>
                                          <p:spTgt spid="2">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wipe(left)">
                                      <p:cBhvr>
                                        <p:cTn id="24" dur="500"/>
                                        <p:tgtEl>
                                          <p:spTgt spid="2">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wipe(left)">
                                      <p:cBhvr>
                                        <p:cTn id="30" dur="500"/>
                                        <p:tgtEl>
                                          <p:spTgt spid="2">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wipe(left)">
                                      <p:cBhvr>
                                        <p:cTn id="35" dur="500"/>
                                        <p:tgtEl>
                                          <p:spTgt spid="2">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wipe(left)">
                                      <p:cBhvr>
                                        <p:cTn id="38"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zh-CN" dirty="0"/>
              <a:t>File Operations</a:t>
            </a:r>
            <a:endParaRPr lang="en-US" altLang="zh-CN" dirty="0"/>
          </a:p>
        </p:txBody>
      </p:sp>
      <p:sp>
        <p:nvSpPr>
          <p:cNvPr id="2" name="内容占位符 1"/>
          <p:cNvSpPr>
            <a:spLocks noGrp="1"/>
          </p:cNvSpPr>
          <p:nvPr>
            <p:ph idx="1"/>
          </p:nvPr>
        </p:nvSpPr>
        <p:spPr/>
        <p:txBody>
          <a:bodyPr>
            <a:normAutofit/>
          </a:bodyPr>
          <a:lstStyle/>
          <a:p>
            <a:pPr>
              <a:spcBef>
                <a:spcPts val="600"/>
              </a:spcBef>
            </a:pPr>
            <a:r>
              <a:rPr lang="en-US" altLang="zh-CN" dirty="0"/>
              <a:t>File sharing</a:t>
            </a:r>
            <a:endParaRPr lang="en-US" altLang="zh-CN" dirty="0"/>
          </a:p>
          <a:p>
            <a:pPr lvl="1">
              <a:spcBef>
                <a:spcPts val="600"/>
              </a:spcBef>
            </a:pPr>
            <a:r>
              <a:rPr lang="en-US" altLang="zh-CN" dirty="0"/>
              <a:t>Several processes may open the file at the same time. </a:t>
            </a:r>
            <a:endParaRPr lang="en-US" altLang="zh-CN" dirty="0"/>
          </a:p>
          <a:p>
            <a:pPr lvl="1">
              <a:spcBef>
                <a:spcPts val="600"/>
              </a:spcBef>
            </a:pPr>
            <a:r>
              <a:rPr lang="en-US" altLang="zh-CN" dirty="0"/>
              <a:t>Several different applications open the file at the same time. </a:t>
            </a:r>
            <a:endParaRPr lang="en-US" altLang="zh-CN" dirty="0"/>
          </a:p>
          <a:p>
            <a:pPr>
              <a:spcBef>
                <a:spcPts val="600"/>
              </a:spcBef>
            </a:pPr>
            <a:r>
              <a:rPr lang="en-US" altLang="zh-CN" dirty="0"/>
              <a:t>Two levels of internal tables:</a:t>
            </a:r>
            <a:endParaRPr lang="en-US" altLang="zh-CN" dirty="0"/>
          </a:p>
          <a:p>
            <a:pPr lvl="1">
              <a:spcBef>
                <a:spcPts val="600"/>
              </a:spcBef>
            </a:pPr>
            <a:r>
              <a:rPr lang="en-US" altLang="zh-CN" dirty="0">
                <a:solidFill>
                  <a:srgbClr val="0000FF"/>
                </a:solidFill>
              </a:rPr>
              <a:t>Process open-file table</a:t>
            </a:r>
            <a:r>
              <a:rPr lang="en-US" altLang="zh-CN" dirty="0"/>
              <a:t>, a per-process table</a:t>
            </a:r>
            <a:endParaRPr lang="en-US" altLang="zh-CN" dirty="0"/>
          </a:p>
          <a:p>
            <a:pPr lvl="2">
              <a:spcBef>
                <a:spcPts val="600"/>
              </a:spcBef>
            </a:pPr>
            <a:r>
              <a:rPr lang="en-US" altLang="zh-CN" sz="2400" dirty="0"/>
              <a:t>tracks all files a process has open.</a:t>
            </a:r>
            <a:endParaRPr lang="en-US" altLang="zh-CN" sz="2400" dirty="0"/>
          </a:p>
          <a:p>
            <a:pPr lvl="2">
              <a:spcBef>
                <a:spcPts val="600"/>
              </a:spcBef>
            </a:pPr>
            <a:r>
              <a:rPr lang="en-US" altLang="zh-CN" sz="2400" dirty="0"/>
              <a:t>Keeps information regarding the use of the file by the process.  e.g.  the current file pointer, access rights, accounting information, etc.</a:t>
            </a:r>
            <a:endParaRPr lang="en-US" altLang="zh-CN" sz="2400" dirty="0"/>
          </a:p>
          <a:p>
            <a:pPr lvl="1">
              <a:spcBef>
                <a:spcPts val="600"/>
              </a:spcBef>
            </a:pPr>
            <a:r>
              <a:rPr lang="en-US" altLang="zh-CN" dirty="0">
                <a:solidFill>
                  <a:srgbClr val="0000FF"/>
                </a:solidFill>
              </a:rPr>
              <a:t>System open-file table</a:t>
            </a:r>
            <a:r>
              <a:rPr lang="en-US" altLang="zh-CN" dirty="0"/>
              <a:t>, a system-wide table</a:t>
            </a:r>
            <a:endParaRPr lang="en-US" altLang="zh-CN" dirty="0"/>
          </a:p>
          <a:p>
            <a:pPr lvl="2">
              <a:spcBef>
                <a:spcPts val="600"/>
              </a:spcBef>
            </a:pPr>
            <a:r>
              <a:rPr lang="en-US" altLang="zh-CN" sz="2400" dirty="0"/>
              <a:t>contains process-independent information, such as file location on disk, access dates, file size.</a:t>
            </a:r>
            <a:endParaRPr lang="en-US" altLang="zh-CN" sz="2400" dirty="0"/>
          </a:p>
          <a:p>
            <a:pPr lvl="1">
              <a:spcBef>
                <a:spcPts val="600"/>
              </a:spcBef>
            </a:pPr>
            <a:r>
              <a:rPr lang="en-US" altLang="zh-CN" dirty="0">
                <a:solidFill>
                  <a:srgbClr val="0000FF"/>
                </a:solidFill>
              </a:rPr>
              <a:t>Each entry in the per-process table in turn points to a system-wide open-file table.</a:t>
            </a:r>
            <a:endParaRPr lang="en-US" altLang="zh-CN" dirty="0">
              <a:solidFill>
                <a:srgbClr val="0000FF"/>
              </a:solidFill>
            </a:endParaRPr>
          </a:p>
        </p:txBody>
      </p:sp>
      <p:sp>
        <p:nvSpPr>
          <p:cNvPr id="4" name="灯片编号占位符 3"/>
          <p:cNvSpPr>
            <a:spLocks noGrp="1"/>
          </p:cNvSpPr>
          <p:nvPr>
            <p:ph type="sldNum" sz="quarter" idx="10"/>
          </p:nvPr>
        </p:nvSpPr>
        <p:spPr/>
        <p:txBody>
          <a:bodyPr/>
          <a:lstStyle/>
          <a:p>
            <a:fld id="{CE052A72-FA70-4D47-ADAF-45F367BE5DBC}"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left)">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left)">
                                      <p:cBhvr>
                                        <p:cTn id="18" dur="500"/>
                                        <p:tgtEl>
                                          <p:spTgt spid="2">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wipe(left)">
                                      <p:cBhvr>
                                        <p:cTn id="21" dur="500"/>
                                        <p:tgtEl>
                                          <p:spTgt spid="2">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wipe(left)">
                                      <p:cBhvr>
                                        <p:cTn id="24" dur="500"/>
                                        <p:tgtEl>
                                          <p:spTgt spid="2">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wipe(left)">
                                      <p:cBhvr>
                                        <p:cTn id="30" dur="500"/>
                                        <p:tgtEl>
                                          <p:spTgt spid="2">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wipe(left)">
                                      <p:cBhvr>
                                        <p:cTn id="33" dur="500"/>
                                        <p:tgtEl>
                                          <p:spTgt spid="2">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wipe(left)">
                                      <p:cBhvr>
                                        <p:cTn id="36"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two levels of open-file tables</a:t>
            </a:r>
            <a:endParaRPr lang="zh-CN" altLang="en-US" dirty="0"/>
          </a:p>
        </p:txBody>
      </p:sp>
      <p:pic>
        <p:nvPicPr>
          <p:cNvPr id="614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550495" y="1178751"/>
            <a:ext cx="7020780" cy="27155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0"/>
          </p:nvPr>
        </p:nvSpPr>
        <p:spPr/>
        <p:txBody>
          <a:bodyPr/>
          <a:lstStyle/>
          <a:p>
            <a:fld id="{FF0D1C5C-31E1-4F8D-BACE-C8FC1A0771C2}" type="slidenum">
              <a:rPr lang="en-US" altLang="zh-CN" smtClean="0"/>
            </a:fld>
            <a:endParaRPr lang="en-US" altLang="zh-CN"/>
          </a:p>
        </p:txBody>
      </p:sp>
      <p:sp>
        <p:nvSpPr>
          <p:cNvPr id="8" name="矩形 7"/>
          <p:cNvSpPr/>
          <p:nvPr/>
        </p:nvSpPr>
        <p:spPr bwMode="auto">
          <a:xfrm>
            <a:off x="6591055" y="4200643"/>
            <a:ext cx="5290863" cy="2008773"/>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b="1" dirty="0"/>
              <a:t>Information </a:t>
            </a:r>
            <a:r>
              <a:rPr lang="zh-CN" altLang="en-US" b="1" dirty="0"/>
              <a:t>：</a:t>
            </a:r>
            <a:endParaRPr lang="en-US" altLang="zh-CN" b="1" dirty="0"/>
          </a:p>
          <a:p>
            <a:r>
              <a:rPr lang="en-US" altLang="zh-CN" b="1" dirty="0">
                <a:solidFill>
                  <a:srgbClr val="0000FF"/>
                </a:solidFill>
              </a:rPr>
              <a:t>    file pointer    -- process</a:t>
            </a:r>
            <a:endParaRPr lang="en-US" altLang="zh-CN" b="1" dirty="0">
              <a:solidFill>
                <a:srgbClr val="0000FF"/>
              </a:solidFill>
            </a:endParaRPr>
          </a:p>
          <a:p>
            <a:r>
              <a:rPr lang="en-US" altLang="zh-CN" b="1" dirty="0">
                <a:solidFill>
                  <a:srgbClr val="0000FF"/>
                </a:solidFill>
              </a:rPr>
              <a:t>    access rights  -- process</a:t>
            </a:r>
            <a:endParaRPr lang="en-US" altLang="zh-CN" b="1" dirty="0">
              <a:solidFill>
                <a:srgbClr val="0000FF"/>
              </a:solidFill>
            </a:endParaRPr>
          </a:p>
          <a:p>
            <a:r>
              <a:rPr lang="en-US" altLang="zh-CN" b="1" dirty="0">
                <a:solidFill>
                  <a:srgbClr val="0000FF"/>
                </a:solidFill>
              </a:rPr>
              <a:t>    disk location of the file   -- system</a:t>
            </a:r>
            <a:endParaRPr lang="en-US" altLang="zh-CN" b="1" dirty="0">
              <a:solidFill>
                <a:srgbClr val="0000FF"/>
              </a:solidFill>
            </a:endParaRPr>
          </a:p>
          <a:p>
            <a:r>
              <a:rPr lang="en-US" altLang="zh-CN" b="1" dirty="0">
                <a:solidFill>
                  <a:srgbClr val="0000FF"/>
                </a:solidFill>
              </a:rPr>
              <a:t>    file-open count                -- system</a:t>
            </a:r>
            <a:endParaRPr lang="en-US" altLang="zh-CN" b="1" dirty="0">
              <a:solidFill>
                <a:srgbClr val="0000FF"/>
              </a:solidFill>
            </a:endParaRPr>
          </a:p>
          <a:p>
            <a:r>
              <a:rPr lang="en-US" altLang="zh-CN" b="1" dirty="0">
                <a:solidFill>
                  <a:srgbClr val="0000FF"/>
                </a:solidFill>
              </a:rPr>
              <a:t>    </a:t>
            </a:r>
            <a:endParaRPr lang="zh-CN" altLang="en-US" b="1" dirty="0"/>
          </a:p>
        </p:txBody>
      </p:sp>
      <p:sp>
        <p:nvSpPr>
          <p:cNvPr id="3" name="椭圆 2"/>
          <p:cNvSpPr/>
          <p:nvPr/>
        </p:nvSpPr>
        <p:spPr bwMode="auto">
          <a:xfrm>
            <a:off x="1325470" y="1178750"/>
            <a:ext cx="1192633" cy="945106"/>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5" name="文本框 4"/>
          <p:cNvSpPr txBox="1"/>
          <p:nvPr/>
        </p:nvSpPr>
        <p:spPr>
          <a:xfrm>
            <a:off x="4835860" y="2314266"/>
            <a:ext cx="312906" cy="400110"/>
          </a:xfrm>
          <a:prstGeom prst="rect">
            <a:avLst/>
          </a:prstGeom>
          <a:solidFill>
            <a:srgbClr val="FFFF66"/>
          </a:solidFill>
        </p:spPr>
        <p:txBody>
          <a:bodyPr wrap="none" rtlCol="0">
            <a:spAutoFit/>
          </a:bodyPr>
          <a:lstStyle/>
          <a:p>
            <a:r>
              <a:rPr lang="en-US" altLang="zh-CN" sz="2000" dirty="0"/>
              <a:t>2</a:t>
            </a:r>
            <a:endParaRPr lang="zh-CN" altLang="en-US" sz="2000" dirty="0"/>
          </a:p>
        </p:txBody>
      </p:sp>
      <p:grpSp>
        <p:nvGrpSpPr>
          <p:cNvPr id="11" name="组合 10"/>
          <p:cNvGrpSpPr/>
          <p:nvPr/>
        </p:nvGrpSpPr>
        <p:grpSpPr>
          <a:xfrm>
            <a:off x="1595500" y="2528900"/>
            <a:ext cx="2781306" cy="3918522"/>
            <a:chOff x="1595500" y="2528900"/>
            <a:chExt cx="2781306" cy="3918522"/>
          </a:xfrm>
        </p:grpSpPr>
        <p:cxnSp>
          <p:nvCxnSpPr>
            <p:cNvPr id="6" name="肘形连接符 5"/>
            <p:cNvCxnSpPr/>
            <p:nvPr/>
          </p:nvCxnSpPr>
          <p:spPr bwMode="auto">
            <a:xfrm flipV="1">
              <a:off x="3404806" y="2528900"/>
              <a:ext cx="972000" cy="2412000"/>
            </a:xfrm>
            <a:prstGeom prst="bentConnector3">
              <a:avLst/>
            </a:prstGeom>
            <a:solidFill>
              <a:schemeClr val="accent1"/>
            </a:solidFill>
            <a:ln w="254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 name="图片 9"/>
            <p:cNvPicPr>
              <a:picLocks noChangeAspect="1"/>
            </p:cNvPicPr>
            <p:nvPr/>
          </p:nvPicPr>
          <p:blipFill>
            <a:blip r:embed="rId2"/>
            <a:stretch>
              <a:fillRect/>
            </a:stretch>
          </p:blipFill>
          <p:spPr>
            <a:xfrm>
              <a:off x="1595500" y="4071422"/>
              <a:ext cx="1944000" cy="2376000"/>
            </a:xfrm>
            <a:prstGeom prst="rect">
              <a:avLst/>
            </a:prstGeom>
            <a:ln>
              <a:solidFill>
                <a:schemeClr val="tx1"/>
              </a:solid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ltLang="zh-CN" dirty="0"/>
              <a:t>Open File Locking</a:t>
            </a:r>
            <a:endParaRPr lang="en-US" altLang="zh-CN" dirty="0"/>
          </a:p>
        </p:txBody>
      </p:sp>
      <p:sp>
        <p:nvSpPr>
          <p:cNvPr id="260099" name="Rectangle 3"/>
          <p:cNvSpPr>
            <a:spLocks noGrp="1" noChangeArrowheads="1"/>
          </p:cNvSpPr>
          <p:nvPr>
            <p:ph idx="1"/>
          </p:nvPr>
        </p:nvSpPr>
        <p:spPr/>
        <p:txBody>
          <a:bodyPr>
            <a:normAutofit/>
          </a:bodyPr>
          <a:lstStyle/>
          <a:p>
            <a:r>
              <a:rPr lang="en-US" altLang="zh-CN" dirty="0"/>
              <a:t>File locks allow one process to lock a file and prevent other processes from gaining access to it.  </a:t>
            </a:r>
            <a:endParaRPr lang="en-US" altLang="zh-CN" dirty="0"/>
          </a:p>
          <a:p>
            <a:r>
              <a:rPr lang="en-US" altLang="zh-CN" dirty="0"/>
              <a:t>Provided by some OSs and file systems</a:t>
            </a:r>
            <a:endParaRPr lang="en-US" altLang="zh-CN" dirty="0"/>
          </a:p>
          <a:p>
            <a:pPr lvl="1"/>
            <a:r>
              <a:rPr lang="en-US" altLang="en-US" dirty="0"/>
              <a:t>Similar to reader-writer locks</a:t>
            </a:r>
            <a:endParaRPr lang="en-US" altLang="en-US" dirty="0"/>
          </a:p>
          <a:p>
            <a:pPr lvl="1"/>
            <a:r>
              <a:rPr lang="en-US" altLang="en-US" dirty="0">
                <a:solidFill>
                  <a:srgbClr val="0000FF"/>
                </a:solidFill>
              </a:rPr>
              <a:t>Shared lock </a:t>
            </a:r>
            <a:r>
              <a:rPr lang="en-US" altLang="en-US" dirty="0"/>
              <a:t>similar to reader lock – several processes can acquire concurrently.</a:t>
            </a:r>
            <a:endParaRPr lang="en-US" altLang="en-US" dirty="0"/>
          </a:p>
          <a:p>
            <a:pPr lvl="1"/>
            <a:r>
              <a:rPr lang="en-US" altLang="en-US" dirty="0">
                <a:solidFill>
                  <a:srgbClr val="0000FF"/>
                </a:solidFill>
              </a:rPr>
              <a:t>Exclusive lock </a:t>
            </a:r>
            <a:r>
              <a:rPr lang="en-US" altLang="en-US" dirty="0"/>
              <a:t>similar to writer lock.</a:t>
            </a:r>
            <a:endParaRPr lang="en-US" altLang="en-US" dirty="0"/>
          </a:p>
          <a:p>
            <a:r>
              <a:rPr lang="en-US" altLang="zh-CN" dirty="0"/>
              <a:t>Mediates access to a file</a:t>
            </a:r>
            <a:endParaRPr lang="en-US" altLang="zh-CN" dirty="0"/>
          </a:p>
          <a:p>
            <a:r>
              <a:rPr lang="en-US" altLang="zh-CN" dirty="0"/>
              <a:t>either mandatory or advisory file-locking mechanisms:</a:t>
            </a:r>
            <a:endParaRPr lang="en-US" altLang="zh-CN" dirty="0"/>
          </a:p>
          <a:p>
            <a:pPr lvl="1"/>
            <a:r>
              <a:rPr lang="en-US" altLang="zh-CN" dirty="0">
                <a:solidFill>
                  <a:srgbClr val="0000FF"/>
                </a:solidFill>
              </a:rPr>
              <a:t>Mandatory</a:t>
            </a:r>
            <a:r>
              <a:rPr lang="en-US" altLang="zh-CN" dirty="0"/>
              <a:t> </a:t>
            </a:r>
            <a:r>
              <a:rPr lang="en-US" altLang="zh-CN" dirty="0">
                <a:latin typeface="Helvetica"/>
              </a:rPr>
              <a:t>–</a:t>
            </a:r>
            <a:r>
              <a:rPr lang="en-US" altLang="zh-CN" dirty="0"/>
              <a:t> access is denied depending on locks held and requested. -- Windows OS.</a:t>
            </a:r>
            <a:endParaRPr lang="en-US" altLang="zh-CN" dirty="0"/>
          </a:p>
          <a:p>
            <a:pPr lvl="1"/>
            <a:r>
              <a:rPr lang="en-US" altLang="zh-CN" dirty="0">
                <a:solidFill>
                  <a:srgbClr val="0000FF"/>
                </a:solidFill>
              </a:rPr>
              <a:t>Advisory</a:t>
            </a:r>
            <a:r>
              <a:rPr lang="en-US" altLang="zh-CN" dirty="0"/>
              <a:t> </a:t>
            </a:r>
            <a:r>
              <a:rPr lang="en-US" altLang="zh-CN" dirty="0">
                <a:latin typeface="Helvetica"/>
              </a:rPr>
              <a:t>–</a:t>
            </a:r>
            <a:r>
              <a:rPr lang="en-US" altLang="zh-CN" dirty="0"/>
              <a:t> processes can find status of locks and decide what to do. -- Unix OS.</a:t>
            </a:r>
            <a:endParaRPr lang="en-US" altLang="zh-CN" dirty="0"/>
          </a:p>
        </p:txBody>
      </p:sp>
      <p:sp>
        <p:nvSpPr>
          <p:cNvPr id="4" name="灯片编号占位符 3"/>
          <p:cNvSpPr>
            <a:spLocks noGrp="1"/>
          </p:cNvSpPr>
          <p:nvPr>
            <p:ph type="sldNum" sz="quarter" idx="10"/>
          </p:nvPr>
        </p:nvSpPr>
        <p:spPr/>
        <p:txBody>
          <a:bodyPr/>
          <a:lstStyle/>
          <a:p>
            <a:fld id="{B11D5291-82B3-46E0-B8D4-0F0093FA4B07}"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wipe(left)">
                                      <p:cBhvr>
                                        <p:cTn id="7" dur="500"/>
                                        <p:tgtEl>
                                          <p:spTgt spid="260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0099">
                                            <p:txEl>
                                              <p:pRg st="1" end="1"/>
                                            </p:txEl>
                                          </p:spTgt>
                                        </p:tgtEl>
                                        <p:attrNameLst>
                                          <p:attrName>style.visibility</p:attrName>
                                        </p:attrNameLst>
                                      </p:cBhvr>
                                      <p:to>
                                        <p:strVal val="visible"/>
                                      </p:to>
                                    </p:set>
                                    <p:animEffect transition="in" filter="wipe(left)">
                                      <p:cBhvr>
                                        <p:cTn id="12" dur="500"/>
                                        <p:tgtEl>
                                          <p:spTgt spid="260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60099">
                                            <p:txEl>
                                              <p:pRg st="2" end="2"/>
                                            </p:txEl>
                                          </p:spTgt>
                                        </p:tgtEl>
                                        <p:attrNameLst>
                                          <p:attrName>style.visibility</p:attrName>
                                        </p:attrNameLst>
                                      </p:cBhvr>
                                      <p:to>
                                        <p:strVal val="visible"/>
                                      </p:to>
                                    </p:set>
                                    <p:animEffect transition="in" filter="wipe(left)">
                                      <p:cBhvr>
                                        <p:cTn id="15" dur="500"/>
                                        <p:tgtEl>
                                          <p:spTgt spid="260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60099">
                                            <p:txEl>
                                              <p:pRg st="3" end="3"/>
                                            </p:txEl>
                                          </p:spTgt>
                                        </p:tgtEl>
                                        <p:attrNameLst>
                                          <p:attrName>style.visibility</p:attrName>
                                        </p:attrNameLst>
                                      </p:cBhvr>
                                      <p:to>
                                        <p:strVal val="visible"/>
                                      </p:to>
                                    </p:set>
                                    <p:animEffect transition="in" filter="wipe(left)">
                                      <p:cBhvr>
                                        <p:cTn id="18" dur="500"/>
                                        <p:tgtEl>
                                          <p:spTgt spid="260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60099">
                                            <p:txEl>
                                              <p:pRg st="4" end="4"/>
                                            </p:txEl>
                                          </p:spTgt>
                                        </p:tgtEl>
                                        <p:attrNameLst>
                                          <p:attrName>style.visibility</p:attrName>
                                        </p:attrNameLst>
                                      </p:cBhvr>
                                      <p:to>
                                        <p:strVal val="visible"/>
                                      </p:to>
                                    </p:set>
                                    <p:animEffect transition="in" filter="wipe(left)">
                                      <p:cBhvr>
                                        <p:cTn id="21" dur="500"/>
                                        <p:tgtEl>
                                          <p:spTgt spid="26009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60099">
                                            <p:txEl>
                                              <p:pRg st="5" end="5"/>
                                            </p:txEl>
                                          </p:spTgt>
                                        </p:tgtEl>
                                        <p:attrNameLst>
                                          <p:attrName>style.visibility</p:attrName>
                                        </p:attrNameLst>
                                      </p:cBhvr>
                                      <p:to>
                                        <p:strVal val="visible"/>
                                      </p:to>
                                    </p:set>
                                    <p:animEffect transition="in" filter="wipe(left)">
                                      <p:cBhvr>
                                        <p:cTn id="26" dur="500"/>
                                        <p:tgtEl>
                                          <p:spTgt spid="26009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0099">
                                            <p:txEl>
                                              <p:pRg st="6" end="6"/>
                                            </p:txEl>
                                          </p:spTgt>
                                        </p:tgtEl>
                                        <p:attrNameLst>
                                          <p:attrName>style.visibility</p:attrName>
                                        </p:attrNameLst>
                                      </p:cBhvr>
                                      <p:to>
                                        <p:strVal val="visible"/>
                                      </p:to>
                                    </p:set>
                                    <p:animEffect transition="in" filter="wipe(left)">
                                      <p:cBhvr>
                                        <p:cTn id="31" dur="500"/>
                                        <p:tgtEl>
                                          <p:spTgt spid="260099">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60099">
                                            <p:txEl>
                                              <p:pRg st="7" end="7"/>
                                            </p:txEl>
                                          </p:spTgt>
                                        </p:tgtEl>
                                        <p:attrNameLst>
                                          <p:attrName>style.visibility</p:attrName>
                                        </p:attrNameLst>
                                      </p:cBhvr>
                                      <p:to>
                                        <p:strVal val="visible"/>
                                      </p:to>
                                    </p:set>
                                    <p:animEffect transition="in" filter="wipe(left)">
                                      <p:cBhvr>
                                        <p:cTn id="34" dur="500"/>
                                        <p:tgtEl>
                                          <p:spTgt spid="260099">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60099">
                                            <p:txEl>
                                              <p:pRg st="8" end="8"/>
                                            </p:txEl>
                                          </p:spTgt>
                                        </p:tgtEl>
                                        <p:attrNameLst>
                                          <p:attrName>style.visibility</p:attrName>
                                        </p:attrNameLst>
                                      </p:cBhvr>
                                      <p:to>
                                        <p:strVal val="visible"/>
                                      </p:to>
                                    </p:set>
                                    <p:animEffect transition="in" filter="wipe(left)">
                                      <p:cBhvr>
                                        <p:cTn id="37" dur="500"/>
                                        <p:tgtEl>
                                          <p:spTgt spid="260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 types</a:t>
            </a:r>
            <a:endParaRPr lang="zh-CN" altLang="en-US" dirty="0"/>
          </a:p>
        </p:txBody>
      </p:sp>
      <p:sp>
        <p:nvSpPr>
          <p:cNvPr id="3" name="内容占位符 2"/>
          <p:cNvSpPr>
            <a:spLocks noGrp="1"/>
          </p:cNvSpPr>
          <p:nvPr>
            <p:ph idx="1"/>
          </p:nvPr>
        </p:nvSpPr>
        <p:spPr/>
        <p:txBody>
          <a:bodyPr>
            <a:normAutofit/>
          </a:bodyPr>
          <a:lstStyle/>
          <a:p>
            <a:pPr>
              <a:spcBef>
                <a:spcPts val="300"/>
              </a:spcBef>
            </a:pPr>
            <a:r>
              <a:rPr lang="en-US" altLang="zh-CN" dirty="0"/>
              <a:t>Whether the operating system should recognize and support file types?</a:t>
            </a:r>
            <a:endParaRPr lang="en-US" altLang="zh-CN" dirty="0"/>
          </a:p>
          <a:p>
            <a:pPr>
              <a:spcBef>
                <a:spcPts val="300"/>
              </a:spcBef>
            </a:pPr>
            <a:r>
              <a:rPr lang="en-US" altLang="zh-CN" dirty="0"/>
              <a:t>A common technique for implementing file types is to </a:t>
            </a:r>
            <a:r>
              <a:rPr lang="en-US" altLang="zh-CN" dirty="0">
                <a:solidFill>
                  <a:srgbClr val="0000FF"/>
                </a:solidFill>
              </a:rPr>
              <a:t>include the type as part of the file name. (extensions)</a:t>
            </a:r>
            <a:endParaRPr lang="en-US" altLang="zh-CN" dirty="0">
              <a:solidFill>
                <a:srgbClr val="0000FF"/>
              </a:solidFill>
            </a:endParaRPr>
          </a:p>
          <a:p>
            <a:pPr lvl="1">
              <a:spcBef>
                <a:spcPts val="300"/>
              </a:spcBef>
            </a:pPr>
            <a:r>
              <a:rPr lang="en-US" altLang="zh-CN" dirty="0"/>
              <a:t>name is split into two parts: a name and an </a:t>
            </a:r>
            <a:r>
              <a:rPr lang="en-US" altLang="zh-CN" i="1" dirty="0"/>
              <a:t>extension, </a:t>
            </a:r>
            <a:r>
              <a:rPr lang="en-US" altLang="zh-CN" dirty="0"/>
              <a:t> separated by a period character.</a:t>
            </a:r>
            <a:endParaRPr lang="en-US" altLang="zh-CN" dirty="0"/>
          </a:p>
          <a:p>
            <a:pPr lvl="1">
              <a:spcBef>
                <a:spcPts val="300"/>
              </a:spcBef>
            </a:pPr>
            <a:r>
              <a:rPr lang="en-US" altLang="zh-CN" dirty="0"/>
              <a:t>The system uses the extension to indicate the type of the file and the type of operations that can be done on that file.</a:t>
            </a:r>
            <a:endParaRPr lang="en-US" altLang="zh-CN" dirty="0"/>
          </a:p>
          <a:p>
            <a:pPr lvl="1">
              <a:spcBef>
                <a:spcPts val="300"/>
              </a:spcBef>
            </a:pPr>
            <a:r>
              <a:rPr lang="en-US" altLang="zh-CN" dirty="0"/>
              <a:t>Application programs also use extensions to indicate file types in which they arc interested.</a:t>
            </a:r>
            <a:endParaRPr lang="en-US" altLang="zh-CN" dirty="0"/>
          </a:p>
          <a:p>
            <a:pPr>
              <a:spcBef>
                <a:spcPts val="300"/>
              </a:spcBef>
            </a:pPr>
            <a:r>
              <a:rPr lang="en-US" altLang="zh-CN" dirty="0"/>
              <a:t>Some OS, each file has a type and a creator attribute containing the name of the program that created it.</a:t>
            </a:r>
            <a:endParaRPr lang="en-US" altLang="zh-CN" dirty="0"/>
          </a:p>
          <a:p>
            <a:pPr>
              <a:spcBef>
                <a:spcPts val="300"/>
              </a:spcBef>
            </a:pPr>
            <a:r>
              <a:rPr lang="en-US" altLang="zh-CN" dirty="0"/>
              <a:t>UNIX, a </a:t>
            </a:r>
            <a:r>
              <a:rPr lang="en-US" altLang="zh-CN" dirty="0">
                <a:solidFill>
                  <a:srgbClr val="0000FF"/>
                </a:solidFill>
              </a:rPr>
              <a:t>magic number </a:t>
            </a:r>
            <a:r>
              <a:rPr lang="en-US" altLang="zh-CN" dirty="0"/>
              <a:t>stored at the beginning of some files to indicate roughly the type of the file.</a:t>
            </a:r>
            <a:endParaRPr lang="zh-CN" altLang="en-US" dirty="0"/>
          </a:p>
        </p:txBody>
      </p:sp>
      <p:sp>
        <p:nvSpPr>
          <p:cNvPr id="4" name="灯片编号占位符 3"/>
          <p:cNvSpPr>
            <a:spLocks noGrp="1"/>
          </p:cNvSpPr>
          <p:nvPr>
            <p:ph type="sldNum" sz="quarter" idx="10"/>
          </p:nvPr>
        </p:nvSpPr>
        <p:spPr/>
        <p:txBody>
          <a:bodyPr/>
          <a:lstStyle/>
          <a:p>
            <a:fld id="{FF0D1C5C-31E1-4F8D-BACE-C8FC1A0771C2}" type="slidenum">
              <a:rPr lang="en-US" altLang="zh-CN" smtClean="0"/>
            </a:fld>
            <a:endParaRPr lang="en-US" altLang="zh-CN"/>
          </a:p>
        </p:txBody>
      </p:sp>
      <p:sp>
        <p:nvSpPr>
          <p:cNvPr id="5" name="TextBox 4"/>
          <p:cNvSpPr txBox="1"/>
          <p:nvPr/>
        </p:nvSpPr>
        <p:spPr>
          <a:xfrm>
            <a:off x="5690955" y="6224245"/>
            <a:ext cx="4338304" cy="400110"/>
          </a:xfrm>
          <a:prstGeom prst="rect">
            <a:avLst/>
          </a:prstGeom>
          <a:solidFill>
            <a:srgbClr val="FFFF66"/>
          </a:solidFill>
        </p:spPr>
        <p:txBody>
          <a:bodyPr wrap="none" rtlCol="0">
            <a:spAutoFit/>
          </a:bodyPr>
          <a:lstStyle/>
          <a:p>
            <a:r>
              <a:rPr lang="en-US" altLang="zh-CN" sz="2000" b="1" dirty="0"/>
              <a:t>.exe     Linux,  0x7f45       AIX,  0x01df</a:t>
            </a:r>
            <a:endParaRPr lang="en-US" altLang="zh-CN"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 types</a:t>
            </a:r>
            <a:endParaRPr lang="zh-CN" altLang="en-US" dirty="0"/>
          </a:p>
        </p:txBody>
      </p:sp>
      <p:sp>
        <p:nvSpPr>
          <p:cNvPr id="47" name="灯片编号占位符 2"/>
          <p:cNvSpPr>
            <a:spLocks noGrp="1"/>
          </p:cNvSpPr>
          <p:nvPr>
            <p:ph type="sldNum" sz="quarter" idx="10"/>
          </p:nvPr>
        </p:nvSpPr>
        <p:spPr/>
        <p:txBody>
          <a:bodyPr/>
          <a:lstStyle/>
          <a:p>
            <a:fld id="{8A4021D4-92F5-49A0-8F84-316A692028CD}" type="slidenum">
              <a:rPr lang="en-US" altLang="zh-CN"/>
            </a:fld>
            <a:endParaRPr lang="en-US" altLang="zh-CN"/>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15685" y="809763"/>
            <a:ext cx="5220575" cy="5814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ltLang="zh-CN" dirty="0"/>
              <a:t>File Structure</a:t>
            </a:r>
            <a:endParaRPr lang="en-US" altLang="zh-CN" dirty="0"/>
          </a:p>
        </p:txBody>
      </p:sp>
      <p:sp>
        <p:nvSpPr>
          <p:cNvPr id="2" name="内容占位符 1"/>
          <p:cNvSpPr>
            <a:spLocks noGrp="1"/>
          </p:cNvSpPr>
          <p:nvPr>
            <p:ph idx="1"/>
          </p:nvPr>
        </p:nvSpPr>
        <p:spPr/>
        <p:txBody>
          <a:bodyPr>
            <a:normAutofit/>
          </a:bodyPr>
          <a:lstStyle/>
          <a:p>
            <a:pPr>
              <a:lnSpc>
                <a:spcPct val="90000"/>
              </a:lnSpc>
              <a:spcBef>
                <a:spcPts val="600"/>
              </a:spcBef>
            </a:pPr>
            <a:r>
              <a:rPr lang="en-US" altLang="zh-CN" dirty="0">
                <a:solidFill>
                  <a:srgbClr val="0000FF"/>
                </a:solidFill>
              </a:rPr>
              <a:t>None</a:t>
            </a:r>
            <a:r>
              <a:rPr lang="en-US" altLang="zh-CN" dirty="0"/>
              <a:t> - sequence of words, bytes</a:t>
            </a:r>
            <a:endParaRPr lang="en-US" altLang="zh-CN" dirty="0"/>
          </a:p>
          <a:p>
            <a:pPr>
              <a:lnSpc>
                <a:spcPct val="90000"/>
              </a:lnSpc>
              <a:spcBef>
                <a:spcPts val="600"/>
              </a:spcBef>
            </a:pPr>
            <a:r>
              <a:rPr lang="en-US" altLang="zh-CN" dirty="0">
                <a:solidFill>
                  <a:srgbClr val="0000FF"/>
                </a:solidFill>
              </a:rPr>
              <a:t>Simple record structure</a:t>
            </a:r>
            <a:endParaRPr lang="en-US" altLang="zh-CN" dirty="0"/>
          </a:p>
          <a:p>
            <a:pPr lvl="1">
              <a:lnSpc>
                <a:spcPct val="90000"/>
              </a:lnSpc>
              <a:spcBef>
                <a:spcPts val="600"/>
              </a:spcBef>
            </a:pPr>
            <a:r>
              <a:rPr lang="en-US" altLang="zh-CN" dirty="0"/>
              <a:t>Lines </a:t>
            </a:r>
            <a:endParaRPr lang="en-US" altLang="zh-CN" dirty="0"/>
          </a:p>
          <a:p>
            <a:pPr lvl="1">
              <a:lnSpc>
                <a:spcPct val="90000"/>
              </a:lnSpc>
              <a:spcBef>
                <a:spcPts val="600"/>
              </a:spcBef>
            </a:pPr>
            <a:r>
              <a:rPr lang="en-US" altLang="zh-CN" dirty="0"/>
              <a:t>Fixed length</a:t>
            </a:r>
            <a:endParaRPr lang="en-US" altLang="zh-CN" dirty="0"/>
          </a:p>
          <a:p>
            <a:pPr lvl="1">
              <a:lnSpc>
                <a:spcPct val="90000"/>
              </a:lnSpc>
              <a:spcBef>
                <a:spcPts val="600"/>
              </a:spcBef>
            </a:pPr>
            <a:r>
              <a:rPr lang="en-US" altLang="zh-CN" dirty="0"/>
              <a:t>Variable length</a:t>
            </a:r>
            <a:endParaRPr lang="en-US" altLang="zh-CN" dirty="0"/>
          </a:p>
          <a:p>
            <a:pPr>
              <a:lnSpc>
                <a:spcPct val="90000"/>
              </a:lnSpc>
              <a:spcBef>
                <a:spcPts val="600"/>
              </a:spcBef>
            </a:pPr>
            <a:r>
              <a:rPr lang="en-US" altLang="zh-CN" dirty="0">
                <a:solidFill>
                  <a:srgbClr val="0000FF"/>
                </a:solidFill>
              </a:rPr>
              <a:t>Complex Structures</a:t>
            </a:r>
            <a:endParaRPr lang="en-US" altLang="zh-CN" dirty="0"/>
          </a:p>
          <a:p>
            <a:pPr lvl="1">
              <a:lnSpc>
                <a:spcPct val="90000"/>
              </a:lnSpc>
              <a:spcBef>
                <a:spcPts val="600"/>
              </a:spcBef>
            </a:pPr>
            <a:r>
              <a:rPr lang="en-US" altLang="zh-CN" dirty="0"/>
              <a:t>Formatted document</a:t>
            </a:r>
            <a:endParaRPr lang="en-US" altLang="zh-CN" dirty="0"/>
          </a:p>
          <a:p>
            <a:pPr lvl="1">
              <a:lnSpc>
                <a:spcPct val="90000"/>
              </a:lnSpc>
              <a:spcBef>
                <a:spcPts val="600"/>
              </a:spcBef>
            </a:pPr>
            <a:r>
              <a:rPr lang="en-US" altLang="zh-CN" dirty="0"/>
              <a:t>Relocatable load file	</a:t>
            </a:r>
            <a:endParaRPr lang="en-US" altLang="zh-CN" dirty="0"/>
          </a:p>
          <a:p>
            <a:pPr>
              <a:lnSpc>
                <a:spcPct val="90000"/>
              </a:lnSpc>
              <a:spcBef>
                <a:spcPts val="600"/>
              </a:spcBef>
            </a:pPr>
            <a:r>
              <a:rPr lang="en-US" altLang="zh-CN" dirty="0"/>
              <a:t>Can simulate last two with first method by inserting appropriate control characters.</a:t>
            </a:r>
            <a:endParaRPr lang="en-US" altLang="zh-CN" dirty="0"/>
          </a:p>
          <a:p>
            <a:pPr>
              <a:lnSpc>
                <a:spcPct val="90000"/>
              </a:lnSpc>
              <a:spcBef>
                <a:spcPts val="600"/>
              </a:spcBef>
            </a:pPr>
            <a:r>
              <a:rPr lang="en-US" altLang="zh-CN" dirty="0"/>
              <a:t>Who decides</a:t>
            </a:r>
            <a:r>
              <a:rPr lang="zh-CN" altLang="en-US" dirty="0"/>
              <a:t>？</a:t>
            </a:r>
            <a:endParaRPr lang="zh-CN" altLang="en-US" dirty="0"/>
          </a:p>
          <a:p>
            <a:pPr lvl="1">
              <a:lnSpc>
                <a:spcPct val="90000"/>
              </a:lnSpc>
              <a:spcBef>
                <a:spcPts val="600"/>
              </a:spcBef>
            </a:pPr>
            <a:r>
              <a:rPr lang="en-US" altLang="zh-CN" dirty="0"/>
              <a:t>Operating system</a:t>
            </a:r>
            <a:endParaRPr lang="en-US" altLang="zh-CN" dirty="0"/>
          </a:p>
          <a:p>
            <a:pPr lvl="1">
              <a:lnSpc>
                <a:spcPct val="90000"/>
              </a:lnSpc>
              <a:spcBef>
                <a:spcPts val="600"/>
              </a:spcBef>
            </a:pPr>
            <a:r>
              <a:rPr lang="en-US" altLang="zh-CN" dirty="0"/>
              <a:t>Program</a:t>
            </a:r>
            <a:endParaRPr lang="en-US" altLang="zh-CN" dirty="0"/>
          </a:p>
        </p:txBody>
      </p:sp>
      <p:sp>
        <p:nvSpPr>
          <p:cNvPr id="5" name="灯片编号占位符 3"/>
          <p:cNvSpPr>
            <a:spLocks noGrp="1"/>
          </p:cNvSpPr>
          <p:nvPr>
            <p:ph type="sldNum" sz="quarter" idx="10"/>
          </p:nvPr>
        </p:nvSpPr>
        <p:spPr/>
        <p:txBody>
          <a:bodyPr/>
          <a:lstStyle/>
          <a:p>
            <a:fld id="{EDCD2D66-B7AD-471E-AACA-E4DE6079331A}"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left)">
                                      <p:cBhvr>
                                        <p:cTn id="18" dur="500"/>
                                        <p:tgtEl>
                                          <p:spTgt spid="2">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wipe(left)">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wipe(left)">
                                      <p:cBhvr>
                                        <p:cTn id="26" dur="500"/>
                                        <p:tgtEl>
                                          <p:spTgt spid="2">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wipe(left)">
                                      <p:cBhvr>
                                        <p:cTn id="29" dur="500"/>
                                        <p:tgtEl>
                                          <p:spTgt spid="2">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left)">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wipe(left)">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wipe(left)">
                                      <p:cBhvr>
                                        <p:cTn id="42" dur="500"/>
                                        <p:tgtEl>
                                          <p:spTgt spid="2">
                                            <p:txEl>
                                              <p:pRg st="9" end="9"/>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animEffect transition="in" filter="wipe(left)">
                                      <p:cBhvr>
                                        <p:cTn id="45" dur="500"/>
                                        <p:tgtEl>
                                          <p:spTgt spid="2">
                                            <p:txEl>
                                              <p:pRg st="10" end="10"/>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
                                            <p:txEl>
                                              <p:pRg st="11" end="11"/>
                                            </p:txEl>
                                          </p:spTgt>
                                        </p:tgtEl>
                                        <p:attrNameLst>
                                          <p:attrName>style.visibility</p:attrName>
                                        </p:attrNameLst>
                                      </p:cBhvr>
                                      <p:to>
                                        <p:strVal val="visible"/>
                                      </p:to>
                                    </p:set>
                                    <p:animEffect transition="in" filter="wipe(left)">
                                      <p:cBhvr>
                                        <p:cTn id="48"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zh-CN" dirty="0"/>
              <a:t>Internal file structure</a:t>
            </a:r>
            <a:endParaRPr lang="en-US" altLang="zh-CN" dirty="0"/>
          </a:p>
        </p:txBody>
      </p:sp>
      <p:sp>
        <p:nvSpPr>
          <p:cNvPr id="271363" name="Rectangle 3"/>
          <p:cNvSpPr>
            <a:spLocks noGrp="1" noChangeArrowheads="1"/>
          </p:cNvSpPr>
          <p:nvPr>
            <p:ph idx="1"/>
          </p:nvPr>
        </p:nvSpPr>
        <p:spPr/>
        <p:txBody>
          <a:bodyPr>
            <a:normAutofit/>
          </a:bodyPr>
          <a:lstStyle/>
          <a:p>
            <a:pPr>
              <a:spcBef>
                <a:spcPts val="0"/>
              </a:spcBef>
            </a:pPr>
            <a:r>
              <a:rPr lang="en-US" altLang="zh-CN" dirty="0">
                <a:solidFill>
                  <a:srgbClr val="0000FF"/>
                </a:solidFill>
              </a:rPr>
              <a:t>Logical structure</a:t>
            </a:r>
            <a:endParaRPr lang="en-US" altLang="zh-CN" dirty="0">
              <a:solidFill>
                <a:srgbClr val="0000FF"/>
              </a:solidFill>
            </a:endParaRPr>
          </a:p>
          <a:p>
            <a:pPr lvl="1">
              <a:spcBef>
                <a:spcPts val="0"/>
              </a:spcBef>
            </a:pPr>
            <a:r>
              <a:rPr lang="en-US" altLang="zh-CN" dirty="0"/>
              <a:t>Two types</a:t>
            </a:r>
            <a:endParaRPr lang="en-US" altLang="zh-CN" dirty="0"/>
          </a:p>
          <a:p>
            <a:pPr lvl="2">
              <a:spcBef>
                <a:spcPts val="0"/>
              </a:spcBef>
            </a:pPr>
            <a:r>
              <a:rPr lang="en-US" altLang="zh-CN" dirty="0">
                <a:highlight>
                  <a:srgbClr val="FFFF00"/>
                </a:highlight>
              </a:rPr>
              <a:t>Text file</a:t>
            </a:r>
            <a:r>
              <a:rPr lang="en-US" altLang="zh-CN" dirty="0"/>
              <a:t>: a sequence of 8-bit bytes</a:t>
            </a:r>
            <a:endParaRPr lang="en-US" altLang="zh-CN" dirty="0"/>
          </a:p>
          <a:p>
            <a:pPr lvl="2">
              <a:spcBef>
                <a:spcPts val="0"/>
              </a:spcBef>
            </a:pPr>
            <a:r>
              <a:rPr lang="en-US" altLang="zh-CN" dirty="0">
                <a:highlight>
                  <a:srgbClr val="FFFF00"/>
                </a:highlight>
              </a:rPr>
              <a:t>Record file</a:t>
            </a:r>
            <a:r>
              <a:rPr lang="en-US" altLang="zh-CN" dirty="0"/>
              <a:t>: a sequence of records with fixed or variable length</a:t>
            </a:r>
            <a:endParaRPr lang="en-US" altLang="zh-CN" dirty="0"/>
          </a:p>
          <a:p>
            <a:pPr lvl="1">
              <a:spcBef>
                <a:spcPts val="0"/>
              </a:spcBef>
            </a:pPr>
            <a:r>
              <a:rPr lang="en-US" altLang="zh-CN" dirty="0"/>
              <a:t>Logical address</a:t>
            </a:r>
            <a:endParaRPr lang="en-US" altLang="zh-CN" dirty="0"/>
          </a:p>
          <a:p>
            <a:pPr lvl="2">
              <a:spcBef>
                <a:spcPts val="0"/>
              </a:spcBef>
            </a:pPr>
            <a:r>
              <a:rPr lang="en-US" altLang="zh-CN" dirty="0"/>
              <a:t>Offset from the beginning of the file</a:t>
            </a:r>
            <a:endParaRPr lang="en-US" altLang="zh-CN" dirty="0"/>
          </a:p>
          <a:p>
            <a:pPr lvl="2">
              <a:spcBef>
                <a:spcPts val="0"/>
              </a:spcBef>
            </a:pPr>
            <a:r>
              <a:rPr lang="en-US" altLang="zh-CN" dirty="0"/>
              <a:t>Logic record no.</a:t>
            </a:r>
            <a:endParaRPr lang="en-US" altLang="zh-CN" dirty="0"/>
          </a:p>
          <a:p>
            <a:pPr>
              <a:spcBef>
                <a:spcPts val="0"/>
              </a:spcBef>
            </a:pPr>
            <a:r>
              <a:rPr lang="en-US" altLang="zh-CN" dirty="0">
                <a:solidFill>
                  <a:srgbClr val="0000FF"/>
                </a:solidFill>
              </a:rPr>
              <a:t>Physical structure:   </a:t>
            </a:r>
            <a:r>
              <a:rPr lang="en-US" altLang="zh-CN" dirty="0"/>
              <a:t>A set of disk blocks.</a:t>
            </a:r>
            <a:endParaRPr lang="en-US" altLang="zh-CN" dirty="0"/>
          </a:p>
          <a:p>
            <a:pPr>
              <a:spcBef>
                <a:spcPts val="0"/>
              </a:spcBef>
            </a:pPr>
            <a:r>
              <a:rPr lang="en-US" altLang="zh-CN" dirty="0"/>
              <a:t>Basic I/O functions operate in terms of blocks.</a:t>
            </a:r>
            <a:endParaRPr lang="en-US" altLang="zh-CN" dirty="0"/>
          </a:p>
          <a:p>
            <a:pPr>
              <a:spcBef>
                <a:spcPts val="0"/>
              </a:spcBef>
            </a:pPr>
            <a:r>
              <a:rPr lang="en-US" altLang="zh-CN" dirty="0">
                <a:solidFill>
                  <a:srgbClr val="0000FF"/>
                </a:solidFill>
              </a:rPr>
              <a:t>Mapping logical address to physical address</a:t>
            </a:r>
            <a:endParaRPr lang="en-US" altLang="zh-CN" dirty="0">
              <a:solidFill>
                <a:srgbClr val="0000FF"/>
              </a:solidFill>
            </a:endParaRPr>
          </a:p>
          <a:p>
            <a:pPr lvl="1">
              <a:spcBef>
                <a:spcPts val="0"/>
              </a:spcBef>
            </a:pPr>
            <a:r>
              <a:rPr lang="en-US" altLang="zh-CN" dirty="0"/>
              <a:t>Logical block no.</a:t>
            </a:r>
            <a:endParaRPr lang="en-US" altLang="zh-CN" dirty="0"/>
          </a:p>
          <a:p>
            <a:pPr lvl="1">
              <a:spcBef>
                <a:spcPts val="0"/>
              </a:spcBef>
            </a:pPr>
            <a:r>
              <a:rPr lang="en-US" altLang="zh-CN" dirty="0"/>
              <a:t>Physical disk block no.</a:t>
            </a:r>
            <a:endParaRPr lang="en-US" altLang="zh-CN" dirty="0"/>
          </a:p>
          <a:p>
            <a:pPr lvl="1">
              <a:spcBef>
                <a:spcPts val="0"/>
              </a:spcBef>
            </a:pPr>
            <a:r>
              <a:rPr lang="en-US" altLang="zh-CN" dirty="0"/>
              <a:t>Offset in block.</a:t>
            </a:r>
            <a:endParaRPr lang="en-US" altLang="zh-CN" dirty="0"/>
          </a:p>
          <a:p>
            <a:pPr>
              <a:spcBef>
                <a:spcPts val="0"/>
              </a:spcBef>
            </a:pPr>
            <a:r>
              <a:rPr lang="en-US" altLang="zh-CN" dirty="0"/>
              <a:t>Internal fragmentation</a:t>
            </a:r>
            <a:endParaRPr lang="en-US" altLang="zh-CN" dirty="0"/>
          </a:p>
        </p:txBody>
      </p:sp>
      <p:sp>
        <p:nvSpPr>
          <p:cNvPr id="4" name="灯片编号占位符 3"/>
          <p:cNvSpPr>
            <a:spLocks noGrp="1"/>
          </p:cNvSpPr>
          <p:nvPr>
            <p:ph type="sldNum" sz="quarter" idx="10"/>
          </p:nvPr>
        </p:nvSpPr>
        <p:spPr/>
        <p:txBody>
          <a:bodyPr/>
          <a:lstStyle/>
          <a:p>
            <a:fld id="{46C35948-5098-4DDE-A788-47D1C53221C6}" type="slidenum">
              <a:rPr lang="en-US" altLang="zh-CN"/>
            </a:fld>
            <a:endParaRPr lang="en-US" altLang="zh-CN"/>
          </a:p>
        </p:txBody>
      </p:sp>
      <p:sp>
        <p:nvSpPr>
          <p:cNvPr id="2" name="文本框 1"/>
          <p:cNvSpPr txBox="1"/>
          <p:nvPr/>
        </p:nvSpPr>
        <p:spPr>
          <a:xfrm>
            <a:off x="4385809" y="4824154"/>
            <a:ext cx="7560000" cy="900000"/>
          </a:xfrm>
          <a:prstGeom prst="rect">
            <a:avLst/>
          </a:prstGeom>
          <a:solidFill>
            <a:srgbClr val="FFFF66"/>
          </a:solidFill>
          <a:ln>
            <a:solidFill>
              <a:srgbClr val="0000FF"/>
            </a:solidFill>
          </a:ln>
        </p:spPr>
        <p:txBody>
          <a:bodyPr wrap="square" rtlCol="0" anchor="ctr">
            <a:normAutofit/>
          </a:bodyPr>
          <a:lstStyle/>
          <a:p>
            <a:pPr>
              <a:spcBef>
                <a:spcPts val="600"/>
              </a:spcBef>
            </a:pPr>
            <a:r>
              <a:rPr lang="en-US" altLang="zh-CN" sz="2000" b="1" dirty="0"/>
              <a:t>The logical record size, physical block size, and packing technique determine how many logical records are in each physical block.</a:t>
            </a:r>
            <a:endParaRPr lang="zh-CN" altLang="en-US" sz="2000" b="1" dirty="0"/>
          </a:p>
        </p:txBody>
      </p:sp>
      <p:sp>
        <p:nvSpPr>
          <p:cNvPr id="3" name="矩形 2"/>
          <p:cNvSpPr/>
          <p:nvPr/>
        </p:nvSpPr>
        <p:spPr bwMode="auto">
          <a:xfrm>
            <a:off x="4597129" y="5949358"/>
            <a:ext cx="5099271" cy="449972"/>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2000" b="1" dirty="0"/>
              <a:t>disk space is always allocated in blocks</a:t>
            </a:r>
            <a:endParaRPr lang="zh-CN" altLang="en-US" sz="2000" b="1" dirty="0"/>
          </a:p>
        </p:txBody>
      </p:sp>
      <p:sp>
        <p:nvSpPr>
          <p:cNvPr id="8" name="动作按钮: 结束 5">
            <a:hlinkClick r:id="" action="ppaction://noaction" highlightClick="1"/>
          </p:cNvPr>
          <p:cNvSpPr/>
          <p:nvPr/>
        </p:nvSpPr>
        <p:spPr bwMode="auto">
          <a:xfrm>
            <a:off x="11721625" y="6399330"/>
            <a:ext cx="432000" cy="432000"/>
          </a:xfrm>
          <a:prstGeom prst="bevel">
            <a:avLst>
              <a:gd name="adj" fmla="val 179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no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endParaRPr lang="zh-CN" altLang="en-US" sz="1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Effect transition="in" filter="wipe(left)">
                                      <p:cBhvr>
                                        <p:cTn id="7" dur="500"/>
                                        <p:tgtEl>
                                          <p:spTgt spid="27136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1363">
                                            <p:txEl>
                                              <p:pRg st="1" end="1"/>
                                            </p:txEl>
                                          </p:spTgt>
                                        </p:tgtEl>
                                        <p:attrNameLst>
                                          <p:attrName>style.visibility</p:attrName>
                                        </p:attrNameLst>
                                      </p:cBhvr>
                                      <p:to>
                                        <p:strVal val="visible"/>
                                      </p:to>
                                    </p:set>
                                    <p:animEffect transition="in" filter="wipe(left)">
                                      <p:cBhvr>
                                        <p:cTn id="10" dur="500"/>
                                        <p:tgtEl>
                                          <p:spTgt spid="27136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71363">
                                            <p:txEl>
                                              <p:pRg st="2" end="2"/>
                                            </p:txEl>
                                          </p:spTgt>
                                        </p:tgtEl>
                                        <p:attrNameLst>
                                          <p:attrName>style.visibility</p:attrName>
                                        </p:attrNameLst>
                                      </p:cBhvr>
                                      <p:to>
                                        <p:strVal val="visible"/>
                                      </p:to>
                                    </p:set>
                                    <p:animEffect transition="in" filter="wipe(left)">
                                      <p:cBhvr>
                                        <p:cTn id="13" dur="500"/>
                                        <p:tgtEl>
                                          <p:spTgt spid="27136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71363">
                                            <p:txEl>
                                              <p:pRg st="3" end="3"/>
                                            </p:txEl>
                                          </p:spTgt>
                                        </p:tgtEl>
                                        <p:attrNameLst>
                                          <p:attrName>style.visibility</p:attrName>
                                        </p:attrNameLst>
                                      </p:cBhvr>
                                      <p:to>
                                        <p:strVal val="visible"/>
                                      </p:to>
                                    </p:set>
                                    <p:animEffect transition="in" filter="wipe(left)">
                                      <p:cBhvr>
                                        <p:cTn id="16" dur="500"/>
                                        <p:tgtEl>
                                          <p:spTgt spid="27136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71363">
                                            <p:txEl>
                                              <p:pRg st="4" end="4"/>
                                            </p:txEl>
                                          </p:spTgt>
                                        </p:tgtEl>
                                        <p:attrNameLst>
                                          <p:attrName>style.visibility</p:attrName>
                                        </p:attrNameLst>
                                      </p:cBhvr>
                                      <p:to>
                                        <p:strVal val="visible"/>
                                      </p:to>
                                    </p:set>
                                    <p:animEffect transition="in" filter="wipe(left)">
                                      <p:cBhvr>
                                        <p:cTn id="19" dur="500"/>
                                        <p:tgtEl>
                                          <p:spTgt spid="27136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1363">
                                            <p:txEl>
                                              <p:pRg st="5" end="5"/>
                                            </p:txEl>
                                          </p:spTgt>
                                        </p:tgtEl>
                                        <p:attrNameLst>
                                          <p:attrName>style.visibility</p:attrName>
                                        </p:attrNameLst>
                                      </p:cBhvr>
                                      <p:to>
                                        <p:strVal val="visible"/>
                                      </p:to>
                                    </p:set>
                                    <p:animEffect transition="in" filter="wipe(left)">
                                      <p:cBhvr>
                                        <p:cTn id="22" dur="500"/>
                                        <p:tgtEl>
                                          <p:spTgt spid="271363">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71363">
                                            <p:txEl>
                                              <p:pRg st="6" end="6"/>
                                            </p:txEl>
                                          </p:spTgt>
                                        </p:tgtEl>
                                        <p:attrNameLst>
                                          <p:attrName>style.visibility</p:attrName>
                                        </p:attrNameLst>
                                      </p:cBhvr>
                                      <p:to>
                                        <p:strVal val="visible"/>
                                      </p:to>
                                    </p:set>
                                    <p:animEffect transition="in" filter="wipe(left)">
                                      <p:cBhvr>
                                        <p:cTn id="25" dur="500"/>
                                        <p:tgtEl>
                                          <p:spTgt spid="27136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71363">
                                            <p:txEl>
                                              <p:pRg st="7" end="7"/>
                                            </p:txEl>
                                          </p:spTgt>
                                        </p:tgtEl>
                                        <p:attrNameLst>
                                          <p:attrName>style.visibility</p:attrName>
                                        </p:attrNameLst>
                                      </p:cBhvr>
                                      <p:to>
                                        <p:strVal val="visible"/>
                                      </p:to>
                                    </p:set>
                                    <p:animEffect transition="in" filter="wipe(left)">
                                      <p:cBhvr>
                                        <p:cTn id="30" dur="500"/>
                                        <p:tgtEl>
                                          <p:spTgt spid="27136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71363">
                                            <p:txEl>
                                              <p:pRg st="8" end="8"/>
                                            </p:txEl>
                                          </p:spTgt>
                                        </p:tgtEl>
                                        <p:attrNameLst>
                                          <p:attrName>style.visibility</p:attrName>
                                        </p:attrNameLst>
                                      </p:cBhvr>
                                      <p:to>
                                        <p:strVal val="visible"/>
                                      </p:to>
                                    </p:set>
                                    <p:animEffect transition="in" filter="wipe(left)">
                                      <p:cBhvr>
                                        <p:cTn id="35" dur="500"/>
                                        <p:tgtEl>
                                          <p:spTgt spid="27136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71363">
                                            <p:txEl>
                                              <p:pRg st="9" end="9"/>
                                            </p:txEl>
                                          </p:spTgt>
                                        </p:tgtEl>
                                        <p:attrNameLst>
                                          <p:attrName>style.visibility</p:attrName>
                                        </p:attrNameLst>
                                      </p:cBhvr>
                                      <p:to>
                                        <p:strVal val="visible"/>
                                      </p:to>
                                    </p:set>
                                    <p:animEffect transition="in" filter="wipe(left)">
                                      <p:cBhvr>
                                        <p:cTn id="40" dur="500"/>
                                        <p:tgtEl>
                                          <p:spTgt spid="271363">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71363">
                                            <p:txEl>
                                              <p:pRg st="10" end="10"/>
                                            </p:txEl>
                                          </p:spTgt>
                                        </p:tgtEl>
                                        <p:attrNameLst>
                                          <p:attrName>style.visibility</p:attrName>
                                        </p:attrNameLst>
                                      </p:cBhvr>
                                      <p:to>
                                        <p:strVal val="visible"/>
                                      </p:to>
                                    </p:set>
                                    <p:animEffect transition="in" filter="wipe(left)">
                                      <p:cBhvr>
                                        <p:cTn id="43" dur="500"/>
                                        <p:tgtEl>
                                          <p:spTgt spid="271363">
                                            <p:txEl>
                                              <p:pRg st="10" end="1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71363">
                                            <p:txEl>
                                              <p:pRg st="11" end="11"/>
                                            </p:txEl>
                                          </p:spTgt>
                                        </p:tgtEl>
                                        <p:attrNameLst>
                                          <p:attrName>style.visibility</p:attrName>
                                        </p:attrNameLst>
                                      </p:cBhvr>
                                      <p:to>
                                        <p:strVal val="visible"/>
                                      </p:to>
                                    </p:set>
                                    <p:animEffect transition="in" filter="wipe(left)">
                                      <p:cBhvr>
                                        <p:cTn id="46" dur="500"/>
                                        <p:tgtEl>
                                          <p:spTgt spid="271363">
                                            <p:txEl>
                                              <p:pRg st="11" end="11"/>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1363">
                                            <p:txEl>
                                              <p:pRg st="12" end="12"/>
                                            </p:txEl>
                                          </p:spTgt>
                                        </p:tgtEl>
                                        <p:attrNameLst>
                                          <p:attrName>style.visibility</p:attrName>
                                        </p:attrNameLst>
                                      </p:cBhvr>
                                      <p:to>
                                        <p:strVal val="visible"/>
                                      </p:to>
                                    </p:set>
                                    <p:animEffect transition="in" filter="wipe(left)">
                                      <p:cBhvr>
                                        <p:cTn id="49" dur="500"/>
                                        <p:tgtEl>
                                          <p:spTgt spid="271363">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wipe(left)">
                                      <p:cBhvr>
                                        <p:cTn id="54" dur="500"/>
                                        <p:tgtEl>
                                          <p:spTgt spid="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71363">
                                            <p:txEl>
                                              <p:pRg st="13" end="13"/>
                                            </p:txEl>
                                          </p:spTgt>
                                        </p:tgtEl>
                                        <p:attrNameLst>
                                          <p:attrName>style.visibility</p:attrName>
                                        </p:attrNameLst>
                                      </p:cBhvr>
                                      <p:to>
                                        <p:strVal val="visible"/>
                                      </p:to>
                                    </p:set>
                                    <p:animEffect transition="in" filter="wipe(left)">
                                      <p:cBhvr>
                                        <p:cTn id="59" dur="500"/>
                                        <p:tgtEl>
                                          <p:spTgt spid="271363">
                                            <p:txEl>
                                              <p:pRg st="13" end="1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wipe(left)">
                                      <p:cBhvr>
                                        <p:cTn id="64" dur="500"/>
                                        <p:tgtEl>
                                          <p:spTgt spid="3"/>
                                        </p:tgtEl>
                                      </p:cBhvr>
                                    </p:animEffect>
                                  </p:childTnLst>
                                </p:cTn>
                              </p:par>
                            </p:childTnLst>
                          </p:cTn>
                        </p:par>
                      </p:childTnLst>
                    </p:cTn>
                  </p:par>
                  <p:par>
                    <p:cTn id="65" fill="hold">
                      <p:stCondLst>
                        <p:cond delay="indefinite"/>
                      </p:stCondLst>
                      <p:childTnLst>
                        <p:par>
                          <p:cTn id="66" fill="hold">
                            <p:stCondLst>
                              <p:cond delay="0"/>
                            </p:stCondLst>
                            <p:childTnLst>
                              <p:par>
                                <p:cTn id="67" presetID="6" presetClass="entr" presetSubtype="32"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circle(out)">
                                      <p:cBhvr>
                                        <p:cTn id="6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uiExpand="1" build="p"/>
      <p:bldP spid="2" grpId="0" animBg="1"/>
      <p:bldP spid="3"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ltLang="zh-CN" dirty="0"/>
              <a:t>10.2  Access Methods</a:t>
            </a:r>
            <a:endParaRPr lang="en-US" altLang="zh-CN" dirty="0"/>
          </a:p>
        </p:txBody>
      </p:sp>
      <p:sp>
        <p:nvSpPr>
          <p:cNvPr id="2" name="内容占位符 1"/>
          <p:cNvSpPr>
            <a:spLocks noGrp="1"/>
          </p:cNvSpPr>
          <p:nvPr>
            <p:ph idx="1"/>
          </p:nvPr>
        </p:nvSpPr>
        <p:spPr/>
        <p:txBody>
          <a:bodyPr>
            <a:normAutofit lnSpcReduction="10000"/>
          </a:bodyPr>
          <a:lstStyle/>
          <a:p>
            <a:pPr>
              <a:spcBef>
                <a:spcPts val="600"/>
              </a:spcBef>
              <a:tabLst>
                <a:tab pos="3203575" algn="l"/>
                <a:tab pos="4055745" algn="l"/>
              </a:tabLst>
            </a:pPr>
            <a:r>
              <a:rPr lang="en-US" altLang="zh-CN" dirty="0"/>
              <a:t>Reflect different file structures.</a:t>
            </a:r>
            <a:endParaRPr lang="en-US" altLang="zh-CN" dirty="0"/>
          </a:p>
          <a:p>
            <a:pPr>
              <a:spcBef>
                <a:spcPts val="600"/>
              </a:spcBef>
              <a:tabLst>
                <a:tab pos="3203575" algn="l"/>
                <a:tab pos="4055745" algn="l"/>
              </a:tabLst>
            </a:pPr>
            <a:r>
              <a:rPr lang="en-US" altLang="zh-CN" dirty="0"/>
              <a:t>Different ways to store and process data.</a:t>
            </a:r>
            <a:endParaRPr lang="en-US" altLang="zh-CN" dirty="0"/>
          </a:p>
          <a:p>
            <a:pPr>
              <a:spcBef>
                <a:spcPts val="600"/>
              </a:spcBef>
              <a:tabLst>
                <a:tab pos="3203575" algn="l"/>
                <a:tab pos="4055745" algn="l"/>
              </a:tabLst>
            </a:pPr>
            <a:r>
              <a:rPr lang="en-US" altLang="zh-CN" dirty="0"/>
              <a:t>Criteria for File Organization</a:t>
            </a:r>
            <a:endParaRPr lang="en-US" altLang="zh-CN" dirty="0"/>
          </a:p>
          <a:p>
            <a:pPr lvl="1">
              <a:spcBef>
                <a:spcPts val="600"/>
              </a:spcBef>
              <a:tabLst>
                <a:tab pos="3203575" algn="l"/>
                <a:tab pos="4055745" algn="l"/>
              </a:tabLst>
            </a:pPr>
            <a:r>
              <a:rPr lang="en-US" altLang="zh-CN" dirty="0">
                <a:solidFill>
                  <a:srgbClr val="0000FF"/>
                </a:solidFill>
              </a:rPr>
              <a:t>Rapid access</a:t>
            </a:r>
            <a:endParaRPr lang="en-US" altLang="zh-CN" dirty="0">
              <a:solidFill>
                <a:srgbClr val="0000FF"/>
              </a:solidFill>
            </a:endParaRPr>
          </a:p>
          <a:p>
            <a:pPr lvl="2">
              <a:spcBef>
                <a:spcPts val="600"/>
              </a:spcBef>
              <a:tabLst>
                <a:tab pos="3203575" algn="l"/>
                <a:tab pos="4055745" algn="l"/>
              </a:tabLst>
            </a:pPr>
            <a:r>
              <a:rPr lang="en-US" altLang="zh-CN" sz="2400" dirty="0"/>
              <a:t>Needed when accessing a single record</a:t>
            </a:r>
            <a:endParaRPr lang="en-US" altLang="zh-CN" sz="2400" dirty="0"/>
          </a:p>
          <a:p>
            <a:pPr lvl="2">
              <a:spcBef>
                <a:spcPts val="600"/>
              </a:spcBef>
              <a:tabLst>
                <a:tab pos="3203575" algn="l"/>
                <a:tab pos="4055745" algn="l"/>
              </a:tabLst>
            </a:pPr>
            <a:r>
              <a:rPr lang="en-US" altLang="zh-CN" sz="2400" dirty="0"/>
              <a:t>Not needed for batch mode</a:t>
            </a:r>
            <a:endParaRPr lang="en-US" altLang="zh-CN" sz="2400" dirty="0"/>
          </a:p>
          <a:p>
            <a:pPr lvl="1">
              <a:spcBef>
                <a:spcPts val="600"/>
              </a:spcBef>
              <a:tabLst>
                <a:tab pos="3203575" algn="l"/>
                <a:tab pos="4055745" algn="l"/>
              </a:tabLst>
            </a:pPr>
            <a:r>
              <a:rPr lang="en-US" altLang="zh-CN" dirty="0">
                <a:solidFill>
                  <a:srgbClr val="0000FF"/>
                </a:solidFill>
              </a:rPr>
              <a:t>Ease of update</a:t>
            </a:r>
            <a:endParaRPr lang="en-US" altLang="zh-CN" dirty="0">
              <a:solidFill>
                <a:srgbClr val="0000FF"/>
              </a:solidFill>
            </a:endParaRPr>
          </a:p>
          <a:p>
            <a:pPr lvl="2">
              <a:spcBef>
                <a:spcPts val="600"/>
              </a:spcBef>
              <a:tabLst>
                <a:tab pos="3203575" algn="l"/>
                <a:tab pos="4055745" algn="l"/>
              </a:tabLst>
            </a:pPr>
            <a:r>
              <a:rPr lang="en-US" altLang="zh-CN" sz="2400" dirty="0"/>
              <a:t>File on CD-ROM will not be updated, so this is not a concern.</a:t>
            </a:r>
            <a:endParaRPr lang="en-US" altLang="zh-CN" sz="2400" dirty="0"/>
          </a:p>
          <a:p>
            <a:pPr lvl="1">
              <a:spcBef>
                <a:spcPts val="600"/>
              </a:spcBef>
              <a:tabLst>
                <a:tab pos="3203575" algn="l"/>
                <a:tab pos="4055745" algn="l"/>
              </a:tabLst>
            </a:pPr>
            <a:r>
              <a:rPr lang="en-US" altLang="zh-CN" dirty="0">
                <a:solidFill>
                  <a:srgbClr val="0000FF"/>
                </a:solidFill>
              </a:rPr>
              <a:t>Economy of storage</a:t>
            </a:r>
            <a:endParaRPr lang="en-US" altLang="zh-CN" dirty="0">
              <a:solidFill>
                <a:srgbClr val="0000FF"/>
              </a:solidFill>
            </a:endParaRPr>
          </a:p>
          <a:p>
            <a:pPr lvl="2">
              <a:spcBef>
                <a:spcPts val="600"/>
              </a:spcBef>
              <a:tabLst>
                <a:tab pos="3203575" algn="l"/>
                <a:tab pos="4055745" algn="l"/>
              </a:tabLst>
            </a:pPr>
            <a:r>
              <a:rPr lang="en-US" altLang="zh-CN" sz="2400" dirty="0"/>
              <a:t>Should be minimum redundancy in the data.</a:t>
            </a:r>
            <a:endParaRPr lang="en-US" altLang="zh-CN" sz="2400" dirty="0"/>
          </a:p>
          <a:p>
            <a:pPr lvl="2">
              <a:spcBef>
                <a:spcPts val="600"/>
              </a:spcBef>
              <a:tabLst>
                <a:tab pos="3203575" algn="l"/>
                <a:tab pos="4055745" algn="l"/>
              </a:tabLst>
            </a:pPr>
            <a:r>
              <a:rPr lang="en-US" altLang="zh-CN" sz="2400" dirty="0"/>
              <a:t>Redundancy can be used to speed access such as an index.</a:t>
            </a:r>
            <a:endParaRPr lang="en-US" altLang="zh-CN" sz="2400" dirty="0"/>
          </a:p>
          <a:p>
            <a:pPr lvl="1">
              <a:spcBef>
                <a:spcPts val="600"/>
              </a:spcBef>
              <a:tabLst>
                <a:tab pos="3203575" algn="l"/>
                <a:tab pos="4055745" algn="l"/>
              </a:tabLst>
            </a:pPr>
            <a:r>
              <a:rPr lang="en-US" altLang="zh-CN" dirty="0">
                <a:solidFill>
                  <a:srgbClr val="0000FF"/>
                </a:solidFill>
              </a:rPr>
              <a:t>Simple maintenance</a:t>
            </a:r>
            <a:endParaRPr lang="en-US" altLang="zh-CN" dirty="0">
              <a:solidFill>
                <a:srgbClr val="0000FF"/>
              </a:solidFill>
            </a:endParaRPr>
          </a:p>
          <a:p>
            <a:pPr lvl="1">
              <a:spcBef>
                <a:spcPts val="600"/>
              </a:spcBef>
              <a:tabLst>
                <a:tab pos="3203575" algn="l"/>
                <a:tab pos="4055745" algn="l"/>
              </a:tabLst>
            </a:pPr>
            <a:r>
              <a:rPr lang="en-US" altLang="zh-CN" dirty="0">
                <a:solidFill>
                  <a:srgbClr val="0000FF"/>
                </a:solidFill>
              </a:rPr>
              <a:t>Reliability</a:t>
            </a:r>
            <a:endParaRPr lang="en-US" altLang="zh-CN" dirty="0">
              <a:solidFill>
                <a:srgbClr val="0000FF"/>
              </a:solidFill>
            </a:endParaRPr>
          </a:p>
        </p:txBody>
      </p:sp>
      <p:sp>
        <p:nvSpPr>
          <p:cNvPr id="5" name="灯片编号占位符 3"/>
          <p:cNvSpPr>
            <a:spLocks noGrp="1"/>
          </p:cNvSpPr>
          <p:nvPr>
            <p:ph type="sldNum" sz="quarter" idx="10"/>
          </p:nvPr>
        </p:nvSpPr>
        <p:spPr/>
        <p:txBody>
          <a:bodyPr/>
          <a:lstStyle/>
          <a:p>
            <a:fld id="{CE640316-BAE1-449D-AADA-8B0B9E5482A2}" type="slidenum">
              <a:rPr lang="en-US" altLang="zh-CN"/>
            </a:fld>
            <a:endParaRPr lang="en-US" altLang="zh-CN"/>
          </a:p>
        </p:txBody>
      </p:sp>
      <p:sp>
        <p:nvSpPr>
          <p:cNvPr id="3" name="矩形 2"/>
          <p:cNvSpPr/>
          <p:nvPr/>
        </p:nvSpPr>
        <p:spPr bwMode="auto">
          <a:xfrm>
            <a:off x="7671175" y="1094978"/>
            <a:ext cx="3403225" cy="1763969"/>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r>
              <a:rPr lang="en-US" altLang="zh-CN" sz="2000" b="1" dirty="0">
                <a:solidFill>
                  <a:srgbClr val="0000FF"/>
                </a:solidFill>
              </a:rPr>
              <a:t>The Pile</a:t>
            </a:r>
            <a:endParaRPr lang="en-US" altLang="zh-CN" sz="2000" b="1" dirty="0">
              <a:solidFill>
                <a:srgbClr val="0000FF"/>
              </a:solidFill>
            </a:endParaRPr>
          </a:p>
          <a:p>
            <a:r>
              <a:rPr lang="en-US" altLang="zh-CN" sz="2000" b="1" dirty="0">
                <a:solidFill>
                  <a:srgbClr val="0000FF"/>
                </a:solidFill>
              </a:rPr>
              <a:t>The Sequential File</a:t>
            </a:r>
            <a:endParaRPr lang="en-US" altLang="zh-CN" sz="2000" b="1" dirty="0">
              <a:solidFill>
                <a:srgbClr val="0000FF"/>
              </a:solidFill>
            </a:endParaRPr>
          </a:p>
          <a:p>
            <a:r>
              <a:rPr lang="en-US" altLang="zh-CN" sz="2000" b="1" dirty="0">
                <a:solidFill>
                  <a:srgbClr val="0000FF"/>
                </a:solidFill>
              </a:rPr>
              <a:t>Indexed Sequential File</a:t>
            </a:r>
            <a:endParaRPr lang="en-US" altLang="zh-CN" sz="2000" b="1" dirty="0">
              <a:solidFill>
                <a:srgbClr val="0000FF"/>
              </a:solidFill>
            </a:endParaRPr>
          </a:p>
          <a:p>
            <a:r>
              <a:rPr lang="en-US" altLang="zh-CN" sz="2000" b="1" dirty="0">
                <a:solidFill>
                  <a:srgbClr val="0000FF"/>
                </a:solidFill>
              </a:rPr>
              <a:t>Indexed File</a:t>
            </a:r>
            <a:endParaRPr lang="en-US" altLang="zh-CN" sz="2000" b="1" dirty="0">
              <a:solidFill>
                <a:srgbClr val="0000FF"/>
              </a:solidFill>
            </a:endParaRPr>
          </a:p>
          <a:p>
            <a:r>
              <a:rPr lang="en-US" altLang="zh-CN" sz="2000" b="1" dirty="0">
                <a:solidFill>
                  <a:srgbClr val="0000FF"/>
                </a:solidFill>
              </a:rPr>
              <a:t>The Direct, or Hashed File</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left)">
                                      <p:cBhvr>
                                        <p:cTn id="22" dur="500"/>
                                        <p:tgtEl>
                                          <p:spTgt spid="2">
                                            <p:txEl>
                                              <p:pRg st="2" end="2"/>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wipe(left)">
                                      <p:cBhvr>
                                        <p:cTn id="25" dur="500"/>
                                        <p:tgtEl>
                                          <p:spTgt spid="2">
                                            <p:txEl>
                                              <p:pRg st="3" end="3"/>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wipe(left)">
                                      <p:cBhvr>
                                        <p:cTn id="31" dur="500"/>
                                        <p:tgtEl>
                                          <p:spTgt spid="2">
                                            <p:txEl>
                                              <p:pRg st="8" end="8"/>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
                                            <p:txEl>
                                              <p:pRg st="11" end="11"/>
                                            </p:txEl>
                                          </p:spTgt>
                                        </p:tgtEl>
                                        <p:attrNameLst>
                                          <p:attrName>style.visibility</p:attrName>
                                        </p:attrNameLst>
                                      </p:cBhvr>
                                      <p:to>
                                        <p:strVal val="visible"/>
                                      </p:to>
                                    </p:set>
                                    <p:animEffect transition="in" filter="wipe(left)">
                                      <p:cBhvr>
                                        <p:cTn id="34" dur="500"/>
                                        <p:tgtEl>
                                          <p:spTgt spid="2">
                                            <p:txEl>
                                              <p:pRg st="11" end="11"/>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animEffect transition="in" filter="wipe(left)">
                                      <p:cBhvr>
                                        <p:cTn id="37" dur="500"/>
                                        <p:tgtEl>
                                          <p:spTgt spid="2">
                                            <p:txEl>
                                              <p:pRg st="12" end="12"/>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wipe(left)">
                                      <p:cBhvr>
                                        <p:cTn id="40" dur="500"/>
                                        <p:tgtEl>
                                          <p:spTgt spid="2">
                                            <p:txEl>
                                              <p:pRg st="4" end="4"/>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Effect transition="in" filter="wipe(left)">
                                      <p:cBhvr>
                                        <p:cTn id="43" dur="500"/>
                                        <p:tgtEl>
                                          <p:spTgt spid="2">
                                            <p:txEl>
                                              <p:pRg st="5" end="5"/>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
                                            <p:txEl>
                                              <p:pRg st="7" end="7"/>
                                            </p:txEl>
                                          </p:spTgt>
                                        </p:tgtEl>
                                        <p:attrNameLst>
                                          <p:attrName>style.visibility</p:attrName>
                                        </p:attrNameLst>
                                      </p:cBhvr>
                                      <p:to>
                                        <p:strVal val="visible"/>
                                      </p:to>
                                    </p:set>
                                    <p:animEffect transition="in" filter="wipe(left)">
                                      <p:cBhvr>
                                        <p:cTn id="46" dur="500"/>
                                        <p:tgtEl>
                                          <p:spTgt spid="2">
                                            <p:txEl>
                                              <p:pRg st="7" end="7"/>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wipe(left)">
                                      <p:cBhvr>
                                        <p:cTn id="49" dur="500"/>
                                        <p:tgtEl>
                                          <p:spTgt spid="2">
                                            <p:txEl>
                                              <p:pRg st="9" end="9"/>
                                            </p:txEl>
                                          </p:spTgt>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wipe(left)">
                                      <p:cBhvr>
                                        <p:cTn id="5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教学内容、目标与要求</a:t>
            </a:r>
            <a:endParaRPr lang="zh-CN" altLang="en-US" dirty="0"/>
          </a:p>
        </p:txBody>
      </p:sp>
      <p:sp>
        <p:nvSpPr>
          <p:cNvPr id="3" name="内容占位符 2"/>
          <p:cNvSpPr>
            <a:spLocks noGrp="1"/>
          </p:cNvSpPr>
          <p:nvPr>
            <p:ph sz="half" idx="1"/>
          </p:nvPr>
        </p:nvSpPr>
        <p:spPr/>
        <p:txBody>
          <a:bodyPr>
            <a:normAutofit/>
          </a:bodyPr>
          <a:lstStyle/>
          <a:p>
            <a:r>
              <a:rPr lang="zh-CN" altLang="en-US" dirty="0"/>
              <a:t>教学内容</a:t>
            </a:r>
            <a:endParaRPr lang="en-US" altLang="zh-CN" dirty="0"/>
          </a:p>
          <a:p>
            <a:pPr marL="914400" lvl="1" indent="-457200">
              <a:buFont typeface="+mj-lt"/>
              <a:buAutoNum type="arabicPeriod"/>
            </a:pPr>
            <a:r>
              <a:rPr lang="zh-CN" altLang="en-US" dirty="0"/>
              <a:t>文件系统概述</a:t>
            </a:r>
            <a:endParaRPr lang="en-US" altLang="zh-CN" dirty="0"/>
          </a:p>
          <a:p>
            <a:pPr marL="914400" lvl="1" indent="-457200">
              <a:buFont typeface="+mj-lt"/>
              <a:buAutoNum type="arabicPeriod"/>
            </a:pPr>
            <a:r>
              <a:rPr lang="zh-CN" altLang="en-US" dirty="0"/>
              <a:t>文件概念</a:t>
            </a:r>
            <a:endParaRPr lang="en-US" altLang="zh-CN" dirty="0"/>
          </a:p>
          <a:p>
            <a:pPr marL="914400" lvl="1" indent="-457200">
              <a:buFont typeface="+mj-lt"/>
              <a:buAutoNum type="arabicPeriod"/>
            </a:pPr>
            <a:r>
              <a:rPr lang="zh-CN" altLang="en-US" dirty="0"/>
              <a:t>访问方法</a:t>
            </a:r>
            <a:endParaRPr lang="en-US" altLang="zh-CN" dirty="0"/>
          </a:p>
          <a:p>
            <a:pPr marL="914400" lvl="1" indent="-457200">
              <a:buFont typeface="+mj-lt"/>
              <a:buAutoNum type="arabicPeriod"/>
            </a:pPr>
            <a:r>
              <a:rPr lang="zh-CN" altLang="en-US" dirty="0"/>
              <a:t>目录结构</a:t>
            </a:r>
            <a:endParaRPr lang="en-US" altLang="zh-CN" dirty="0"/>
          </a:p>
          <a:p>
            <a:pPr marL="914400" lvl="1" indent="-457200">
              <a:buFont typeface="+mj-lt"/>
              <a:buAutoNum type="arabicPeriod"/>
            </a:pPr>
            <a:r>
              <a:rPr lang="zh-CN" altLang="en-US" dirty="0"/>
              <a:t>文件系统安装</a:t>
            </a:r>
            <a:endParaRPr lang="en-US" altLang="zh-CN" dirty="0"/>
          </a:p>
          <a:p>
            <a:pPr marL="914400" lvl="1" indent="-457200">
              <a:buFont typeface="+mj-lt"/>
              <a:buAutoNum type="arabicPeriod"/>
            </a:pPr>
            <a:r>
              <a:rPr lang="zh-CN" altLang="en-US" dirty="0"/>
              <a:t>文件共享与保护</a:t>
            </a:r>
            <a:endParaRPr lang="en-US" altLang="zh-CN" dirty="0"/>
          </a:p>
          <a:p>
            <a:r>
              <a:rPr lang="zh-CN" altLang="en-US" dirty="0"/>
              <a:t>教学重点</a:t>
            </a:r>
            <a:endParaRPr lang="en-US" altLang="zh-CN" dirty="0"/>
          </a:p>
          <a:p>
            <a:pPr lvl="1"/>
            <a:r>
              <a:rPr lang="en-US" altLang="zh-CN" dirty="0"/>
              <a:t>2</a:t>
            </a:r>
            <a:r>
              <a:rPr lang="zh-CN" altLang="en-US" dirty="0"/>
              <a:t>、</a:t>
            </a:r>
            <a:r>
              <a:rPr lang="en-US" altLang="zh-CN" dirty="0"/>
              <a:t>3</a:t>
            </a:r>
            <a:r>
              <a:rPr lang="zh-CN" altLang="en-US" dirty="0"/>
              <a:t>、</a:t>
            </a:r>
            <a:r>
              <a:rPr lang="en-US" altLang="zh-CN" dirty="0"/>
              <a:t>4</a:t>
            </a:r>
            <a:endParaRPr lang="en-US" altLang="zh-CN" dirty="0"/>
          </a:p>
          <a:p>
            <a:endParaRPr lang="zh-CN" altLang="en-US" dirty="0"/>
          </a:p>
        </p:txBody>
      </p:sp>
      <p:sp>
        <p:nvSpPr>
          <p:cNvPr id="5" name="内容占位符 4"/>
          <p:cNvSpPr>
            <a:spLocks noGrp="1"/>
          </p:cNvSpPr>
          <p:nvPr>
            <p:ph sz="half" idx="2"/>
          </p:nvPr>
        </p:nvSpPr>
        <p:spPr/>
        <p:txBody>
          <a:bodyPr/>
          <a:lstStyle/>
          <a:p>
            <a:r>
              <a:rPr lang="zh-CN" altLang="en-US" dirty="0"/>
              <a:t>教学目标与要求</a:t>
            </a:r>
            <a:endParaRPr lang="en-US" altLang="zh-CN" dirty="0"/>
          </a:p>
          <a:p>
            <a:pPr lvl="1"/>
            <a:r>
              <a:rPr lang="zh-CN" altLang="zh-CN" dirty="0"/>
              <a:t>理解文件系统功能；</a:t>
            </a:r>
            <a:endParaRPr lang="zh-CN" altLang="zh-CN" dirty="0"/>
          </a:p>
          <a:p>
            <a:pPr lvl="1"/>
            <a:r>
              <a:rPr lang="zh-CN" altLang="zh-CN" dirty="0"/>
              <a:t>了解文件系统接口；</a:t>
            </a:r>
            <a:endParaRPr lang="zh-CN" altLang="zh-CN" dirty="0"/>
          </a:p>
          <a:p>
            <a:pPr lvl="1"/>
            <a:r>
              <a:rPr lang="zh-CN" altLang="zh-CN" dirty="0"/>
              <a:t>了解文件系统保护。</a:t>
            </a:r>
            <a:endParaRPr lang="zh-CN" altLang="zh-CN" dirty="0"/>
          </a:p>
          <a:p>
            <a:endParaRPr lang="zh-CN" altLang="en-US"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sp>
        <p:nvSpPr>
          <p:cNvPr id="6" name="矩形: 圆角 5"/>
          <p:cNvSpPr/>
          <p:nvPr/>
        </p:nvSpPr>
        <p:spPr bwMode="auto">
          <a:xfrm>
            <a:off x="515380" y="2033845"/>
            <a:ext cx="3285365" cy="1305145"/>
          </a:xfrm>
          <a:prstGeom prst="round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3"/>
          <p:cNvSpPr>
            <a:spLocks noGrp="1" noChangeArrowheads="1"/>
          </p:cNvSpPr>
          <p:nvPr>
            <p:ph sz="half" idx="1"/>
          </p:nvPr>
        </p:nvSpPr>
        <p:spPr>
          <a:xfrm>
            <a:off x="406400" y="1088740"/>
            <a:ext cx="11520000" cy="2430270"/>
          </a:xfrm>
        </p:spPr>
        <p:txBody>
          <a:bodyPr/>
          <a:lstStyle/>
          <a:p>
            <a:pPr>
              <a:lnSpc>
                <a:spcPct val="90000"/>
              </a:lnSpc>
              <a:tabLst>
                <a:tab pos="3203575" algn="l"/>
                <a:tab pos="4055745" algn="l"/>
              </a:tabLst>
            </a:pPr>
            <a:r>
              <a:rPr lang="en-US" altLang="zh-CN" dirty="0">
                <a:solidFill>
                  <a:srgbClr val="0000FF"/>
                </a:solidFill>
              </a:rPr>
              <a:t>Sequential Access</a:t>
            </a:r>
            <a:endParaRPr lang="en-US" altLang="zh-CN" b="0" dirty="0">
              <a:solidFill>
                <a:srgbClr val="0000FF"/>
              </a:solidFill>
            </a:endParaRPr>
          </a:p>
          <a:p>
            <a:pPr lvl="1">
              <a:lnSpc>
                <a:spcPct val="90000"/>
              </a:lnSpc>
              <a:spcBef>
                <a:spcPct val="10000"/>
              </a:spcBef>
              <a:tabLst>
                <a:tab pos="3203575" algn="l"/>
                <a:tab pos="4055745" algn="l"/>
              </a:tabLst>
            </a:pPr>
            <a:r>
              <a:rPr lang="en-US" altLang="zh-CN" dirty="0"/>
              <a:t>read next</a:t>
            </a:r>
            <a:endParaRPr lang="en-US" altLang="zh-CN" dirty="0"/>
          </a:p>
          <a:p>
            <a:pPr lvl="1">
              <a:lnSpc>
                <a:spcPct val="90000"/>
              </a:lnSpc>
              <a:spcBef>
                <a:spcPct val="10000"/>
              </a:spcBef>
              <a:tabLst>
                <a:tab pos="3203575" algn="l"/>
                <a:tab pos="4055745" algn="l"/>
              </a:tabLst>
            </a:pPr>
            <a:r>
              <a:rPr lang="en-US" altLang="zh-CN" dirty="0"/>
              <a:t>write next </a:t>
            </a:r>
            <a:endParaRPr lang="en-US" altLang="zh-CN" dirty="0"/>
          </a:p>
          <a:p>
            <a:pPr lvl="1">
              <a:lnSpc>
                <a:spcPct val="90000"/>
              </a:lnSpc>
              <a:spcBef>
                <a:spcPct val="10000"/>
              </a:spcBef>
              <a:tabLst>
                <a:tab pos="3203575" algn="l"/>
                <a:tab pos="4055745" algn="l"/>
              </a:tabLst>
            </a:pPr>
            <a:r>
              <a:rPr lang="en-US" altLang="zh-CN" dirty="0"/>
              <a:t>reset</a:t>
            </a:r>
            <a:endParaRPr lang="en-US" altLang="zh-CN" dirty="0"/>
          </a:p>
          <a:p>
            <a:pPr lvl="1">
              <a:lnSpc>
                <a:spcPct val="90000"/>
              </a:lnSpc>
              <a:spcBef>
                <a:spcPct val="10000"/>
              </a:spcBef>
              <a:tabLst>
                <a:tab pos="3203575" algn="l"/>
                <a:tab pos="4055745" algn="l"/>
              </a:tabLst>
            </a:pPr>
            <a:r>
              <a:rPr lang="en-US" altLang="zh-CN" dirty="0"/>
              <a:t>rewrite, no read after last write</a:t>
            </a:r>
            <a:endParaRPr lang="en-US" altLang="zh-CN" dirty="0"/>
          </a:p>
          <a:p>
            <a:pPr>
              <a:lnSpc>
                <a:spcPct val="90000"/>
              </a:lnSpc>
              <a:spcBef>
                <a:spcPct val="10000"/>
              </a:spcBef>
              <a:tabLst>
                <a:tab pos="3203575" algn="l"/>
                <a:tab pos="4055745" algn="l"/>
              </a:tabLst>
            </a:pPr>
            <a:r>
              <a:rPr lang="en-US" altLang="zh-CN" dirty="0"/>
              <a:t>sequential-access file</a:t>
            </a:r>
            <a:endParaRPr lang="en-US" altLang="zh-CN" dirty="0"/>
          </a:p>
        </p:txBody>
      </p:sp>
      <p:sp>
        <p:nvSpPr>
          <p:cNvPr id="2" name="文本占位符 1"/>
          <p:cNvSpPr>
            <a:spLocks noGrp="1"/>
          </p:cNvSpPr>
          <p:nvPr>
            <p:ph type="body" sz="half" idx="2"/>
          </p:nvPr>
        </p:nvSpPr>
        <p:spPr>
          <a:xfrm>
            <a:off x="406400" y="3636355"/>
            <a:ext cx="11520000" cy="2988000"/>
          </a:xfrm>
        </p:spPr>
        <p:txBody>
          <a:bodyPr>
            <a:normAutofit/>
          </a:bodyPr>
          <a:lstStyle/>
          <a:p>
            <a:pPr>
              <a:lnSpc>
                <a:spcPct val="90000"/>
              </a:lnSpc>
            </a:pPr>
            <a:r>
              <a:rPr lang="en-US" altLang="zh-CN" dirty="0">
                <a:solidFill>
                  <a:srgbClr val="0000FF"/>
                </a:solidFill>
              </a:rPr>
              <a:t>Direct Access</a:t>
            </a:r>
            <a:endParaRPr lang="en-US" altLang="zh-CN" dirty="0"/>
          </a:p>
          <a:p>
            <a:pPr lvl="1">
              <a:lnSpc>
                <a:spcPct val="90000"/>
              </a:lnSpc>
              <a:spcBef>
                <a:spcPct val="10000"/>
              </a:spcBef>
            </a:pPr>
            <a:r>
              <a:rPr lang="en-US" altLang="zh-CN" dirty="0"/>
              <a:t>Read(n), Write(n)</a:t>
            </a:r>
            <a:endParaRPr lang="en-US" altLang="zh-CN" dirty="0"/>
          </a:p>
          <a:p>
            <a:pPr lvl="1">
              <a:lnSpc>
                <a:spcPct val="90000"/>
              </a:lnSpc>
              <a:spcBef>
                <a:spcPct val="10000"/>
              </a:spcBef>
            </a:pPr>
            <a:r>
              <a:rPr lang="en-US" altLang="zh-CN" dirty="0"/>
              <a:t>Position(n)</a:t>
            </a:r>
            <a:endParaRPr lang="en-US" altLang="zh-CN" dirty="0"/>
          </a:p>
          <a:p>
            <a:pPr lvl="2">
              <a:lnSpc>
                <a:spcPct val="90000"/>
              </a:lnSpc>
              <a:spcBef>
                <a:spcPct val="10000"/>
              </a:spcBef>
            </a:pPr>
            <a:r>
              <a:rPr lang="en-US" altLang="zh-CN" sz="2400" dirty="0"/>
              <a:t>read next,  write next </a:t>
            </a:r>
            <a:endParaRPr lang="en-US" altLang="zh-CN" sz="2400" dirty="0"/>
          </a:p>
          <a:p>
            <a:pPr lvl="1">
              <a:lnSpc>
                <a:spcPct val="90000"/>
              </a:lnSpc>
              <a:spcBef>
                <a:spcPct val="10000"/>
              </a:spcBef>
            </a:pPr>
            <a:r>
              <a:rPr lang="en-US" altLang="zh-CN" dirty="0"/>
              <a:t>Rewrite(n)</a:t>
            </a:r>
            <a:endParaRPr lang="en-US" altLang="zh-CN" dirty="0"/>
          </a:p>
          <a:p>
            <a:pPr lvl="1">
              <a:lnSpc>
                <a:spcPct val="90000"/>
              </a:lnSpc>
              <a:buFontTx/>
              <a:buNone/>
            </a:pPr>
            <a:r>
              <a:rPr lang="en-US" altLang="zh-CN" dirty="0"/>
              <a:t>n = relative block number, the first is 0.</a:t>
            </a:r>
            <a:endParaRPr lang="en-US" altLang="zh-CN" dirty="0"/>
          </a:p>
          <a:p>
            <a:pPr>
              <a:lnSpc>
                <a:spcPct val="90000"/>
              </a:lnSpc>
            </a:pPr>
            <a:r>
              <a:rPr lang="en-US" altLang="zh-CN" dirty="0"/>
              <a:t>simulation of sequential access on a direct-access file.</a:t>
            </a:r>
            <a:endParaRPr lang="en-US" altLang="zh-CN" sz="3200" dirty="0"/>
          </a:p>
          <a:p>
            <a:endParaRPr lang="zh-CN" altLang="en-US" dirty="0"/>
          </a:p>
        </p:txBody>
      </p:sp>
      <p:sp>
        <p:nvSpPr>
          <p:cNvPr id="18" name="灯片编号占位符 3"/>
          <p:cNvSpPr>
            <a:spLocks noGrp="1"/>
          </p:cNvSpPr>
          <p:nvPr>
            <p:ph type="sldNum" sz="quarter" idx="10"/>
          </p:nvPr>
        </p:nvSpPr>
        <p:spPr/>
        <p:txBody>
          <a:bodyPr/>
          <a:lstStyle/>
          <a:p>
            <a:fld id="{8AD09A6A-6590-46F7-B675-C9771933A5DB}" type="slidenum">
              <a:rPr lang="en-US" altLang="zh-CN"/>
            </a:fld>
            <a:endParaRPr lang="en-US" altLang="zh-CN"/>
          </a:p>
        </p:txBody>
      </p:sp>
      <p:sp>
        <p:nvSpPr>
          <p:cNvPr id="210946" name="Rectangle 2"/>
          <p:cNvSpPr>
            <a:spLocks noGrp="1" noChangeArrowheads="1"/>
          </p:cNvSpPr>
          <p:nvPr>
            <p:ph type="title"/>
          </p:nvPr>
        </p:nvSpPr>
        <p:spPr/>
        <p:txBody>
          <a:bodyPr/>
          <a:lstStyle/>
          <a:p>
            <a:r>
              <a:rPr lang="en-US" altLang="zh-CN" dirty="0"/>
              <a:t>Access Methods</a:t>
            </a:r>
            <a:endParaRPr lang="en-US" altLang="zh-CN"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6647" y="1366788"/>
            <a:ext cx="5760000" cy="1477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647" y="3609020"/>
            <a:ext cx="5760000" cy="200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wipe(left)">
                                      <p:cBhvr>
                                        <p:cTn id="7" dur="500"/>
                                        <p:tgtEl>
                                          <p:spTgt spid="21094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0947">
                                            <p:txEl>
                                              <p:pRg st="1" end="1"/>
                                            </p:txEl>
                                          </p:spTgt>
                                        </p:tgtEl>
                                        <p:attrNameLst>
                                          <p:attrName>style.visibility</p:attrName>
                                        </p:attrNameLst>
                                      </p:cBhvr>
                                      <p:to>
                                        <p:strVal val="visible"/>
                                      </p:to>
                                    </p:set>
                                    <p:animEffect transition="in" filter="wipe(left)">
                                      <p:cBhvr>
                                        <p:cTn id="10" dur="500"/>
                                        <p:tgtEl>
                                          <p:spTgt spid="21094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0947">
                                            <p:txEl>
                                              <p:pRg st="2" end="2"/>
                                            </p:txEl>
                                          </p:spTgt>
                                        </p:tgtEl>
                                        <p:attrNameLst>
                                          <p:attrName>style.visibility</p:attrName>
                                        </p:attrNameLst>
                                      </p:cBhvr>
                                      <p:to>
                                        <p:strVal val="visible"/>
                                      </p:to>
                                    </p:set>
                                    <p:animEffect transition="in" filter="wipe(left)">
                                      <p:cBhvr>
                                        <p:cTn id="13" dur="500"/>
                                        <p:tgtEl>
                                          <p:spTgt spid="210947">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0947">
                                            <p:txEl>
                                              <p:pRg st="3" end="3"/>
                                            </p:txEl>
                                          </p:spTgt>
                                        </p:tgtEl>
                                        <p:attrNameLst>
                                          <p:attrName>style.visibility</p:attrName>
                                        </p:attrNameLst>
                                      </p:cBhvr>
                                      <p:to>
                                        <p:strVal val="visible"/>
                                      </p:to>
                                    </p:set>
                                    <p:animEffect transition="in" filter="wipe(left)">
                                      <p:cBhvr>
                                        <p:cTn id="16" dur="500"/>
                                        <p:tgtEl>
                                          <p:spTgt spid="210947">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10947">
                                            <p:txEl>
                                              <p:pRg st="4" end="4"/>
                                            </p:txEl>
                                          </p:spTgt>
                                        </p:tgtEl>
                                        <p:attrNameLst>
                                          <p:attrName>style.visibility</p:attrName>
                                        </p:attrNameLst>
                                      </p:cBhvr>
                                      <p:to>
                                        <p:strVal val="visible"/>
                                      </p:to>
                                    </p:set>
                                    <p:animEffect transition="in" filter="wipe(left)">
                                      <p:cBhvr>
                                        <p:cTn id="19" dur="500"/>
                                        <p:tgtEl>
                                          <p:spTgt spid="21094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10947">
                                            <p:txEl>
                                              <p:pRg st="5" end="5"/>
                                            </p:txEl>
                                          </p:spTgt>
                                        </p:tgtEl>
                                        <p:attrNameLst>
                                          <p:attrName>style.visibility</p:attrName>
                                        </p:attrNameLst>
                                      </p:cBhvr>
                                      <p:to>
                                        <p:strVal val="visible"/>
                                      </p:to>
                                    </p:set>
                                    <p:animEffect transition="in" filter="wipe(left)">
                                      <p:cBhvr>
                                        <p:cTn id="24" dur="500"/>
                                        <p:tgtEl>
                                          <p:spTgt spid="21094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146"/>
                                        </p:tgtEl>
                                        <p:attrNameLst>
                                          <p:attrName>style.visibility</p:attrName>
                                        </p:attrNameLst>
                                      </p:cBhvr>
                                      <p:to>
                                        <p:strVal val="visible"/>
                                      </p:to>
                                    </p:set>
                                    <p:animEffect transition="in" filter="wipe(left)">
                                      <p:cBhvr>
                                        <p:cTn id="29" dur="500"/>
                                        <p:tgtEl>
                                          <p:spTgt spid="614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
                                            <p:txEl>
                                              <p:pRg st="0" end="0"/>
                                            </p:txEl>
                                          </p:spTgt>
                                        </p:tgtEl>
                                        <p:attrNameLst>
                                          <p:attrName>style.visibility</p:attrName>
                                        </p:attrNameLst>
                                      </p:cBhvr>
                                      <p:to>
                                        <p:strVal val="visible"/>
                                      </p:to>
                                    </p:set>
                                    <p:animEffect transition="in" filter="wipe(left)">
                                      <p:cBhvr>
                                        <p:cTn id="34" dur="500"/>
                                        <p:tgtEl>
                                          <p:spTgt spid="2">
                                            <p:txEl>
                                              <p:pRg st="0" end="0"/>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wipe(left)">
                                      <p:cBhvr>
                                        <p:cTn id="37" dur="500"/>
                                        <p:tgtEl>
                                          <p:spTgt spid="2">
                                            <p:txEl>
                                              <p:pRg st="1" end="1"/>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
                                            <p:txEl>
                                              <p:pRg st="2" end="2"/>
                                            </p:txEl>
                                          </p:spTgt>
                                        </p:tgtEl>
                                        <p:attrNameLst>
                                          <p:attrName>style.visibility</p:attrName>
                                        </p:attrNameLst>
                                      </p:cBhvr>
                                      <p:to>
                                        <p:strVal val="visible"/>
                                      </p:to>
                                    </p:set>
                                    <p:animEffect transition="in" filter="wipe(left)">
                                      <p:cBhvr>
                                        <p:cTn id="40" dur="500"/>
                                        <p:tgtEl>
                                          <p:spTgt spid="2">
                                            <p:txEl>
                                              <p:pRg st="2" end="2"/>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animEffect transition="in" filter="wipe(left)">
                                      <p:cBhvr>
                                        <p:cTn id="43" dur="500"/>
                                        <p:tgtEl>
                                          <p:spTgt spid="2">
                                            <p:txEl>
                                              <p:pRg st="3" end="3"/>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
                                            <p:txEl>
                                              <p:pRg st="4" end="4"/>
                                            </p:txEl>
                                          </p:spTgt>
                                        </p:tgtEl>
                                        <p:attrNameLst>
                                          <p:attrName>style.visibility</p:attrName>
                                        </p:attrNameLst>
                                      </p:cBhvr>
                                      <p:to>
                                        <p:strVal val="visible"/>
                                      </p:to>
                                    </p:set>
                                    <p:animEffect transition="in" filter="wipe(left)">
                                      <p:cBhvr>
                                        <p:cTn id="46" dur="500"/>
                                        <p:tgtEl>
                                          <p:spTgt spid="2">
                                            <p:txEl>
                                              <p:pRg st="4" end="4"/>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wipe(left)">
                                      <p:cBhvr>
                                        <p:cTn id="49" dur="500"/>
                                        <p:tgtEl>
                                          <p:spTgt spid="2">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
                                            <p:txEl>
                                              <p:pRg st="6" end="6"/>
                                            </p:txEl>
                                          </p:spTgt>
                                        </p:tgtEl>
                                        <p:attrNameLst>
                                          <p:attrName>style.visibility</p:attrName>
                                        </p:attrNameLst>
                                      </p:cBhvr>
                                      <p:to>
                                        <p:strVal val="visible"/>
                                      </p:to>
                                    </p:set>
                                    <p:animEffect transition="in" filter="wipe(left)">
                                      <p:cBhvr>
                                        <p:cTn id="54" dur="500"/>
                                        <p:tgtEl>
                                          <p:spTgt spid="2">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zh-CN" dirty="0"/>
              <a:t>Other Access Methods</a:t>
            </a:r>
            <a:endParaRPr lang="en-US" altLang="zh-CN" dirty="0"/>
          </a:p>
        </p:txBody>
      </p:sp>
      <p:sp>
        <p:nvSpPr>
          <p:cNvPr id="2" name="内容占位符 1"/>
          <p:cNvSpPr>
            <a:spLocks noGrp="1"/>
          </p:cNvSpPr>
          <p:nvPr>
            <p:ph sz="half" idx="1"/>
          </p:nvPr>
        </p:nvSpPr>
        <p:spPr>
          <a:xfrm>
            <a:off x="409255" y="1088740"/>
            <a:ext cx="6091790" cy="5580000"/>
          </a:xfrm>
        </p:spPr>
        <p:txBody>
          <a:bodyPr>
            <a:normAutofit/>
          </a:bodyPr>
          <a:lstStyle/>
          <a:p>
            <a:r>
              <a:rPr lang="en-US" altLang="zh-CN" dirty="0"/>
              <a:t>Can be built on top of a direct-access method.</a:t>
            </a:r>
            <a:endParaRPr lang="en-US" altLang="zh-CN" dirty="0"/>
          </a:p>
          <a:p>
            <a:r>
              <a:rPr lang="en-US" altLang="en-US" dirty="0">
                <a:solidFill>
                  <a:srgbClr val="000000"/>
                </a:solidFill>
              </a:rPr>
              <a:t>General involve creation of an </a:t>
            </a:r>
            <a:r>
              <a:rPr lang="en-US" altLang="en-US" dirty="0">
                <a:solidFill>
                  <a:srgbClr val="0033CC"/>
                </a:solidFill>
              </a:rPr>
              <a:t>index</a:t>
            </a:r>
            <a:r>
              <a:rPr lang="en-US" altLang="en-US" dirty="0">
                <a:solidFill>
                  <a:srgbClr val="000000"/>
                </a:solidFill>
              </a:rPr>
              <a:t> for the file.</a:t>
            </a:r>
            <a:endParaRPr lang="en-US" altLang="zh-CN" dirty="0"/>
          </a:p>
          <a:p>
            <a:r>
              <a:rPr lang="en-US" altLang="en-US" dirty="0">
                <a:solidFill>
                  <a:srgbClr val="000000"/>
                </a:solidFill>
              </a:rPr>
              <a:t>Keep index in memory for fast determination of location of data to be operated on. </a:t>
            </a:r>
            <a:endParaRPr lang="en-US" altLang="en-US" dirty="0">
              <a:solidFill>
                <a:srgbClr val="000000"/>
              </a:solidFill>
            </a:endParaRPr>
          </a:p>
          <a:p>
            <a:r>
              <a:rPr lang="en-US" altLang="en-US" dirty="0">
                <a:solidFill>
                  <a:srgbClr val="000000"/>
                </a:solidFill>
              </a:rPr>
              <a:t>If index is too large, t</a:t>
            </a:r>
            <a:r>
              <a:rPr lang="en-US" altLang="zh-CN" dirty="0"/>
              <a:t>wo-level or multiple-level index files.</a:t>
            </a:r>
            <a:endParaRPr lang="en-US" altLang="zh-CN" dirty="0"/>
          </a:p>
          <a:p>
            <a:r>
              <a:rPr lang="en-US" altLang="zh-CN" dirty="0"/>
              <a:t>Example of index and relative files.</a:t>
            </a:r>
            <a:endParaRPr lang="en-US" altLang="zh-CN" dirty="0"/>
          </a:p>
        </p:txBody>
      </p:sp>
      <p:pic>
        <p:nvPicPr>
          <p:cNvPr id="10" name="Picture 2"/>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6725067" y="1951496"/>
            <a:ext cx="5229225"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灯片编号占位符 3"/>
          <p:cNvSpPr>
            <a:spLocks noGrp="1"/>
          </p:cNvSpPr>
          <p:nvPr>
            <p:ph type="sldNum" sz="quarter" idx="10"/>
          </p:nvPr>
        </p:nvSpPr>
        <p:spPr/>
        <p:txBody>
          <a:bodyPr/>
          <a:lstStyle/>
          <a:p>
            <a:fld id="{73521483-6F7A-4AFE-A0EE-165996EF59AF}" type="slidenum">
              <a:rPr lang="en-US" altLang="zh-CN"/>
            </a:fld>
            <a:endParaRPr lang="en-US" altLang="zh-CN"/>
          </a:p>
        </p:txBody>
      </p:sp>
      <p:sp>
        <p:nvSpPr>
          <p:cNvPr id="9" name="动作按钮: 结束 5">
            <a:hlinkClick r:id="" action="ppaction://noaction" highlightClick="1"/>
          </p:cNvPr>
          <p:cNvSpPr/>
          <p:nvPr/>
        </p:nvSpPr>
        <p:spPr bwMode="auto">
          <a:xfrm>
            <a:off x="11721625" y="6399330"/>
            <a:ext cx="432000" cy="432000"/>
          </a:xfrm>
          <a:prstGeom prst="bevel">
            <a:avLst>
              <a:gd name="adj" fmla="val 179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no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endParaRPr lang="zh-CN" altLang="en-US" sz="1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out)">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zh-CN" dirty="0"/>
              <a:t>10.3  Directory Structure</a:t>
            </a:r>
            <a:endParaRPr lang="en-US" altLang="zh-CN" dirty="0"/>
          </a:p>
        </p:txBody>
      </p:sp>
      <p:sp>
        <p:nvSpPr>
          <p:cNvPr id="217091" name="Rectangle 3"/>
          <p:cNvSpPr>
            <a:spLocks noGrp="1" noChangeArrowheads="1"/>
          </p:cNvSpPr>
          <p:nvPr>
            <p:ph idx="1"/>
          </p:nvPr>
        </p:nvSpPr>
        <p:spPr/>
        <p:txBody>
          <a:bodyPr>
            <a:normAutofit lnSpcReduction="10000"/>
          </a:bodyPr>
          <a:lstStyle/>
          <a:p>
            <a:r>
              <a:rPr lang="en-US" altLang="en-US" dirty="0"/>
              <a:t>Disk can be subdivided into </a:t>
            </a:r>
            <a:r>
              <a:rPr lang="en-US" altLang="en-US" dirty="0">
                <a:solidFill>
                  <a:srgbClr val="0000FF"/>
                </a:solidFill>
              </a:rPr>
              <a:t>partitions</a:t>
            </a:r>
            <a:r>
              <a:rPr lang="en-US" altLang="zh-CN" dirty="0"/>
              <a:t>.</a:t>
            </a:r>
            <a:endParaRPr lang="en-US" altLang="zh-CN" dirty="0"/>
          </a:p>
          <a:p>
            <a:pPr marL="819150" lvl="1"/>
            <a:r>
              <a:rPr lang="en-US" altLang="zh-CN" dirty="0"/>
              <a:t>Each disk on a system contains at least one partition.</a:t>
            </a:r>
            <a:endParaRPr lang="en-US" altLang="zh-CN" dirty="0"/>
          </a:p>
          <a:p>
            <a:pPr marL="819150" lvl="1"/>
            <a:r>
              <a:rPr lang="en-US" altLang="zh-CN" dirty="0"/>
              <a:t>Some systems allow partitions to be larger than a disk to group disks into one logical structure.</a:t>
            </a:r>
            <a:endParaRPr lang="en-US" altLang="zh-CN" dirty="0"/>
          </a:p>
          <a:p>
            <a:endParaRPr lang="en-US" altLang="zh-CN" dirty="0"/>
          </a:p>
          <a:p>
            <a:pPr lvl="1"/>
            <a:endParaRPr lang="en-US" altLang="zh-CN" dirty="0"/>
          </a:p>
          <a:p>
            <a:pPr lvl="1"/>
            <a:endParaRPr lang="en-US" altLang="zh-CN" dirty="0"/>
          </a:p>
          <a:p>
            <a:pPr lvl="1"/>
            <a:endParaRPr lang="en-US" altLang="zh-CN" dirty="0"/>
          </a:p>
          <a:p>
            <a:pPr lvl="1"/>
            <a:endParaRPr lang="en-US" altLang="zh-CN" dirty="0"/>
          </a:p>
          <a:p>
            <a:pPr lvl="2"/>
            <a:endParaRPr lang="en-US" altLang="zh-CN" dirty="0"/>
          </a:p>
          <a:p>
            <a:r>
              <a:rPr lang="en-US" altLang="en-US" dirty="0"/>
              <a:t>Disk or partition can be used</a:t>
            </a:r>
            <a:endParaRPr lang="en-US" altLang="en-US" dirty="0"/>
          </a:p>
          <a:p>
            <a:pPr lvl="1"/>
            <a:r>
              <a:rPr lang="en-US" altLang="en-US" dirty="0">
                <a:solidFill>
                  <a:srgbClr val="0000FF"/>
                </a:solidFill>
              </a:rPr>
              <a:t>raw,</a:t>
            </a:r>
            <a:r>
              <a:rPr lang="en-US" altLang="en-US" dirty="0"/>
              <a:t> without a file system, e.g. </a:t>
            </a:r>
            <a:r>
              <a:rPr lang="en-US" altLang="zh-CN" dirty="0"/>
              <a:t>swap space</a:t>
            </a:r>
            <a:r>
              <a:rPr lang="en-US" altLang="en-US" dirty="0"/>
              <a:t> </a:t>
            </a:r>
            <a:endParaRPr lang="en-US" altLang="en-US" dirty="0"/>
          </a:p>
          <a:p>
            <a:pPr lvl="1"/>
            <a:r>
              <a:rPr lang="en-US" altLang="en-US" dirty="0">
                <a:solidFill>
                  <a:srgbClr val="0000FF"/>
                </a:solidFill>
              </a:rPr>
              <a:t>formatted</a:t>
            </a:r>
            <a:r>
              <a:rPr lang="en-US" altLang="en-US" dirty="0">
                <a:solidFill>
                  <a:srgbClr val="3366FF"/>
                </a:solidFill>
              </a:rPr>
              <a:t> </a:t>
            </a:r>
            <a:r>
              <a:rPr lang="en-US" altLang="en-US" dirty="0"/>
              <a:t>with a file system.</a:t>
            </a:r>
            <a:endParaRPr lang="en-US" altLang="en-US" dirty="0"/>
          </a:p>
        </p:txBody>
      </p:sp>
      <p:sp>
        <p:nvSpPr>
          <p:cNvPr id="33" name="灯片编号占位符 3"/>
          <p:cNvSpPr>
            <a:spLocks noGrp="1"/>
          </p:cNvSpPr>
          <p:nvPr>
            <p:ph type="sldNum" sz="quarter" idx="10"/>
          </p:nvPr>
        </p:nvSpPr>
        <p:spPr/>
        <p:txBody>
          <a:bodyPr/>
          <a:lstStyle/>
          <a:p>
            <a:fld id="{9D265D97-A995-4726-9814-71C7F9F17D43}" type="slidenum">
              <a:rPr lang="en-US" altLang="zh-CN"/>
            </a:fld>
            <a:endParaRPr lang="en-US" altLang="zh-CN"/>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70576" y="2889140"/>
            <a:ext cx="3666055" cy="18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3254" y="2882917"/>
            <a:ext cx="3633176" cy="18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wipe(left)">
                                      <p:cBhvr>
                                        <p:cTn id="7" dur="500"/>
                                        <p:tgtEl>
                                          <p:spTgt spid="21709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7091">
                                            <p:txEl>
                                              <p:pRg st="1" end="1"/>
                                            </p:txEl>
                                          </p:spTgt>
                                        </p:tgtEl>
                                        <p:attrNameLst>
                                          <p:attrName>style.visibility</p:attrName>
                                        </p:attrNameLst>
                                      </p:cBhvr>
                                      <p:to>
                                        <p:strVal val="visible"/>
                                      </p:to>
                                    </p:set>
                                    <p:animEffect transition="in" filter="wipe(left)">
                                      <p:cBhvr>
                                        <p:cTn id="10" dur="500"/>
                                        <p:tgtEl>
                                          <p:spTgt spid="21709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7091">
                                            <p:txEl>
                                              <p:pRg st="2" end="2"/>
                                            </p:txEl>
                                          </p:spTgt>
                                        </p:tgtEl>
                                        <p:attrNameLst>
                                          <p:attrName>style.visibility</p:attrName>
                                        </p:attrNameLst>
                                      </p:cBhvr>
                                      <p:to>
                                        <p:strVal val="visible"/>
                                      </p:to>
                                    </p:set>
                                    <p:animEffect transition="in" filter="wipe(left)">
                                      <p:cBhvr>
                                        <p:cTn id="13" dur="500"/>
                                        <p:tgtEl>
                                          <p:spTgt spid="21709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146"/>
                                        </p:tgtEl>
                                        <p:attrNameLst>
                                          <p:attrName>style.visibility</p:attrName>
                                        </p:attrNameLst>
                                      </p:cBhvr>
                                      <p:to>
                                        <p:strVal val="visible"/>
                                      </p:to>
                                    </p:set>
                                    <p:animEffect transition="in" filter="wipe(left)">
                                      <p:cBhvr>
                                        <p:cTn id="18" dur="500"/>
                                        <p:tgtEl>
                                          <p:spTgt spid="61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147"/>
                                        </p:tgtEl>
                                        <p:attrNameLst>
                                          <p:attrName>style.visibility</p:attrName>
                                        </p:attrNameLst>
                                      </p:cBhvr>
                                      <p:to>
                                        <p:strVal val="visible"/>
                                      </p:to>
                                    </p:set>
                                    <p:animEffect transition="in" filter="wipe(left)">
                                      <p:cBhvr>
                                        <p:cTn id="23" dur="500"/>
                                        <p:tgtEl>
                                          <p:spTgt spid="614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17091">
                                            <p:txEl>
                                              <p:pRg st="9" end="9"/>
                                            </p:txEl>
                                          </p:spTgt>
                                        </p:tgtEl>
                                        <p:attrNameLst>
                                          <p:attrName>style.visibility</p:attrName>
                                        </p:attrNameLst>
                                      </p:cBhvr>
                                      <p:to>
                                        <p:strVal val="visible"/>
                                      </p:to>
                                    </p:set>
                                    <p:animEffect transition="in" filter="wipe(left)">
                                      <p:cBhvr>
                                        <p:cTn id="28" dur="500"/>
                                        <p:tgtEl>
                                          <p:spTgt spid="217091">
                                            <p:txEl>
                                              <p:pRg st="9" end="9"/>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17091">
                                            <p:txEl>
                                              <p:pRg st="10" end="10"/>
                                            </p:txEl>
                                          </p:spTgt>
                                        </p:tgtEl>
                                        <p:attrNameLst>
                                          <p:attrName>style.visibility</p:attrName>
                                        </p:attrNameLst>
                                      </p:cBhvr>
                                      <p:to>
                                        <p:strVal val="visible"/>
                                      </p:to>
                                    </p:set>
                                    <p:animEffect transition="in" filter="wipe(left)">
                                      <p:cBhvr>
                                        <p:cTn id="31" dur="500"/>
                                        <p:tgtEl>
                                          <p:spTgt spid="217091">
                                            <p:txEl>
                                              <p:pRg st="10" end="10"/>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17091">
                                            <p:txEl>
                                              <p:pRg st="11" end="11"/>
                                            </p:txEl>
                                          </p:spTgt>
                                        </p:tgtEl>
                                        <p:attrNameLst>
                                          <p:attrName>style.visibility</p:attrName>
                                        </p:attrNameLst>
                                      </p:cBhvr>
                                      <p:to>
                                        <p:strVal val="visible"/>
                                      </p:to>
                                    </p:set>
                                    <p:animEffect transition="in" filter="wipe(left)">
                                      <p:cBhvr>
                                        <p:cTn id="34" dur="500"/>
                                        <p:tgtEl>
                                          <p:spTgt spid="21709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autoUpdateAnimBg="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Directory Structure</a:t>
            </a:r>
            <a:endParaRPr lang="zh-CN" altLang="en-US" dirty="0"/>
          </a:p>
        </p:txBody>
      </p:sp>
      <p:sp>
        <p:nvSpPr>
          <p:cNvPr id="3" name="内容占位符 2"/>
          <p:cNvSpPr>
            <a:spLocks noGrp="1"/>
          </p:cNvSpPr>
          <p:nvPr>
            <p:ph idx="1"/>
          </p:nvPr>
        </p:nvSpPr>
        <p:spPr/>
        <p:txBody>
          <a:bodyPr>
            <a:normAutofit/>
          </a:bodyPr>
          <a:lstStyle/>
          <a:p>
            <a:r>
              <a:rPr lang="en-US" altLang="en-US" dirty="0"/>
              <a:t>Entity containing file system known as a </a:t>
            </a:r>
            <a:r>
              <a:rPr lang="en-US" altLang="en-US" dirty="0">
                <a:solidFill>
                  <a:srgbClr val="0000FF"/>
                </a:solidFill>
              </a:rPr>
              <a:t>volume</a:t>
            </a:r>
            <a:r>
              <a:rPr lang="en-US" altLang="en-US" dirty="0">
                <a:solidFill>
                  <a:srgbClr val="3366FF"/>
                </a:solidFill>
              </a:rPr>
              <a:t>.</a:t>
            </a:r>
            <a:endParaRPr lang="en-US" altLang="en-US" dirty="0">
              <a:solidFill>
                <a:srgbClr val="3366FF"/>
              </a:solidFill>
            </a:endParaRPr>
          </a:p>
          <a:p>
            <a:r>
              <a:rPr lang="en-US" altLang="en-US" dirty="0"/>
              <a:t>Each volume containing file system also tracks that file system'</a:t>
            </a:r>
            <a:r>
              <a:rPr lang="en-US" altLang="ja-JP" dirty="0"/>
              <a:t>s info in </a:t>
            </a:r>
            <a:r>
              <a:rPr lang="en-US" altLang="ja-JP" dirty="0">
                <a:solidFill>
                  <a:srgbClr val="0000FF"/>
                </a:solidFill>
              </a:rPr>
              <a:t>device directory</a:t>
            </a:r>
            <a:r>
              <a:rPr lang="en-US" altLang="ja-JP" dirty="0">
                <a:solidFill>
                  <a:srgbClr val="3366FF"/>
                </a:solidFill>
              </a:rPr>
              <a:t> </a:t>
            </a:r>
            <a:r>
              <a:rPr lang="en-US" altLang="ja-JP" dirty="0"/>
              <a:t>or </a:t>
            </a:r>
            <a:r>
              <a:rPr lang="en-US" altLang="ja-JP" dirty="0">
                <a:solidFill>
                  <a:srgbClr val="0000FF"/>
                </a:solidFill>
              </a:rPr>
              <a:t>volume table of contents.</a:t>
            </a:r>
            <a:endParaRPr lang="en-US" altLang="ja-JP" dirty="0">
              <a:solidFill>
                <a:srgbClr val="0000FF"/>
              </a:solidFill>
            </a:endParaRPr>
          </a:p>
          <a:p>
            <a:pPr marL="819150" lvl="1"/>
            <a:r>
              <a:rPr lang="en-US" altLang="zh-CN" dirty="0"/>
              <a:t>Information such as name, location, size, and type is kept in entries in a directory.</a:t>
            </a:r>
            <a:endParaRPr lang="en-US" altLang="zh-CN" dirty="0"/>
          </a:p>
          <a:p>
            <a:r>
              <a:rPr lang="en-US" altLang="en-US" dirty="0"/>
              <a:t>Disks or partitions can be </a:t>
            </a:r>
            <a:r>
              <a:rPr lang="en-US" altLang="en-US" dirty="0">
                <a:solidFill>
                  <a:srgbClr val="0000FF"/>
                </a:solidFill>
              </a:rPr>
              <a:t>RAID</a:t>
            </a:r>
            <a:r>
              <a:rPr lang="en-US" altLang="en-US" dirty="0">
                <a:solidFill>
                  <a:srgbClr val="3366FF"/>
                </a:solidFill>
              </a:rPr>
              <a:t> </a:t>
            </a:r>
            <a:r>
              <a:rPr lang="en-US" altLang="en-US" dirty="0"/>
              <a:t>protected against failure.</a:t>
            </a:r>
            <a:endParaRPr lang="en-US" altLang="en-US" dirty="0"/>
          </a:p>
          <a:p>
            <a:pPr lvl="1"/>
            <a:r>
              <a:rPr lang="en-US" altLang="zh-CN" dirty="0">
                <a:solidFill>
                  <a:srgbClr val="0000FF"/>
                </a:solidFill>
              </a:rPr>
              <a:t>R</a:t>
            </a:r>
            <a:r>
              <a:rPr lang="en-US" altLang="zh-CN" dirty="0"/>
              <a:t>edundant </a:t>
            </a:r>
            <a:r>
              <a:rPr lang="en-US" altLang="zh-CN" dirty="0">
                <a:solidFill>
                  <a:srgbClr val="0000FF"/>
                </a:solidFill>
              </a:rPr>
              <a:t>A</a:t>
            </a:r>
            <a:r>
              <a:rPr lang="en-US" altLang="zh-CN" dirty="0"/>
              <a:t>rrays of </a:t>
            </a:r>
            <a:r>
              <a:rPr lang="en-US" altLang="zh-CN" dirty="0">
                <a:solidFill>
                  <a:srgbClr val="0000FF"/>
                </a:solidFill>
              </a:rPr>
              <a:t>I</a:t>
            </a:r>
            <a:r>
              <a:rPr lang="en-US" altLang="zh-CN" dirty="0"/>
              <a:t>ndependent </a:t>
            </a:r>
            <a:r>
              <a:rPr lang="en-US" altLang="zh-CN" dirty="0">
                <a:solidFill>
                  <a:srgbClr val="0000FF"/>
                </a:solidFill>
              </a:rPr>
              <a:t>D</a:t>
            </a:r>
            <a:r>
              <a:rPr lang="en-US" altLang="zh-CN" dirty="0"/>
              <a:t>rives</a:t>
            </a:r>
            <a:r>
              <a:rPr lang="zh-CN" altLang="en-US" dirty="0"/>
              <a:t>，</a:t>
            </a:r>
            <a:r>
              <a:rPr lang="en-US" altLang="zh-CN" dirty="0">
                <a:solidFill>
                  <a:srgbClr val="0000FF"/>
                </a:solidFill>
              </a:rPr>
              <a:t>RAID</a:t>
            </a:r>
            <a:endParaRPr lang="en-US" altLang="en-US" dirty="0">
              <a:solidFill>
                <a:srgbClr val="0000FF"/>
              </a:solidFill>
            </a:endParaRPr>
          </a:p>
        </p:txBody>
      </p:sp>
      <p:sp>
        <p:nvSpPr>
          <p:cNvPr id="4" name="灯片编号占位符 3"/>
          <p:cNvSpPr>
            <a:spLocks noGrp="1"/>
          </p:cNvSpPr>
          <p:nvPr>
            <p:ph type="sldNum" sz="quarter" idx="10"/>
          </p:nvPr>
        </p:nvSpPr>
        <p:spPr/>
        <p:txBody>
          <a:bodyPr/>
          <a:lstStyle/>
          <a:p>
            <a:fld id="{FF0D1C5C-31E1-4F8D-BACE-C8FC1A0771C2}" type="slidenum">
              <a:rPr lang="en-US" altLang="zh-CN" smtClean="0"/>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ltLang="zh-CN" dirty="0"/>
              <a:t>Directory Overview</a:t>
            </a:r>
            <a:endParaRPr lang="en-US" altLang="zh-CN" dirty="0"/>
          </a:p>
        </p:txBody>
      </p:sp>
      <p:sp>
        <p:nvSpPr>
          <p:cNvPr id="2" name="内容占位符 1"/>
          <p:cNvSpPr>
            <a:spLocks noGrp="1"/>
          </p:cNvSpPr>
          <p:nvPr>
            <p:ph idx="1"/>
          </p:nvPr>
        </p:nvSpPr>
        <p:spPr/>
        <p:txBody>
          <a:bodyPr>
            <a:normAutofit/>
          </a:bodyPr>
          <a:lstStyle/>
          <a:p>
            <a:r>
              <a:rPr lang="en-US" altLang="zh-CN" dirty="0"/>
              <a:t>A </a:t>
            </a:r>
            <a:r>
              <a:rPr lang="en-US" altLang="zh-CN" dirty="0">
                <a:solidFill>
                  <a:srgbClr val="0000FF"/>
                </a:solidFill>
              </a:rPr>
              <a:t>collection of nodes </a:t>
            </a:r>
            <a:r>
              <a:rPr lang="en-US" altLang="zh-CN" dirty="0"/>
              <a:t>containing information about all files: Attributes, Location, Ownership.</a:t>
            </a:r>
            <a:endParaRPr lang="en-US" altLang="zh-CN" dirty="0"/>
          </a:p>
          <a:p>
            <a:pPr lvl="1"/>
            <a:r>
              <a:rPr lang="en-US" altLang="zh-CN" dirty="0"/>
              <a:t>Can be viewed as a </a:t>
            </a:r>
            <a:r>
              <a:rPr lang="en-US" altLang="zh-CN" dirty="0">
                <a:solidFill>
                  <a:srgbClr val="0000FF"/>
                </a:solidFill>
              </a:rPr>
              <a:t>symbol table </a:t>
            </a:r>
            <a:r>
              <a:rPr lang="en-US" altLang="zh-CN" dirty="0"/>
              <a:t>that translates file names into their directory entries.</a:t>
            </a:r>
            <a:endParaRPr lang="en-US" altLang="zh-CN" dirty="0"/>
          </a:p>
          <a:p>
            <a:pPr lvl="1"/>
            <a:r>
              <a:rPr lang="en-US" altLang="zh-CN" dirty="0"/>
              <a:t>Provides mapping between file names and the files themselves.</a:t>
            </a:r>
            <a:endParaRPr lang="en-US" altLang="zh-CN" dirty="0"/>
          </a:p>
          <a:p>
            <a:pPr lvl="1"/>
            <a:r>
              <a:rPr lang="en-US" altLang="zh-CN" dirty="0">
                <a:solidFill>
                  <a:srgbClr val="0000FF"/>
                </a:solidFill>
              </a:rPr>
              <a:t>Directory itself is a file owned by the OS.</a:t>
            </a:r>
            <a:endParaRPr lang="en-US" altLang="zh-CN" dirty="0">
              <a:solidFill>
                <a:srgbClr val="0000FF"/>
              </a:solidFill>
            </a:endParaRPr>
          </a:p>
          <a:p>
            <a:r>
              <a:rPr lang="en-US" altLang="zh-CN" dirty="0"/>
              <a:t>Both the directory structure and the files reside on disk.</a:t>
            </a:r>
            <a:endParaRPr lang="en-US" altLang="zh-CN" dirty="0"/>
          </a:p>
        </p:txBody>
      </p:sp>
      <p:sp>
        <p:nvSpPr>
          <p:cNvPr id="26" name="灯片编号占位符 3"/>
          <p:cNvSpPr>
            <a:spLocks noGrp="1"/>
          </p:cNvSpPr>
          <p:nvPr>
            <p:ph type="sldNum" sz="quarter" idx="10"/>
          </p:nvPr>
        </p:nvSpPr>
        <p:spPr/>
        <p:txBody>
          <a:bodyPr/>
          <a:lstStyle/>
          <a:p>
            <a:fld id="{83974A13-A445-432D-B5D4-17103C4C8009}" type="slidenum">
              <a:rPr lang="en-US" altLang="zh-CN"/>
            </a:fld>
            <a:endParaRPr lang="en-US" altLang="zh-CN"/>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5666" y="4374948"/>
            <a:ext cx="5692360" cy="21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left)">
                                      <p:cBhvr>
                                        <p:cTn id="13" dur="500"/>
                                        <p:tgtEl>
                                          <p:spTgt spid="2">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left)">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wipe(left)">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7170"/>
                                        </p:tgtEl>
                                        <p:attrNameLst>
                                          <p:attrName>style.visibility</p:attrName>
                                        </p:attrNameLst>
                                      </p:cBhvr>
                                      <p:to>
                                        <p:strVal val="visible"/>
                                      </p:to>
                                    </p:set>
                                    <p:animEffect transition="in" filter="wipe(up)">
                                      <p:cBhvr>
                                        <p:cTn id="26"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solidFill>
            <a:srgbClr val="002060"/>
          </a:solidFill>
        </p:spPr>
        <p:txBody>
          <a:bodyPr/>
          <a:lstStyle/>
          <a:p>
            <a:r>
              <a:rPr lang="en-US" altLang="zh-CN" dirty="0"/>
              <a:t>Information in a Directory Entry*</a:t>
            </a:r>
            <a:endParaRPr lang="en-US" altLang="zh-CN" dirty="0"/>
          </a:p>
        </p:txBody>
      </p:sp>
      <p:sp>
        <p:nvSpPr>
          <p:cNvPr id="221187" name="Rectangle 3"/>
          <p:cNvSpPr>
            <a:spLocks noGrp="1" noChangeArrowheads="1"/>
          </p:cNvSpPr>
          <p:nvPr>
            <p:ph idx="1"/>
          </p:nvPr>
        </p:nvSpPr>
        <p:spPr/>
        <p:txBody>
          <a:bodyPr/>
          <a:lstStyle/>
          <a:p>
            <a:r>
              <a:rPr lang="en-US" altLang="zh-CN" dirty="0"/>
              <a:t>Name </a:t>
            </a:r>
            <a:endParaRPr lang="en-US" altLang="zh-CN" dirty="0"/>
          </a:p>
          <a:p>
            <a:r>
              <a:rPr lang="en-US" altLang="zh-CN" dirty="0"/>
              <a:t>Type</a:t>
            </a:r>
            <a:endParaRPr lang="en-US" altLang="zh-CN" dirty="0"/>
          </a:p>
          <a:p>
            <a:r>
              <a:rPr lang="en-US" altLang="zh-CN" dirty="0"/>
              <a:t>Location</a:t>
            </a:r>
            <a:endParaRPr lang="en-US" altLang="zh-CN" dirty="0"/>
          </a:p>
          <a:p>
            <a:r>
              <a:rPr lang="en-US" altLang="zh-CN" dirty="0"/>
              <a:t>Current length</a:t>
            </a:r>
            <a:endParaRPr lang="en-US" altLang="zh-CN" dirty="0"/>
          </a:p>
          <a:p>
            <a:r>
              <a:rPr lang="en-US" altLang="zh-CN" dirty="0"/>
              <a:t>Maximum length</a:t>
            </a:r>
            <a:endParaRPr lang="en-US" altLang="zh-CN" dirty="0"/>
          </a:p>
          <a:p>
            <a:r>
              <a:rPr lang="en-US" altLang="zh-CN" dirty="0"/>
              <a:t>Date last accessed (for archival)</a:t>
            </a:r>
            <a:endParaRPr lang="en-US" altLang="zh-CN" dirty="0"/>
          </a:p>
          <a:p>
            <a:r>
              <a:rPr lang="en-US" altLang="zh-CN" dirty="0"/>
              <a:t>Date last updated (for dump)</a:t>
            </a:r>
            <a:endParaRPr lang="en-US" altLang="zh-CN" dirty="0"/>
          </a:p>
          <a:p>
            <a:r>
              <a:rPr lang="en-US" altLang="zh-CN" dirty="0"/>
              <a:t>Owner ID (who pays)</a:t>
            </a:r>
            <a:endParaRPr lang="en-US" altLang="zh-CN" dirty="0"/>
          </a:p>
          <a:p>
            <a:r>
              <a:rPr lang="en-US" altLang="zh-CN" dirty="0"/>
              <a:t>Protection information </a:t>
            </a:r>
            <a:endParaRPr lang="en-US" altLang="zh-CN" dirty="0"/>
          </a:p>
        </p:txBody>
      </p:sp>
      <p:sp>
        <p:nvSpPr>
          <p:cNvPr id="4" name="灯片编号占位符 3"/>
          <p:cNvSpPr>
            <a:spLocks noGrp="1"/>
          </p:cNvSpPr>
          <p:nvPr>
            <p:ph type="sldNum" sz="quarter" idx="10"/>
          </p:nvPr>
        </p:nvSpPr>
        <p:spPr/>
        <p:txBody>
          <a:bodyPr/>
          <a:lstStyle/>
          <a:p>
            <a:fld id="{1BC581B8-C194-4C03-82AC-9C0D939C81D4}" type="slidenum">
              <a:rPr lang="en-US" altLang="zh-CN"/>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zh-CN" dirty="0"/>
              <a:t>Operations Performed on a Directory</a:t>
            </a:r>
            <a:endParaRPr lang="en-US" altLang="zh-CN" dirty="0"/>
          </a:p>
        </p:txBody>
      </p:sp>
      <p:sp>
        <p:nvSpPr>
          <p:cNvPr id="223235" name="Rectangle 3"/>
          <p:cNvSpPr>
            <a:spLocks noGrp="1" noChangeArrowheads="1"/>
          </p:cNvSpPr>
          <p:nvPr>
            <p:ph idx="1"/>
          </p:nvPr>
        </p:nvSpPr>
        <p:spPr/>
        <p:txBody>
          <a:bodyPr/>
          <a:lstStyle/>
          <a:p>
            <a:r>
              <a:rPr lang="en-US" altLang="zh-CN" dirty="0">
                <a:solidFill>
                  <a:srgbClr val="0000FF"/>
                </a:solidFill>
              </a:rPr>
              <a:t>Search</a:t>
            </a:r>
            <a:r>
              <a:rPr lang="en-US" altLang="zh-CN" dirty="0"/>
              <a:t> for a file</a:t>
            </a:r>
            <a:endParaRPr lang="en-US" altLang="zh-CN" dirty="0"/>
          </a:p>
          <a:p>
            <a:r>
              <a:rPr lang="en-US" altLang="zh-CN" dirty="0">
                <a:solidFill>
                  <a:srgbClr val="0000FF"/>
                </a:solidFill>
              </a:rPr>
              <a:t>Create</a:t>
            </a:r>
            <a:r>
              <a:rPr lang="en-US" altLang="zh-CN" dirty="0"/>
              <a:t> a file</a:t>
            </a:r>
            <a:endParaRPr lang="en-US" altLang="zh-CN" dirty="0"/>
          </a:p>
          <a:p>
            <a:r>
              <a:rPr lang="en-US" altLang="zh-CN" dirty="0">
                <a:solidFill>
                  <a:srgbClr val="0000FF"/>
                </a:solidFill>
              </a:rPr>
              <a:t>Delete</a:t>
            </a:r>
            <a:r>
              <a:rPr lang="en-US" altLang="zh-CN" dirty="0"/>
              <a:t> a file</a:t>
            </a:r>
            <a:endParaRPr lang="en-US" altLang="zh-CN" dirty="0"/>
          </a:p>
          <a:p>
            <a:r>
              <a:rPr lang="en-US" altLang="zh-CN" dirty="0">
                <a:solidFill>
                  <a:srgbClr val="0000FF"/>
                </a:solidFill>
              </a:rPr>
              <a:t>List</a:t>
            </a:r>
            <a:r>
              <a:rPr lang="en-US" altLang="zh-CN" dirty="0"/>
              <a:t> a directory</a:t>
            </a:r>
            <a:endParaRPr lang="en-US" altLang="zh-CN" dirty="0"/>
          </a:p>
          <a:p>
            <a:r>
              <a:rPr lang="en-US" altLang="zh-CN" dirty="0">
                <a:solidFill>
                  <a:srgbClr val="0000FF"/>
                </a:solidFill>
              </a:rPr>
              <a:t>Rename</a:t>
            </a:r>
            <a:r>
              <a:rPr lang="en-US" altLang="zh-CN" dirty="0"/>
              <a:t> a file</a:t>
            </a:r>
            <a:endParaRPr lang="en-US" altLang="zh-CN" dirty="0"/>
          </a:p>
          <a:p>
            <a:r>
              <a:rPr lang="en-US" altLang="zh-CN" dirty="0">
                <a:solidFill>
                  <a:srgbClr val="0000FF"/>
                </a:solidFill>
              </a:rPr>
              <a:t>Traverse</a:t>
            </a:r>
            <a:r>
              <a:rPr lang="en-US" altLang="zh-CN" dirty="0"/>
              <a:t> the file system</a:t>
            </a:r>
            <a:endParaRPr lang="en-US" altLang="zh-CN" dirty="0"/>
          </a:p>
        </p:txBody>
      </p:sp>
      <p:sp>
        <p:nvSpPr>
          <p:cNvPr id="4" name="灯片编号占位符 3"/>
          <p:cNvSpPr>
            <a:spLocks noGrp="1"/>
          </p:cNvSpPr>
          <p:nvPr>
            <p:ph type="sldNum" sz="quarter" idx="10"/>
          </p:nvPr>
        </p:nvSpPr>
        <p:spPr/>
        <p:txBody>
          <a:bodyPr/>
          <a:lstStyle/>
          <a:p>
            <a:fld id="{071A674D-3CF0-4749-AEA3-29DF83A3D037}" type="slidenum">
              <a:rPr lang="en-US" altLang="zh-CN"/>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objects of organizing Directory</a:t>
            </a:r>
            <a:endParaRPr lang="zh-CN" altLang="en-US" dirty="0"/>
          </a:p>
        </p:txBody>
      </p:sp>
      <p:sp>
        <p:nvSpPr>
          <p:cNvPr id="3" name="内容占位符 2"/>
          <p:cNvSpPr>
            <a:spLocks noGrp="1"/>
          </p:cNvSpPr>
          <p:nvPr>
            <p:ph idx="1"/>
          </p:nvPr>
        </p:nvSpPr>
        <p:spPr/>
        <p:txBody>
          <a:bodyPr/>
          <a:lstStyle/>
          <a:p>
            <a:r>
              <a:rPr lang="en-US" altLang="zh-CN" dirty="0">
                <a:solidFill>
                  <a:srgbClr val="0000FF"/>
                </a:solidFill>
              </a:rPr>
              <a:t>Efficiency</a:t>
            </a:r>
            <a:endParaRPr lang="en-US" altLang="zh-CN" dirty="0">
              <a:solidFill>
                <a:srgbClr val="0000FF"/>
              </a:solidFill>
            </a:endParaRPr>
          </a:p>
          <a:p>
            <a:pPr lvl="1"/>
            <a:r>
              <a:rPr lang="en-US" altLang="zh-CN" dirty="0"/>
              <a:t>Locating a file quickly.</a:t>
            </a:r>
            <a:endParaRPr lang="en-US" altLang="zh-CN" dirty="0"/>
          </a:p>
          <a:p>
            <a:r>
              <a:rPr lang="en-US" altLang="zh-CN" dirty="0">
                <a:solidFill>
                  <a:srgbClr val="0000FF"/>
                </a:solidFill>
              </a:rPr>
              <a:t>Naming</a:t>
            </a:r>
            <a:endParaRPr lang="en-US" altLang="zh-CN" dirty="0">
              <a:solidFill>
                <a:srgbClr val="0000FF"/>
              </a:solidFill>
            </a:endParaRPr>
          </a:p>
          <a:p>
            <a:pPr lvl="1"/>
            <a:r>
              <a:rPr lang="en-US" altLang="zh-CN" dirty="0"/>
              <a:t>Convenient to users.</a:t>
            </a:r>
            <a:endParaRPr lang="en-US" altLang="zh-CN" dirty="0"/>
          </a:p>
          <a:p>
            <a:pPr lvl="1"/>
            <a:r>
              <a:rPr lang="en-US" altLang="zh-CN" dirty="0"/>
              <a:t>Two users can have same name for different files.</a:t>
            </a:r>
            <a:endParaRPr lang="en-US" altLang="zh-CN" dirty="0"/>
          </a:p>
          <a:p>
            <a:pPr lvl="1"/>
            <a:r>
              <a:rPr lang="en-US" altLang="zh-CN" dirty="0"/>
              <a:t>The same file can have several different names.</a:t>
            </a:r>
            <a:endParaRPr lang="en-US" altLang="zh-CN" dirty="0"/>
          </a:p>
          <a:p>
            <a:r>
              <a:rPr lang="en-US" altLang="zh-CN" dirty="0">
                <a:solidFill>
                  <a:srgbClr val="0000FF"/>
                </a:solidFill>
              </a:rPr>
              <a:t>Grouping</a:t>
            </a:r>
            <a:r>
              <a:rPr lang="en-US" altLang="zh-CN" dirty="0"/>
              <a:t> </a:t>
            </a:r>
            <a:endParaRPr lang="en-US" altLang="zh-CN" dirty="0"/>
          </a:p>
          <a:p>
            <a:pPr lvl="1"/>
            <a:r>
              <a:rPr lang="en-US" altLang="zh-CN" dirty="0"/>
              <a:t>Logical grouping of files by properties, </a:t>
            </a:r>
            <a:br>
              <a:rPr lang="en-US" altLang="zh-CN" dirty="0"/>
            </a:br>
            <a:r>
              <a:rPr lang="en-US" altLang="zh-CN" dirty="0"/>
              <a:t>e.g., all Java programs, all games, …</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AB95344-CB1E-4CEC-9012-34D90DE72FBD}"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wipe(left)">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500"/>
                                        <p:tgtEl>
                                          <p:spTgt spid="3">
                                            <p:txEl>
                                              <p:pRg st="3" end="3"/>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500"/>
                                        <p:tgtEl>
                                          <p:spTgt spid="3">
                                            <p:txEl>
                                              <p:pRg st="4" end="4"/>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left)">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left)">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ltLang="zh-CN" dirty="0"/>
              <a:t>Single-Level Directory</a:t>
            </a:r>
            <a:endParaRPr lang="en-US" altLang="zh-CN" sz="3200" dirty="0"/>
          </a:p>
        </p:txBody>
      </p:sp>
      <p:sp>
        <p:nvSpPr>
          <p:cNvPr id="227331" name="Rectangle 3"/>
          <p:cNvSpPr>
            <a:spLocks noGrp="1" noChangeArrowheads="1"/>
          </p:cNvSpPr>
          <p:nvPr>
            <p:ph idx="1"/>
          </p:nvPr>
        </p:nvSpPr>
        <p:spPr/>
        <p:txBody>
          <a:bodyPr>
            <a:normAutofit/>
          </a:bodyPr>
          <a:lstStyle/>
          <a:p>
            <a:pPr>
              <a:spcBef>
                <a:spcPts val="600"/>
              </a:spcBef>
            </a:pPr>
            <a:r>
              <a:rPr lang="en-US" altLang="zh-CN" dirty="0"/>
              <a:t>All files are contained in the same directory.</a:t>
            </a:r>
            <a:endParaRPr lang="en-US" altLang="zh-CN" dirty="0"/>
          </a:p>
          <a:p>
            <a:pPr>
              <a:spcBef>
                <a:spcPts val="600"/>
              </a:spcBef>
            </a:pPr>
            <a:r>
              <a:rPr lang="en-US" altLang="zh-CN" dirty="0"/>
              <a:t>List of entries, one for each file.</a:t>
            </a:r>
            <a:endParaRPr lang="en-US" altLang="zh-CN" dirty="0"/>
          </a:p>
          <a:p>
            <a:pPr>
              <a:spcBef>
                <a:spcPts val="600"/>
              </a:spcBef>
            </a:pPr>
            <a:r>
              <a:rPr lang="en-US" altLang="zh-CN" dirty="0"/>
              <a:t>Sequential file with the name of the file serving as the key.</a:t>
            </a:r>
            <a:endParaRPr lang="en-US" altLang="zh-CN" dirty="0"/>
          </a:p>
        </p:txBody>
      </p:sp>
      <p:sp>
        <p:nvSpPr>
          <p:cNvPr id="45" name="灯片编号占位符 3"/>
          <p:cNvSpPr>
            <a:spLocks noGrp="1"/>
          </p:cNvSpPr>
          <p:nvPr>
            <p:ph type="sldNum" sz="quarter" idx="10"/>
          </p:nvPr>
        </p:nvSpPr>
        <p:spPr/>
        <p:txBody>
          <a:bodyPr/>
          <a:lstStyle/>
          <a:p>
            <a:fld id="{940E479A-F458-4004-A4DB-05B2C7844230}" type="slidenum">
              <a:rPr lang="en-US" altLang="zh-CN"/>
            </a:fld>
            <a:endParaRPr lang="en-US" altLang="zh-CN"/>
          </a:p>
        </p:txBody>
      </p:sp>
      <p:sp>
        <p:nvSpPr>
          <p:cNvPr id="227372" name="Rectangle 44"/>
          <p:cNvSpPr>
            <a:spLocks noChangeArrowheads="1"/>
          </p:cNvSpPr>
          <p:nvPr/>
        </p:nvSpPr>
        <p:spPr bwMode="auto">
          <a:xfrm>
            <a:off x="406400" y="4608231"/>
            <a:ext cx="10055085" cy="201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57200" indent="-457200">
              <a:spcBef>
                <a:spcPct val="20000"/>
              </a:spcBef>
              <a:buClr>
                <a:srgbClr val="0000FF"/>
              </a:buClr>
              <a:buSzPct val="80000"/>
              <a:buFont typeface="Wingdings" panose="05000000000000000000" pitchFamily="2" charset="2"/>
              <a:buChar char="n"/>
            </a:pPr>
            <a:r>
              <a:rPr lang="en-US" altLang="zh-CN" sz="2800" b="1" dirty="0"/>
              <a:t>Naming problem</a:t>
            </a:r>
            <a:endParaRPr lang="en-US" altLang="zh-CN" sz="2800" b="1" dirty="0"/>
          </a:p>
          <a:p>
            <a:pPr marL="800100" lvl="1" indent="-342900">
              <a:spcBef>
                <a:spcPct val="20000"/>
              </a:spcBef>
              <a:buClr>
                <a:srgbClr val="0000FF"/>
              </a:buClr>
              <a:buSzPct val="80000"/>
              <a:buFont typeface="Wingdings" panose="05000000000000000000" pitchFamily="2" charset="2"/>
              <a:buChar char="p"/>
            </a:pPr>
            <a:r>
              <a:rPr lang="en-US" altLang="zh-CN" b="1" dirty="0"/>
              <a:t>Files must have unique names.</a:t>
            </a:r>
            <a:endParaRPr lang="en-US" altLang="zh-CN" b="1" dirty="0"/>
          </a:p>
          <a:p>
            <a:pPr marL="800100" lvl="1" indent="-342900">
              <a:spcBef>
                <a:spcPct val="20000"/>
              </a:spcBef>
              <a:buClr>
                <a:srgbClr val="0000FF"/>
              </a:buClr>
              <a:buSzPct val="80000"/>
              <a:buFont typeface="Wingdings" panose="05000000000000000000" pitchFamily="2" charset="2"/>
              <a:buChar char="p"/>
            </a:pPr>
            <a:r>
              <a:rPr lang="en-US" altLang="zh-CN" b="1" dirty="0"/>
              <a:t>The length of a file name.</a:t>
            </a:r>
            <a:endParaRPr lang="en-US" altLang="zh-CN" b="1" dirty="0"/>
          </a:p>
          <a:p>
            <a:pPr marL="457200" indent="-457200">
              <a:spcBef>
                <a:spcPct val="20000"/>
              </a:spcBef>
              <a:buClr>
                <a:srgbClr val="0000FF"/>
              </a:buClr>
              <a:buSzPct val="80000"/>
              <a:buFont typeface="Wingdings" panose="05000000000000000000" pitchFamily="2" charset="2"/>
              <a:buChar char="n"/>
            </a:pPr>
            <a:r>
              <a:rPr lang="en-US" altLang="zh-CN" sz="2800" b="1" dirty="0"/>
              <a:t>Grouping problem</a:t>
            </a:r>
            <a:endParaRPr lang="en-US" altLang="zh-CN" sz="2800" b="1" dirty="0"/>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80074" y="2709863"/>
            <a:ext cx="9156386" cy="1812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Effect transition="in" filter="wipe(left)">
                                      <p:cBhvr>
                                        <p:cTn id="7" dur="500"/>
                                        <p:tgtEl>
                                          <p:spTgt spid="227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7331">
                                            <p:txEl>
                                              <p:pRg st="1" end="1"/>
                                            </p:txEl>
                                          </p:spTgt>
                                        </p:tgtEl>
                                        <p:attrNameLst>
                                          <p:attrName>style.visibility</p:attrName>
                                        </p:attrNameLst>
                                      </p:cBhvr>
                                      <p:to>
                                        <p:strVal val="visible"/>
                                      </p:to>
                                    </p:set>
                                    <p:animEffect transition="in" filter="wipe(left)">
                                      <p:cBhvr>
                                        <p:cTn id="12" dur="500"/>
                                        <p:tgtEl>
                                          <p:spTgt spid="227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7331">
                                            <p:txEl>
                                              <p:pRg st="2" end="2"/>
                                            </p:txEl>
                                          </p:spTgt>
                                        </p:tgtEl>
                                        <p:attrNameLst>
                                          <p:attrName>style.visibility</p:attrName>
                                        </p:attrNameLst>
                                      </p:cBhvr>
                                      <p:to>
                                        <p:strVal val="visible"/>
                                      </p:to>
                                    </p:set>
                                    <p:animEffect transition="in" filter="wipe(left)">
                                      <p:cBhvr>
                                        <p:cTn id="17" dur="500"/>
                                        <p:tgtEl>
                                          <p:spTgt spid="2273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194"/>
                                        </p:tgtEl>
                                        <p:attrNameLst>
                                          <p:attrName>style.visibility</p:attrName>
                                        </p:attrNameLst>
                                      </p:cBhvr>
                                      <p:to>
                                        <p:strVal val="visible"/>
                                      </p:to>
                                    </p:set>
                                    <p:animEffect transition="in" filter="wipe(left)">
                                      <p:cBhvr>
                                        <p:cTn id="22" dur="500"/>
                                        <p:tgtEl>
                                          <p:spTgt spid="819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7372">
                                            <p:txEl>
                                              <p:pRg st="0" end="0"/>
                                            </p:txEl>
                                          </p:spTgt>
                                        </p:tgtEl>
                                        <p:attrNameLst>
                                          <p:attrName>style.visibility</p:attrName>
                                        </p:attrNameLst>
                                      </p:cBhvr>
                                      <p:to>
                                        <p:strVal val="visible"/>
                                      </p:to>
                                    </p:set>
                                    <p:animEffect transition="in" filter="wipe(left)">
                                      <p:cBhvr>
                                        <p:cTn id="27" dur="500"/>
                                        <p:tgtEl>
                                          <p:spTgt spid="227372">
                                            <p:txEl>
                                              <p:pRg st="0" end="0"/>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27372">
                                            <p:txEl>
                                              <p:pRg st="1" end="1"/>
                                            </p:txEl>
                                          </p:spTgt>
                                        </p:tgtEl>
                                        <p:attrNameLst>
                                          <p:attrName>style.visibility</p:attrName>
                                        </p:attrNameLst>
                                      </p:cBhvr>
                                      <p:to>
                                        <p:strVal val="visible"/>
                                      </p:to>
                                    </p:set>
                                    <p:animEffect transition="in" filter="wipe(left)">
                                      <p:cBhvr>
                                        <p:cTn id="30" dur="500"/>
                                        <p:tgtEl>
                                          <p:spTgt spid="227372">
                                            <p:txEl>
                                              <p:pRg st="1" end="1"/>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7372">
                                            <p:txEl>
                                              <p:pRg st="2" end="2"/>
                                            </p:txEl>
                                          </p:spTgt>
                                        </p:tgtEl>
                                        <p:attrNameLst>
                                          <p:attrName>style.visibility</p:attrName>
                                        </p:attrNameLst>
                                      </p:cBhvr>
                                      <p:to>
                                        <p:strVal val="visible"/>
                                      </p:to>
                                    </p:set>
                                    <p:animEffect transition="in" filter="wipe(left)">
                                      <p:cBhvr>
                                        <p:cTn id="33" dur="500"/>
                                        <p:tgtEl>
                                          <p:spTgt spid="227372">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7372">
                                            <p:txEl>
                                              <p:pRg st="3" end="3"/>
                                            </p:txEl>
                                          </p:spTgt>
                                        </p:tgtEl>
                                        <p:attrNameLst>
                                          <p:attrName>style.visibility</p:attrName>
                                        </p:attrNameLst>
                                      </p:cBhvr>
                                      <p:to>
                                        <p:strVal val="visible"/>
                                      </p:to>
                                    </p:set>
                                    <p:animEffect transition="in" filter="wipe(left)">
                                      <p:cBhvr>
                                        <p:cTn id="38" dur="500"/>
                                        <p:tgtEl>
                                          <p:spTgt spid="22737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P spid="227372"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ltLang="zh-CN" dirty="0"/>
              <a:t>Two-Level Directory</a:t>
            </a:r>
            <a:endParaRPr lang="en-US" altLang="zh-CN" sz="3200" dirty="0"/>
          </a:p>
        </p:txBody>
      </p:sp>
      <p:sp>
        <p:nvSpPr>
          <p:cNvPr id="229379" name="Rectangle 3"/>
          <p:cNvSpPr>
            <a:spLocks noGrp="1" noChangeArrowheads="1"/>
          </p:cNvSpPr>
          <p:nvPr>
            <p:ph idx="1"/>
          </p:nvPr>
        </p:nvSpPr>
        <p:spPr/>
        <p:txBody>
          <a:bodyPr>
            <a:normAutofit/>
          </a:bodyPr>
          <a:lstStyle/>
          <a:p>
            <a:pPr>
              <a:lnSpc>
                <a:spcPct val="110000"/>
              </a:lnSpc>
              <a:spcBef>
                <a:spcPts val="200"/>
              </a:spcBef>
            </a:pPr>
            <a:r>
              <a:rPr lang="en-US" altLang="zh-CN" sz="2400" dirty="0"/>
              <a:t>Create a separate directory  for each user.</a:t>
            </a:r>
            <a:endParaRPr lang="en-US" altLang="zh-CN" sz="2400" dirty="0"/>
          </a:p>
          <a:p>
            <a:pPr>
              <a:lnSpc>
                <a:spcPct val="110000"/>
              </a:lnSpc>
              <a:spcBef>
                <a:spcPts val="200"/>
              </a:spcBef>
            </a:pPr>
            <a:r>
              <a:rPr lang="en-US" altLang="zh-CN" sz="2400" dirty="0"/>
              <a:t>A </a:t>
            </a:r>
            <a:r>
              <a:rPr lang="en-US" altLang="zh-CN" sz="2400" dirty="0">
                <a:solidFill>
                  <a:srgbClr val="0000FF"/>
                </a:solidFill>
              </a:rPr>
              <a:t>master file directory </a:t>
            </a:r>
            <a:r>
              <a:rPr lang="en-US" altLang="zh-CN" sz="2400" dirty="0"/>
              <a:t>and  </a:t>
            </a:r>
            <a:br>
              <a:rPr lang="en-US" altLang="zh-CN" sz="2400" dirty="0"/>
            </a:br>
            <a:r>
              <a:rPr lang="en-US" altLang="zh-CN" sz="2400" dirty="0"/>
              <a:t>one </a:t>
            </a:r>
            <a:r>
              <a:rPr lang="en-US" altLang="zh-CN" sz="2400" dirty="0">
                <a:solidFill>
                  <a:srgbClr val="0000FF"/>
                </a:solidFill>
              </a:rPr>
              <a:t>user file directory </a:t>
            </a:r>
            <a:r>
              <a:rPr lang="en-US" altLang="zh-CN" sz="2400" dirty="0"/>
              <a:t>for each user.</a:t>
            </a:r>
            <a:endParaRPr lang="en-US" altLang="zh-CN" sz="2400" dirty="0"/>
          </a:p>
          <a:p>
            <a:pPr lvl="1">
              <a:spcBef>
                <a:spcPts val="200"/>
              </a:spcBef>
            </a:pPr>
            <a:r>
              <a:rPr lang="en-US" altLang="zh-CN" dirty="0"/>
              <a:t>Master file directory contains entry for each user, indexed by user name or account number.</a:t>
            </a:r>
            <a:br>
              <a:rPr lang="en-US" altLang="zh-CN" dirty="0"/>
            </a:br>
            <a:r>
              <a:rPr lang="en-US" altLang="zh-CN" dirty="0"/>
              <a:t>provides address and access control information.</a:t>
            </a:r>
            <a:endParaRPr lang="en-US" altLang="zh-CN" dirty="0"/>
          </a:p>
          <a:p>
            <a:pPr lvl="1">
              <a:spcBef>
                <a:spcPts val="200"/>
              </a:spcBef>
            </a:pPr>
            <a:r>
              <a:rPr lang="en-US" altLang="zh-CN" dirty="0"/>
              <a:t>Each user file directory is a simple list of files for that user. </a:t>
            </a:r>
            <a:endParaRPr lang="en-US" altLang="zh-CN" dirty="0"/>
          </a:p>
          <a:p>
            <a:pPr>
              <a:spcBef>
                <a:spcPts val="200"/>
              </a:spcBef>
            </a:pPr>
            <a:r>
              <a:rPr lang="en-US" altLang="zh-CN" sz="2400" dirty="0"/>
              <a:t>Different users may have files with the same name.</a:t>
            </a:r>
            <a:endParaRPr lang="en-US" altLang="zh-CN" sz="2400" dirty="0"/>
          </a:p>
          <a:p>
            <a:pPr>
              <a:spcBef>
                <a:spcPts val="200"/>
              </a:spcBef>
            </a:pPr>
            <a:r>
              <a:rPr lang="en-US" altLang="zh-CN" sz="2400" dirty="0"/>
              <a:t>Efficient searching.</a:t>
            </a:r>
            <a:endParaRPr lang="en-US" altLang="zh-CN" sz="2400" dirty="0"/>
          </a:p>
          <a:p>
            <a:pPr>
              <a:spcBef>
                <a:spcPts val="200"/>
              </a:spcBef>
            </a:pPr>
            <a:r>
              <a:rPr lang="en-US" altLang="zh-CN" sz="2400" dirty="0"/>
              <a:t>No grouping capability.</a:t>
            </a:r>
            <a:endParaRPr lang="en-US" altLang="zh-CN" sz="2400" dirty="0"/>
          </a:p>
          <a:p>
            <a:pPr>
              <a:spcBef>
                <a:spcPts val="200"/>
              </a:spcBef>
            </a:pPr>
            <a:r>
              <a:rPr lang="en-US" altLang="zh-CN" sz="2400" dirty="0"/>
              <a:t>File sharing?</a:t>
            </a:r>
            <a:endParaRPr lang="en-US" altLang="zh-CN" sz="2400" dirty="0"/>
          </a:p>
          <a:p>
            <a:pPr lvl="1">
              <a:spcBef>
                <a:spcPts val="200"/>
              </a:spcBef>
            </a:pPr>
            <a:r>
              <a:rPr lang="en-US" altLang="zh-CN" dirty="0"/>
              <a:t>Path name. defined by a user name and a file name.</a:t>
            </a:r>
            <a:endParaRPr lang="en-US" altLang="zh-CN" dirty="0"/>
          </a:p>
          <a:p>
            <a:pPr lvl="1">
              <a:spcBef>
                <a:spcPts val="200"/>
              </a:spcBef>
            </a:pPr>
            <a:r>
              <a:rPr lang="en-US" altLang="zh-CN" dirty="0"/>
              <a:t>Special user directory, containing system files.</a:t>
            </a:r>
            <a:endParaRPr lang="en-US" altLang="zh-CN" dirty="0"/>
          </a:p>
          <a:p>
            <a:pPr lvl="1">
              <a:spcBef>
                <a:spcPts val="200"/>
              </a:spcBef>
            </a:pPr>
            <a:r>
              <a:rPr lang="en-US" altLang="zh-CN" dirty="0">
                <a:solidFill>
                  <a:srgbClr val="0000FF"/>
                </a:solidFill>
              </a:rPr>
              <a:t>Search</a:t>
            </a:r>
            <a:r>
              <a:rPr lang="en-US" altLang="zh-CN" dirty="0"/>
              <a:t> </a:t>
            </a:r>
            <a:r>
              <a:rPr lang="en-US" altLang="zh-CN" dirty="0">
                <a:solidFill>
                  <a:srgbClr val="0000FF"/>
                </a:solidFill>
              </a:rPr>
              <a:t>path</a:t>
            </a:r>
            <a:r>
              <a:rPr lang="en-US" altLang="zh-CN" dirty="0"/>
              <a:t>, the sequence of directories searched.</a:t>
            </a:r>
            <a:endParaRPr lang="en-US" altLang="zh-CN" dirty="0"/>
          </a:p>
        </p:txBody>
      </p:sp>
      <p:sp>
        <p:nvSpPr>
          <p:cNvPr id="60" name="灯片编号占位符 3"/>
          <p:cNvSpPr>
            <a:spLocks noGrp="1"/>
          </p:cNvSpPr>
          <p:nvPr>
            <p:ph type="sldNum" sz="quarter" idx="10"/>
          </p:nvPr>
        </p:nvSpPr>
        <p:spPr/>
        <p:txBody>
          <a:bodyPr/>
          <a:lstStyle/>
          <a:p>
            <a:fld id="{457367C0-B0A1-4AA9-BF75-54DA2E0C676D}" type="slidenum">
              <a:rPr lang="en-US" altLang="zh-CN"/>
            </a:fld>
            <a:endParaRPr lang="en-US" altLang="zh-CN"/>
          </a:p>
        </p:txBody>
      </p:sp>
      <p:pic>
        <p:nvPicPr>
          <p:cNvPr id="4" name="图片 3"/>
          <p:cNvPicPr>
            <a:picLocks noChangeAspect="1"/>
          </p:cNvPicPr>
          <p:nvPr/>
        </p:nvPicPr>
        <p:blipFill>
          <a:blip r:embed="rId1"/>
          <a:stretch>
            <a:fillRect/>
          </a:stretch>
        </p:blipFill>
        <p:spPr>
          <a:xfrm>
            <a:off x="6617283" y="98630"/>
            <a:ext cx="5374372" cy="20702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animEffect transition="in" filter="wipe(left)">
                                      <p:cBhvr>
                                        <p:cTn id="7" dur="500"/>
                                        <p:tgtEl>
                                          <p:spTgt spid="229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9379">
                                            <p:txEl>
                                              <p:pRg st="1" end="1"/>
                                            </p:txEl>
                                          </p:spTgt>
                                        </p:tgtEl>
                                        <p:attrNameLst>
                                          <p:attrName>style.visibility</p:attrName>
                                        </p:attrNameLst>
                                      </p:cBhvr>
                                      <p:to>
                                        <p:strVal val="visible"/>
                                      </p:to>
                                    </p:set>
                                    <p:animEffect transition="in" filter="wipe(left)">
                                      <p:cBhvr>
                                        <p:cTn id="12" dur="500"/>
                                        <p:tgtEl>
                                          <p:spTgt spid="22937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29379">
                                            <p:txEl>
                                              <p:pRg st="2" end="2"/>
                                            </p:txEl>
                                          </p:spTgt>
                                        </p:tgtEl>
                                        <p:attrNameLst>
                                          <p:attrName>style.visibility</p:attrName>
                                        </p:attrNameLst>
                                      </p:cBhvr>
                                      <p:to>
                                        <p:strVal val="visible"/>
                                      </p:to>
                                    </p:set>
                                    <p:animEffect transition="in" filter="wipe(left)">
                                      <p:cBhvr>
                                        <p:cTn id="15" dur="500"/>
                                        <p:tgtEl>
                                          <p:spTgt spid="22937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29379">
                                            <p:txEl>
                                              <p:pRg st="3" end="3"/>
                                            </p:txEl>
                                          </p:spTgt>
                                        </p:tgtEl>
                                        <p:attrNameLst>
                                          <p:attrName>style.visibility</p:attrName>
                                        </p:attrNameLst>
                                      </p:cBhvr>
                                      <p:to>
                                        <p:strVal val="visible"/>
                                      </p:to>
                                    </p:set>
                                    <p:animEffect transition="in" filter="wipe(left)">
                                      <p:cBhvr>
                                        <p:cTn id="18" dur="500"/>
                                        <p:tgtEl>
                                          <p:spTgt spid="22937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29379">
                                            <p:txEl>
                                              <p:pRg st="4" end="4"/>
                                            </p:txEl>
                                          </p:spTgt>
                                        </p:tgtEl>
                                        <p:attrNameLst>
                                          <p:attrName>style.visibility</p:attrName>
                                        </p:attrNameLst>
                                      </p:cBhvr>
                                      <p:to>
                                        <p:strVal val="visible"/>
                                      </p:to>
                                    </p:set>
                                    <p:animEffect transition="in" filter="wipe(left)">
                                      <p:cBhvr>
                                        <p:cTn id="23" dur="500"/>
                                        <p:tgtEl>
                                          <p:spTgt spid="22937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29379">
                                            <p:txEl>
                                              <p:pRg st="5" end="5"/>
                                            </p:txEl>
                                          </p:spTgt>
                                        </p:tgtEl>
                                        <p:attrNameLst>
                                          <p:attrName>style.visibility</p:attrName>
                                        </p:attrNameLst>
                                      </p:cBhvr>
                                      <p:to>
                                        <p:strVal val="visible"/>
                                      </p:to>
                                    </p:set>
                                    <p:animEffect transition="in" filter="wipe(left)">
                                      <p:cBhvr>
                                        <p:cTn id="28" dur="500"/>
                                        <p:tgtEl>
                                          <p:spTgt spid="22937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29379">
                                            <p:txEl>
                                              <p:pRg st="6" end="6"/>
                                            </p:txEl>
                                          </p:spTgt>
                                        </p:tgtEl>
                                        <p:attrNameLst>
                                          <p:attrName>style.visibility</p:attrName>
                                        </p:attrNameLst>
                                      </p:cBhvr>
                                      <p:to>
                                        <p:strVal val="visible"/>
                                      </p:to>
                                    </p:set>
                                    <p:animEffect transition="in" filter="wipe(left)">
                                      <p:cBhvr>
                                        <p:cTn id="33" dur="500"/>
                                        <p:tgtEl>
                                          <p:spTgt spid="229379">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9379">
                                            <p:txEl>
                                              <p:pRg st="7" end="7"/>
                                            </p:txEl>
                                          </p:spTgt>
                                        </p:tgtEl>
                                        <p:attrNameLst>
                                          <p:attrName>style.visibility</p:attrName>
                                        </p:attrNameLst>
                                      </p:cBhvr>
                                      <p:to>
                                        <p:strVal val="visible"/>
                                      </p:to>
                                    </p:set>
                                    <p:animEffect transition="in" filter="wipe(left)">
                                      <p:cBhvr>
                                        <p:cTn id="38" dur="500"/>
                                        <p:tgtEl>
                                          <p:spTgt spid="229379">
                                            <p:txEl>
                                              <p:pRg st="7" end="7"/>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29379">
                                            <p:txEl>
                                              <p:pRg st="8" end="8"/>
                                            </p:txEl>
                                          </p:spTgt>
                                        </p:tgtEl>
                                        <p:attrNameLst>
                                          <p:attrName>style.visibility</p:attrName>
                                        </p:attrNameLst>
                                      </p:cBhvr>
                                      <p:to>
                                        <p:strVal val="visible"/>
                                      </p:to>
                                    </p:set>
                                    <p:animEffect transition="in" filter="wipe(left)">
                                      <p:cBhvr>
                                        <p:cTn id="41" dur="500"/>
                                        <p:tgtEl>
                                          <p:spTgt spid="229379">
                                            <p:txEl>
                                              <p:pRg st="8" end="8"/>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29379">
                                            <p:txEl>
                                              <p:pRg st="9" end="9"/>
                                            </p:txEl>
                                          </p:spTgt>
                                        </p:tgtEl>
                                        <p:attrNameLst>
                                          <p:attrName>style.visibility</p:attrName>
                                        </p:attrNameLst>
                                      </p:cBhvr>
                                      <p:to>
                                        <p:strVal val="visible"/>
                                      </p:to>
                                    </p:set>
                                    <p:animEffect transition="in" filter="wipe(left)">
                                      <p:cBhvr>
                                        <p:cTn id="44" dur="500"/>
                                        <p:tgtEl>
                                          <p:spTgt spid="229379">
                                            <p:txEl>
                                              <p:pRg st="9" end="9"/>
                                            </p:tx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29379">
                                            <p:txEl>
                                              <p:pRg st="10" end="10"/>
                                            </p:txEl>
                                          </p:spTgt>
                                        </p:tgtEl>
                                        <p:attrNameLst>
                                          <p:attrName>style.visibility</p:attrName>
                                        </p:attrNameLst>
                                      </p:cBhvr>
                                      <p:to>
                                        <p:strVal val="visible"/>
                                      </p:to>
                                    </p:set>
                                    <p:animEffect transition="in" filter="wipe(left)">
                                      <p:cBhvr>
                                        <p:cTn id="47" dur="500"/>
                                        <p:tgtEl>
                                          <p:spTgt spid="2293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autoUpdateAnimBg="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Overview of File Management</a:t>
            </a:r>
            <a:endParaRPr lang="zh-CN" altLang="en-US" dirty="0"/>
          </a:p>
        </p:txBody>
      </p:sp>
      <p:sp>
        <p:nvSpPr>
          <p:cNvPr id="176131" name="Rectangle 3"/>
          <p:cNvSpPr>
            <a:spLocks noGrp="1" noChangeArrowheads="1"/>
          </p:cNvSpPr>
          <p:nvPr>
            <p:ph idx="1"/>
          </p:nvPr>
        </p:nvSpPr>
        <p:spPr/>
        <p:txBody>
          <a:bodyPr/>
          <a:lstStyle/>
          <a:p>
            <a:r>
              <a:rPr lang="en-US" altLang="zh-CN" dirty="0"/>
              <a:t>File Management</a:t>
            </a:r>
            <a:endParaRPr lang="en-US" altLang="zh-CN" dirty="0"/>
          </a:p>
          <a:p>
            <a:pPr lvl="1"/>
            <a:r>
              <a:rPr lang="en-US" altLang="zh-CN" dirty="0"/>
              <a:t>File management system is considered part of the operating system.</a:t>
            </a:r>
            <a:endParaRPr lang="en-US" altLang="zh-CN" dirty="0"/>
          </a:p>
          <a:p>
            <a:pPr lvl="1"/>
            <a:r>
              <a:rPr lang="en-US" altLang="zh-CN" dirty="0"/>
              <a:t>Input to applications is by means of a file.</a:t>
            </a:r>
            <a:endParaRPr lang="en-US" altLang="zh-CN" dirty="0"/>
          </a:p>
          <a:p>
            <a:pPr lvl="1"/>
            <a:r>
              <a:rPr lang="en-US" altLang="zh-CN" dirty="0"/>
              <a:t>Output is saved in a file for long-term storage.</a:t>
            </a:r>
            <a:endParaRPr lang="en-US" altLang="zh-CN" dirty="0"/>
          </a:p>
          <a:p>
            <a:r>
              <a:rPr lang="en-US" altLang="zh-CN" dirty="0"/>
              <a:t>File Management System</a:t>
            </a:r>
            <a:endParaRPr lang="en-US" altLang="zh-CN" dirty="0"/>
          </a:p>
          <a:p>
            <a:pPr lvl="1"/>
            <a:r>
              <a:rPr lang="en-US" altLang="zh-CN" dirty="0"/>
              <a:t>The way a user of application may access files.</a:t>
            </a:r>
            <a:endParaRPr lang="en-US" altLang="zh-CN" dirty="0"/>
          </a:p>
          <a:p>
            <a:pPr lvl="1"/>
            <a:r>
              <a:rPr lang="en-US" altLang="zh-CN" dirty="0"/>
              <a:t>Programmer does not need to develop file management software.</a:t>
            </a:r>
            <a:endParaRPr lang="en-US" altLang="zh-CN" dirty="0"/>
          </a:p>
        </p:txBody>
      </p:sp>
      <p:sp>
        <p:nvSpPr>
          <p:cNvPr id="4" name="灯片编号占位符 3"/>
          <p:cNvSpPr>
            <a:spLocks noGrp="1"/>
          </p:cNvSpPr>
          <p:nvPr>
            <p:ph type="sldNum" sz="quarter" idx="10"/>
          </p:nvPr>
        </p:nvSpPr>
        <p:spPr/>
        <p:txBody>
          <a:bodyPr/>
          <a:lstStyle/>
          <a:p>
            <a:fld id="{26E19405-0B69-404D-A87A-3993F6C55939}" type="slidenum">
              <a:rPr lang="en-US" altLang="zh-CN"/>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wipe(left)">
                                      <p:cBhvr>
                                        <p:cTn id="7" dur="500"/>
                                        <p:tgtEl>
                                          <p:spTgt spid="17613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6131">
                                            <p:txEl>
                                              <p:pRg st="1" end="1"/>
                                            </p:txEl>
                                          </p:spTgt>
                                        </p:tgtEl>
                                        <p:attrNameLst>
                                          <p:attrName>style.visibility</p:attrName>
                                        </p:attrNameLst>
                                      </p:cBhvr>
                                      <p:to>
                                        <p:strVal val="visible"/>
                                      </p:to>
                                    </p:set>
                                    <p:animEffect transition="in" filter="wipe(left)">
                                      <p:cBhvr>
                                        <p:cTn id="10" dur="500"/>
                                        <p:tgtEl>
                                          <p:spTgt spid="17613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6131">
                                            <p:txEl>
                                              <p:pRg st="2" end="2"/>
                                            </p:txEl>
                                          </p:spTgt>
                                        </p:tgtEl>
                                        <p:attrNameLst>
                                          <p:attrName>style.visibility</p:attrName>
                                        </p:attrNameLst>
                                      </p:cBhvr>
                                      <p:to>
                                        <p:strVal val="visible"/>
                                      </p:to>
                                    </p:set>
                                    <p:animEffect transition="in" filter="wipe(left)">
                                      <p:cBhvr>
                                        <p:cTn id="13" dur="500"/>
                                        <p:tgtEl>
                                          <p:spTgt spid="17613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76131">
                                            <p:txEl>
                                              <p:pRg st="3" end="3"/>
                                            </p:txEl>
                                          </p:spTgt>
                                        </p:tgtEl>
                                        <p:attrNameLst>
                                          <p:attrName>style.visibility</p:attrName>
                                        </p:attrNameLst>
                                      </p:cBhvr>
                                      <p:to>
                                        <p:strVal val="visible"/>
                                      </p:to>
                                    </p:set>
                                    <p:animEffect transition="in" filter="wipe(left)">
                                      <p:cBhvr>
                                        <p:cTn id="16" dur="500"/>
                                        <p:tgtEl>
                                          <p:spTgt spid="17613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6131">
                                            <p:txEl>
                                              <p:pRg st="4" end="4"/>
                                            </p:txEl>
                                          </p:spTgt>
                                        </p:tgtEl>
                                        <p:attrNameLst>
                                          <p:attrName>style.visibility</p:attrName>
                                        </p:attrNameLst>
                                      </p:cBhvr>
                                      <p:to>
                                        <p:strVal val="visible"/>
                                      </p:to>
                                    </p:set>
                                    <p:animEffect transition="in" filter="wipe(left)">
                                      <p:cBhvr>
                                        <p:cTn id="21" dur="500"/>
                                        <p:tgtEl>
                                          <p:spTgt spid="176131">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76131">
                                            <p:txEl>
                                              <p:pRg st="5" end="5"/>
                                            </p:txEl>
                                          </p:spTgt>
                                        </p:tgtEl>
                                        <p:attrNameLst>
                                          <p:attrName>style.visibility</p:attrName>
                                        </p:attrNameLst>
                                      </p:cBhvr>
                                      <p:to>
                                        <p:strVal val="visible"/>
                                      </p:to>
                                    </p:set>
                                    <p:animEffect transition="in" filter="wipe(left)">
                                      <p:cBhvr>
                                        <p:cTn id="24" dur="500"/>
                                        <p:tgtEl>
                                          <p:spTgt spid="176131">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76131">
                                            <p:txEl>
                                              <p:pRg st="6" end="6"/>
                                            </p:txEl>
                                          </p:spTgt>
                                        </p:tgtEl>
                                        <p:attrNameLst>
                                          <p:attrName>style.visibility</p:attrName>
                                        </p:attrNameLst>
                                      </p:cBhvr>
                                      <p:to>
                                        <p:strVal val="visible"/>
                                      </p:to>
                                    </p:set>
                                    <p:animEffect transition="in" filter="wipe(left)">
                                      <p:cBhvr>
                                        <p:cTn id="27" dur="500"/>
                                        <p:tgtEl>
                                          <p:spTgt spid="1761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Tree-Structured Directories</a:t>
            </a:r>
            <a:endParaRPr lang="zh-CN" altLang="en-US" dirty="0"/>
          </a:p>
        </p:txBody>
      </p:sp>
      <p:sp>
        <p:nvSpPr>
          <p:cNvPr id="2" name="内容占位符 1"/>
          <p:cNvSpPr>
            <a:spLocks noGrp="1"/>
          </p:cNvSpPr>
          <p:nvPr>
            <p:ph sz="half" idx="1"/>
          </p:nvPr>
        </p:nvSpPr>
        <p:spPr>
          <a:xfrm>
            <a:off x="409253" y="1088740"/>
            <a:ext cx="7200000" cy="5580000"/>
          </a:xfrm>
        </p:spPr>
        <p:txBody>
          <a:bodyPr>
            <a:normAutofit/>
          </a:bodyPr>
          <a:lstStyle/>
          <a:p>
            <a:pPr>
              <a:lnSpc>
                <a:spcPct val="110000"/>
              </a:lnSpc>
              <a:spcBef>
                <a:spcPts val="0"/>
              </a:spcBef>
            </a:pPr>
            <a:r>
              <a:rPr lang="en-US" altLang="zh-CN" dirty="0"/>
              <a:t>the most common directory structure.</a:t>
            </a:r>
            <a:endParaRPr lang="en-US" altLang="zh-CN" dirty="0"/>
          </a:p>
          <a:p>
            <a:pPr>
              <a:lnSpc>
                <a:spcPct val="110000"/>
              </a:lnSpc>
              <a:spcBef>
                <a:spcPts val="0"/>
              </a:spcBef>
            </a:pPr>
            <a:r>
              <a:rPr lang="en-US" altLang="zh-CN" kern="1200" dirty="0">
                <a:latin typeface="Times New Roman" panose="02020603050405020304" pitchFamily="18" charset="0"/>
                <a:ea typeface="宋体" panose="02010600030101010101" pitchFamily="2" charset="-122"/>
              </a:rPr>
              <a:t>every file has a unique path name.</a:t>
            </a:r>
            <a:endParaRPr lang="en-US" altLang="zh-CN" dirty="0"/>
          </a:p>
          <a:p>
            <a:pPr>
              <a:lnSpc>
                <a:spcPct val="110000"/>
              </a:lnSpc>
              <a:spcBef>
                <a:spcPts val="0"/>
              </a:spcBef>
            </a:pPr>
            <a:r>
              <a:rPr lang="en-US" altLang="zh-CN" dirty="0"/>
              <a:t>Allow users to create their own sub-directories and to </a:t>
            </a:r>
            <a:r>
              <a:rPr lang="en-US" altLang="zh-CN" dirty="0" err="1"/>
              <a:t>reganize</a:t>
            </a:r>
            <a:r>
              <a:rPr lang="en-US" altLang="zh-CN" dirty="0"/>
              <a:t> their files.</a:t>
            </a:r>
            <a:endParaRPr lang="en-US" altLang="zh-CN" dirty="0"/>
          </a:p>
          <a:p>
            <a:pPr>
              <a:lnSpc>
                <a:spcPct val="110000"/>
              </a:lnSpc>
              <a:spcBef>
                <a:spcPts val="0"/>
              </a:spcBef>
            </a:pPr>
            <a:r>
              <a:rPr lang="en-US" altLang="zh-CN" dirty="0"/>
              <a:t>Each user directory may have one or more sub-directories and files as entries.</a:t>
            </a:r>
            <a:endParaRPr lang="en-US" altLang="zh-CN" dirty="0"/>
          </a:p>
          <a:p>
            <a:pPr>
              <a:lnSpc>
                <a:spcPct val="110000"/>
              </a:lnSpc>
              <a:spcBef>
                <a:spcPts val="0"/>
              </a:spcBef>
            </a:pPr>
            <a:r>
              <a:rPr lang="en-US" altLang="zh-CN" dirty="0"/>
              <a:t>All directories have the same internal format.</a:t>
            </a:r>
            <a:br>
              <a:rPr lang="en-US" altLang="zh-CN" dirty="0"/>
            </a:br>
            <a:r>
              <a:rPr lang="en-US" altLang="zh-CN" dirty="0">
                <a:solidFill>
                  <a:srgbClr val="0000FF"/>
                </a:solidFill>
              </a:rPr>
              <a:t>One bit </a:t>
            </a:r>
            <a:r>
              <a:rPr lang="en-US" altLang="zh-CN" dirty="0"/>
              <a:t>in each entry defines the entry as </a:t>
            </a:r>
            <a:r>
              <a:rPr lang="en-US" altLang="zh-CN" dirty="0">
                <a:solidFill>
                  <a:srgbClr val="0000FF"/>
                </a:solidFill>
              </a:rPr>
              <a:t>a file(0) </a:t>
            </a:r>
            <a:r>
              <a:rPr lang="en-US" altLang="zh-CN" dirty="0"/>
              <a:t>or as a </a:t>
            </a:r>
            <a:r>
              <a:rPr lang="en-US" altLang="zh-CN" dirty="0">
                <a:solidFill>
                  <a:srgbClr val="0000FF"/>
                </a:solidFill>
              </a:rPr>
              <a:t>subdirectory(1).</a:t>
            </a:r>
            <a:endParaRPr lang="en-US" altLang="zh-CN" dirty="0">
              <a:solidFill>
                <a:srgbClr val="0000FF"/>
              </a:solidFill>
            </a:endParaRPr>
          </a:p>
          <a:p>
            <a:pPr>
              <a:lnSpc>
                <a:spcPct val="110000"/>
              </a:lnSpc>
              <a:spcBef>
                <a:spcPts val="0"/>
              </a:spcBef>
            </a:pPr>
            <a:endParaRPr lang="zh-CN" altLang="en-US" dirty="0"/>
          </a:p>
        </p:txBody>
      </p:sp>
      <p:pic>
        <p:nvPicPr>
          <p:cNvPr id="8" name="Picture 2"/>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7626650" y="1915354"/>
            <a:ext cx="4320000" cy="298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灯片编号占位符 3"/>
          <p:cNvSpPr>
            <a:spLocks noGrp="1"/>
          </p:cNvSpPr>
          <p:nvPr>
            <p:ph type="sldNum" sz="quarter" idx="10"/>
          </p:nvPr>
        </p:nvSpPr>
        <p:spPr/>
        <p:txBody>
          <a:bodyPr/>
          <a:lstStyle/>
          <a:p>
            <a:fld id="{4CC61A36-559F-4AD8-B4C0-DF848B427783}" type="slidenum">
              <a:rPr lang="en-US" altLang="zh-CN"/>
            </a:fld>
            <a:endParaRPr lang="en-US" altLang="zh-CN"/>
          </a:p>
        </p:txBody>
      </p:sp>
      <p:sp>
        <p:nvSpPr>
          <p:cNvPr id="6" name="圆角矩形 5"/>
          <p:cNvSpPr/>
          <p:nvPr/>
        </p:nvSpPr>
        <p:spPr bwMode="auto">
          <a:xfrm>
            <a:off x="11136559" y="998729"/>
            <a:ext cx="786435" cy="1035115"/>
          </a:xfrm>
          <a:prstGeom prst="roundRect">
            <a:avLst>
              <a:gd name="adj" fmla="val 3292"/>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zh-CN" altLang="en-US" sz="2000" b="1" dirty="0">
                <a:latin typeface="楷体" panose="02010609060101010101" pitchFamily="49" charset="-122"/>
                <a:ea typeface="楷体" panose="02010609060101010101" pitchFamily="49" charset="-122"/>
              </a:rPr>
              <a:t>合理</a:t>
            </a:r>
            <a:endParaRPr lang="en-US" altLang="zh-CN" sz="2000" b="1" dirty="0">
              <a:latin typeface="楷体" panose="02010609060101010101" pitchFamily="49" charset="-122"/>
              <a:ea typeface="楷体" panose="02010609060101010101" pitchFamily="49" charset="-122"/>
            </a:endParaRPr>
          </a:p>
          <a:p>
            <a:pPr algn="ctr"/>
            <a:r>
              <a:rPr lang="zh-CN" altLang="en-US" sz="2000" b="1" dirty="0">
                <a:latin typeface="楷体" panose="02010609060101010101" pitchFamily="49" charset="-122"/>
                <a:ea typeface="楷体" panose="02010609060101010101" pitchFamily="49" charset="-122"/>
              </a:rPr>
              <a:t>方便</a:t>
            </a:r>
            <a:endParaRPr lang="en-US" altLang="zh-CN" sz="2000" b="1" dirty="0">
              <a:latin typeface="楷体" panose="02010609060101010101" pitchFamily="49" charset="-122"/>
              <a:ea typeface="楷体" panose="02010609060101010101" pitchFamily="49" charset="-122"/>
            </a:endParaRPr>
          </a:p>
          <a:p>
            <a:pPr algn="ctr"/>
            <a:r>
              <a:rPr lang="zh-CN" altLang="en-US" sz="2000" b="1" dirty="0">
                <a:latin typeface="楷体" panose="02010609060101010101" pitchFamily="49" charset="-122"/>
                <a:ea typeface="楷体" panose="02010609060101010101" pitchFamily="49" charset="-122"/>
              </a:rPr>
              <a:t>高效</a:t>
            </a:r>
            <a:endParaRPr lang="zh-CN" altLang="en-US" sz="20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ltLang="zh-CN" dirty="0"/>
              <a:t>Tree-Structured Directories</a:t>
            </a:r>
            <a:endParaRPr lang="en-US" altLang="zh-CN" dirty="0"/>
          </a:p>
        </p:txBody>
      </p:sp>
      <p:sp>
        <p:nvSpPr>
          <p:cNvPr id="233475" name="Rectangle 3"/>
          <p:cNvSpPr>
            <a:spLocks noGrp="1" noChangeArrowheads="1"/>
          </p:cNvSpPr>
          <p:nvPr>
            <p:ph idx="1"/>
          </p:nvPr>
        </p:nvSpPr>
        <p:spPr/>
        <p:txBody>
          <a:bodyPr>
            <a:normAutofit/>
          </a:bodyPr>
          <a:lstStyle/>
          <a:p>
            <a:r>
              <a:rPr lang="en-US" altLang="zh-CN" dirty="0"/>
              <a:t>Efficient searching</a:t>
            </a:r>
            <a:endParaRPr lang="en-US" altLang="zh-CN" dirty="0"/>
          </a:p>
          <a:p>
            <a:r>
              <a:rPr lang="en-US" altLang="zh-CN" dirty="0"/>
              <a:t>convenient Naming</a:t>
            </a:r>
            <a:endParaRPr lang="en-US" altLang="zh-CN" dirty="0"/>
          </a:p>
          <a:p>
            <a:r>
              <a:rPr lang="en-US" altLang="zh-CN" dirty="0"/>
              <a:t>Grouping Capability</a:t>
            </a:r>
            <a:endParaRPr lang="en-US" altLang="zh-CN" dirty="0"/>
          </a:p>
          <a:p>
            <a:r>
              <a:rPr lang="en-US" altLang="zh-CN" dirty="0">
                <a:solidFill>
                  <a:srgbClr val="0000FF"/>
                </a:solidFill>
              </a:rPr>
              <a:t>Current directory</a:t>
            </a:r>
            <a:r>
              <a:rPr lang="en-US" altLang="zh-CN" dirty="0"/>
              <a:t> (</a:t>
            </a:r>
            <a:r>
              <a:rPr lang="en-US" altLang="zh-CN" dirty="0">
                <a:solidFill>
                  <a:srgbClr val="0000FF"/>
                </a:solidFill>
              </a:rPr>
              <a:t>working directory</a:t>
            </a:r>
            <a:r>
              <a:rPr lang="en-US" altLang="zh-CN" dirty="0"/>
              <a:t>)</a:t>
            </a:r>
            <a:endParaRPr lang="en-US" altLang="zh-CN" dirty="0"/>
          </a:p>
          <a:p>
            <a:pPr lvl="1"/>
            <a:r>
              <a:rPr lang="en-US" altLang="zh-CN" dirty="0"/>
              <a:t>In accounting file, a pointer/the name of the user's initial directory.</a:t>
            </a:r>
            <a:endParaRPr lang="en-US" altLang="zh-CN" dirty="0"/>
          </a:p>
          <a:p>
            <a:pPr lvl="1"/>
            <a:r>
              <a:rPr lang="en-US" altLang="zh-CN" dirty="0"/>
              <a:t>Copied to a local variable for this user.</a:t>
            </a:r>
            <a:endParaRPr lang="en-US" altLang="zh-CN" dirty="0"/>
          </a:p>
          <a:p>
            <a:r>
              <a:rPr lang="en-US" altLang="zh-CN" dirty="0"/>
              <a:t>Change current directory:    cd /spell/mail/prog</a:t>
            </a:r>
            <a:endParaRPr lang="en-US" altLang="zh-CN" dirty="0"/>
          </a:p>
          <a:p>
            <a:r>
              <a:rPr lang="en-US" altLang="zh-CN" dirty="0">
                <a:solidFill>
                  <a:srgbClr val="0000FF"/>
                </a:solidFill>
              </a:rPr>
              <a:t>Absolute</a:t>
            </a:r>
            <a:r>
              <a:rPr lang="en-US" altLang="zh-CN" dirty="0"/>
              <a:t> or </a:t>
            </a:r>
            <a:r>
              <a:rPr lang="en-US" altLang="zh-CN" dirty="0">
                <a:solidFill>
                  <a:srgbClr val="0000FF"/>
                </a:solidFill>
              </a:rPr>
              <a:t>relative</a:t>
            </a:r>
            <a:r>
              <a:rPr lang="en-US" altLang="zh-CN" dirty="0"/>
              <a:t> path name</a:t>
            </a:r>
            <a:endParaRPr lang="en-US" altLang="zh-CN" dirty="0"/>
          </a:p>
          <a:p>
            <a:r>
              <a:rPr lang="en-US" altLang="zh-CN" dirty="0"/>
              <a:t>Creating a new file is done in current directory.</a:t>
            </a:r>
            <a:endParaRPr lang="en-US" altLang="zh-CN" dirty="0"/>
          </a:p>
          <a:p>
            <a:r>
              <a:rPr lang="en-US" altLang="zh-CN" dirty="0">
                <a:solidFill>
                  <a:srgbClr val="0000FF"/>
                </a:solidFill>
              </a:rPr>
              <a:t>Delete</a:t>
            </a:r>
            <a:r>
              <a:rPr lang="en-US" altLang="zh-CN" dirty="0"/>
              <a:t> a file:     </a:t>
            </a:r>
            <a:r>
              <a:rPr lang="en-US" altLang="zh-CN" sz="2800" dirty="0"/>
              <a:t>rm &lt;file-name&gt;</a:t>
            </a:r>
            <a:endParaRPr lang="en-US" altLang="zh-CN" sz="2800" dirty="0"/>
          </a:p>
        </p:txBody>
      </p:sp>
      <p:sp>
        <p:nvSpPr>
          <p:cNvPr id="4" name="灯片编号占位符 3"/>
          <p:cNvSpPr>
            <a:spLocks noGrp="1"/>
          </p:cNvSpPr>
          <p:nvPr>
            <p:ph type="sldNum" sz="quarter" idx="10"/>
          </p:nvPr>
        </p:nvSpPr>
        <p:spPr/>
        <p:txBody>
          <a:bodyPr/>
          <a:lstStyle/>
          <a:p>
            <a:fld id="{2C3E4FDE-5F39-4648-9461-73FD88C465A8}"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Effect transition="in" filter="wipe(left)">
                                      <p:cBhvr>
                                        <p:cTn id="7" dur="500"/>
                                        <p:tgtEl>
                                          <p:spTgt spid="23347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3475">
                                            <p:txEl>
                                              <p:pRg st="1" end="1"/>
                                            </p:txEl>
                                          </p:spTgt>
                                        </p:tgtEl>
                                        <p:attrNameLst>
                                          <p:attrName>style.visibility</p:attrName>
                                        </p:attrNameLst>
                                      </p:cBhvr>
                                      <p:to>
                                        <p:strVal val="visible"/>
                                      </p:to>
                                    </p:set>
                                    <p:animEffect transition="in" filter="wipe(left)">
                                      <p:cBhvr>
                                        <p:cTn id="10" dur="500"/>
                                        <p:tgtEl>
                                          <p:spTgt spid="23347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33475">
                                            <p:txEl>
                                              <p:pRg st="2" end="2"/>
                                            </p:txEl>
                                          </p:spTgt>
                                        </p:tgtEl>
                                        <p:attrNameLst>
                                          <p:attrName>style.visibility</p:attrName>
                                        </p:attrNameLst>
                                      </p:cBhvr>
                                      <p:to>
                                        <p:strVal val="visible"/>
                                      </p:to>
                                    </p:set>
                                    <p:animEffect transition="in" filter="wipe(left)">
                                      <p:cBhvr>
                                        <p:cTn id="13" dur="500"/>
                                        <p:tgtEl>
                                          <p:spTgt spid="2334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33475">
                                            <p:txEl>
                                              <p:pRg st="3" end="3"/>
                                            </p:txEl>
                                          </p:spTgt>
                                        </p:tgtEl>
                                        <p:attrNameLst>
                                          <p:attrName>style.visibility</p:attrName>
                                        </p:attrNameLst>
                                      </p:cBhvr>
                                      <p:to>
                                        <p:strVal val="visible"/>
                                      </p:to>
                                    </p:set>
                                    <p:animEffect transition="in" filter="wipe(left)">
                                      <p:cBhvr>
                                        <p:cTn id="18" dur="500"/>
                                        <p:tgtEl>
                                          <p:spTgt spid="23347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33475">
                                            <p:txEl>
                                              <p:pRg st="4" end="4"/>
                                            </p:txEl>
                                          </p:spTgt>
                                        </p:tgtEl>
                                        <p:attrNameLst>
                                          <p:attrName>style.visibility</p:attrName>
                                        </p:attrNameLst>
                                      </p:cBhvr>
                                      <p:to>
                                        <p:strVal val="visible"/>
                                      </p:to>
                                    </p:set>
                                    <p:animEffect transition="in" filter="wipe(left)">
                                      <p:cBhvr>
                                        <p:cTn id="21" dur="500"/>
                                        <p:tgtEl>
                                          <p:spTgt spid="233475">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33475">
                                            <p:txEl>
                                              <p:pRg st="5" end="5"/>
                                            </p:txEl>
                                          </p:spTgt>
                                        </p:tgtEl>
                                        <p:attrNameLst>
                                          <p:attrName>style.visibility</p:attrName>
                                        </p:attrNameLst>
                                      </p:cBhvr>
                                      <p:to>
                                        <p:strVal val="visible"/>
                                      </p:to>
                                    </p:set>
                                    <p:animEffect transition="in" filter="wipe(left)">
                                      <p:cBhvr>
                                        <p:cTn id="24" dur="500"/>
                                        <p:tgtEl>
                                          <p:spTgt spid="23347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33475">
                                            <p:txEl>
                                              <p:pRg st="6" end="6"/>
                                            </p:txEl>
                                          </p:spTgt>
                                        </p:tgtEl>
                                        <p:attrNameLst>
                                          <p:attrName>style.visibility</p:attrName>
                                        </p:attrNameLst>
                                      </p:cBhvr>
                                      <p:to>
                                        <p:strVal val="visible"/>
                                      </p:to>
                                    </p:set>
                                    <p:animEffect transition="in" filter="wipe(left)">
                                      <p:cBhvr>
                                        <p:cTn id="29" dur="500"/>
                                        <p:tgtEl>
                                          <p:spTgt spid="23347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33475">
                                            <p:txEl>
                                              <p:pRg st="7" end="7"/>
                                            </p:txEl>
                                          </p:spTgt>
                                        </p:tgtEl>
                                        <p:attrNameLst>
                                          <p:attrName>style.visibility</p:attrName>
                                        </p:attrNameLst>
                                      </p:cBhvr>
                                      <p:to>
                                        <p:strVal val="visible"/>
                                      </p:to>
                                    </p:set>
                                    <p:animEffect transition="in" filter="wipe(left)">
                                      <p:cBhvr>
                                        <p:cTn id="34" dur="500"/>
                                        <p:tgtEl>
                                          <p:spTgt spid="23347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33475">
                                            <p:txEl>
                                              <p:pRg st="8" end="8"/>
                                            </p:txEl>
                                          </p:spTgt>
                                        </p:tgtEl>
                                        <p:attrNameLst>
                                          <p:attrName>style.visibility</p:attrName>
                                        </p:attrNameLst>
                                      </p:cBhvr>
                                      <p:to>
                                        <p:strVal val="visible"/>
                                      </p:to>
                                    </p:set>
                                    <p:animEffect transition="in" filter="wipe(left)">
                                      <p:cBhvr>
                                        <p:cTn id="39" dur="500"/>
                                        <p:tgtEl>
                                          <p:spTgt spid="23347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33475">
                                            <p:txEl>
                                              <p:pRg st="9" end="9"/>
                                            </p:txEl>
                                          </p:spTgt>
                                        </p:tgtEl>
                                        <p:attrNameLst>
                                          <p:attrName>style.visibility</p:attrName>
                                        </p:attrNameLst>
                                      </p:cBhvr>
                                      <p:to>
                                        <p:strVal val="visible"/>
                                      </p:to>
                                    </p:set>
                                    <p:animEffect transition="in" filter="wipe(left)">
                                      <p:cBhvr>
                                        <p:cTn id="44" dur="500"/>
                                        <p:tgtEl>
                                          <p:spTgt spid="2334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zh-CN" dirty="0"/>
              <a:t>Tree-Structured Directories</a:t>
            </a:r>
            <a:endParaRPr lang="en-US" altLang="zh-CN" dirty="0"/>
          </a:p>
        </p:txBody>
      </p:sp>
      <p:sp>
        <p:nvSpPr>
          <p:cNvPr id="235523" name="Rectangle 3"/>
          <p:cNvSpPr>
            <a:spLocks noGrp="1" noChangeArrowheads="1"/>
          </p:cNvSpPr>
          <p:nvPr>
            <p:ph idx="1"/>
          </p:nvPr>
        </p:nvSpPr>
        <p:spPr>
          <a:xfrm>
            <a:off x="396647" y="1089359"/>
            <a:ext cx="11520000" cy="2462959"/>
          </a:xfrm>
        </p:spPr>
        <p:txBody>
          <a:bodyPr>
            <a:normAutofit/>
          </a:bodyPr>
          <a:lstStyle/>
          <a:p>
            <a:pPr>
              <a:tabLst>
                <a:tab pos="2857500" algn="ctr"/>
              </a:tabLst>
            </a:pPr>
            <a:r>
              <a:rPr lang="en-US" altLang="zh-CN" dirty="0">
                <a:solidFill>
                  <a:srgbClr val="0000FF"/>
                </a:solidFill>
              </a:rPr>
              <a:t>Creating a new subdirectory</a:t>
            </a:r>
            <a:r>
              <a:rPr lang="en-US" altLang="zh-CN" dirty="0"/>
              <a:t> is done in current directory.</a:t>
            </a:r>
            <a:endParaRPr lang="en-US" altLang="zh-CN" dirty="0"/>
          </a:p>
          <a:p>
            <a:pPr marL="819150" lvl="1">
              <a:buNone/>
              <a:tabLst>
                <a:tab pos="2857500" algn="ctr"/>
              </a:tabLst>
            </a:pPr>
            <a:r>
              <a:rPr lang="en-US" altLang="zh-CN" sz="2800" dirty="0"/>
              <a:t>		</a:t>
            </a:r>
            <a:r>
              <a:rPr lang="en-US" altLang="zh-CN" sz="2800" dirty="0" err="1"/>
              <a:t>mkdir</a:t>
            </a:r>
            <a:r>
              <a:rPr lang="en-US" altLang="zh-CN" sz="2800" dirty="0"/>
              <a:t> &lt;</a:t>
            </a:r>
            <a:r>
              <a:rPr lang="en-US" altLang="zh-CN" sz="2800" dirty="0" err="1"/>
              <a:t>dir</a:t>
            </a:r>
            <a:r>
              <a:rPr lang="en-US" altLang="zh-CN" sz="2800" dirty="0"/>
              <a:t>-name&gt;</a:t>
            </a:r>
            <a:endParaRPr lang="en-US" altLang="zh-CN" sz="2800" dirty="0"/>
          </a:p>
          <a:p>
            <a:pPr marL="819150" lvl="1">
              <a:buNone/>
              <a:tabLst>
                <a:tab pos="2857500" algn="ctr"/>
              </a:tabLst>
            </a:pPr>
            <a:r>
              <a:rPr lang="en-US" altLang="zh-CN" dirty="0"/>
              <a:t>e.g.   if in current directory   /mail   </a:t>
            </a:r>
            <a:endParaRPr lang="en-US" altLang="zh-CN" dirty="0"/>
          </a:p>
          <a:p>
            <a:pPr marL="819150" lvl="1">
              <a:buNone/>
              <a:tabLst>
                <a:tab pos="2857500" algn="ctr"/>
              </a:tabLst>
            </a:pPr>
            <a:endParaRPr lang="en-US" altLang="zh-CN" dirty="0"/>
          </a:p>
          <a:p>
            <a:pPr marL="876300" lvl="1" indent="-342900">
              <a:tabLst>
                <a:tab pos="2857500" algn="ctr"/>
              </a:tabLst>
            </a:pPr>
            <a:r>
              <a:rPr lang="en-US" altLang="zh-CN" dirty="0" err="1"/>
              <a:t>mkdir</a:t>
            </a:r>
            <a:r>
              <a:rPr lang="en-US" altLang="zh-CN" dirty="0"/>
              <a:t> count</a:t>
            </a:r>
            <a:endParaRPr lang="en-US" altLang="zh-CN" dirty="0"/>
          </a:p>
          <a:p>
            <a:pPr marL="819150" lvl="1">
              <a:buNone/>
              <a:tabLst>
                <a:tab pos="2857500" algn="ctr"/>
              </a:tabLst>
            </a:pPr>
            <a:endParaRPr lang="en-US" altLang="zh-CN" dirty="0"/>
          </a:p>
        </p:txBody>
      </p:sp>
      <p:sp>
        <p:nvSpPr>
          <p:cNvPr id="24" name="灯片编号占位符 3"/>
          <p:cNvSpPr>
            <a:spLocks noGrp="1"/>
          </p:cNvSpPr>
          <p:nvPr>
            <p:ph type="sldNum" sz="quarter" idx="10"/>
          </p:nvPr>
        </p:nvSpPr>
        <p:spPr/>
        <p:txBody>
          <a:bodyPr/>
          <a:lstStyle/>
          <a:p>
            <a:fld id="{737428D6-369E-4F9E-B490-D6C3AA690DDA}" type="slidenum">
              <a:rPr lang="en-US" altLang="zh-CN"/>
            </a:fld>
            <a:endParaRPr lang="en-US" altLang="zh-CN"/>
          </a:p>
        </p:txBody>
      </p:sp>
      <p:grpSp>
        <p:nvGrpSpPr>
          <p:cNvPr id="235524" name="Group 4"/>
          <p:cNvGrpSpPr/>
          <p:nvPr/>
        </p:nvGrpSpPr>
        <p:grpSpPr bwMode="auto">
          <a:xfrm>
            <a:off x="6706725" y="2119790"/>
            <a:ext cx="3124200" cy="1219200"/>
            <a:chOff x="1152" y="2256"/>
            <a:chExt cx="1968" cy="768"/>
          </a:xfrm>
        </p:grpSpPr>
        <p:grpSp>
          <p:nvGrpSpPr>
            <p:cNvPr id="235525" name="Group 5"/>
            <p:cNvGrpSpPr/>
            <p:nvPr/>
          </p:nvGrpSpPr>
          <p:grpSpPr bwMode="auto">
            <a:xfrm>
              <a:off x="1152" y="2784"/>
              <a:ext cx="1968" cy="240"/>
              <a:chOff x="2208" y="1536"/>
              <a:chExt cx="1968" cy="240"/>
            </a:xfrm>
          </p:grpSpPr>
          <p:grpSp>
            <p:nvGrpSpPr>
              <p:cNvPr id="235526" name="Group 6"/>
              <p:cNvGrpSpPr/>
              <p:nvPr/>
            </p:nvGrpSpPr>
            <p:grpSpPr bwMode="auto">
              <a:xfrm>
                <a:off x="2208" y="1536"/>
                <a:ext cx="1440" cy="240"/>
                <a:chOff x="2208" y="1536"/>
                <a:chExt cx="1584" cy="240"/>
              </a:xfrm>
            </p:grpSpPr>
            <p:sp>
              <p:nvSpPr>
                <p:cNvPr id="235527" name="Rectangle 7"/>
                <p:cNvSpPr>
                  <a:spLocks noChangeArrowheads="1"/>
                </p:cNvSpPr>
                <p:nvPr/>
              </p:nvSpPr>
              <p:spPr bwMode="auto">
                <a:xfrm>
                  <a:off x="2208" y="1536"/>
                  <a:ext cx="528" cy="240"/>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prog</a:t>
                  </a:r>
                  <a:endParaRPr lang="en-US" altLang="zh-CN" sz="2000"/>
                </a:p>
              </p:txBody>
            </p:sp>
            <p:sp>
              <p:nvSpPr>
                <p:cNvPr id="235528" name="Rectangle 8"/>
                <p:cNvSpPr>
                  <a:spLocks noChangeArrowheads="1"/>
                </p:cNvSpPr>
                <p:nvPr/>
              </p:nvSpPr>
              <p:spPr bwMode="auto">
                <a:xfrm>
                  <a:off x="2736" y="1536"/>
                  <a:ext cx="528" cy="240"/>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copy</a:t>
                  </a:r>
                  <a:endParaRPr lang="en-US" altLang="zh-CN" sz="2000"/>
                </a:p>
              </p:txBody>
            </p:sp>
            <p:sp>
              <p:nvSpPr>
                <p:cNvPr id="235529" name="Rectangle 9"/>
                <p:cNvSpPr>
                  <a:spLocks noChangeArrowheads="1"/>
                </p:cNvSpPr>
                <p:nvPr/>
              </p:nvSpPr>
              <p:spPr bwMode="auto">
                <a:xfrm>
                  <a:off x="3264" y="1536"/>
                  <a:ext cx="528" cy="240"/>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prt</a:t>
                  </a:r>
                  <a:endParaRPr lang="en-US" altLang="zh-CN" sz="2000"/>
                </a:p>
              </p:txBody>
            </p:sp>
          </p:grpSp>
          <p:sp>
            <p:nvSpPr>
              <p:cNvPr id="235530" name="Rectangle 10"/>
              <p:cNvSpPr>
                <a:spLocks noChangeArrowheads="1"/>
              </p:cNvSpPr>
              <p:nvPr/>
            </p:nvSpPr>
            <p:spPr bwMode="auto">
              <a:xfrm>
                <a:off x="3648" y="1536"/>
                <a:ext cx="528" cy="240"/>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exp</a:t>
                </a:r>
                <a:endParaRPr lang="en-US" altLang="zh-CN" sz="2000"/>
              </a:p>
            </p:txBody>
          </p:sp>
        </p:grpSp>
        <p:sp>
          <p:nvSpPr>
            <p:cNvPr id="235531" name="Rectangle 11"/>
            <p:cNvSpPr>
              <a:spLocks noChangeArrowheads="1"/>
            </p:cNvSpPr>
            <p:nvPr/>
          </p:nvSpPr>
          <p:spPr bwMode="auto">
            <a:xfrm>
              <a:off x="1824" y="2256"/>
              <a:ext cx="576" cy="240"/>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mail</a:t>
              </a:r>
              <a:endParaRPr lang="en-US" altLang="zh-CN" dirty="0"/>
            </a:p>
          </p:txBody>
        </p:sp>
        <p:sp>
          <p:nvSpPr>
            <p:cNvPr id="235532" name="Line 12"/>
            <p:cNvSpPr>
              <a:spLocks noChangeShapeType="1"/>
            </p:cNvSpPr>
            <p:nvPr/>
          </p:nvSpPr>
          <p:spPr bwMode="auto">
            <a:xfrm>
              <a:off x="1392" y="2640"/>
              <a:ext cx="144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33" name="Line 13"/>
            <p:cNvSpPr>
              <a:spLocks noChangeShapeType="1"/>
            </p:cNvSpPr>
            <p:nvPr/>
          </p:nvSpPr>
          <p:spPr bwMode="auto">
            <a:xfrm>
              <a:off x="1392" y="2640"/>
              <a:ext cx="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34" name="Line 14"/>
            <p:cNvSpPr>
              <a:spLocks noChangeShapeType="1"/>
            </p:cNvSpPr>
            <p:nvPr/>
          </p:nvSpPr>
          <p:spPr bwMode="auto">
            <a:xfrm>
              <a:off x="1872" y="2640"/>
              <a:ext cx="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35" name="Line 15"/>
            <p:cNvSpPr>
              <a:spLocks noChangeShapeType="1"/>
            </p:cNvSpPr>
            <p:nvPr/>
          </p:nvSpPr>
          <p:spPr bwMode="auto">
            <a:xfrm>
              <a:off x="2352" y="2640"/>
              <a:ext cx="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36" name="Line 16"/>
            <p:cNvSpPr>
              <a:spLocks noChangeShapeType="1"/>
            </p:cNvSpPr>
            <p:nvPr/>
          </p:nvSpPr>
          <p:spPr bwMode="auto">
            <a:xfrm>
              <a:off x="2832" y="2640"/>
              <a:ext cx="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37" name="Line 17"/>
            <p:cNvSpPr>
              <a:spLocks noChangeShapeType="1"/>
            </p:cNvSpPr>
            <p:nvPr/>
          </p:nvSpPr>
          <p:spPr bwMode="auto">
            <a:xfrm>
              <a:off x="2112" y="2496"/>
              <a:ext cx="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5538" name="Rectangle 18"/>
          <p:cNvSpPr>
            <a:spLocks noChangeArrowheads="1"/>
          </p:cNvSpPr>
          <p:nvPr/>
        </p:nvSpPr>
        <p:spPr bwMode="auto">
          <a:xfrm>
            <a:off x="406400" y="3552319"/>
            <a:ext cx="10775165" cy="3062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57200" indent="-457200">
              <a:spcBef>
                <a:spcPct val="20000"/>
              </a:spcBef>
              <a:buClr>
                <a:srgbClr val="0000FF"/>
              </a:buClr>
              <a:buSzPct val="80000"/>
              <a:buFont typeface="Wingdings" panose="05000000000000000000" pitchFamily="2" charset="2"/>
              <a:buChar char="n"/>
              <a:tabLst>
                <a:tab pos="2857500" algn="ctr"/>
              </a:tabLst>
            </a:pPr>
            <a:r>
              <a:rPr lang="en-US" altLang="zh-CN" sz="2800" b="1" dirty="0">
                <a:solidFill>
                  <a:srgbClr val="0000FF"/>
                </a:solidFill>
                <a:ea typeface="+mn-ea"/>
                <a:cs typeface="Times New Roman" panose="02020603050405020304" pitchFamily="18" charset="0"/>
              </a:rPr>
              <a:t>Deleting a</a:t>
            </a:r>
            <a:r>
              <a:rPr lang="en-US" altLang="zh-CN" sz="2800" b="1" dirty="0">
                <a:cs typeface="Times New Roman" panose="02020603050405020304" pitchFamily="18" charset="0"/>
              </a:rPr>
              <a:t> </a:t>
            </a:r>
            <a:r>
              <a:rPr lang="en-US" altLang="zh-CN" sz="2800" b="1" dirty="0">
                <a:solidFill>
                  <a:srgbClr val="0000FF"/>
                </a:solidFill>
                <a:ea typeface="+mn-ea"/>
                <a:cs typeface="Times New Roman" panose="02020603050405020304" pitchFamily="18" charset="0"/>
              </a:rPr>
              <a:t>subdirectory</a:t>
            </a:r>
            <a:endParaRPr lang="en-US" altLang="zh-CN" sz="2800" b="1" dirty="0">
              <a:solidFill>
                <a:srgbClr val="0000FF"/>
              </a:solidFill>
              <a:ea typeface="+mn-ea"/>
              <a:cs typeface="Times New Roman" panose="02020603050405020304" pitchFamily="18" charset="0"/>
            </a:endParaRPr>
          </a:p>
          <a:p>
            <a:pPr marL="876300" lvl="1" indent="-342900">
              <a:spcBef>
                <a:spcPct val="20000"/>
              </a:spcBef>
              <a:buClr>
                <a:srgbClr val="0000FF"/>
              </a:buClr>
              <a:buSzPct val="80000"/>
              <a:buFont typeface="Wingdings" panose="05000000000000000000" pitchFamily="2" charset="2"/>
              <a:buChar char="p"/>
              <a:tabLst>
                <a:tab pos="2857500" algn="ctr"/>
              </a:tabLst>
            </a:pPr>
            <a:r>
              <a:rPr lang="en-US" altLang="zh-CN" b="1" dirty="0">
                <a:cs typeface="Times New Roman" panose="02020603050405020304" pitchFamily="18" charset="0"/>
              </a:rPr>
              <a:t>deleting a empty directory. -- MS-DOS</a:t>
            </a:r>
            <a:endParaRPr lang="en-US" altLang="zh-CN" b="1" dirty="0">
              <a:cs typeface="Times New Roman" panose="02020603050405020304" pitchFamily="18" charset="0"/>
            </a:endParaRPr>
          </a:p>
          <a:p>
            <a:pPr marL="876300" lvl="1" indent="-342900">
              <a:spcBef>
                <a:spcPct val="20000"/>
              </a:spcBef>
              <a:buClr>
                <a:srgbClr val="0000FF"/>
              </a:buClr>
              <a:buSzPct val="80000"/>
              <a:buFont typeface="Wingdings" panose="05000000000000000000" pitchFamily="2" charset="2"/>
              <a:buChar char="p"/>
              <a:tabLst>
                <a:tab pos="2857500" algn="ctr"/>
              </a:tabLst>
            </a:pPr>
            <a:r>
              <a:rPr lang="en-US" altLang="zh-CN" b="1" dirty="0">
                <a:cs typeface="Times New Roman" panose="02020603050405020304" pitchFamily="18" charset="0"/>
              </a:rPr>
              <a:t>deleting all files and subdirectories that it contains. </a:t>
            </a:r>
            <a:br>
              <a:rPr lang="en-US" altLang="zh-CN" b="1" dirty="0">
                <a:cs typeface="Times New Roman" panose="02020603050405020304" pitchFamily="18" charset="0"/>
              </a:rPr>
            </a:br>
            <a:r>
              <a:rPr lang="en-US" altLang="zh-CN" b="1" dirty="0">
                <a:cs typeface="Times New Roman" panose="02020603050405020304" pitchFamily="18" charset="0"/>
              </a:rPr>
              <a:t>-- UNIX</a:t>
            </a:r>
            <a:endParaRPr lang="en-US" altLang="zh-CN" b="1" dirty="0">
              <a:cs typeface="Times New Roman" panose="02020603050405020304" pitchFamily="18" charset="0"/>
            </a:endParaRPr>
          </a:p>
        </p:txBody>
      </p:sp>
      <p:sp>
        <p:nvSpPr>
          <p:cNvPr id="235539" name="Rectangle 19"/>
          <p:cNvSpPr>
            <a:spLocks noChangeArrowheads="1"/>
          </p:cNvSpPr>
          <p:nvPr/>
        </p:nvSpPr>
        <p:spPr bwMode="auto">
          <a:xfrm>
            <a:off x="9830925" y="2957990"/>
            <a:ext cx="990600" cy="381000"/>
          </a:xfrm>
          <a:prstGeom prst="rect">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count</a:t>
            </a:r>
            <a:endParaRPr lang="en-US" altLang="zh-CN" b="1" dirty="0">
              <a:solidFill>
                <a:srgbClr val="FFFF00"/>
              </a:solidFill>
            </a:endParaRPr>
          </a:p>
        </p:txBody>
      </p:sp>
      <p:grpSp>
        <p:nvGrpSpPr>
          <p:cNvPr id="235540" name="Group 20"/>
          <p:cNvGrpSpPr/>
          <p:nvPr/>
        </p:nvGrpSpPr>
        <p:grpSpPr bwMode="auto">
          <a:xfrm>
            <a:off x="9373725" y="2729390"/>
            <a:ext cx="914400" cy="228600"/>
            <a:chOff x="2976" y="2496"/>
            <a:chExt cx="576" cy="144"/>
          </a:xfrm>
        </p:grpSpPr>
        <p:sp>
          <p:nvSpPr>
            <p:cNvPr id="235541" name="Line 21"/>
            <p:cNvSpPr>
              <a:spLocks noChangeShapeType="1"/>
            </p:cNvSpPr>
            <p:nvPr/>
          </p:nvSpPr>
          <p:spPr bwMode="auto">
            <a:xfrm>
              <a:off x="2976" y="2496"/>
              <a:ext cx="576" cy="0"/>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42" name="Line 22"/>
            <p:cNvSpPr>
              <a:spLocks noChangeShapeType="1"/>
            </p:cNvSpPr>
            <p:nvPr/>
          </p:nvSpPr>
          <p:spPr bwMode="auto">
            <a:xfrm>
              <a:off x="3552" y="2496"/>
              <a:ext cx="0" cy="144"/>
            </a:xfrm>
            <a:prstGeom prst="line">
              <a:avLst/>
            </a:prstGeom>
            <a:noFill/>
            <a:ln w="127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5543" name="AutoShape 23"/>
          <p:cNvSpPr>
            <a:spLocks noChangeArrowheads="1"/>
          </p:cNvSpPr>
          <p:nvPr/>
        </p:nvSpPr>
        <p:spPr bwMode="auto">
          <a:xfrm>
            <a:off x="4925870" y="5192348"/>
            <a:ext cx="6859730" cy="1260839"/>
          </a:xfrm>
          <a:prstGeom prst="cloudCallout">
            <a:avLst>
              <a:gd name="adj1" fmla="val 9862"/>
              <a:gd name="adj2" fmla="val -157973"/>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b="1" dirty="0"/>
              <a:t>How to share files?</a:t>
            </a:r>
            <a:endParaRPr lang="en-US" altLang="zh-CN" b="1" dirty="0"/>
          </a:p>
          <a:p>
            <a:pPr algn="ctr"/>
            <a:r>
              <a:rPr lang="en-US" altLang="zh-CN" b="1" dirty="0"/>
              <a:t>e.g. working on a joint project</a:t>
            </a:r>
            <a:endParaRPr lang="en-US" altLang="zh-CN" b="1" dirty="0"/>
          </a:p>
        </p:txBody>
      </p:sp>
      <p:sp>
        <p:nvSpPr>
          <p:cNvPr id="25" name="圆角矩形 24"/>
          <p:cNvSpPr/>
          <p:nvPr/>
        </p:nvSpPr>
        <p:spPr bwMode="auto">
          <a:xfrm>
            <a:off x="380565" y="6192355"/>
            <a:ext cx="1800000" cy="432000"/>
          </a:xfrm>
          <a:prstGeom prst="roundRect">
            <a:avLst>
              <a:gd name="adj" fmla="val 3540"/>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zh-CN" altLang="en-US" sz="2000" b="1" dirty="0">
                <a:latin typeface="楷体" panose="02010609060101010101" pitchFamily="49" charset="-122"/>
                <a:ea typeface="楷体" panose="02010609060101010101" pitchFamily="49" charset="-122"/>
              </a:rPr>
              <a:t>方便，但危险</a:t>
            </a:r>
            <a:endParaRPr lang="zh-CN" altLang="en-US" sz="20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23">
                                            <p:txEl>
                                              <p:pRg st="0" end="0"/>
                                            </p:txEl>
                                          </p:spTgt>
                                        </p:tgtEl>
                                        <p:attrNameLst>
                                          <p:attrName>style.visibility</p:attrName>
                                        </p:attrNameLst>
                                      </p:cBhvr>
                                      <p:to>
                                        <p:strVal val="visible"/>
                                      </p:to>
                                    </p:set>
                                    <p:animEffect transition="in" filter="wipe(left)">
                                      <p:cBhvr>
                                        <p:cTn id="7" dur="500"/>
                                        <p:tgtEl>
                                          <p:spTgt spid="23552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5523">
                                            <p:txEl>
                                              <p:pRg st="1" end="1"/>
                                            </p:txEl>
                                          </p:spTgt>
                                        </p:tgtEl>
                                        <p:attrNameLst>
                                          <p:attrName>style.visibility</p:attrName>
                                        </p:attrNameLst>
                                      </p:cBhvr>
                                      <p:to>
                                        <p:strVal val="visible"/>
                                      </p:to>
                                    </p:set>
                                    <p:animEffect transition="in" filter="wipe(left)">
                                      <p:cBhvr>
                                        <p:cTn id="10" dur="500"/>
                                        <p:tgtEl>
                                          <p:spTgt spid="23552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35523">
                                            <p:txEl>
                                              <p:pRg st="2" end="2"/>
                                            </p:txEl>
                                          </p:spTgt>
                                        </p:tgtEl>
                                        <p:attrNameLst>
                                          <p:attrName>style.visibility</p:attrName>
                                        </p:attrNameLst>
                                      </p:cBhvr>
                                      <p:to>
                                        <p:strVal val="visible"/>
                                      </p:to>
                                    </p:set>
                                    <p:animEffect transition="in" filter="wipe(left)">
                                      <p:cBhvr>
                                        <p:cTn id="13" dur="500"/>
                                        <p:tgtEl>
                                          <p:spTgt spid="23552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35524"/>
                                        </p:tgtEl>
                                        <p:attrNameLst>
                                          <p:attrName>style.visibility</p:attrName>
                                        </p:attrNameLst>
                                      </p:cBhvr>
                                      <p:to>
                                        <p:strVal val="visible"/>
                                      </p:to>
                                    </p:set>
                                    <p:animEffect transition="in" filter="wipe(up)">
                                      <p:cBhvr>
                                        <p:cTn id="18" dur="500"/>
                                        <p:tgtEl>
                                          <p:spTgt spid="23552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35523">
                                            <p:txEl>
                                              <p:pRg st="4" end="4"/>
                                            </p:txEl>
                                          </p:spTgt>
                                        </p:tgtEl>
                                        <p:attrNameLst>
                                          <p:attrName>style.visibility</p:attrName>
                                        </p:attrNameLst>
                                      </p:cBhvr>
                                      <p:to>
                                        <p:strVal val="visible"/>
                                      </p:to>
                                    </p:set>
                                    <p:animEffect transition="in" filter="wipe(left)">
                                      <p:cBhvr>
                                        <p:cTn id="23" dur="500"/>
                                        <p:tgtEl>
                                          <p:spTgt spid="23552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235540"/>
                                        </p:tgtEl>
                                        <p:attrNameLst>
                                          <p:attrName>style.visibility</p:attrName>
                                        </p:attrNameLst>
                                      </p:cBhvr>
                                      <p:to>
                                        <p:strVal val="visible"/>
                                      </p:to>
                                    </p:set>
                                    <p:animEffect transition="in" filter="strips(downRight)">
                                      <p:cBhvr>
                                        <p:cTn id="28" dur="500"/>
                                        <p:tgtEl>
                                          <p:spTgt spid="235540"/>
                                        </p:tgtEl>
                                      </p:cBhvr>
                                    </p:animEffect>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235539"/>
                                        </p:tgtEl>
                                        <p:attrNameLst>
                                          <p:attrName>style.visibility</p:attrName>
                                        </p:attrNameLst>
                                      </p:cBhvr>
                                      <p:to>
                                        <p:strVal val="visible"/>
                                      </p:to>
                                    </p:set>
                                    <p:animEffect transition="in" filter="wipe(up)">
                                      <p:cBhvr>
                                        <p:cTn id="32" dur="500"/>
                                        <p:tgtEl>
                                          <p:spTgt spid="2355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5538">
                                            <p:txEl>
                                              <p:pRg st="0" end="0"/>
                                            </p:txEl>
                                          </p:spTgt>
                                        </p:tgtEl>
                                        <p:attrNameLst>
                                          <p:attrName>style.visibility</p:attrName>
                                        </p:attrNameLst>
                                      </p:cBhvr>
                                      <p:to>
                                        <p:strVal val="visible"/>
                                      </p:to>
                                    </p:set>
                                    <p:animEffect transition="in" filter="wipe(left)">
                                      <p:cBhvr>
                                        <p:cTn id="37" dur="500"/>
                                        <p:tgtEl>
                                          <p:spTgt spid="235538">
                                            <p:txEl>
                                              <p:pRg st="0" end="0"/>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35538">
                                            <p:txEl>
                                              <p:pRg st="1" end="1"/>
                                            </p:txEl>
                                          </p:spTgt>
                                        </p:tgtEl>
                                        <p:attrNameLst>
                                          <p:attrName>style.visibility</p:attrName>
                                        </p:attrNameLst>
                                      </p:cBhvr>
                                      <p:to>
                                        <p:strVal val="visible"/>
                                      </p:to>
                                    </p:set>
                                    <p:animEffect transition="in" filter="wipe(left)">
                                      <p:cBhvr>
                                        <p:cTn id="40" dur="500"/>
                                        <p:tgtEl>
                                          <p:spTgt spid="235538">
                                            <p:txEl>
                                              <p:pRg st="1" end="1"/>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35538">
                                            <p:txEl>
                                              <p:pRg st="2" end="2"/>
                                            </p:txEl>
                                          </p:spTgt>
                                        </p:tgtEl>
                                        <p:attrNameLst>
                                          <p:attrName>style.visibility</p:attrName>
                                        </p:attrNameLst>
                                      </p:cBhvr>
                                      <p:to>
                                        <p:strVal val="visible"/>
                                      </p:to>
                                    </p:set>
                                    <p:animEffect transition="in" filter="wipe(left)">
                                      <p:cBhvr>
                                        <p:cTn id="43" dur="500"/>
                                        <p:tgtEl>
                                          <p:spTgt spid="235538">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35543"/>
                                        </p:tgtEl>
                                        <p:attrNameLst>
                                          <p:attrName>style.visibility</p:attrName>
                                        </p:attrNameLst>
                                      </p:cBhvr>
                                      <p:to>
                                        <p:strVal val="visible"/>
                                      </p:to>
                                    </p:set>
                                    <p:animEffect transition="in" filter="wipe(left)">
                                      <p:cBhvr>
                                        <p:cTn id="53" dur="500"/>
                                        <p:tgtEl>
                                          <p:spTgt spid="235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uiExpand="1" build="p"/>
      <p:bldP spid="235538" grpId="0" uiExpand="1" build="p"/>
      <p:bldP spid="235539" grpId="0" animBg="1"/>
      <p:bldP spid="235543" grpId="0" animBg="1"/>
      <p:bldP spid="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zh-CN" dirty="0"/>
              <a:t>Acyclic-Graph Directories</a:t>
            </a:r>
            <a:endParaRPr lang="en-US" altLang="zh-CN" sz="3200" dirty="0"/>
          </a:p>
        </p:txBody>
      </p:sp>
      <p:sp>
        <p:nvSpPr>
          <p:cNvPr id="237571" name="Rectangle 3"/>
          <p:cNvSpPr>
            <a:spLocks noGrp="1" noChangeArrowheads="1"/>
          </p:cNvSpPr>
          <p:nvPr>
            <p:ph sz="half" idx="1"/>
          </p:nvPr>
        </p:nvSpPr>
        <p:spPr>
          <a:xfrm>
            <a:off x="6231015" y="1088740"/>
            <a:ext cx="5689600" cy="5364448"/>
          </a:xfrm>
        </p:spPr>
        <p:txBody>
          <a:bodyPr/>
          <a:lstStyle/>
          <a:p>
            <a:r>
              <a:rPr lang="en-US" altLang="zh-CN" dirty="0"/>
              <a:t>Have shared subdirectories and files.</a:t>
            </a:r>
            <a:endParaRPr lang="en-US" altLang="zh-CN" dirty="0"/>
          </a:p>
          <a:p>
            <a:pPr lvl="1"/>
            <a:r>
              <a:rPr lang="en-US" altLang="zh-CN" dirty="0"/>
              <a:t>The same file or subdirectory may be in two different directories.</a:t>
            </a:r>
            <a:endParaRPr lang="en-US" altLang="zh-CN" dirty="0"/>
          </a:p>
          <a:p>
            <a:r>
              <a:rPr lang="en-US" altLang="zh-CN" dirty="0">
                <a:solidFill>
                  <a:srgbClr val="0000FF"/>
                </a:solidFill>
              </a:rPr>
              <a:t>Note: a shared file/directory is not the same as two copies of the file/directory.</a:t>
            </a:r>
            <a:endParaRPr lang="en-US" altLang="zh-CN" dirty="0">
              <a:solidFill>
                <a:srgbClr val="0000FF"/>
              </a:solidFill>
            </a:endParaRPr>
          </a:p>
        </p:txBody>
      </p:sp>
      <p:pic>
        <p:nvPicPr>
          <p:cNvPr id="7" name="Picture 3"/>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406400" y="2123855"/>
            <a:ext cx="4705350"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灯片编号占位符 3"/>
          <p:cNvSpPr>
            <a:spLocks noGrp="1"/>
          </p:cNvSpPr>
          <p:nvPr>
            <p:ph type="sldNum" sz="quarter" idx="10"/>
          </p:nvPr>
        </p:nvSpPr>
        <p:spPr/>
        <p:txBody>
          <a:bodyPr/>
          <a:lstStyle/>
          <a:p>
            <a:fld id="{FD9E6426-EC0A-4801-B82E-92D1E9D126DD}"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Effect transition="in" filter="wipe(left)">
                                      <p:cBhvr>
                                        <p:cTn id="7" dur="500"/>
                                        <p:tgtEl>
                                          <p:spTgt spid="23757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7571">
                                            <p:txEl>
                                              <p:pRg st="1" end="1"/>
                                            </p:txEl>
                                          </p:spTgt>
                                        </p:tgtEl>
                                        <p:attrNameLst>
                                          <p:attrName>style.visibility</p:attrName>
                                        </p:attrNameLst>
                                      </p:cBhvr>
                                      <p:to>
                                        <p:strVal val="visible"/>
                                      </p:to>
                                    </p:set>
                                    <p:animEffect transition="in" filter="wipe(left)">
                                      <p:cBhvr>
                                        <p:cTn id="10" dur="500"/>
                                        <p:tgtEl>
                                          <p:spTgt spid="23757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37571">
                                            <p:txEl>
                                              <p:pRg st="2" end="2"/>
                                            </p:txEl>
                                          </p:spTgt>
                                        </p:tgtEl>
                                        <p:attrNameLst>
                                          <p:attrName>style.visibility</p:attrName>
                                        </p:attrNameLst>
                                      </p:cBhvr>
                                      <p:to>
                                        <p:strVal val="visible"/>
                                      </p:to>
                                    </p:set>
                                    <p:animEffect transition="in" filter="wipe(left)">
                                      <p:cBhvr>
                                        <p:cTn id="15" dur="500"/>
                                        <p:tgtEl>
                                          <p:spTgt spid="2375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ltLang="zh-CN" dirty="0"/>
              <a:t>Acyclic-Graph Directories</a:t>
            </a:r>
            <a:endParaRPr lang="en-US" altLang="zh-CN" dirty="0"/>
          </a:p>
        </p:txBody>
      </p:sp>
      <p:sp>
        <p:nvSpPr>
          <p:cNvPr id="2" name="内容占位符 1"/>
          <p:cNvSpPr>
            <a:spLocks noGrp="1"/>
          </p:cNvSpPr>
          <p:nvPr>
            <p:ph idx="1"/>
          </p:nvPr>
        </p:nvSpPr>
        <p:spPr/>
        <p:txBody>
          <a:bodyPr>
            <a:normAutofit/>
          </a:bodyPr>
          <a:lstStyle/>
          <a:p>
            <a:pPr>
              <a:spcBef>
                <a:spcPts val="600"/>
              </a:spcBef>
            </a:pPr>
            <a:r>
              <a:rPr lang="en-US" altLang="zh-CN" dirty="0"/>
              <a:t>Ways implementing shared files and subdirectories:</a:t>
            </a:r>
            <a:endParaRPr lang="en-US" altLang="zh-CN" dirty="0"/>
          </a:p>
          <a:p>
            <a:pPr lvl="1">
              <a:spcBef>
                <a:spcPts val="600"/>
              </a:spcBef>
            </a:pPr>
            <a:r>
              <a:rPr lang="en-US" altLang="zh-CN" dirty="0">
                <a:solidFill>
                  <a:srgbClr val="0000FF"/>
                </a:solidFill>
              </a:rPr>
              <a:t>Create a new directory entry, called a link.    -- UNIX</a:t>
            </a:r>
            <a:br>
              <a:rPr lang="en-US" altLang="zh-CN" dirty="0">
                <a:solidFill>
                  <a:srgbClr val="0000FF"/>
                </a:solidFill>
              </a:rPr>
            </a:br>
            <a:r>
              <a:rPr lang="en-US" altLang="zh-CN" dirty="0">
                <a:solidFill>
                  <a:srgbClr val="0000FF"/>
                </a:solidFill>
              </a:rPr>
              <a:t>link</a:t>
            </a:r>
            <a:r>
              <a:rPr lang="en-US" altLang="zh-CN" dirty="0"/>
              <a:t>, a pointer to another file or subdirectory. </a:t>
            </a:r>
            <a:br>
              <a:rPr lang="en-US" altLang="zh-CN" dirty="0"/>
            </a:br>
            <a:r>
              <a:rPr lang="en-US" altLang="zh-CN" dirty="0"/>
              <a:t>e.g. path name</a:t>
            </a:r>
            <a:endParaRPr lang="en-US" altLang="zh-CN" dirty="0"/>
          </a:p>
          <a:p>
            <a:pPr lvl="2">
              <a:spcBef>
                <a:spcPts val="600"/>
              </a:spcBef>
            </a:pPr>
            <a:r>
              <a:rPr lang="en-US" altLang="zh-CN" sz="2400" dirty="0"/>
              <a:t>the directory entry is marked as a link.</a:t>
            </a:r>
            <a:endParaRPr lang="en-US" altLang="zh-CN" sz="2400" dirty="0">
              <a:solidFill>
                <a:srgbClr val="0000FF"/>
              </a:solidFill>
            </a:endParaRPr>
          </a:p>
          <a:p>
            <a:pPr lvl="2">
              <a:spcBef>
                <a:spcPts val="600"/>
              </a:spcBef>
            </a:pPr>
            <a:r>
              <a:rPr lang="en-US" altLang="zh-CN" sz="2400" dirty="0">
                <a:solidFill>
                  <a:srgbClr val="0000FF"/>
                </a:solidFill>
              </a:rPr>
              <a:t>Resolve the link</a:t>
            </a:r>
            <a:r>
              <a:rPr lang="en-US" altLang="zh-CN" sz="2400" dirty="0"/>
              <a:t> </a:t>
            </a:r>
            <a:r>
              <a:rPr lang="en-US" altLang="zh-CN" sz="2400" dirty="0">
                <a:latin typeface="Helvetica"/>
              </a:rPr>
              <a:t>–</a:t>
            </a:r>
            <a:r>
              <a:rPr lang="en-US" altLang="zh-CN" sz="2400" dirty="0"/>
              <a:t> follow pointer to locate the file.</a:t>
            </a:r>
            <a:endParaRPr lang="en-US" altLang="zh-CN" sz="2400" dirty="0"/>
          </a:p>
          <a:p>
            <a:pPr lvl="2">
              <a:spcBef>
                <a:spcPts val="600"/>
              </a:spcBef>
            </a:pPr>
            <a:r>
              <a:rPr lang="en-US" altLang="zh-CN" sz="2400" dirty="0"/>
              <a:t>A link is clearly different from the original directory entry.</a:t>
            </a:r>
            <a:endParaRPr lang="en-US" altLang="zh-CN" sz="2400" dirty="0"/>
          </a:p>
          <a:p>
            <a:pPr lvl="1">
              <a:spcBef>
                <a:spcPts val="600"/>
              </a:spcBef>
            </a:pPr>
            <a:r>
              <a:rPr lang="en-US" altLang="zh-CN" dirty="0">
                <a:solidFill>
                  <a:srgbClr val="0000FF"/>
                </a:solidFill>
              </a:rPr>
              <a:t>duplicate</a:t>
            </a:r>
            <a:r>
              <a:rPr lang="en-US" altLang="zh-CN" dirty="0"/>
              <a:t> </a:t>
            </a:r>
            <a:r>
              <a:rPr lang="en-US" altLang="zh-CN" dirty="0">
                <a:solidFill>
                  <a:srgbClr val="0000FF"/>
                </a:solidFill>
              </a:rPr>
              <a:t>all information</a:t>
            </a:r>
            <a:r>
              <a:rPr lang="en-US" altLang="zh-CN" dirty="0"/>
              <a:t> about shared files in all sharing directories.</a:t>
            </a:r>
            <a:endParaRPr lang="en-US" altLang="zh-CN" dirty="0"/>
          </a:p>
          <a:p>
            <a:pPr lvl="2">
              <a:spcBef>
                <a:spcPts val="600"/>
              </a:spcBef>
            </a:pPr>
            <a:r>
              <a:rPr lang="en-US" altLang="zh-CN" sz="2400" dirty="0"/>
              <a:t>Both entries are identical and equal.</a:t>
            </a:r>
            <a:endParaRPr lang="en-US" altLang="zh-CN" sz="2400" dirty="0"/>
          </a:p>
          <a:p>
            <a:pPr lvl="2">
              <a:spcBef>
                <a:spcPts val="600"/>
              </a:spcBef>
            </a:pPr>
            <a:r>
              <a:rPr lang="en-US" altLang="zh-CN" sz="2400" dirty="0"/>
              <a:t>the original and the copy indistinguishable.</a:t>
            </a:r>
            <a:endParaRPr lang="en-US" altLang="zh-CN" sz="2400" dirty="0"/>
          </a:p>
          <a:p>
            <a:pPr lvl="2">
              <a:spcBef>
                <a:spcPts val="600"/>
              </a:spcBef>
            </a:pPr>
            <a:r>
              <a:rPr lang="en-US" altLang="zh-CN" sz="2400" dirty="0">
                <a:solidFill>
                  <a:srgbClr val="0000FF"/>
                </a:solidFill>
              </a:rPr>
              <a:t>Problem</a:t>
            </a:r>
            <a:r>
              <a:rPr lang="en-US" altLang="zh-CN" sz="2400" dirty="0"/>
              <a:t>: maintaining consistency when a file is modified?</a:t>
            </a:r>
            <a:endParaRPr lang="en-US" altLang="zh-CN" sz="2400" dirty="0"/>
          </a:p>
        </p:txBody>
      </p:sp>
      <p:sp>
        <p:nvSpPr>
          <p:cNvPr id="6" name="灯片编号占位符 3"/>
          <p:cNvSpPr>
            <a:spLocks noGrp="1"/>
          </p:cNvSpPr>
          <p:nvPr>
            <p:ph type="sldNum" sz="quarter" idx="10"/>
          </p:nvPr>
        </p:nvSpPr>
        <p:spPr/>
        <p:txBody>
          <a:bodyPr/>
          <a:lstStyle/>
          <a:p>
            <a:fld id="{7C6C8763-0397-4846-AA1D-C3BD20077A85}"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left)">
                                      <p:cBhvr>
                                        <p:cTn id="13" dur="500"/>
                                        <p:tgtEl>
                                          <p:spTgt spid="2">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left)">
                                      <p:cBhvr>
                                        <p:cTn id="16" dur="500"/>
                                        <p:tgtEl>
                                          <p:spTgt spid="2">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left)">
                                      <p:cBhvr>
                                        <p:cTn id="19" dur="500"/>
                                        <p:tgtEl>
                                          <p:spTgt spid="2">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left)">
                                      <p:cBhvr>
                                        <p:cTn id="22" dur="500"/>
                                        <p:tgtEl>
                                          <p:spTgt spid="2">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wipe(left)">
                                      <p:cBhvr>
                                        <p:cTn id="25" dur="500"/>
                                        <p:tgtEl>
                                          <p:spTgt spid="2">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wipe(left)">
                                      <p:cBhvr>
                                        <p:cTn id="28" dur="500"/>
                                        <p:tgtEl>
                                          <p:spTgt spid="2">
                                            <p:txEl>
                                              <p:pRg st="7" end="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wipe(left)">
                                      <p:cBhvr>
                                        <p:cTn id="31"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ltLang="zh-CN" dirty="0"/>
              <a:t>Acyclic-Graph Directories</a:t>
            </a:r>
            <a:endParaRPr lang="en-US" altLang="zh-CN" dirty="0"/>
          </a:p>
        </p:txBody>
      </p:sp>
      <p:sp>
        <p:nvSpPr>
          <p:cNvPr id="2" name="内容占位符 1"/>
          <p:cNvSpPr>
            <a:spLocks noGrp="1"/>
          </p:cNvSpPr>
          <p:nvPr>
            <p:ph idx="1"/>
          </p:nvPr>
        </p:nvSpPr>
        <p:spPr/>
        <p:txBody>
          <a:bodyPr>
            <a:normAutofit/>
          </a:bodyPr>
          <a:lstStyle/>
          <a:p>
            <a:pPr>
              <a:lnSpc>
                <a:spcPct val="90000"/>
              </a:lnSpc>
            </a:pPr>
            <a:r>
              <a:rPr lang="en-US" altLang="zh-CN" dirty="0"/>
              <a:t>Problems</a:t>
            </a:r>
            <a:endParaRPr lang="en-US" altLang="zh-CN" dirty="0"/>
          </a:p>
          <a:p>
            <a:pPr lvl="1">
              <a:lnSpc>
                <a:spcPct val="90000"/>
              </a:lnSpc>
            </a:pPr>
            <a:r>
              <a:rPr lang="en-US" altLang="zh-CN" dirty="0"/>
              <a:t>A file may have multiple absolute path names. Distinct file names may refer to the same file. (aliasing problem)</a:t>
            </a:r>
            <a:endParaRPr lang="en-US" altLang="zh-CN" dirty="0"/>
          </a:p>
          <a:p>
            <a:pPr lvl="2">
              <a:lnSpc>
                <a:spcPct val="90000"/>
              </a:lnSpc>
            </a:pPr>
            <a:r>
              <a:rPr lang="en-US" altLang="zh-CN" sz="2200" dirty="0"/>
              <a:t>Traverse the entire file system, accumulate statistics on all files, copy all files to backup storage.</a:t>
            </a:r>
            <a:endParaRPr lang="en-US" altLang="zh-CN" sz="2200" dirty="0"/>
          </a:p>
          <a:p>
            <a:pPr lvl="1">
              <a:lnSpc>
                <a:spcPct val="90000"/>
              </a:lnSpc>
            </a:pPr>
            <a:r>
              <a:rPr lang="en-US" altLang="zh-CN" dirty="0"/>
              <a:t>Deletion of the shared file. </a:t>
            </a:r>
            <a:endParaRPr lang="en-US" altLang="zh-CN" dirty="0"/>
          </a:p>
          <a:p>
            <a:pPr marL="914400" lvl="2" indent="0">
              <a:lnSpc>
                <a:spcPct val="90000"/>
              </a:lnSpc>
              <a:buNone/>
            </a:pPr>
            <a:r>
              <a:rPr lang="en-US" altLang="zh-CN" sz="2200" dirty="0"/>
              <a:t>① Remove the file whenever anyone deletes it, </a:t>
            </a:r>
            <a:br>
              <a:rPr lang="en-US" altLang="zh-CN" sz="2200" dirty="0"/>
            </a:br>
            <a:r>
              <a:rPr lang="en-US" altLang="zh-CN" sz="2200" dirty="0">
                <a:solidFill>
                  <a:srgbClr val="0000FF"/>
                </a:solidFill>
              </a:rPr>
              <a:t>dangling pointers.</a:t>
            </a:r>
            <a:br>
              <a:rPr lang="en-US" altLang="zh-CN" sz="2200" dirty="0">
                <a:solidFill>
                  <a:srgbClr val="0000FF"/>
                </a:solidFill>
              </a:rPr>
            </a:br>
            <a:r>
              <a:rPr lang="en-US" altLang="zh-CN" sz="2200" dirty="0"/>
              <a:t>E.g. If </a:t>
            </a:r>
            <a:r>
              <a:rPr lang="en-US" altLang="zh-CN" sz="2200" i="1" dirty="0" err="1"/>
              <a:t>dict</a:t>
            </a:r>
            <a:r>
              <a:rPr lang="en-US" altLang="zh-CN" sz="2200" dirty="0"/>
              <a:t> deletes </a:t>
            </a:r>
            <a:r>
              <a:rPr lang="en-US" altLang="zh-CN" sz="2200" i="1" dirty="0"/>
              <a:t>count</a:t>
            </a:r>
            <a:r>
              <a:rPr lang="en-US" altLang="zh-CN" sz="2200" dirty="0"/>
              <a:t> </a:t>
            </a:r>
            <a:endParaRPr lang="en-US" altLang="zh-CN" sz="2200" dirty="0">
              <a:solidFill>
                <a:srgbClr val="0000FF"/>
              </a:solidFill>
            </a:endParaRPr>
          </a:p>
          <a:p>
            <a:pPr lvl="2">
              <a:lnSpc>
                <a:spcPct val="90000"/>
              </a:lnSpc>
            </a:pPr>
            <a:r>
              <a:rPr lang="en-US" altLang="zh-CN" sz="2200" dirty="0">
                <a:solidFill>
                  <a:srgbClr val="0000FF"/>
                </a:solidFill>
              </a:rPr>
              <a:t>Links</a:t>
            </a:r>
            <a:r>
              <a:rPr lang="en-US" altLang="zh-CN" sz="2200" dirty="0"/>
              <a:t>, </a:t>
            </a:r>
            <a:endParaRPr lang="en-US" altLang="zh-CN" sz="2200" dirty="0"/>
          </a:p>
          <a:p>
            <a:pPr marL="1371600" lvl="3" indent="0">
              <a:lnSpc>
                <a:spcPct val="90000"/>
              </a:lnSpc>
              <a:buNone/>
            </a:pPr>
            <a:r>
              <a:rPr lang="en-US" altLang="zh-CN" sz="2200" b="1" dirty="0">
                <a:latin typeface="Times New Roman" panose="02020603050405020304" pitchFamily="18" charset="0"/>
                <a:cs typeface="Times New Roman" panose="02020603050405020304" pitchFamily="18" charset="0"/>
              </a:rPr>
              <a:t>Deletion of a link  need not affect the original file.</a:t>
            </a:r>
            <a:endParaRPr lang="en-US" altLang="zh-CN" sz="2200" b="1" dirty="0">
              <a:latin typeface="Times New Roman" panose="02020603050405020304" pitchFamily="18" charset="0"/>
              <a:cs typeface="Times New Roman" panose="02020603050405020304" pitchFamily="18" charset="0"/>
            </a:endParaRPr>
          </a:p>
          <a:p>
            <a:pPr marL="1371600" lvl="3" indent="0">
              <a:lnSpc>
                <a:spcPct val="90000"/>
              </a:lnSpc>
              <a:buNone/>
            </a:pPr>
            <a:r>
              <a:rPr lang="en-US" altLang="zh-CN" sz="2200" b="1" dirty="0">
                <a:latin typeface="Times New Roman" panose="02020603050405020304" pitchFamily="18" charset="0"/>
                <a:cs typeface="Times New Roman" panose="02020603050405020304" pitchFamily="18" charset="0"/>
              </a:rPr>
              <a:t>Deletion of the file entry, leaving the links dangling.</a:t>
            </a:r>
            <a:endParaRPr lang="en-US" altLang="zh-CN" sz="2200" b="1" dirty="0">
              <a:latin typeface="Times New Roman" panose="02020603050405020304" pitchFamily="18" charset="0"/>
              <a:cs typeface="Times New Roman" panose="02020603050405020304" pitchFamily="18" charset="0"/>
            </a:endParaRPr>
          </a:p>
          <a:p>
            <a:pPr lvl="2">
              <a:lnSpc>
                <a:spcPct val="90000"/>
              </a:lnSpc>
            </a:pPr>
            <a:r>
              <a:rPr lang="en-US" altLang="zh-CN" sz="2200" dirty="0">
                <a:solidFill>
                  <a:srgbClr val="0000FF"/>
                </a:solidFill>
              </a:rPr>
              <a:t>Duplication, </a:t>
            </a:r>
            <a:endParaRPr lang="en-US" altLang="zh-CN" sz="2200" dirty="0">
              <a:solidFill>
                <a:srgbClr val="0000FF"/>
              </a:solidFill>
            </a:endParaRPr>
          </a:p>
          <a:p>
            <a:pPr marL="1371600" lvl="3" indent="0">
              <a:lnSpc>
                <a:spcPct val="90000"/>
              </a:lnSpc>
              <a:buNone/>
            </a:pPr>
            <a:r>
              <a:rPr lang="en-US" altLang="zh-CN" sz="2200" b="1" dirty="0">
                <a:latin typeface="Times New Roman" panose="02020603050405020304" pitchFamily="18" charset="0"/>
                <a:cs typeface="Times New Roman" panose="02020603050405020304" pitchFamily="18" charset="0"/>
              </a:rPr>
              <a:t>File-reference list,  </a:t>
            </a:r>
            <a:r>
              <a:rPr lang="en-US" altLang="zh-CN" sz="2200" b="1" dirty="0" err="1">
                <a:latin typeface="Times New Roman" panose="02020603050405020304" pitchFamily="18" charset="0"/>
                <a:cs typeface="Times New Roman" panose="02020603050405020304" pitchFamily="18" charset="0"/>
              </a:rPr>
              <a:t>Backpointers</a:t>
            </a:r>
            <a:r>
              <a:rPr lang="en-US" altLang="zh-CN" sz="22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p:txBody>
      </p:sp>
      <p:sp>
        <p:nvSpPr>
          <p:cNvPr id="6" name="灯片编号占位符 3"/>
          <p:cNvSpPr>
            <a:spLocks noGrp="1"/>
          </p:cNvSpPr>
          <p:nvPr>
            <p:ph type="sldNum" sz="quarter" idx="10"/>
          </p:nvPr>
        </p:nvSpPr>
        <p:spPr/>
        <p:txBody>
          <a:bodyPr/>
          <a:lstStyle/>
          <a:p>
            <a:fld id="{7C6C8763-0397-4846-AA1D-C3BD20077A85}" type="slidenum">
              <a:rPr lang="en-US" altLang="zh-CN"/>
            </a:fld>
            <a:endParaRPr lang="en-US" altLang="zh-CN"/>
          </a:p>
        </p:txBody>
      </p:sp>
      <p:pic>
        <p:nvPicPr>
          <p:cNvPr id="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06189" y="2933944"/>
            <a:ext cx="4089535" cy="2834695"/>
          </a:xfrm>
          <a:prstGeom prst="rect">
            <a:avLst/>
          </a:prstGeom>
          <a:noFill/>
          <a:extLst>
            <a:ext uri="{909E8E84-426E-40DD-AFC4-6F175D3DCCD1}">
              <a14:hiddenFill xmlns:a14="http://schemas.microsoft.com/office/drawing/2010/main">
                <a:solidFill>
                  <a:srgbClr val="FFFFFF"/>
                </a:solidFill>
              </a14:hiddenFill>
            </a:ext>
          </a:extLst>
        </p:spPr>
      </p:pic>
      <p:sp>
        <p:nvSpPr>
          <p:cNvPr id="9" name="Oval 5"/>
          <p:cNvSpPr>
            <a:spLocks noChangeArrowheads="1"/>
          </p:cNvSpPr>
          <p:nvPr/>
        </p:nvSpPr>
        <p:spPr bwMode="auto">
          <a:xfrm rot="3027911">
            <a:off x="9329471" y="3779635"/>
            <a:ext cx="1209628" cy="552183"/>
          </a:xfrm>
          <a:prstGeom prst="ellipse">
            <a:avLst/>
          </a:prstGeom>
          <a:solidFill>
            <a:schemeClr val="bg1"/>
          </a:solidFill>
          <a:ln w="9525">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left)">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left)">
                                      <p:cBhvr>
                                        <p:cTn id="18" dur="500"/>
                                        <p:tgtEl>
                                          <p:spTgt spid="2">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wipe(left)">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wipe(left)">
                                      <p:cBhvr>
                                        <p:cTn id="34" dur="500"/>
                                        <p:tgtEl>
                                          <p:spTgt spid="2">
                                            <p:txEl>
                                              <p:pRg st="5" end="5"/>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wipe(left)">
                                      <p:cBhvr>
                                        <p:cTn id="40" dur="500"/>
                                        <p:tgtEl>
                                          <p:spTgt spid="2">
                                            <p:txEl>
                                              <p:pRg st="7" end="7"/>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Effect transition="in" filter="wipe(left)">
                                      <p:cBhvr>
                                        <p:cTn id="43" dur="500"/>
                                        <p:tgtEl>
                                          <p:spTgt spid="2">
                                            <p:txEl>
                                              <p:pRg st="8" end="8"/>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
                                            <p:txEl>
                                              <p:pRg st="9" end="9"/>
                                            </p:txEl>
                                          </p:spTgt>
                                        </p:tgtEl>
                                        <p:attrNameLst>
                                          <p:attrName>style.visibility</p:attrName>
                                        </p:attrNameLst>
                                      </p:cBhvr>
                                      <p:to>
                                        <p:strVal val="visible"/>
                                      </p:to>
                                    </p:set>
                                    <p:animEffect transition="in" filter="wipe(left)">
                                      <p:cBhvr>
                                        <p:cTn id="46"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Acyclic-Graph Directories</a:t>
            </a:r>
            <a:endParaRPr lang="zh-CN" altLang="en-US" dirty="0"/>
          </a:p>
        </p:txBody>
      </p:sp>
      <p:sp>
        <p:nvSpPr>
          <p:cNvPr id="3" name="内容占位符 2"/>
          <p:cNvSpPr>
            <a:spLocks noGrp="1"/>
          </p:cNvSpPr>
          <p:nvPr>
            <p:ph sz="half" idx="1"/>
          </p:nvPr>
        </p:nvSpPr>
        <p:spPr>
          <a:xfrm>
            <a:off x="409254" y="1088740"/>
            <a:ext cx="7891991" cy="5580000"/>
          </a:xfrm>
        </p:spPr>
        <p:txBody>
          <a:bodyPr>
            <a:normAutofit/>
          </a:bodyPr>
          <a:lstStyle/>
          <a:p>
            <a:r>
              <a:rPr lang="en-US" altLang="zh-CN" dirty="0"/>
              <a:t>Problems(Cont.)</a:t>
            </a:r>
            <a:endParaRPr lang="en-US" altLang="zh-CN" dirty="0"/>
          </a:p>
          <a:p>
            <a:pPr lvl="1"/>
            <a:r>
              <a:rPr lang="en-US" altLang="zh-CN" dirty="0"/>
              <a:t>Deletion of the shared file (Cont.). </a:t>
            </a:r>
            <a:endParaRPr lang="en-US" altLang="zh-CN" dirty="0"/>
          </a:p>
          <a:p>
            <a:pPr marL="914400" lvl="2" indent="0">
              <a:buNone/>
            </a:pPr>
            <a:r>
              <a:rPr lang="en-US" altLang="zh-CN" sz="2200" dirty="0">
                <a:ea typeface="宋体" panose="02010600030101010101" pitchFamily="2" charset="-122"/>
              </a:rPr>
              <a:t>② </a:t>
            </a:r>
            <a:r>
              <a:rPr lang="en-US" altLang="zh-CN" sz="2200" dirty="0"/>
              <a:t>Preserve the file until all references to it are deleted.</a:t>
            </a:r>
            <a:endParaRPr lang="en-US" altLang="zh-CN" sz="2200" dirty="0"/>
          </a:p>
          <a:p>
            <a:pPr lvl="2"/>
            <a:r>
              <a:rPr lang="en-US" altLang="zh-CN" sz="2200" dirty="0"/>
              <a:t>Solutions:</a:t>
            </a:r>
            <a:endParaRPr lang="en-US" altLang="zh-CN" sz="2200" dirty="0"/>
          </a:p>
          <a:p>
            <a:pPr marL="1371600" lvl="3" indent="0">
              <a:buNone/>
            </a:pPr>
            <a:r>
              <a:rPr lang="en-US" altLang="zh-CN" sz="2200" b="1" dirty="0">
                <a:latin typeface="Times New Roman" panose="02020603050405020304" pitchFamily="18" charset="0"/>
                <a:cs typeface="Times New Roman" panose="02020603050405020304" pitchFamily="18" charset="0"/>
              </a:rPr>
              <a:t>File-reference list</a:t>
            </a:r>
            <a:endParaRPr lang="en-US" altLang="zh-CN" sz="2200" b="1" dirty="0">
              <a:latin typeface="Times New Roman" panose="02020603050405020304" pitchFamily="18" charset="0"/>
              <a:cs typeface="Times New Roman" panose="02020603050405020304" pitchFamily="18" charset="0"/>
            </a:endParaRPr>
          </a:p>
          <a:p>
            <a:pPr marL="1371600" lvl="3" indent="0">
              <a:buNone/>
            </a:pPr>
            <a:r>
              <a:rPr lang="en-US" altLang="zh-CN" sz="2200" b="1" dirty="0">
                <a:latin typeface="Times New Roman" panose="02020603050405020304" pitchFamily="18" charset="0"/>
                <a:cs typeface="Times New Roman" panose="02020603050405020304" pitchFamily="18" charset="0"/>
              </a:rPr>
              <a:t>File-reference count</a:t>
            </a:r>
            <a:endParaRPr lang="en-US" altLang="zh-CN" sz="2200" b="1" dirty="0">
              <a:latin typeface="Times New Roman" panose="02020603050405020304" pitchFamily="18" charset="0"/>
              <a:cs typeface="Times New Roman" panose="02020603050405020304" pitchFamily="18" charset="0"/>
            </a:endParaRPr>
          </a:p>
          <a:p>
            <a:pPr marL="1371600" lvl="3" indent="0">
              <a:buNone/>
            </a:pPr>
            <a:r>
              <a:rPr lang="en-US" altLang="zh-CN" sz="2200" b="1" dirty="0" err="1">
                <a:latin typeface="Times New Roman" panose="02020603050405020304" pitchFamily="18" charset="0"/>
                <a:cs typeface="Times New Roman" panose="02020603050405020304" pitchFamily="18" charset="0"/>
              </a:rPr>
              <a:t>Backpointers</a:t>
            </a:r>
            <a:r>
              <a:rPr lang="en-US" altLang="zh-CN" sz="2200" b="1" dirty="0">
                <a:latin typeface="Times New Roman" panose="02020603050405020304" pitchFamily="18" charset="0"/>
                <a:cs typeface="Times New Roman" panose="02020603050405020304" pitchFamily="18" charset="0"/>
              </a:rPr>
              <a:t>, so we can delete all pointers.</a:t>
            </a:r>
            <a:br>
              <a:rPr lang="en-US" altLang="zh-CN" sz="2200" b="1" dirty="0">
                <a:latin typeface="Times New Roman" panose="02020603050405020304" pitchFamily="18" charset="0"/>
                <a:cs typeface="Times New Roman" panose="02020603050405020304" pitchFamily="18" charset="0"/>
              </a:rPr>
            </a:br>
            <a:r>
              <a:rPr lang="en-US" altLang="zh-CN" sz="2200" b="1" dirty="0">
                <a:latin typeface="Times New Roman" panose="02020603050405020304" pitchFamily="18" charset="0"/>
                <a:cs typeface="Times New Roman" panose="02020603050405020304" pitchFamily="18" charset="0"/>
              </a:rPr>
              <a:t>Variable size records a problem.</a:t>
            </a:r>
            <a:endParaRPr lang="en-US" altLang="zh-CN" sz="2200" b="1" dirty="0">
              <a:latin typeface="Times New Roman" panose="02020603050405020304" pitchFamily="18" charset="0"/>
              <a:cs typeface="Times New Roman" panose="02020603050405020304" pitchFamily="18" charset="0"/>
            </a:endParaRPr>
          </a:p>
          <a:p>
            <a:endParaRPr lang="zh-CN" altLang="en-US" dirty="0"/>
          </a:p>
        </p:txBody>
      </p:sp>
      <p:pic>
        <p:nvPicPr>
          <p:cNvPr id="7" name="Picture 4"/>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tretch>
            <a:fillRect/>
          </a:stretch>
        </p:blipFill>
        <p:spPr bwMode="auto">
          <a:xfrm>
            <a:off x="6240463" y="2097464"/>
            <a:ext cx="5688012" cy="3544135"/>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fld id="{FF0D1C5C-31E1-4F8D-BACE-C8FC1A0771C2}"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left)">
                                      <p:cBhvr>
                                        <p:cTn id="18" dur="500"/>
                                        <p:tgtEl>
                                          <p:spTgt spid="3">
                                            <p:txEl>
                                              <p:pRg st="5" end="5"/>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left)">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3"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General Graph Directory </a:t>
            </a:r>
            <a:endParaRPr lang="zh-CN" altLang="en-US" dirty="0"/>
          </a:p>
        </p:txBody>
      </p:sp>
      <p:sp>
        <p:nvSpPr>
          <p:cNvPr id="3" name="内容占位符 2"/>
          <p:cNvSpPr>
            <a:spLocks noGrp="1"/>
          </p:cNvSpPr>
          <p:nvPr>
            <p:ph sz="half" idx="1"/>
          </p:nvPr>
        </p:nvSpPr>
        <p:spPr>
          <a:xfrm>
            <a:off x="409255" y="1088740"/>
            <a:ext cx="6451830" cy="5580000"/>
          </a:xfrm>
        </p:spPr>
        <p:txBody>
          <a:bodyPr>
            <a:normAutofit/>
          </a:bodyPr>
          <a:lstStyle/>
          <a:p>
            <a:r>
              <a:rPr lang="en-US" altLang="zh-CN" dirty="0"/>
              <a:t>The primary advantage of an </a:t>
            </a:r>
            <a:r>
              <a:rPr lang="en-US" altLang="zh-CN" dirty="0">
                <a:solidFill>
                  <a:srgbClr val="0000FF"/>
                </a:solidFill>
              </a:rPr>
              <a:t>acyclic graph </a:t>
            </a:r>
            <a:r>
              <a:rPr lang="en-US" altLang="zh-CN" dirty="0"/>
              <a:t>is the relative simplicity of the algorithms </a:t>
            </a:r>
            <a:endParaRPr lang="en-US" altLang="zh-CN" dirty="0"/>
          </a:p>
          <a:p>
            <a:pPr lvl="1"/>
            <a:r>
              <a:rPr lang="en-US" altLang="zh-CN" dirty="0"/>
              <a:t>to traverse the graph. </a:t>
            </a:r>
            <a:br>
              <a:rPr lang="en-US" altLang="zh-CN" dirty="0"/>
            </a:br>
            <a:r>
              <a:rPr lang="en-US" altLang="zh-CN" dirty="0"/>
              <a:t>Avoid searching the shared subdirectory twice.  </a:t>
            </a:r>
            <a:endParaRPr lang="en-US" altLang="zh-CN" dirty="0"/>
          </a:p>
          <a:p>
            <a:pPr lvl="1"/>
            <a:r>
              <a:rPr lang="en-US" altLang="zh-CN" dirty="0"/>
              <a:t>to determine when there are no more references to a file.</a:t>
            </a:r>
            <a:endParaRPr lang="en-US" altLang="zh-CN" dirty="0"/>
          </a:p>
          <a:p>
            <a:r>
              <a:rPr lang="en-US" altLang="zh-CN" dirty="0"/>
              <a:t>A poorly designed algorithm might result in an </a:t>
            </a:r>
            <a:r>
              <a:rPr lang="en-US" altLang="zh-CN" dirty="0">
                <a:solidFill>
                  <a:srgbClr val="0000FF"/>
                </a:solidFill>
              </a:rPr>
              <a:t>infinite loop </a:t>
            </a:r>
            <a:r>
              <a:rPr lang="en-US" altLang="zh-CN" dirty="0"/>
              <a:t>continually searching through the cycle and never terminating.</a:t>
            </a:r>
            <a:endParaRPr lang="en-US" altLang="zh-CN" dirty="0"/>
          </a:p>
          <a:p>
            <a:endParaRPr lang="zh-CN" altLang="en-US" dirty="0"/>
          </a:p>
        </p:txBody>
      </p:sp>
      <p:pic>
        <p:nvPicPr>
          <p:cNvPr id="7" name="Picture 2"/>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6795575" y="2194576"/>
            <a:ext cx="5124963" cy="3034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0"/>
          </p:nvPr>
        </p:nvSpPr>
        <p:spPr/>
        <p:txBody>
          <a:bodyPr/>
          <a:lstStyle/>
          <a:p>
            <a:fld id="{FF0D1C5C-31E1-4F8D-BACE-C8FC1A0771C2}"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General Graph Directory</a:t>
            </a:r>
            <a:endParaRPr lang="zh-CN" altLang="en-US" dirty="0"/>
          </a:p>
        </p:txBody>
      </p:sp>
      <p:sp>
        <p:nvSpPr>
          <p:cNvPr id="6" name="内容占位符 5"/>
          <p:cNvSpPr>
            <a:spLocks noGrp="1"/>
          </p:cNvSpPr>
          <p:nvPr>
            <p:ph idx="1"/>
          </p:nvPr>
        </p:nvSpPr>
        <p:spPr/>
        <p:txBody>
          <a:bodyPr/>
          <a:lstStyle/>
          <a:p>
            <a:r>
              <a:rPr lang="en-US" altLang="zh-CN" dirty="0"/>
              <a:t>How to determine when a file can be deleted?</a:t>
            </a:r>
            <a:endParaRPr lang="en-US" altLang="zh-CN" dirty="0"/>
          </a:p>
          <a:p>
            <a:pPr lvl="1"/>
            <a:r>
              <a:rPr lang="en-US" altLang="zh-CN" dirty="0"/>
              <a:t>With </a:t>
            </a:r>
            <a:r>
              <a:rPr lang="en-US" altLang="zh-CN" dirty="0">
                <a:solidFill>
                  <a:srgbClr val="0000FF"/>
                </a:solidFill>
              </a:rPr>
              <a:t>acyclic-graph directory </a:t>
            </a:r>
            <a:r>
              <a:rPr lang="en-US" altLang="zh-CN" dirty="0"/>
              <a:t>structures, when the value of of the reference count is 0.</a:t>
            </a:r>
            <a:endParaRPr lang="en-US" altLang="zh-CN" dirty="0"/>
          </a:p>
          <a:p>
            <a:pPr lvl="1"/>
            <a:r>
              <a:rPr lang="en-US" altLang="zh-CN" dirty="0"/>
              <a:t>With </a:t>
            </a:r>
            <a:r>
              <a:rPr lang="en-US" altLang="zh-CN" dirty="0">
                <a:solidFill>
                  <a:srgbClr val="0000FF"/>
                </a:solidFill>
              </a:rPr>
              <a:t>general graph directo</a:t>
            </a:r>
            <a:r>
              <a:rPr lang="en-US" altLang="zh-CN" dirty="0"/>
              <a:t>ry structures, when </a:t>
            </a:r>
            <a:r>
              <a:rPr lang="en-US" altLang="zh-CN" dirty="0">
                <a:solidFill>
                  <a:srgbClr val="0000FF"/>
                </a:solidFill>
              </a:rPr>
              <a:t>cycles</a:t>
            </a:r>
            <a:r>
              <a:rPr lang="en-US" altLang="zh-CN" dirty="0"/>
              <a:t> </a:t>
            </a:r>
            <a:r>
              <a:rPr lang="en-US" altLang="zh-CN" dirty="0">
                <a:solidFill>
                  <a:srgbClr val="0000FF"/>
                </a:solidFill>
              </a:rPr>
              <a:t>exist</a:t>
            </a:r>
            <a:r>
              <a:rPr lang="en-US" altLang="zh-CN" dirty="0"/>
              <a:t>, the reference count may not be 0 even when it is no longer possible to refer to a directory or file.</a:t>
            </a:r>
            <a:endParaRPr lang="en-US" altLang="zh-CN" dirty="0"/>
          </a:p>
          <a:p>
            <a:pPr lvl="2"/>
            <a:r>
              <a:rPr lang="en-US" altLang="zh-CN" sz="2400" dirty="0"/>
              <a:t>This </a:t>
            </a:r>
            <a:r>
              <a:rPr lang="en-US" altLang="zh-CN" sz="2400" dirty="0">
                <a:solidFill>
                  <a:srgbClr val="0000FF"/>
                </a:solidFill>
              </a:rPr>
              <a:t>anomaly</a:t>
            </a:r>
            <a:r>
              <a:rPr lang="en-US" altLang="zh-CN" sz="2400" dirty="0"/>
              <a:t> results from the possibility of </a:t>
            </a:r>
            <a:r>
              <a:rPr lang="en-US" altLang="zh-CN" sz="2400" dirty="0">
                <a:solidFill>
                  <a:srgbClr val="0000FF"/>
                </a:solidFill>
              </a:rPr>
              <a:t>self-referencing</a:t>
            </a:r>
            <a:r>
              <a:rPr lang="en-US" altLang="zh-CN" sz="2400" dirty="0"/>
              <a:t>. ( </a:t>
            </a:r>
            <a:r>
              <a:rPr lang="en-US" altLang="zh-CN" sz="2400" i="1" dirty="0">
                <a:solidFill>
                  <a:srgbClr val="0000FF"/>
                </a:solidFill>
              </a:rPr>
              <a:t>cycle</a:t>
            </a:r>
            <a:r>
              <a:rPr lang="en-US" altLang="zh-CN" sz="2400" dirty="0"/>
              <a:t> )</a:t>
            </a:r>
            <a:endParaRPr lang="en-US" altLang="zh-CN" sz="2400" dirty="0"/>
          </a:p>
          <a:p>
            <a:pPr lvl="2"/>
            <a:r>
              <a:rPr lang="en-US" altLang="zh-CN" sz="2400" dirty="0"/>
              <a:t>Solution, using </a:t>
            </a:r>
            <a:r>
              <a:rPr lang="en-US" altLang="zh-CN" sz="2400" dirty="0">
                <a:solidFill>
                  <a:srgbClr val="0000FF"/>
                </a:solidFill>
              </a:rPr>
              <a:t>Garbage collection</a:t>
            </a:r>
            <a:r>
              <a:rPr lang="en-US" altLang="zh-CN" sz="2400" dirty="0"/>
              <a:t>.</a:t>
            </a:r>
            <a:endParaRPr lang="en-US" altLang="zh-CN" sz="2400" dirty="0"/>
          </a:p>
          <a:p>
            <a:pPr lvl="3">
              <a:buClr>
                <a:srgbClr val="0000FF"/>
              </a:buClr>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The first pass, traversing the entire file system, </a:t>
            </a:r>
            <a:r>
              <a:rPr lang="en-US" altLang="zh-CN" sz="2400" b="1" dirty="0">
                <a:solidFill>
                  <a:srgbClr val="0000FF"/>
                </a:solidFill>
                <a:latin typeface="Times New Roman" panose="02020603050405020304" pitchFamily="18" charset="0"/>
                <a:cs typeface="Times New Roman" panose="02020603050405020304" pitchFamily="18" charset="0"/>
              </a:rPr>
              <a:t>marking</a:t>
            </a:r>
            <a:r>
              <a:rPr lang="en-US" altLang="zh-CN" sz="2400" b="1" dirty="0">
                <a:latin typeface="Times New Roman" panose="02020603050405020304" pitchFamily="18" charset="0"/>
                <a:cs typeface="Times New Roman" panose="02020603050405020304" pitchFamily="18" charset="0"/>
              </a:rPr>
              <a:t> everything that can be accessed. </a:t>
            </a:r>
            <a:endParaRPr lang="en-US" altLang="zh-CN" sz="2400" b="1" dirty="0">
              <a:latin typeface="Times New Roman" panose="02020603050405020304" pitchFamily="18" charset="0"/>
              <a:cs typeface="Times New Roman" panose="02020603050405020304" pitchFamily="18" charset="0"/>
            </a:endParaRPr>
          </a:p>
          <a:p>
            <a:pPr lvl="3">
              <a:buClr>
                <a:srgbClr val="0000FF"/>
              </a:buClr>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The second pass, </a:t>
            </a:r>
            <a:r>
              <a:rPr lang="en-US" altLang="zh-CN" sz="2400" b="1" dirty="0">
                <a:solidFill>
                  <a:srgbClr val="0000FF"/>
                </a:solidFill>
                <a:latin typeface="Times New Roman" panose="02020603050405020304" pitchFamily="18" charset="0"/>
                <a:cs typeface="Times New Roman" panose="02020603050405020304" pitchFamily="18" charset="0"/>
              </a:rPr>
              <a:t>collects</a:t>
            </a:r>
            <a:r>
              <a:rPr lang="en-US" altLang="zh-CN" sz="2400" b="1" dirty="0">
                <a:latin typeface="Times New Roman" panose="02020603050405020304" pitchFamily="18" charset="0"/>
                <a:cs typeface="Times New Roman" panose="02020603050405020304" pitchFamily="18" charset="0"/>
              </a:rPr>
              <a:t> everything that is </a:t>
            </a:r>
            <a:r>
              <a:rPr lang="en-US" altLang="zh-CN" sz="2400" b="1" dirty="0">
                <a:solidFill>
                  <a:srgbClr val="0000FF"/>
                </a:solidFill>
                <a:latin typeface="Times New Roman" panose="02020603050405020304" pitchFamily="18" charset="0"/>
                <a:cs typeface="Times New Roman" panose="02020603050405020304" pitchFamily="18" charset="0"/>
              </a:rPr>
              <a:t>not</a:t>
            </a:r>
            <a:r>
              <a:rPr lang="en-US" altLang="zh-CN" sz="2400" b="1" dirty="0">
                <a:latin typeface="Times New Roman" panose="02020603050405020304" pitchFamily="18" charset="0"/>
                <a:cs typeface="Times New Roman" panose="02020603050405020304" pitchFamily="18" charset="0"/>
              </a:rPr>
              <a:t> </a:t>
            </a:r>
            <a:r>
              <a:rPr lang="en-US" altLang="zh-CN" sz="2400" b="1" dirty="0">
                <a:solidFill>
                  <a:srgbClr val="0000FF"/>
                </a:solidFill>
                <a:latin typeface="Times New Roman" panose="02020603050405020304" pitchFamily="18" charset="0"/>
                <a:cs typeface="Times New Roman" panose="02020603050405020304" pitchFamily="18" charset="0"/>
              </a:rPr>
              <a:t>marked</a:t>
            </a:r>
            <a:r>
              <a:rPr lang="en-US" altLang="zh-CN" sz="2400" b="1" dirty="0">
                <a:latin typeface="Times New Roman" panose="02020603050405020304" pitchFamily="18" charset="0"/>
                <a:cs typeface="Times New Roman" panose="02020603050405020304" pitchFamily="18" charset="0"/>
              </a:rPr>
              <a:t> onto a list of free space.</a:t>
            </a:r>
            <a:endParaRPr lang="en-US" altLang="zh-CN" sz="24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FF0D1C5C-31E1-4F8D-BACE-C8FC1A0771C2}"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left)">
                                      <p:cBhvr>
                                        <p:cTn id="20" dur="500"/>
                                        <p:tgtEl>
                                          <p:spTgt spid="6">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wipe(left)">
                                      <p:cBhvr>
                                        <p:cTn id="26" dur="500"/>
                                        <p:tgtEl>
                                          <p:spTgt spid="6">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wipe(left)">
                                      <p:cBhvr>
                                        <p:cTn id="2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General Graph Directory</a:t>
            </a:r>
            <a:endParaRPr lang="zh-CN" altLang="en-US" dirty="0"/>
          </a:p>
        </p:txBody>
      </p:sp>
      <p:sp>
        <p:nvSpPr>
          <p:cNvPr id="6" name="内容占位符 5"/>
          <p:cNvSpPr>
            <a:spLocks noGrp="1"/>
          </p:cNvSpPr>
          <p:nvPr>
            <p:ph idx="1"/>
          </p:nvPr>
        </p:nvSpPr>
        <p:spPr/>
        <p:txBody>
          <a:bodyPr/>
          <a:lstStyle/>
          <a:p>
            <a:r>
              <a:rPr lang="en-US" altLang="zh-CN" dirty="0"/>
              <a:t>How to avoid cycles?</a:t>
            </a:r>
            <a:endParaRPr lang="en-US" altLang="zh-CN" dirty="0"/>
          </a:p>
          <a:p>
            <a:pPr lvl="1"/>
            <a:r>
              <a:rPr lang="en-US" altLang="zh-CN" dirty="0"/>
              <a:t>Allow only links to file not subdirectories. guarantee no cycles.</a:t>
            </a:r>
            <a:endParaRPr lang="en-US" altLang="zh-CN" dirty="0"/>
          </a:p>
          <a:p>
            <a:pPr lvl="1"/>
            <a:r>
              <a:rPr lang="en-US" altLang="zh-CN" dirty="0"/>
              <a:t>Every time a new link is added use a </a:t>
            </a:r>
            <a:r>
              <a:rPr lang="en-US" altLang="zh-CN" dirty="0">
                <a:solidFill>
                  <a:srgbClr val="0000FF"/>
                </a:solidFill>
              </a:rPr>
              <a:t>cycle detection</a:t>
            </a:r>
            <a:br>
              <a:rPr lang="en-US" altLang="zh-CN" dirty="0">
                <a:solidFill>
                  <a:srgbClr val="0000FF"/>
                </a:solidFill>
              </a:rPr>
            </a:br>
            <a:r>
              <a:rPr lang="en-US" altLang="zh-CN" dirty="0">
                <a:solidFill>
                  <a:srgbClr val="0000FF"/>
                </a:solidFill>
              </a:rPr>
              <a:t>algorithm </a:t>
            </a:r>
            <a:r>
              <a:rPr lang="en-US" altLang="zh-CN" dirty="0"/>
              <a:t>to determine whether it is OK.  </a:t>
            </a:r>
            <a:br>
              <a:rPr lang="en-US" altLang="zh-CN" dirty="0"/>
            </a:br>
            <a:r>
              <a:rPr lang="en-US" altLang="zh-CN" dirty="0"/>
              <a:t>Very expensive! </a:t>
            </a:r>
            <a:br>
              <a:rPr lang="en-US" altLang="zh-CN" dirty="0"/>
            </a:br>
            <a:r>
              <a:rPr lang="en-US" altLang="zh-CN" dirty="0"/>
              <a:t>especially when the graph is on disk storage.</a:t>
            </a:r>
            <a:endParaRPr lang="en-US" altLang="zh-CN" dirty="0"/>
          </a:p>
          <a:p>
            <a:pPr lvl="1"/>
            <a:r>
              <a:rPr lang="en-US" altLang="zh-CN" dirty="0"/>
              <a:t>A simpler algorithm,</a:t>
            </a:r>
            <a:r>
              <a:rPr lang="en-US" altLang="zh-CN" b="0" dirty="0"/>
              <a:t> </a:t>
            </a:r>
            <a:r>
              <a:rPr lang="en-US" altLang="zh-CN" dirty="0"/>
              <a:t>bypass links during directory traversal.</a:t>
            </a:r>
            <a:endParaRPr lang="en-US" altLang="zh-CN" dirty="0"/>
          </a:p>
        </p:txBody>
      </p:sp>
      <p:sp>
        <p:nvSpPr>
          <p:cNvPr id="4" name="灯片编号占位符 3"/>
          <p:cNvSpPr>
            <a:spLocks noGrp="1"/>
          </p:cNvSpPr>
          <p:nvPr>
            <p:ph type="sldNum" sz="quarter" idx="10"/>
          </p:nvPr>
        </p:nvSpPr>
        <p:spPr/>
        <p:txBody>
          <a:bodyPr/>
          <a:lstStyle/>
          <a:p>
            <a:fld id="{FF0D1C5C-31E1-4F8D-BACE-C8FC1A0771C2}" type="slidenum">
              <a:rPr lang="en-US" altLang="zh-CN" smtClean="0"/>
            </a:fld>
            <a:endParaRPr lang="en-US" altLang="zh-CN"/>
          </a:p>
        </p:txBody>
      </p:sp>
      <p:sp>
        <p:nvSpPr>
          <p:cNvPr id="9" name="动作按钮: 结束 5">
            <a:hlinkClick r:id="" action="ppaction://noaction" highlightClick="1"/>
          </p:cNvPr>
          <p:cNvSpPr/>
          <p:nvPr/>
        </p:nvSpPr>
        <p:spPr bwMode="auto">
          <a:xfrm>
            <a:off x="11721625" y="6399330"/>
            <a:ext cx="432000" cy="432000"/>
          </a:xfrm>
          <a:prstGeom prst="bevel">
            <a:avLst>
              <a:gd name="adj" fmla="val 179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no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endParaRPr lang="zh-CN" altLang="en-US" sz="1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left)">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3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circle(out)">
                                      <p:cBhvr>
                                        <p:cTn id="2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solidFill>
            <a:srgbClr val="002060"/>
          </a:solidFill>
        </p:spPr>
        <p:txBody>
          <a:bodyPr/>
          <a:lstStyle/>
          <a:p>
            <a:r>
              <a:rPr lang="en-US" altLang="zh-CN" dirty="0"/>
              <a:t>Minimal Set of Requirements</a:t>
            </a:r>
            <a:endParaRPr lang="en-US" altLang="zh-CN" dirty="0"/>
          </a:p>
        </p:txBody>
      </p:sp>
      <p:sp>
        <p:nvSpPr>
          <p:cNvPr id="2" name="内容占位符 1"/>
          <p:cNvSpPr>
            <a:spLocks noGrp="1"/>
          </p:cNvSpPr>
          <p:nvPr>
            <p:ph idx="1"/>
          </p:nvPr>
        </p:nvSpPr>
        <p:spPr/>
        <p:txBody>
          <a:bodyPr>
            <a:normAutofit/>
          </a:bodyPr>
          <a:lstStyle/>
          <a:p>
            <a:pPr>
              <a:spcBef>
                <a:spcPts val="600"/>
              </a:spcBef>
            </a:pPr>
            <a:r>
              <a:rPr lang="en-US" altLang="zh-CN" dirty="0"/>
              <a:t>Each user should be able to</a:t>
            </a:r>
            <a:endParaRPr lang="en-US" altLang="zh-CN" dirty="0"/>
          </a:p>
          <a:p>
            <a:pPr lvl="1">
              <a:spcBef>
                <a:spcPts val="600"/>
              </a:spcBef>
            </a:pPr>
            <a:r>
              <a:rPr lang="en-US" altLang="zh-CN" u="sng" dirty="0">
                <a:solidFill>
                  <a:srgbClr val="0000FF"/>
                </a:solidFill>
              </a:rPr>
              <a:t>create</a:t>
            </a:r>
            <a:r>
              <a:rPr lang="en-US" altLang="zh-CN" dirty="0"/>
              <a:t>, </a:t>
            </a:r>
            <a:r>
              <a:rPr lang="en-US" altLang="zh-CN" u="sng" dirty="0">
                <a:solidFill>
                  <a:srgbClr val="0000FF"/>
                </a:solidFill>
              </a:rPr>
              <a:t>delete</a:t>
            </a:r>
            <a:r>
              <a:rPr lang="en-US" altLang="zh-CN" dirty="0"/>
              <a:t>, </a:t>
            </a:r>
            <a:r>
              <a:rPr lang="en-US" altLang="zh-CN" u="sng" dirty="0">
                <a:solidFill>
                  <a:srgbClr val="0000FF"/>
                </a:solidFill>
              </a:rPr>
              <a:t>read</a:t>
            </a:r>
            <a:r>
              <a:rPr lang="en-US" altLang="zh-CN" dirty="0"/>
              <a:t>, and </a:t>
            </a:r>
            <a:r>
              <a:rPr lang="en-US" altLang="zh-CN" u="sng" dirty="0">
                <a:solidFill>
                  <a:srgbClr val="0000FF"/>
                </a:solidFill>
              </a:rPr>
              <a:t>change</a:t>
            </a:r>
            <a:r>
              <a:rPr lang="en-US" altLang="zh-CN" dirty="0"/>
              <a:t> files.</a:t>
            </a:r>
            <a:endParaRPr lang="en-US" altLang="zh-CN" dirty="0"/>
          </a:p>
          <a:p>
            <a:pPr lvl="1">
              <a:spcBef>
                <a:spcPts val="600"/>
              </a:spcBef>
            </a:pPr>
            <a:r>
              <a:rPr lang="en-US" altLang="zh-CN" u="sng" dirty="0">
                <a:solidFill>
                  <a:srgbClr val="0000FF"/>
                </a:solidFill>
              </a:rPr>
              <a:t>restructure</a:t>
            </a:r>
            <a:r>
              <a:rPr lang="en-US" altLang="zh-CN" dirty="0"/>
              <a:t> the user’s files in a form appropriate to the problem.</a:t>
            </a:r>
            <a:endParaRPr lang="en-US" altLang="zh-CN" dirty="0"/>
          </a:p>
          <a:p>
            <a:pPr lvl="1">
              <a:spcBef>
                <a:spcPts val="600"/>
              </a:spcBef>
            </a:pPr>
            <a:r>
              <a:rPr lang="en-US" altLang="zh-CN" u="sng" dirty="0">
                <a:solidFill>
                  <a:srgbClr val="0000FF"/>
                </a:solidFill>
              </a:rPr>
              <a:t>move data </a:t>
            </a:r>
            <a:r>
              <a:rPr lang="en-US" altLang="zh-CN" dirty="0"/>
              <a:t>between files.</a:t>
            </a:r>
            <a:endParaRPr lang="en-US" altLang="zh-CN" dirty="0"/>
          </a:p>
          <a:p>
            <a:pPr lvl="1">
              <a:spcBef>
                <a:spcPts val="600"/>
              </a:spcBef>
            </a:pPr>
            <a:r>
              <a:rPr lang="en-US" altLang="zh-CN" u="sng" dirty="0">
                <a:solidFill>
                  <a:srgbClr val="0000FF"/>
                </a:solidFill>
              </a:rPr>
              <a:t>back up</a:t>
            </a:r>
            <a:r>
              <a:rPr lang="en-US" altLang="zh-CN" dirty="0">
                <a:solidFill>
                  <a:srgbClr val="0000FF"/>
                </a:solidFill>
              </a:rPr>
              <a:t> </a:t>
            </a:r>
            <a:r>
              <a:rPr lang="en-US" altLang="zh-CN" dirty="0"/>
              <a:t>and </a:t>
            </a:r>
            <a:r>
              <a:rPr lang="en-US" altLang="zh-CN" u="sng" dirty="0">
                <a:solidFill>
                  <a:srgbClr val="0000FF"/>
                </a:solidFill>
              </a:rPr>
              <a:t>recover</a:t>
            </a:r>
            <a:r>
              <a:rPr lang="en-US" altLang="zh-CN" dirty="0"/>
              <a:t> the user’s files in case of damage.</a:t>
            </a:r>
            <a:endParaRPr lang="en-US" altLang="zh-CN" dirty="0"/>
          </a:p>
          <a:p>
            <a:pPr lvl="1">
              <a:spcBef>
                <a:spcPts val="600"/>
              </a:spcBef>
            </a:pPr>
            <a:r>
              <a:rPr lang="en-US" altLang="zh-CN" dirty="0"/>
              <a:t>to access the user’s files by </a:t>
            </a:r>
            <a:r>
              <a:rPr lang="en-US" altLang="zh-CN" u="sng" dirty="0">
                <a:solidFill>
                  <a:srgbClr val="0000FF"/>
                </a:solidFill>
              </a:rPr>
              <a:t>using symbolic names</a:t>
            </a:r>
            <a:r>
              <a:rPr lang="en-US" altLang="zh-CN" u="sng" dirty="0"/>
              <a:t>.</a:t>
            </a:r>
            <a:endParaRPr lang="en-US" altLang="zh-CN" u="sng" dirty="0"/>
          </a:p>
          <a:p>
            <a:pPr>
              <a:spcBef>
                <a:spcPts val="600"/>
              </a:spcBef>
            </a:pPr>
            <a:r>
              <a:rPr lang="en-US" altLang="zh-CN" dirty="0"/>
              <a:t>Each user may </a:t>
            </a:r>
            <a:endParaRPr lang="en-US" altLang="zh-CN" dirty="0"/>
          </a:p>
          <a:p>
            <a:pPr lvl="1">
              <a:spcBef>
                <a:spcPts val="600"/>
              </a:spcBef>
            </a:pPr>
            <a:r>
              <a:rPr lang="en-US" altLang="zh-CN" dirty="0"/>
              <a:t>have </a:t>
            </a:r>
            <a:r>
              <a:rPr lang="en-US" altLang="zh-CN" u="sng" dirty="0">
                <a:solidFill>
                  <a:srgbClr val="0000FF"/>
                </a:solidFill>
              </a:rPr>
              <a:t>controlled</a:t>
            </a:r>
            <a:r>
              <a:rPr lang="en-US" altLang="zh-CN" u="sng" dirty="0"/>
              <a:t> </a:t>
            </a:r>
            <a:r>
              <a:rPr lang="en-US" altLang="zh-CN" u="sng" dirty="0">
                <a:solidFill>
                  <a:srgbClr val="0000FF"/>
                </a:solidFill>
              </a:rPr>
              <a:t>access</a:t>
            </a:r>
            <a:r>
              <a:rPr lang="en-US" altLang="zh-CN" dirty="0"/>
              <a:t> to other users’ files.</a:t>
            </a:r>
            <a:endParaRPr lang="en-US" altLang="zh-CN" dirty="0"/>
          </a:p>
          <a:p>
            <a:pPr lvl="1">
              <a:spcBef>
                <a:spcPts val="600"/>
              </a:spcBef>
            </a:pPr>
            <a:r>
              <a:rPr lang="en-US" altLang="zh-CN" dirty="0"/>
              <a:t>control </a:t>
            </a:r>
            <a:r>
              <a:rPr lang="en-US" altLang="zh-CN" u="sng" dirty="0">
                <a:solidFill>
                  <a:srgbClr val="0000FF"/>
                </a:solidFill>
              </a:rPr>
              <a:t>what type of accesses</a:t>
            </a:r>
            <a:r>
              <a:rPr lang="en-US" altLang="zh-CN" dirty="0">
                <a:solidFill>
                  <a:srgbClr val="0000FF"/>
                </a:solidFill>
              </a:rPr>
              <a:t> </a:t>
            </a:r>
            <a:r>
              <a:rPr lang="en-US" altLang="zh-CN" dirty="0"/>
              <a:t>are allowed to the users’ files.</a:t>
            </a:r>
            <a:endParaRPr lang="en-US" altLang="zh-CN" dirty="0"/>
          </a:p>
        </p:txBody>
      </p:sp>
      <p:sp>
        <p:nvSpPr>
          <p:cNvPr id="4" name="灯片编号占位符 3"/>
          <p:cNvSpPr>
            <a:spLocks noGrp="1"/>
          </p:cNvSpPr>
          <p:nvPr>
            <p:ph type="sldNum" sz="quarter" idx="10"/>
          </p:nvPr>
        </p:nvSpPr>
        <p:spPr/>
        <p:txBody>
          <a:bodyPr/>
          <a:lstStyle/>
          <a:p>
            <a:fld id="{26E19405-0B69-404D-A87A-3993F6C55939}" type="slidenum">
              <a:rPr lang="en-US" altLang="zh-CN"/>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left)">
                                      <p:cBhvr>
                                        <p:cTn id="13" dur="500"/>
                                        <p:tgtEl>
                                          <p:spTgt spid="2">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left)">
                                      <p:cBhvr>
                                        <p:cTn id="16" dur="500"/>
                                        <p:tgtEl>
                                          <p:spTgt spid="2">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left)">
                                      <p:cBhvr>
                                        <p:cTn id="19" dur="500"/>
                                        <p:tgtEl>
                                          <p:spTgt spid="2">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left)">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wipe(left)">
                                      <p:cBhvr>
                                        <p:cTn id="30" dur="500"/>
                                        <p:tgtEl>
                                          <p:spTgt spid="2">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wipe(left)">
                                      <p:cBhvr>
                                        <p:cTn id="33"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zh-CN" dirty="0"/>
              <a:t>10.4  File System Mounting</a:t>
            </a:r>
            <a:endParaRPr lang="en-US" altLang="zh-CN" dirty="0"/>
          </a:p>
        </p:txBody>
      </p:sp>
      <p:sp>
        <p:nvSpPr>
          <p:cNvPr id="243715" name="Rectangle 3"/>
          <p:cNvSpPr>
            <a:spLocks noGrp="1" noChangeArrowheads="1"/>
          </p:cNvSpPr>
          <p:nvPr>
            <p:ph idx="1"/>
          </p:nvPr>
        </p:nvSpPr>
        <p:spPr/>
        <p:txBody>
          <a:bodyPr/>
          <a:lstStyle/>
          <a:p>
            <a:pPr>
              <a:spcBef>
                <a:spcPts val="600"/>
              </a:spcBef>
            </a:pPr>
            <a:r>
              <a:rPr lang="en-US" altLang="zh-CN" dirty="0"/>
              <a:t>A file system must be </a:t>
            </a:r>
            <a:r>
              <a:rPr lang="en-US" altLang="zh-CN" dirty="0">
                <a:solidFill>
                  <a:srgbClr val="0000FF"/>
                </a:solidFill>
              </a:rPr>
              <a:t>mounted</a:t>
            </a:r>
            <a:r>
              <a:rPr lang="en-US" altLang="zh-CN" dirty="0"/>
              <a:t> before it can be accessed.</a:t>
            </a:r>
            <a:endParaRPr lang="en-US" altLang="zh-CN" dirty="0"/>
          </a:p>
          <a:p>
            <a:pPr>
              <a:spcBef>
                <a:spcPts val="600"/>
              </a:spcBef>
            </a:pPr>
            <a:r>
              <a:rPr lang="en-US" altLang="zh-CN" dirty="0"/>
              <a:t>The mount procedure</a:t>
            </a:r>
            <a:endParaRPr lang="en-US" altLang="zh-CN" dirty="0"/>
          </a:p>
          <a:p>
            <a:pPr lvl="1">
              <a:spcBef>
                <a:spcPts val="600"/>
              </a:spcBef>
            </a:pPr>
            <a:r>
              <a:rPr lang="en-US" altLang="zh-CN" dirty="0"/>
              <a:t>The operating system is given the </a:t>
            </a:r>
            <a:r>
              <a:rPr lang="en-US" altLang="zh-CN" u="sng" dirty="0">
                <a:solidFill>
                  <a:srgbClr val="0000FF"/>
                </a:solidFill>
              </a:rPr>
              <a:t>name of the device</a:t>
            </a:r>
            <a:r>
              <a:rPr lang="en-US" altLang="zh-CN" dirty="0"/>
              <a:t>, and the </a:t>
            </a:r>
            <a:r>
              <a:rPr lang="en-US" altLang="zh-CN" u="sng" dirty="0">
                <a:solidFill>
                  <a:srgbClr val="0000FF"/>
                </a:solidFill>
              </a:rPr>
              <a:t>mount point</a:t>
            </a:r>
            <a:r>
              <a:rPr lang="en-US" altLang="zh-CN" dirty="0">
                <a:solidFill>
                  <a:srgbClr val="0000FF"/>
                </a:solidFill>
              </a:rPr>
              <a:t> --</a:t>
            </a:r>
            <a:r>
              <a:rPr lang="en-US" altLang="zh-CN" dirty="0"/>
              <a:t> the </a:t>
            </a:r>
            <a:r>
              <a:rPr lang="en-US" altLang="zh-CN" u="sng" dirty="0"/>
              <a:t>location</a:t>
            </a:r>
            <a:r>
              <a:rPr lang="en-US" altLang="zh-CN" dirty="0"/>
              <a:t> within the file structure at which to attach the file system.</a:t>
            </a:r>
            <a:endParaRPr lang="en-US" altLang="zh-CN" dirty="0"/>
          </a:p>
          <a:p>
            <a:pPr lvl="1">
              <a:spcBef>
                <a:spcPts val="600"/>
              </a:spcBef>
            </a:pPr>
            <a:r>
              <a:rPr lang="en-US" altLang="zh-CN" dirty="0"/>
              <a:t>The operating system </a:t>
            </a:r>
            <a:r>
              <a:rPr lang="en-US" altLang="zh-CN" u="sng" dirty="0">
                <a:solidFill>
                  <a:srgbClr val="0000FF"/>
                </a:solidFill>
              </a:rPr>
              <a:t>verifies</a:t>
            </a:r>
            <a:r>
              <a:rPr lang="en-US" altLang="zh-CN" dirty="0">
                <a:solidFill>
                  <a:srgbClr val="0000FF"/>
                </a:solidFill>
              </a:rPr>
              <a:t> </a:t>
            </a:r>
            <a:r>
              <a:rPr lang="en-US" altLang="zh-CN" dirty="0"/>
              <a:t>that the device contains a valid file system by asking the </a:t>
            </a:r>
            <a:r>
              <a:rPr lang="en-US" altLang="zh-CN" u="sng" dirty="0">
                <a:solidFill>
                  <a:srgbClr val="0000FF"/>
                </a:solidFill>
              </a:rPr>
              <a:t>device</a:t>
            </a:r>
            <a:r>
              <a:rPr lang="en-US" altLang="zh-CN" u="sng" dirty="0"/>
              <a:t> </a:t>
            </a:r>
            <a:r>
              <a:rPr lang="en-US" altLang="zh-CN" u="sng" dirty="0">
                <a:solidFill>
                  <a:srgbClr val="0000FF"/>
                </a:solidFill>
              </a:rPr>
              <a:t>driver</a:t>
            </a:r>
            <a:r>
              <a:rPr lang="en-US" altLang="zh-CN" dirty="0"/>
              <a:t> to read the device directory and verifying that the directory has the expected format.</a:t>
            </a:r>
            <a:endParaRPr lang="en-US" altLang="zh-CN" dirty="0"/>
          </a:p>
          <a:p>
            <a:pPr lvl="1">
              <a:spcBef>
                <a:spcPts val="600"/>
              </a:spcBef>
            </a:pPr>
            <a:r>
              <a:rPr lang="en-US" altLang="zh-CN" dirty="0"/>
              <a:t>The operating system </a:t>
            </a:r>
            <a:r>
              <a:rPr lang="en-US" altLang="zh-CN" u="sng" dirty="0">
                <a:solidFill>
                  <a:srgbClr val="0000FF"/>
                </a:solidFill>
              </a:rPr>
              <a:t>notes</a:t>
            </a:r>
            <a:r>
              <a:rPr lang="en-US" altLang="zh-CN" dirty="0">
                <a:solidFill>
                  <a:srgbClr val="0000FF"/>
                </a:solidFill>
              </a:rPr>
              <a:t> </a:t>
            </a:r>
            <a:r>
              <a:rPr lang="en-US" altLang="zh-CN" dirty="0"/>
              <a:t>in its directory structure that a file system is mounted at the specified </a:t>
            </a:r>
            <a:r>
              <a:rPr lang="en-US" altLang="zh-CN" dirty="0">
                <a:solidFill>
                  <a:srgbClr val="0000FF"/>
                </a:solidFill>
              </a:rPr>
              <a:t>mount point</a:t>
            </a:r>
            <a:r>
              <a:rPr lang="en-US" altLang="zh-CN" dirty="0"/>
              <a:t>.</a:t>
            </a:r>
            <a:endParaRPr lang="en-US" altLang="zh-CN" dirty="0"/>
          </a:p>
        </p:txBody>
      </p:sp>
      <p:sp>
        <p:nvSpPr>
          <p:cNvPr id="4" name="灯片编号占位符 3"/>
          <p:cNvSpPr>
            <a:spLocks noGrp="1"/>
          </p:cNvSpPr>
          <p:nvPr>
            <p:ph type="sldNum" sz="quarter" idx="10"/>
          </p:nvPr>
        </p:nvSpPr>
        <p:spPr/>
        <p:txBody>
          <a:bodyPr/>
          <a:lstStyle/>
          <a:p>
            <a:fld id="{51E2ED57-DB3E-4F36-8B0C-AAA221DF10E2}"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wipe(left)">
                                      <p:cBhvr>
                                        <p:cTn id="7" dur="500"/>
                                        <p:tgtEl>
                                          <p:spTgt spid="243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15">
                                            <p:txEl>
                                              <p:pRg st="1" end="1"/>
                                            </p:txEl>
                                          </p:spTgt>
                                        </p:tgtEl>
                                        <p:attrNameLst>
                                          <p:attrName>style.visibility</p:attrName>
                                        </p:attrNameLst>
                                      </p:cBhvr>
                                      <p:to>
                                        <p:strVal val="visible"/>
                                      </p:to>
                                    </p:set>
                                    <p:animEffect transition="in" filter="wipe(left)">
                                      <p:cBhvr>
                                        <p:cTn id="12" dur="500"/>
                                        <p:tgtEl>
                                          <p:spTgt spid="24371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43715">
                                            <p:txEl>
                                              <p:pRg st="2" end="2"/>
                                            </p:txEl>
                                          </p:spTgt>
                                        </p:tgtEl>
                                        <p:attrNameLst>
                                          <p:attrName>style.visibility</p:attrName>
                                        </p:attrNameLst>
                                      </p:cBhvr>
                                      <p:to>
                                        <p:strVal val="visible"/>
                                      </p:to>
                                    </p:set>
                                    <p:animEffect transition="in" filter="wipe(left)">
                                      <p:cBhvr>
                                        <p:cTn id="15" dur="500"/>
                                        <p:tgtEl>
                                          <p:spTgt spid="24371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43715">
                                            <p:txEl>
                                              <p:pRg st="3" end="3"/>
                                            </p:txEl>
                                          </p:spTgt>
                                        </p:tgtEl>
                                        <p:attrNameLst>
                                          <p:attrName>style.visibility</p:attrName>
                                        </p:attrNameLst>
                                      </p:cBhvr>
                                      <p:to>
                                        <p:strVal val="visible"/>
                                      </p:to>
                                    </p:set>
                                    <p:animEffect transition="in" filter="wipe(left)">
                                      <p:cBhvr>
                                        <p:cTn id="18" dur="500"/>
                                        <p:tgtEl>
                                          <p:spTgt spid="24371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43715">
                                            <p:txEl>
                                              <p:pRg st="4" end="4"/>
                                            </p:txEl>
                                          </p:spTgt>
                                        </p:tgtEl>
                                        <p:attrNameLst>
                                          <p:attrName>style.visibility</p:attrName>
                                        </p:attrNameLst>
                                      </p:cBhvr>
                                      <p:to>
                                        <p:strVal val="visible"/>
                                      </p:to>
                                    </p:set>
                                    <p:animEffect transition="in" filter="wipe(left)">
                                      <p:cBhvr>
                                        <p:cTn id="21" dur="500"/>
                                        <p:tgtEl>
                                          <p:spTgt spid="2437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ltLang="zh-CN" dirty="0"/>
              <a:t>File System Mounting</a:t>
            </a:r>
            <a:endParaRPr lang="en-US" altLang="zh-CN" dirty="0"/>
          </a:p>
        </p:txBody>
      </p:sp>
      <p:sp>
        <p:nvSpPr>
          <p:cNvPr id="64" name="灯片编号占位符 2"/>
          <p:cNvSpPr>
            <a:spLocks noGrp="1"/>
          </p:cNvSpPr>
          <p:nvPr>
            <p:ph type="sldNum" sz="quarter" idx="10"/>
          </p:nvPr>
        </p:nvSpPr>
        <p:spPr/>
        <p:txBody>
          <a:bodyPr/>
          <a:lstStyle/>
          <a:p>
            <a:fld id="{8E3CAC84-0E5B-428F-9DDE-A9843F0AF981}" type="slidenum">
              <a:rPr lang="en-US" altLang="zh-CN"/>
            </a:fld>
            <a:endParaRPr lang="en-US" altLang="zh-CN"/>
          </a:p>
        </p:txBody>
      </p:sp>
      <p:sp>
        <p:nvSpPr>
          <p:cNvPr id="245821" name="Text Box 61"/>
          <p:cNvSpPr txBox="1">
            <a:spLocks noChangeArrowheads="1"/>
          </p:cNvSpPr>
          <p:nvPr/>
        </p:nvSpPr>
        <p:spPr bwMode="auto">
          <a:xfrm>
            <a:off x="560385" y="953726"/>
            <a:ext cx="13388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Existing </a:t>
            </a:r>
            <a:endParaRPr lang="en-US" altLang="zh-CN" b="1" dirty="0"/>
          </a:p>
        </p:txBody>
      </p:sp>
      <p:sp>
        <p:nvSpPr>
          <p:cNvPr id="245822" name="Text Box 62"/>
          <p:cNvSpPr txBox="1">
            <a:spLocks noChangeArrowheads="1"/>
          </p:cNvSpPr>
          <p:nvPr/>
        </p:nvSpPr>
        <p:spPr bwMode="auto">
          <a:xfrm>
            <a:off x="3935761" y="953726"/>
            <a:ext cx="30748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Unmounted Partition </a:t>
            </a:r>
            <a:endParaRPr lang="en-US" altLang="zh-CN" b="1" dirty="0"/>
          </a:p>
        </p:txBody>
      </p:sp>
      <p:sp>
        <p:nvSpPr>
          <p:cNvPr id="245823" name="Text Box 63"/>
          <p:cNvSpPr txBox="1">
            <a:spLocks noChangeArrowheads="1"/>
          </p:cNvSpPr>
          <p:nvPr/>
        </p:nvSpPr>
        <p:spPr bwMode="auto">
          <a:xfrm>
            <a:off x="9201345" y="953726"/>
            <a:ext cx="26997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Mount point: users</a:t>
            </a:r>
            <a:endParaRPr lang="en-US" altLang="zh-CN" b="1" dirty="0"/>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3623" y="1494005"/>
            <a:ext cx="1673067" cy="19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7523" y="1538950"/>
            <a:ext cx="1703493" cy="14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5303" y="1404035"/>
            <a:ext cx="1967063" cy="23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Rectangle 3"/>
          <p:cNvSpPr txBox="1">
            <a:spLocks noChangeArrowheads="1"/>
          </p:cNvSpPr>
          <p:nvPr/>
        </p:nvSpPr>
        <p:spPr>
          <a:xfrm>
            <a:off x="406399" y="3552620"/>
            <a:ext cx="11519999" cy="3116522"/>
          </a:xfrm>
          <a:prstGeom prst="rect">
            <a:avLst/>
          </a:prstGeom>
        </p:spPr>
        <p:txBody>
          <a:bodyPr>
            <a:normAutofit/>
          </a:bodyPr>
          <a:lstStyle>
            <a:lvl1pPr marL="342900" indent="-342900" algn="l" rtl="0" fontAlgn="base">
              <a:spcBef>
                <a:spcPts val="300"/>
              </a:spcBef>
              <a:spcAft>
                <a:spcPct val="0"/>
              </a:spcAft>
              <a:buClr>
                <a:srgbClr val="0000FF"/>
              </a:buClr>
              <a:buSzPct val="70000"/>
              <a:buFont typeface="Monotype Sorts" pitchFamily="2" charset="2"/>
              <a:buChar char="n"/>
              <a:defRPr kumimoji="1" sz="2800" b="1">
                <a:solidFill>
                  <a:schemeClr val="tx1"/>
                </a:solidFill>
                <a:latin typeface="+mn-lt"/>
                <a:ea typeface="+mn-ea"/>
                <a:cs typeface="+mn-cs"/>
              </a:defRPr>
            </a:lvl1pPr>
            <a:lvl2pPr marL="742950" indent="-285750" algn="l" rtl="0" fontAlgn="base">
              <a:spcBef>
                <a:spcPts val="300"/>
              </a:spcBef>
              <a:spcAft>
                <a:spcPct val="0"/>
              </a:spcAft>
              <a:buClr>
                <a:srgbClr val="0000FF"/>
              </a:buClr>
              <a:buSzPct val="80000"/>
              <a:buFont typeface="Wingdings" panose="05000000000000000000" pitchFamily="2" charset="2"/>
              <a:buChar char="u"/>
              <a:defRPr kumimoji="1" sz="2400" b="1">
                <a:solidFill>
                  <a:schemeClr val="tx1"/>
                </a:solidFill>
                <a:latin typeface="+mn-lt"/>
                <a:ea typeface="+mn-ea"/>
              </a:defRPr>
            </a:lvl2pPr>
            <a:lvl3pPr marL="1143000" indent="-228600" algn="l" rtl="0" fontAlgn="base">
              <a:spcBef>
                <a:spcPts val="300"/>
              </a:spcBef>
              <a:spcAft>
                <a:spcPct val="0"/>
              </a:spcAft>
              <a:buClr>
                <a:srgbClr val="0000FF"/>
              </a:buClr>
              <a:buChar char="•"/>
              <a:defRPr kumimoji="1" sz="2000" b="1">
                <a:solidFill>
                  <a:schemeClr val="tx1"/>
                </a:solidFill>
                <a:latin typeface="+mn-lt"/>
                <a:ea typeface="+mn-ea"/>
              </a:defRPr>
            </a:lvl3pPr>
            <a:lvl4pPr marL="1600200" indent="-228600" algn="l" rtl="0" fontAlgn="base">
              <a:spcBef>
                <a:spcPct val="20000"/>
              </a:spcBef>
              <a:spcAft>
                <a:spcPct val="0"/>
              </a:spcAft>
              <a:buChar char="–"/>
              <a:defRPr kumimoji="1" b="1">
                <a:solidFill>
                  <a:schemeClr val="tx1"/>
                </a:solidFill>
                <a:latin typeface="+mn-lt"/>
                <a:ea typeface="+mn-ea"/>
              </a:defRPr>
            </a:lvl4pPr>
            <a:lvl5pPr marL="2057400" indent="-228600" algn="l" rtl="0" fontAlgn="base">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a:spcBef>
                <a:spcPts val="0"/>
              </a:spcBef>
              <a:buSzPct val="80000"/>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Systems impose semantics to clarify functionality. </a:t>
            </a:r>
            <a:endParaRPr lang="en-US" altLang="zh-CN" dirty="0">
              <a:latin typeface="Times New Roman" panose="02020603050405020304" pitchFamily="18" charset="0"/>
              <a:cs typeface="Times New Roman" panose="02020603050405020304" pitchFamily="18" charset="0"/>
            </a:endParaRPr>
          </a:p>
          <a:p>
            <a:pPr lvl="1">
              <a:spcBef>
                <a:spcPts val="0"/>
              </a:spcBef>
              <a:buFont typeface="Wingdings" panose="05000000000000000000" pitchFamily="2" charset="2"/>
              <a:buChar char="p"/>
            </a:pPr>
            <a:r>
              <a:rPr lang="en-US" altLang="zh-CN" dirty="0">
                <a:latin typeface="Times New Roman" panose="02020603050405020304" pitchFamily="18" charset="0"/>
                <a:cs typeface="Times New Roman" panose="02020603050405020304" pitchFamily="18" charset="0"/>
              </a:rPr>
              <a:t>may disallow a mount over a directory that contains files.</a:t>
            </a:r>
            <a:endParaRPr lang="en-US" altLang="zh-CN" dirty="0">
              <a:latin typeface="Times New Roman" panose="02020603050405020304" pitchFamily="18" charset="0"/>
              <a:cs typeface="Times New Roman" panose="02020603050405020304" pitchFamily="18" charset="0"/>
            </a:endParaRPr>
          </a:p>
          <a:p>
            <a:pPr lvl="1">
              <a:spcBef>
                <a:spcPts val="0"/>
              </a:spcBef>
              <a:buFont typeface="Wingdings" panose="05000000000000000000" pitchFamily="2" charset="2"/>
              <a:buChar char="p"/>
            </a:pPr>
            <a:r>
              <a:rPr lang="en-US" altLang="zh-CN" dirty="0">
                <a:latin typeface="Times New Roman" panose="02020603050405020304" pitchFamily="18" charset="0"/>
                <a:cs typeface="Times New Roman" panose="02020603050405020304" pitchFamily="18" charset="0"/>
              </a:rPr>
              <a:t>may make the mounted file system available at that directory and obscure the directory’s existing files until the file system is unmounted, terminating the use of the file system and allowing access to the original files in that directory. </a:t>
            </a:r>
            <a:endParaRPr lang="en-US" altLang="zh-CN" dirty="0">
              <a:latin typeface="Times New Roman" panose="02020603050405020304" pitchFamily="18" charset="0"/>
              <a:cs typeface="Times New Roman" panose="02020603050405020304" pitchFamily="18" charset="0"/>
            </a:endParaRPr>
          </a:p>
          <a:p>
            <a:pPr lvl="1">
              <a:spcBef>
                <a:spcPts val="0"/>
              </a:spcBef>
              <a:buFont typeface="Wingdings" panose="05000000000000000000" pitchFamily="2" charset="2"/>
              <a:buChar char="p"/>
            </a:pPr>
            <a:r>
              <a:rPr lang="en-US" altLang="zh-CN" dirty="0">
                <a:latin typeface="Times New Roman" panose="02020603050405020304" pitchFamily="18" charset="0"/>
                <a:cs typeface="Times New Roman" panose="02020603050405020304" pitchFamily="18" charset="0"/>
              </a:rPr>
              <a:t>may allow the same file system to be mounted repeatedly, at different mount points.</a:t>
            </a:r>
            <a:endParaRPr lang="en-US" altLang="zh-CN" dirty="0">
              <a:latin typeface="Times New Roman" panose="02020603050405020304" pitchFamily="18" charset="0"/>
              <a:cs typeface="Times New Roman" panose="02020603050405020304" pitchFamily="18" charset="0"/>
            </a:endParaRPr>
          </a:p>
          <a:p>
            <a:pPr lvl="1">
              <a:spcBef>
                <a:spcPts val="0"/>
              </a:spcBef>
              <a:buFont typeface="Wingdings" panose="05000000000000000000" pitchFamily="2" charset="2"/>
              <a:buChar char="p"/>
            </a:pPr>
            <a:r>
              <a:rPr lang="en-US" altLang="zh-CN" dirty="0">
                <a:latin typeface="Times New Roman" panose="02020603050405020304" pitchFamily="18" charset="0"/>
                <a:cs typeface="Times New Roman" panose="02020603050405020304" pitchFamily="18" charset="0"/>
              </a:rPr>
              <a:t>may only allow one mount per file system.</a:t>
            </a:r>
            <a:endParaRPr lang="en-US" altLang="zh-CN" kern="0" dirty="0">
              <a:latin typeface="Times New Roman" panose="02020603050405020304" pitchFamily="18" charset="0"/>
              <a:cs typeface="Times New Roman" panose="02020603050405020304" pitchFamily="18" charset="0"/>
            </a:endParaRPr>
          </a:p>
        </p:txBody>
      </p:sp>
      <p:sp>
        <p:nvSpPr>
          <p:cNvPr id="14" name="动作按钮: 结束 5">
            <a:hlinkClick r:id="" action="ppaction://noaction" highlightClick="1"/>
          </p:cNvPr>
          <p:cNvSpPr/>
          <p:nvPr/>
        </p:nvSpPr>
        <p:spPr bwMode="auto">
          <a:xfrm>
            <a:off x="11721625" y="6399330"/>
            <a:ext cx="432000" cy="432000"/>
          </a:xfrm>
          <a:prstGeom prst="bevel">
            <a:avLst>
              <a:gd name="adj" fmla="val 179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no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endParaRPr lang="zh-CN" altLang="en-US" sz="1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21"/>
                                        </p:tgtEl>
                                        <p:attrNameLst>
                                          <p:attrName>style.visibility</p:attrName>
                                        </p:attrNameLst>
                                      </p:cBhvr>
                                      <p:to>
                                        <p:strVal val="visible"/>
                                      </p:to>
                                    </p:set>
                                    <p:animEffect transition="in" filter="wipe(left)">
                                      <p:cBhvr>
                                        <p:cTn id="7" dur="500"/>
                                        <p:tgtEl>
                                          <p:spTgt spid="24582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194"/>
                                        </p:tgtEl>
                                        <p:attrNameLst>
                                          <p:attrName>style.visibility</p:attrName>
                                        </p:attrNameLst>
                                      </p:cBhvr>
                                      <p:to>
                                        <p:strVal val="visible"/>
                                      </p:to>
                                    </p:set>
                                    <p:animEffect transition="in" filter="wipe(up)">
                                      <p:cBhvr>
                                        <p:cTn id="11" dur="500"/>
                                        <p:tgtEl>
                                          <p:spTgt spid="819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45822"/>
                                        </p:tgtEl>
                                        <p:attrNameLst>
                                          <p:attrName>style.visibility</p:attrName>
                                        </p:attrNameLst>
                                      </p:cBhvr>
                                      <p:to>
                                        <p:strVal val="visible"/>
                                      </p:to>
                                    </p:set>
                                    <p:animEffect transition="in" filter="wipe(left)">
                                      <p:cBhvr>
                                        <p:cTn id="16" dur="500"/>
                                        <p:tgtEl>
                                          <p:spTgt spid="245822"/>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8195"/>
                                        </p:tgtEl>
                                        <p:attrNameLst>
                                          <p:attrName>style.visibility</p:attrName>
                                        </p:attrNameLst>
                                      </p:cBhvr>
                                      <p:to>
                                        <p:strVal val="visible"/>
                                      </p:to>
                                    </p:set>
                                    <p:animEffect transition="in" filter="wipe(up)">
                                      <p:cBhvr>
                                        <p:cTn id="20" dur="500"/>
                                        <p:tgtEl>
                                          <p:spTgt spid="819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45823"/>
                                        </p:tgtEl>
                                        <p:attrNameLst>
                                          <p:attrName>style.visibility</p:attrName>
                                        </p:attrNameLst>
                                      </p:cBhvr>
                                      <p:to>
                                        <p:strVal val="visible"/>
                                      </p:to>
                                    </p:set>
                                    <p:animEffect transition="in" filter="wipe(left)">
                                      <p:cBhvr>
                                        <p:cTn id="25" dur="500"/>
                                        <p:tgtEl>
                                          <p:spTgt spid="24582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8196"/>
                                        </p:tgtEl>
                                        <p:attrNameLst>
                                          <p:attrName>style.visibility</p:attrName>
                                        </p:attrNameLst>
                                      </p:cBhvr>
                                      <p:to>
                                        <p:strVal val="visible"/>
                                      </p:to>
                                    </p:set>
                                    <p:animEffect transition="in" filter="wipe(up)">
                                      <p:cBhvr>
                                        <p:cTn id="30" dur="500"/>
                                        <p:tgtEl>
                                          <p:spTgt spid="819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0">
                                            <p:txEl>
                                              <p:pRg st="0" end="0"/>
                                            </p:txEl>
                                          </p:spTgt>
                                        </p:tgtEl>
                                        <p:attrNameLst>
                                          <p:attrName>style.visibility</p:attrName>
                                        </p:attrNameLst>
                                      </p:cBhvr>
                                      <p:to>
                                        <p:strVal val="visible"/>
                                      </p:to>
                                    </p:set>
                                    <p:animEffect transition="in" filter="wipe(left)">
                                      <p:cBhvr>
                                        <p:cTn id="35" dur="500"/>
                                        <p:tgtEl>
                                          <p:spTgt spid="70">
                                            <p:txEl>
                                              <p:pRg st="0" end="0"/>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70">
                                            <p:txEl>
                                              <p:pRg st="1" end="1"/>
                                            </p:txEl>
                                          </p:spTgt>
                                        </p:tgtEl>
                                        <p:attrNameLst>
                                          <p:attrName>style.visibility</p:attrName>
                                        </p:attrNameLst>
                                      </p:cBhvr>
                                      <p:to>
                                        <p:strVal val="visible"/>
                                      </p:to>
                                    </p:set>
                                    <p:animEffect transition="in" filter="wipe(left)">
                                      <p:cBhvr>
                                        <p:cTn id="38" dur="500"/>
                                        <p:tgtEl>
                                          <p:spTgt spid="70">
                                            <p:txEl>
                                              <p:pRg st="1" end="1"/>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70">
                                            <p:txEl>
                                              <p:pRg st="2" end="2"/>
                                            </p:txEl>
                                          </p:spTgt>
                                        </p:tgtEl>
                                        <p:attrNameLst>
                                          <p:attrName>style.visibility</p:attrName>
                                        </p:attrNameLst>
                                      </p:cBhvr>
                                      <p:to>
                                        <p:strVal val="visible"/>
                                      </p:to>
                                    </p:set>
                                    <p:animEffect transition="in" filter="wipe(left)">
                                      <p:cBhvr>
                                        <p:cTn id="41" dur="500"/>
                                        <p:tgtEl>
                                          <p:spTgt spid="70">
                                            <p:txEl>
                                              <p:pRg st="2" end="2"/>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0">
                                            <p:txEl>
                                              <p:pRg st="3" end="3"/>
                                            </p:txEl>
                                          </p:spTgt>
                                        </p:tgtEl>
                                        <p:attrNameLst>
                                          <p:attrName>style.visibility</p:attrName>
                                        </p:attrNameLst>
                                      </p:cBhvr>
                                      <p:to>
                                        <p:strVal val="visible"/>
                                      </p:to>
                                    </p:set>
                                    <p:animEffect transition="in" filter="wipe(left)">
                                      <p:cBhvr>
                                        <p:cTn id="44" dur="500"/>
                                        <p:tgtEl>
                                          <p:spTgt spid="70">
                                            <p:txEl>
                                              <p:pRg st="3" end="3"/>
                                            </p:tx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70">
                                            <p:txEl>
                                              <p:pRg st="4" end="4"/>
                                            </p:txEl>
                                          </p:spTgt>
                                        </p:tgtEl>
                                        <p:attrNameLst>
                                          <p:attrName>style.visibility</p:attrName>
                                        </p:attrNameLst>
                                      </p:cBhvr>
                                      <p:to>
                                        <p:strVal val="visible"/>
                                      </p:to>
                                    </p:set>
                                    <p:animEffect transition="in" filter="wipe(left)">
                                      <p:cBhvr>
                                        <p:cTn id="47" dur="500"/>
                                        <p:tgtEl>
                                          <p:spTgt spid="70">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32"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circle(out)">
                                      <p:cBhvr>
                                        <p:cTn id="5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1" grpId="0"/>
      <p:bldP spid="245822" grpId="0"/>
      <p:bldP spid="245823" grpId="0"/>
      <p:bldP spid="70" grpId="0" uiExpand="1" build="p"/>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ltLang="zh-CN" dirty="0"/>
              <a:t>10.5  File Sharing</a:t>
            </a:r>
            <a:endParaRPr lang="en-US" altLang="zh-CN" dirty="0"/>
          </a:p>
        </p:txBody>
      </p:sp>
      <p:sp>
        <p:nvSpPr>
          <p:cNvPr id="2" name="内容占位符 1"/>
          <p:cNvSpPr>
            <a:spLocks noGrp="1"/>
          </p:cNvSpPr>
          <p:nvPr>
            <p:ph idx="1"/>
          </p:nvPr>
        </p:nvSpPr>
        <p:spPr/>
        <p:txBody>
          <a:bodyPr>
            <a:normAutofit/>
          </a:bodyPr>
          <a:lstStyle/>
          <a:p>
            <a:r>
              <a:rPr lang="en-US" altLang="zh-CN" dirty="0"/>
              <a:t>Sharing of files on multi-user systems is desirable.</a:t>
            </a:r>
            <a:endParaRPr lang="en-US" altLang="zh-CN" dirty="0"/>
          </a:p>
          <a:p>
            <a:r>
              <a:rPr lang="en-US" altLang="zh-CN" dirty="0"/>
              <a:t>Sharing may be done through a </a:t>
            </a:r>
            <a:r>
              <a:rPr lang="en-US" altLang="zh-CN" i="1" dirty="0">
                <a:solidFill>
                  <a:srgbClr val="0000FF"/>
                </a:solidFill>
              </a:rPr>
              <a:t>protection</a:t>
            </a:r>
            <a:r>
              <a:rPr lang="en-US" altLang="zh-CN" dirty="0">
                <a:solidFill>
                  <a:srgbClr val="0000FF"/>
                </a:solidFill>
              </a:rPr>
              <a:t> </a:t>
            </a:r>
            <a:r>
              <a:rPr lang="en-US" altLang="zh-CN" dirty="0"/>
              <a:t>scheme.</a:t>
            </a:r>
            <a:endParaRPr lang="en-US" altLang="zh-CN" dirty="0"/>
          </a:p>
          <a:p>
            <a:r>
              <a:rPr lang="en-US" altLang="zh-CN" dirty="0"/>
              <a:t>More file and directory attributes are needed.</a:t>
            </a:r>
            <a:endParaRPr lang="en-US" altLang="zh-CN" dirty="0"/>
          </a:p>
          <a:p>
            <a:pPr lvl="1"/>
            <a:r>
              <a:rPr lang="en-US" altLang="zh-CN" dirty="0"/>
              <a:t>File / directory owner</a:t>
            </a:r>
            <a:endParaRPr lang="en-US" altLang="zh-CN" dirty="0"/>
          </a:p>
          <a:p>
            <a:pPr lvl="1"/>
            <a:r>
              <a:rPr lang="en-US" altLang="zh-CN" dirty="0"/>
              <a:t>File / directory user, access rights</a:t>
            </a:r>
            <a:endParaRPr lang="en-US" altLang="zh-CN" dirty="0"/>
          </a:p>
          <a:p>
            <a:pPr lvl="1"/>
            <a:r>
              <a:rPr lang="en-US" altLang="zh-CN" dirty="0"/>
              <a:t>File / directory user groups, access rights</a:t>
            </a:r>
            <a:endParaRPr lang="en-US" altLang="zh-CN" dirty="0"/>
          </a:p>
          <a:p>
            <a:r>
              <a:rPr lang="en-US" altLang="en-US" dirty="0"/>
              <a:t>If multi-user system</a:t>
            </a:r>
            <a:endParaRPr lang="en-US" altLang="en-US" dirty="0"/>
          </a:p>
          <a:p>
            <a:pPr lvl="1"/>
            <a:r>
              <a:rPr lang="en-US" altLang="en-US" dirty="0">
                <a:solidFill>
                  <a:srgbClr val="0000FF"/>
                </a:solidFill>
              </a:rPr>
              <a:t>User IDs </a:t>
            </a:r>
            <a:r>
              <a:rPr lang="en-US" altLang="en-US" dirty="0"/>
              <a:t>identify users, allowing permissions and protections to be per-user.</a:t>
            </a:r>
            <a:br>
              <a:rPr lang="en-US" altLang="en-US" dirty="0"/>
            </a:br>
            <a:r>
              <a:rPr lang="en-US" altLang="en-US" dirty="0">
                <a:solidFill>
                  <a:srgbClr val="0000FF"/>
                </a:solidFill>
              </a:rPr>
              <a:t>Group IDs </a:t>
            </a:r>
            <a:r>
              <a:rPr lang="en-US" altLang="en-US" dirty="0"/>
              <a:t>allow users to be in groups, permitting group access rights.</a:t>
            </a:r>
            <a:endParaRPr lang="en-US" altLang="en-US" dirty="0"/>
          </a:p>
          <a:p>
            <a:pPr lvl="1"/>
            <a:r>
              <a:rPr lang="en-US" altLang="en-US" dirty="0"/>
              <a:t>Owner of a file / directory</a:t>
            </a:r>
            <a:endParaRPr lang="en-US" altLang="en-US" dirty="0"/>
          </a:p>
          <a:p>
            <a:pPr lvl="1"/>
            <a:r>
              <a:rPr lang="en-US" altLang="en-US" dirty="0"/>
              <a:t>Group of a file / directory</a:t>
            </a:r>
            <a:endParaRPr lang="en-US" altLang="zh-CN" dirty="0"/>
          </a:p>
          <a:p>
            <a:pPr marL="0" indent="0">
              <a:buNone/>
            </a:pPr>
            <a:endParaRPr lang="zh-CN" altLang="en-US" dirty="0"/>
          </a:p>
        </p:txBody>
      </p:sp>
      <p:sp>
        <p:nvSpPr>
          <p:cNvPr id="4" name="灯片编号占位符 3"/>
          <p:cNvSpPr>
            <a:spLocks noGrp="1"/>
          </p:cNvSpPr>
          <p:nvPr>
            <p:ph type="sldNum" sz="quarter" idx="10"/>
          </p:nvPr>
        </p:nvSpPr>
        <p:spPr/>
        <p:txBody>
          <a:bodyPr/>
          <a:lstStyle/>
          <a:p>
            <a:fld id="{E3BD51FD-1C5D-4A4B-96EB-9C2BE403EA7C}" type="slidenum">
              <a:rPr lang="en-US" altLang="zh-CN"/>
            </a:fld>
            <a:endParaRPr lang="en-US" altLang="zh-CN"/>
          </a:p>
        </p:txBody>
      </p:sp>
      <p:sp>
        <p:nvSpPr>
          <p:cNvPr id="5" name="圆角矩形 4"/>
          <p:cNvSpPr/>
          <p:nvPr/>
        </p:nvSpPr>
        <p:spPr bwMode="auto">
          <a:xfrm>
            <a:off x="10596500" y="1043735"/>
            <a:ext cx="1319500" cy="1368000"/>
          </a:xfrm>
          <a:prstGeom prst="roundRect">
            <a:avLst>
              <a:gd name="adj" fmla="val 2058"/>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zh-CN" altLang="en-US" sz="2000" b="1" dirty="0">
                <a:latin typeface="楷体" panose="02010609060101010101" pitchFamily="49" charset="-122"/>
                <a:ea typeface="楷体" panose="02010609060101010101" pitchFamily="49" charset="-122"/>
              </a:rPr>
              <a:t>遵守规则</a:t>
            </a:r>
            <a:endParaRPr lang="en-US" altLang="zh-CN" sz="2000" b="1" dirty="0">
              <a:latin typeface="楷体" panose="02010609060101010101" pitchFamily="49" charset="-122"/>
              <a:ea typeface="楷体" panose="02010609060101010101" pitchFamily="49" charset="-122"/>
            </a:endParaRPr>
          </a:p>
          <a:p>
            <a:pPr algn="ctr"/>
            <a:r>
              <a:rPr lang="zh-CN" altLang="en-US" sz="2000" b="1" dirty="0">
                <a:latin typeface="楷体" panose="02010609060101010101" pitchFamily="49" charset="-122"/>
                <a:ea typeface="楷体" panose="02010609060101010101" pitchFamily="49" charset="-122"/>
              </a:rPr>
              <a:t>安全共享</a:t>
            </a:r>
            <a:endParaRPr lang="en-US" altLang="zh-CN" sz="2000" b="1" dirty="0">
              <a:latin typeface="楷体" panose="02010609060101010101" pitchFamily="49" charset="-122"/>
              <a:ea typeface="楷体" panose="02010609060101010101" pitchFamily="49" charset="-122"/>
            </a:endParaRPr>
          </a:p>
          <a:p>
            <a:pPr algn="ctr"/>
            <a:r>
              <a:rPr lang="zh-CN" altLang="zh-CN" sz="2000" b="1" dirty="0">
                <a:latin typeface="楷体" panose="02010609060101010101" pitchFamily="49" charset="-122"/>
                <a:ea typeface="楷体" panose="02010609060101010101" pitchFamily="49" charset="-122"/>
              </a:rPr>
              <a:t>保护机制</a:t>
            </a:r>
            <a:endParaRPr lang="en-US" altLang="zh-CN" sz="2000" b="1" dirty="0">
              <a:latin typeface="楷体" panose="02010609060101010101" pitchFamily="49" charset="-122"/>
              <a:ea typeface="楷体" panose="02010609060101010101" pitchFamily="49" charset="-122"/>
            </a:endParaRPr>
          </a:p>
          <a:p>
            <a:pPr algn="ctr"/>
            <a:r>
              <a:rPr lang="zh-CN" altLang="en-US" sz="2000" b="1" dirty="0">
                <a:latin typeface="楷体" panose="02010609060101010101" pitchFamily="49" charset="-122"/>
                <a:ea typeface="楷体" panose="02010609060101010101" pitchFamily="49" charset="-122"/>
              </a:rPr>
              <a:t>授权访问</a:t>
            </a:r>
            <a:endParaRPr lang="zh-CN" altLang="en-US" sz="20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left)">
                                      <p:cBhvr>
                                        <p:cTn id="20" dur="500"/>
                                        <p:tgtEl>
                                          <p:spTgt spid="2">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wipe(left)">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wipe(left)">
                                      <p:cBhvr>
                                        <p:cTn id="31" dur="500"/>
                                        <p:tgtEl>
                                          <p:spTgt spid="2">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wipe(left)">
                                      <p:cBhvr>
                                        <p:cTn id="34" dur="500"/>
                                        <p:tgtEl>
                                          <p:spTgt spid="2">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wipe(left)">
                                      <p:cBhvr>
                                        <p:cTn id="37" dur="500"/>
                                        <p:tgtEl>
                                          <p:spTgt spid="2">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
                                            <p:txEl>
                                              <p:pRg st="9" end="9"/>
                                            </p:txEl>
                                          </p:spTgt>
                                        </p:tgtEl>
                                        <p:attrNameLst>
                                          <p:attrName>style.visibility</p:attrName>
                                        </p:attrNameLst>
                                      </p:cBhvr>
                                      <p:to>
                                        <p:strVal val="visible"/>
                                      </p:to>
                                    </p:set>
                                    <p:animEffect transition="in" filter="wipe(left)">
                                      <p:cBhvr>
                                        <p:cTn id="40" dur="500"/>
                                        <p:tgtEl>
                                          <p:spTgt spid="2">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ltLang="zh-CN" dirty="0"/>
              <a:t>Remote File Systems</a:t>
            </a:r>
            <a:endParaRPr lang="en-US" altLang="zh-CN" dirty="0"/>
          </a:p>
        </p:txBody>
      </p:sp>
      <p:sp>
        <p:nvSpPr>
          <p:cNvPr id="265219" name="Rectangle 3"/>
          <p:cNvSpPr>
            <a:spLocks noGrp="1" noChangeArrowheads="1"/>
          </p:cNvSpPr>
          <p:nvPr>
            <p:ph idx="1"/>
          </p:nvPr>
        </p:nvSpPr>
        <p:spPr/>
        <p:txBody>
          <a:bodyPr>
            <a:normAutofit/>
          </a:bodyPr>
          <a:lstStyle/>
          <a:p>
            <a:r>
              <a:rPr lang="en-US" altLang="zh-CN" dirty="0"/>
              <a:t>Uses networking to allow file system access between systems</a:t>
            </a:r>
            <a:endParaRPr lang="en-US" altLang="zh-CN" dirty="0"/>
          </a:p>
          <a:p>
            <a:pPr lvl="1"/>
            <a:r>
              <a:rPr lang="en-US" altLang="zh-CN" dirty="0"/>
              <a:t>1</a:t>
            </a:r>
            <a:r>
              <a:rPr lang="en-US" altLang="zh-CN" baseline="30000" dirty="0"/>
              <a:t>st</a:t>
            </a:r>
            <a:r>
              <a:rPr lang="en-US" altLang="zh-CN" dirty="0"/>
              <a:t> method: manually transferring files via programs like </a:t>
            </a:r>
            <a:r>
              <a:rPr lang="en-US" altLang="zh-CN" dirty="0">
                <a:solidFill>
                  <a:srgbClr val="0000FF"/>
                </a:solidFill>
              </a:rPr>
              <a:t>FTP.</a:t>
            </a:r>
            <a:endParaRPr lang="en-US" altLang="zh-CN" dirty="0">
              <a:solidFill>
                <a:srgbClr val="0000FF"/>
              </a:solidFill>
            </a:endParaRPr>
          </a:p>
          <a:p>
            <a:pPr lvl="2"/>
            <a:r>
              <a:rPr lang="en-US" altLang="zh-CN" sz="2400" dirty="0"/>
              <a:t>used for both anonymous and authenticated access.</a:t>
            </a:r>
            <a:endParaRPr lang="en-US" altLang="zh-CN" sz="2400" dirty="0">
              <a:solidFill>
                <a:srgbClr val="0000FF"/>
              </a:solidFill>
            </a:endParaRPr>
          </a:p>
          <a:p>
            <a:pPr lvl="1"/>
            <a:r>
              <a:rPr lang="en-US" altLang="zh-CN" dirty="0"/>
              <a:t>2</a:t>
            </a:r>
            <a:r>
              <a:rPr lang="en-US" altLang="zh-CN" baseline="30000" dirty="0"/>
              <a:t>nd</a:t>
            </a:r>
            <a:r>
              <a:rPr lang="en-US" altLang="zh-CN" dirty="0"/>
              <a:t> method: using distributed file systems (</a:t>
            </a:r>
            <a:r>
              <a:rPr lang="en-US" altLang="zh-CN" dirty="0">
                <a:solidFill>
                  <a:srgbClr val="0000FF"/>
                </a:solidFill>
              </a:rPr>
              <a:t>DFS</a:t>
            </a:r>
            <a:r>
              <a:rPr lang="en-US" altLang="zh-CN" dirty="0"/>
              <a:t>).</a:t>
            </a:r>
            <a:endParaRPr lang="en-US" altLang="zh-CN" dirty="0"/>
          </a:p>
          <a:p>
            <a:pPr lvl="2"/>
            <a:r>
              <a:rPr lang="en-US" altLang="zh-CN" sz="2400" dirty="0"/>
              <a:t>remote directories are visible from a local machine.</a:t>
            </a:r>
            <a:endParaRPr lang="en-US" altLang="zh-CN" sz="2400" dirty="0"/>
          </a:p>
          <a:p>
            <a:pPr lvl="2"/>
            <a:r>
              <a:rPr lang="en-US" altLang="zh-CN" sz="2400" dirty="0"/>
              <a:t>much tighter integration between the machine.</a:t>
            </a:r>
            <a:endParaRPr lang="en-US" altLang="zh-CN" sz="2400" dirty="0"/>
          </a:p>
          <a:p>
            <a:pPr lvl="1"/>
            <a:r>
              <a:rPr lang="en-US" altLang="zh-CN" dirty="0"/>
              <a:t>3</a:t>
            </a:r>
            <a:r>
              <a:rPr lang="en-US" altLang="zh-CN" baseline="30000" dirty="0"/>
              <a:t>rd</a:t>
            </a:r>
            <a:r>
              <a:rPr lang="en-US" altLang="zh-CN" dirty="0"/>
              <a:t> method: automatically via the</a:t>
            </a:r>
            <a:r>
              <a:rPr lang="en-US" altLang="zh-CN" dirty="0">
                <a:solidFill>
                  <a:schemeClr val="tx2"/>
                </a:solidFill>
              </a:rPr>
              <a:t> </a:t>
            </a:r>
            <a:r>
              <a:rPr lang="en-US" altLang="zh-CN" dirty="0">
                <a:solidFill>
                  <a:srgbClr val="0000FF"/>
                </a:solidFill>
              </a:rPr>
              <a:t>WWW.</a:t>
            </a:r>
            <a:endParaRPr lang="en-US" altLang="zh-CN" dirty="0"/>
          </a:p>
          <a:p>
            <a:pPr lvl="2"/>
            <a:r>
              <a:rPr lang="en-US" altLang="zh-CN" sz="2400" dirty="0"/>
              <a:t>A browser is needed.</a:t>
            </a:r>
            <a:endParaRPr lang="en-US" altLang="zh-CN" sz="2400" dirty="0"/>
          </a:p>
          <a:p>
            <a:pPr lvl="2"/>
            <a:r>
              <a:rPr lang="en-US" altLang="zh-CN" sz="2400" dirty="0"/>
              <a:t>uses anonymous file exchange.</a:t>
            </a:r>
            <a:endParaRPr lang="en-US" altLang="zh-CN" sz="2400" dirty="0"/>
          </a:p>
          <a:p>
            <a:pPr lvl="1"/>
            <a:r>
              <a:rPr lang="en-US" altLang="zh-CN" dirty="0"/>
              <a:t>Cloud computing is being used.</a:t>
            </a:r>
            <a:endParaRPr lang="en-US" altLang="zh-CN" dirty="0"/>
          </a:p>
        </p:txBody>
      </p:sp>
      <p:sp>
        <p:nvSpPr>
          <p:cNvPr id="4" name="灯片编号占位符 3"/>
          <p:cNvSpPr>
            <a:spLocks noGrp="1"/>
          </p:cNvSpPr>
          <p:nvPr>
            <p:ph type="sldNum" sz="quarter" idx="10"/>
          </p:nvPr>
        </p:nvSpPr>
        <p:spPr/>
        <p:txBody>
          <a:bodyPr/>
          <a:lstStyle/>
          <a:p>
            <a:fld id="{91C38994-2C85-4F02-B9B3-53E379C9DD61}" type="slidenum">
              <a:rPr lang="en-US" altLang="zh-CN"/>
            </a:fld>
            <a:endParaRPr lang="en-US" altLang="zh-CN"/>
          </a:p>
        </p:txBody>
      </p:sp>
      <p:sp>
        <p:nvSpPr>
          <p:cNvPr id="5" name="圆角矩形 4"/>
          <p:cNvSpPr/>
          <p:nvPr/>
        </p:nvSpPr>
        <p:spPr bwMode="auto">
          <a:xfrm>
            <a:off x="10326469" y="5084640"/>
            <a:ext cx="1453671" cy="729625"/>
          </a:xfrm>
          <a:prstGeom prst="roundRect">
            <a:avLst>
              <a:gd name="adj" fmla="val 6619"/>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zh-CN" altLang="en-US" sz="2000" b="1" dirty="0">
                <a:latin typeface="楷体" panose="02010609060101010101" pitchFamily="49" charset="-122"/>
                <a:ea typeface="楷体" panose="02010609060101010101" pitchFamily="49" charset="-122"/>
              </a:rPr>
              <a:t>文明用网</a:t>
            </a:r>
            <a:endParaRPr lang="en-US" altLang="zh-CN" sz="2000" b="1" dirty="0">
              <a:latin typeface="楷体" panose="02010609060101010101" pitchFamily="49" charset="-122"/>
              <a:ea typeface="楷体" panose="02010609060101010101" pitchFamily="49" charset="-122"/>
            </a:endParaRPr>
          </a:p>
          <a:p>
            <a:pPr algn="ctr"/>
            <a:r>
              <a:rPr lang="zh-CN" altLang="en-US" sz="2000" b="1" dirty="0">
                <a:latin typeface="楷体" panose="02010609060101010101" pitchFamily="49" charset="-122"/>
                <a:ea typeface="楷体" panose="02010609060101010101" pitchFamily="49" charset="-122"/>
              </a:rPr>
              <a:t>产权保护</a:t>
            </a:r>
            <a:endParaRPr lang="zh-CN" altLang="en-US" sz="20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Effect transition="in" filter="wipe(left)">
                                      <p:cBhvr>
                                        <p:cTn id="7" dur="500"/>
                                        <p:tgtEl>
                                          <p:spTgt spid="26521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65219">
                                            <p:txEl>
                                              <p:pRg st="1" end="1"/>
                                            </p:txEl>
                                          </p:spTgt>
                                        </p:tgtEl>
                                        <p:attrNameLst>
                                          <p:attrName>style.visibility</p:attrName>
                                        </p:attrNameLst>
                                      </p:cBhvr>
                                      <p:to>
                                        <p:strVal val="visible"/>
                                      </p:to>
                                    </p:set>
                                    <p:animEffect transition="in" filter="wipe(left)">
                                      <p:cBhvr>
                                        <p:cTn id="10" dur="500"/>
                                        <p:tgtEl>
                                          <p:spTgt spid="26521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5219">
                                            <p:txEl>
                                              <p:pRg st="2" end="2"/>
                                            </p:txEl>
                                          </p:spTgt>
                                        </p:tgtEl>
                                        <p:attrNameLst>
                                          <p:attrName>style.visibility</p:attrName>
                                        </p:attrNameLst>
                                      </p:cBhvr>
                                      <p:to>
                                        <p:strVal val="visible"/>
                                      </p:to>
                                    </p:set>
                                    <p:animEffect transition="in" filter="wipe(left)">
                                      <p:cBhvr>
                                        <p:cTn id="13" dur="500"/>
                                        <p:tgtEl>
                                          <p:spTgt spid="2652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65219">
                                            <p:txEl>
                                              <p:pRg st="3" end="3"/>
                                            </p:txEl>
                                          </p:spTgt>
                                        </p:tgtEl>
                                        <p:attrNameLst>
                                          <p:attrName>style.visibility</p:attrName>
                                        </p:attrNameLst>
                                      </p:cBhvr>
                                      <p:to>
                                        <p:strVal val="visible"/>
                                      </p:to>
                                    </p:set>
                                    <p:animEffect transition="in" filter="wipe(left)">
                                      <p:cBhvr>
                                        <p:cTn id="18" dur="500"/>
                                        <p:tgtEl>
                                          <p:spTgt spid="26521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65219">
                                            <p:txEl>
                                              <p:pRg st="4" end="4"/>
                                            </p:txEl>
                                          </p:spTgt>
                                        </p:tgtEl>
                                        <p:attrNameLst>
                                          <p:attrName>style.visibility</p:attrName>
                                        </p:attrNameLst>
                                      </p:cBhvr>
                                      <p:to>
                                        <p:strVal val="visible"/>
                                      </p:to>
                                    </p:set>
                                    <p:animEffect transition="in" filter="wipe(left)">
                                      <p:cBhvr>
                                        <p:cTn id="21" dur="500"/>
                                        <p:tgtEl>
                                          <p:spTgt spid="265219">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65219">
                                            <p:txEl>
                                              <p:pRg st="5" end="5"/>
                                            </p:txEl>
                                          </p:spTgt>
                                        </p:tgtEl>
                                        <p:attrNameLst>
                                          <p:attrName>style.visibility</p:attrName>
                                        </p:attrNameLst>
                                      </p:cBhvr>
                                      <p:to>
                                        <p:strVal val="visible"/>
                                      </p:to>
                                    </p:set>
                                    <p:animEffect transition="in" filter="wipe(left)">
                                      <p:cBhvr>
                                        <p:cTn id="24" dur="500"/>
                                        <p:tgtEl>
                                          <p:spTgt spid="265219">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65219">
                                            <p:txEl>
                                              <p:pRg st="6" end="6"/>
                                            </p:txEl>
                                          </p:spTgt>
                                        </p:tgtEl>
                                        <p:attrNameLst>
                                          <p:attrName>style.visibility</p:attrName>
                                        </p:attrNameLst>
                                      </p:cBhvr>
                                      <p:to>
                                        <p:strVal val="visible"/>
                                      </p:to>
                                    </p:set>
                                    <p:animEffect transition="in" filter="wipe(left)">
                                      <p:cBhvr>
                                        <p:cTn id="29" dur="500"/>
                                        <p:tgtEl>
                                          <p:spTgt spid="265219">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65219">
                                            <p:txEl>
                                              <p:pRg st="7" end="7"/>
                                            </p:txEl>
                                          </p:spTgt>
                                        </p:tgtEl>
                                        <p:attrNameLst>
                                          <p:attrName>style.visibility</p:attrName>
                                        </p:attrNameLst>
                                      </p:cBhvr>
                                      <p:to>
                                        <p:strVal val="visible"/>
                                      </p:to>
                                    </p:set>
                                    <p:animEffect transition="in" filter="wipe(left)">
                                      <p:cBhvr>
                                        <p:cTn id="32" dur="500"/>
                                        <p:tgtEl>
                                          <p:spTgt spid="265219">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65219">
                                            <p:txEl>
                                              <p:pRg st="8" end="8"/>
                                            </p:txEl>
                                          </p:spTgt>
                                        </p:tgtEl>
                                        <p:attrNameLst>
                                          <p:attrName>style.visibility</p:attrName>
                                        </p:attrNameLst>
                                      </p:cBhvr>
                                      <p:to>
                                        <p:strVal val="visible"/>
                                      </p:to>
                                    </p:set>
                                    <p:animEffect transition="in" filter="wipe(left)">
                                      <p:cBhvr>
                                        <p:cTn id="35" dur="500"/>
                                        <p:tgtEl>
                                          <p:spTgt spid="265219">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65219">
                                            <p:txEl>
                                              <p:pRg st="9" end="9"/>
                                            </p:txEl>
                                          </p:spTgt>
                                        </p:tgtEl>
                                        <p:attrNameLst>
                                          <p:attrName>style.visibility</p:attrName>
                                        </p:attrNameLst>
                                      </p:cBhvr>
                                      <p:to>
                                        <p:strVal val="visible"/>
                                      </p:to>
                                    </p:set>
                                    <p:animEffect transition="in" filter="wipe(left)">
                                      <p:cBhvr>
                                        <p:cTn id="40" dur="500"/>
                                        <p:tgtEl>
                                          <p:spTgt spid="265219">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ltLang="zh-CN" dirty="0"/>
              <a:t>Failure Modes</a:t>
            </a:r>
            <a:endParaRPr lang="en-US" altLang="zh-CN" dirty="0"/>
          </a:p>
        </p:txBody>
      </p:sp>
      <p:sp>
        <p:nvSpPr>
          <p:cNvPr id="263171" name="Rectangle 3"/>
          <p:cNvSpPr>
            <a:spLocks noGrp="1" noChangeArrowheads="1"/>
          </p:cNvSpPr>
          <p:nvPr>
            <p:ph idx="1"/>
          </p:nvPr>
        </p:nvSpPr>
        <p:spPr/>
        <p:txBody>
          <a:bodyPr>
            <a:normAutofit fontScale="92500" lnSpcReduction="10000"/>
          </a:bodyPr>
          <a:lstStyle/>
          <a:p>
            <a:pPr>
              <a:spcBef>
                <a:spcPts val="200"/>
              </a:spcBef>
            </a:pPr>
            <a:r>
              <a:rPr lang="en-US" altLang="en-US" dirty="0"/>
              <a:t>All file systems have failure modes.</a:t>
            </a:r>
            <a:endParaRPr lang="en-US" altLang="en-US" dirty="0"/>
          </a:p>
          <a:p>
            <a:pPr>
              <a:spcBef>
                <a:spcPts val="200"/>
              </a:spcBef>
            </a:pPr>
            <a:r>
              <a:rPr lang="en-US" altLang="en-US" dirty="0"/>
              <a:t>Local file system fails, reasons:</a:t>
            </a:r>
            <a:endParaRPr lang="en-US" altLang="en-US" dirty="0"/>
          </a:p>
          <a:p>
            <a:pPr lvl="1">
              <a:spcBef>
                <a:spcPts val="200"/>
              </a:spcBef>
            </a:pPr>
            <a:r>
              <a:rPr lang="en-US" altLang="en-US" dirty="0"/>
              <a:t>disk failure</a:t>
            </a:r>
            <a:r>
              <a:rPr lang="en-US" altLang="en-US" dirty="0">
                <a:solidFill>
                  <a:srgbClr val="0000FF"/>
                </a:solidFill>
              </a:rPr>
              <a:t>,</a:t>
            </a:r>
            <a:r>
              <a:rPr lang="en-US" altLang="en-US" dirty="0"/>
              <a:t> disk-controller failure, cable failure, host-adapter failure.</a:t>
            </a:r>
            <a:endParaRPr lang="en-US" altLang="en-US" dirty="0"/>
          </a:p>
          <a:p>
            <a:pPr lvl="1">
              <a:spcBef>
                <a:spcPts val="200"/>
              </a:spcBef>
            </a:pPr>
            <a:r>
              <a:rPr lang="en-US" altLang="en-US" dirty="0"/>
              <a:t>corruption of directory structures or other non-user data, called </a:t>
            </a:r>
            <a:r>
              <a:rPr lang="en-US" altLang="en-US" dirty="0">
                <a:solidFill>
                  <a:srgbClr val="0000FF"/>
                </a:solidFill>
              </a:rPr>
              <a:t>metadata</a:t>
            </a:r>
            <a:r>
              <a:rPr lang="en-US" altLang="en-US" dirty="0"/>
              <a:t>.</a:t>
            </a:r>
            <a:endParaRPr lang="en-US" altLang="en-US" dirty="0"/>
          </a:p>
          <a:p>
            <a:pPr lvl="1">
              <a:spcBef>
                <a:spcPts val="200"/>
              </a:spcBef>
            </a:pPr>
            <a:r>
              <a:rPr lang="en-US" altLang="en-US" dirty="0"/>
              <a:t>User or system-administrator failure</a:t>
            </a:r>
            <a:endParaRPr lang="en-US" altLang="en-US" dirty="0"/>
          </a:p>
          <a:p>
            <a:pPr>
              <a:spcBef>
                <a:spcPts val="200"/>
              </a:spcBef>
            </a:pPr>
            <a:r>
              <a:rPr lang="en-US" altLang="zh-CN" dirty="0"/>
              <a:t>Remote file systems add new failure modes, due to</a:t>
            </a:r>
            <a:endParaRPr lang="en-US" altLang="zh-CN" dirty="0"/>
          </a:p>
          <a:p>
            <a:pPr lvl="1">
              <a:spcBef>
                <a:spcPts val="200"/>
              </a:spcBef>
            </a:pPr>
            <a:r>
              <a:rPr lang="en-US" altLang="zh-CN" dirty="0"/>
              <a:t>network failure, server failure</a:t>
            </a:r>
            <a:endParaRPr lang="en-US" altLang="zh-CN" dirty="0"/>
          </a:p>
          <a:p>
            <a:pPr>
              <a:spcBef>
                <a:spcPts val="200"/>
              </a:spcBef>
            </a:pPr>
            <a:r>
              <a:rPr lang="en-US" altLang="zh-CN" dirty="0"/>
              <a:t>Recovery from failure can involve </a:t>
            </a:r>
            <a:r>
              <a:rPr lang="en-US" altLang="zh-CN" dirty="0">
                <a:solidFill>
                  <a:srgbClr val="0000FF"/>
                </a:solidFill>
              </a:rPr>
              <a:t>state information </a:t>
            </a:r>
            <a:r>
              <a:rPr lang="en-US" altLang="zh-CN" dirty="0"/>
              <a:t>about status of each remote request.</a:t>
            </a:r>
            <a:endParaRPr lang="en-US" altLang="zh-CN" dirty="0"/>
          </a:p>
          <a:p>
            <a:pPr lvl="1">
              <a:spcBef>
                <a:spcPts val="200"/>
              </a:spcBef>
            </a:pPr>
            <a:r>
              <a:rPr lang="en-US" altLang="zh-CN" dirty="0"/>
              <a:t>If both server and client maintain knowledge of their current activities and open files, then they can seamlessly recover from a failure.</a:t>
            </a:r>
            <a:endParaRPr lang="en-US" altLang="zh-CN" dirty="0"/>
          </a:p>
          <a:p>
            <a:pPr>
              <a:spcBef>
                <a:spcPts val="200"/>
              </a:spcBef>
            </a:pPr>
            <a:r>
              <a:rPr lang="en-US" altLang="zh-CN" dirty="0">
                <a:solidFill>
                  <a:srgbClr val="0000FF"/>
                </a:solidFill>
              </a:rPr>
              <a:t>Stateless protocols </a:t>
            </a:r>
            <a:r>
              <a:rPr lang="en-US" altLang="zh-CN" dirty="0"/>
              <a:t>such as NFS V3 include all information in each request, allowing easy recovery but less security.</a:t>
            </a:r>
            <a:endParaRPr lang="en-US" altLang="zh-CN" dirty="0"/>
          </a:p>
          <a:p>
            <a:pPr>
              <a:spcBef>
                <a:spcPts val="200"/>
              </a:spcBef>
            </a:pPr>
            <a:r>
              <a:rPr lang="en-US" altLang="zh-CN" dirty="0"/>
              <a:t>In NFS V4, it is made </a:t>
            </a:r>
            <a:r>
              <a:rPr lang="en-US" altLang="zh-CN" dirty="0" err="1">
                <a:solidFill>
                  <a:srgbClr val="0000FF"/>
                </a:solidFill>
              </a:rPr>
              <a:t>stateful</a:t>
            </a:r>
            <a:r>
              <a:rPr lang="en-US" altLang="zh-CN" dirty="0">
                <a:solidFill>
                  <a:srgbClr val="0000FF"/>
                </a:solidFill>
              </a:rPr>
              <a:t> </a:t>
            </a:r>
            <a:r>
              <a:rPr lang="en-US" altLang="zh-CN" dirty="0"/>
              <a:t>to prove its security, performance, and functionality.</a:t>
            </a:r>
            <a:endParaRPr lang="en-US" altLang="zh-CN" dirty="0"/>
          </a:p>
        </p:txBody>
      </p:sp>
      <p:sp>
        <p:nvSpPr>
          <p:cNvPr id="4" name="灯片编号占位符 3"/>
          <p:cNvSpPr>
            <a:spLocks noGrp="1"/>
          </p:cNvSpPr>
          <p:nvPr>
            <p:ph type="sldNum" sz="quarter" idx="10"/>
          </p:nvPr>
        </p:nvSpPr>
        <p:spPr/>
        <p:txBody>
          <a:bodyPr/>
          <a:lstStyle/>
          <a:p>
            <a:fld id="{85D6E55D-928F-4B3E-B26E-38665AD65AC2}"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Effect transition="in" filter="wipe(left)">
                                      <p:cBhvr>
                                        <p:cTn id="7" dur="500"/>
                                        <p:tgtEl>
                                          <p:spTgt spid="263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3171">
                                            <p:txEl>
                                              <p:pRg st="1" end="1"/>
                                            </p:txEl>
                                          </p:spTgt>
                                        </p:tgtEl>
                                        <p:attrNameLst>
                                          <p:attrName>style.visibility</p:attrName>
                                        </p:attrNameLst>
                                      </p:cBhvr>
                                      <p:to>
                                        <p:strVal val="visible"/>
                                      </p:to>
                                    </p:set>
                                    <p:animEffect transition="in" filter="wipe(left)">
                                      <p:cBhvr>
                                        <p:cTn id="12" dur="500"/>
                                        <p:tgtEl>
                                          <p:spTgt spid="263171">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63171">
                                            <p:txEl>
                                              <p:pRg st="2" end="2"/>
                                            </p:txEl>
                                          </p:spTgt>
                                        </p:tgtEl>
                                        <p:attrNameLst>
                                          <p:attrName>style.visibility</p:attrName>
                                        </p:attrNameLst>
                                      </p:cBhvr>
                                      <p:to>
                                        <p:strVal val="visible"/>
                                      </p:to>
                                    </p:set>
                                    <p:animEffect transition="in" filter="wipe(left)">
                                      <p:cBhvr>
                                        <p:cTn id="15" dur="500"/>
                                        <p:tgtEl>
                                          <p:spTgt spid="26317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63171">
                                            <p:txEl>
                                              <p:pRg st="3" end="3"/>
                                            </p:txEl>
                                          </p:spTgt>
                                        </p:tgtEl>
                                        <p:attrNameLst>
                                          <p:attrName>style.visibility</p:attrName>
                                        </p:attrNameLst>
                                      </p:cBhvr>
                                      <p:to>
                                        <p:strVal val="visible"/>
                                      </p:to>
                                    </p:set>
                                    <p:animEffect transition="in" filter="wipe(left)">
                                      <p:cBhvr>
                                        <p:cTn id="18" dur="500"/>
                                        <p:tgtEl>
                                          <p:spTgt spid="263171">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63171">
                                            <p:txEl>
                                              <p:pRg st="4" end="4"/>
                                            </p:txEl>
                                          </p:spTgt>
                                        </p:tgtEl>
                                        <p:attrNameLst>
                                          <p:attrName>style.visibility</p:attrName>
                                        </p:attrNameLst>
                                      </p:cBhvr>
                                      <p:to>
                                        <p:strVal val="visible"/>
                                      </p:to>
                                    </p:set>
                                    <p:animEffect transition="in" filter="wipe(left)">
                                      <p:cBhvr>
                                        <p:cTn id="21" dur="500"/>
                                        <p:tgtEl>
                                          <p:spTgt spid="26317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63171">
                                            <p:txEl>
                                              <p:pRg st="5" end="5"/>
                                            </p:txEl>
                                          </p:spTgt>
                                        </p:tgtEl>
                                        <p:attrNameLst>
                                          <p:attrName>style.visibility</p:attrName>
                                        </p:attrNameLst>
                                      </p:cBhvr>
                                      <p:to>
                                        <p:strVal val="visible"/>
                                      </p:to>
                                    </p:set>
                                    <p:animEffect transition="in" filter="wipe(left)">
                                      <p:cBhvr>
                                        <p:cTn id="26" dur="500"/>
                                        <p:tgtEl>
                                          <p:spTgt spid="263171">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63171">
                                            <p:txEl>
                                              <p:pRg st="6" end="6"/>
                                            </p:txEl>
                                          </p:spTgt>
                                        </p:tgtEl>
                                        <p:attrNameLst>
                                          <p:attrName>style.visibility</p:attrName>
                                        </p:attrNameLst>
                                      </p:cBhvr>
                                      <p:to>
                                        <p:strVal val="visible"/>
                                      </p:to>
                                    </p:set>
                                    <p:animEffect transition="in" filter="wipe(left)">
                                      <p:cBhvr>
                                        <p:cTn id="29" dur="500"/>
                                        <p:tgtEl>
                                          <p:spTgt spid="263171">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63171">
                                            <p:txEl>
                                              <p:pRg st="7" end="7"/>
                                            </p:txEl>
                                          </p:spTgt>
                                        </p:tgtEl>
                                        <p:attrNameLst>
                                          <p:attrName>style.visibility</p:attrName>
                                        </p:attrNameLst>
                                      </p:cBhvr>
                                      <p:to>
                                        <p:strVal val="visible"/>
                                      </p:to>
                                    </p:set>
                                    <p:animEffect transition="in" filter="wipe(left)">
                                      <p:cBhvr>
                                        <p:cTn id="34" dur="500"/>
                                        <p:tgtEl>
                                          <p:spTgt spid="263171">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63171">
                                            <p:txEl>
                                              <p:pRg st="8" end="8"/>
                                            </p:txEl>
                                          </p:spTgt>
                                        </p:tgtEl>
                                        <p:attrNameLst>
                                          <p:attrName>style.visibility</p:attrName>
                                        </p:attrNameLst>
                                      </p:cBhvr>
                                      <p:to>
                                        <p:strVal val="visible"/>
                                      </p:to>
                                    </p:set>
                                    <p:animEffect transition="in" filter="wipe(left)">
                                      <p:cBhvr>
                                        <p:cTn id="37" dur="500"/>
                                        <p:tgtEl>
                                          <p:spTgt spid="26317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3171">
                                            <p:txEl>
                                              <p:pRg st="9" end="9"/>
                                            </p:txEl>
                                          </p:spTgt>
                                        </p:tgtEl>
                                        <p:attrNameLst>
                                          <p:attrName>style.visibility</p:attrName>
                                        </p:attrNameLst>
                                      </p:cBhvr>
                                      <p:to>
                                        <p:strVal val="visible"/>
                                      </p:to>
                                    </p:set>
                                    <p:animEffect transition="in" filter="wipe(left)">
                                      <p:cBhvr>
                                        <p:cTn id="42" dur="500"/>
                                        <p:tgtEl>
                                          <p:spTgt spid="263171">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3171">
                                            <p:txEl>
                                              <p:pRg st="10" end="10"/>
                                            </p:txEl>
                                          </p:spTgt>
                                        </p:tgtEl>
                                        <p:attrNameLst>
                                          <p:attrName>style.visibility</p:attrName>
                                        </p:attrNameLst>
                                      </p:cBhvr>
                                      <p:to>
                                        <p:strVal val="visible"/>
                                      </p:to>
                                    </p:set>
                                    <p:animEffect transition="in" filter="wipe(left)">
                                      <p:cBhvr>
                                        <p:cTn id="47" dur="500"/>
                                        <p:tgtEl>
                                          <p:spTgt spid="263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ltLang="zh-CN" dirty="0"/>
              <a:t>Consistency Semantics</a:t>
            </a:r>
            <a:endParaRPr lang="en-US" altLang="zh-CN" dirty="0"/>
          </a:p>
        </p:txBody>
      </p:sp>
      <p:sp>
        <p:nvSpPr>
          <p:cNvPr id="264195" name="Rectangle 3"/>
          <p:cNvSpPr>
            <a:spLocks noGrp="1" noChangeArrowheads="1"/>
          </p:cNvSpPr>
          <p:nvPr>
            <p:ph idx="1"/>
          </p:nvPr>
        </p:nvSpPr>
        <p:spPr/>
        <p:txBody>
          <a:bodyPr>
            <a:normAutofit/>
          </a:bodyPr>
          <a:lstStyle/>
          <a:p>
            <a:r>
              <a:rPr lang="en-US" altLang="zh-CN" dirty="0">
                <a:solidFill>
                  <a:srgbClr val="0000FF"/>
                </a:solidFill>
              </a:rPr>
              <a:t>Consistency semantics</a:t>
            </a:r>
            <a:r>
              <a:rPr lang="en-US" altLang="zh-CN" dirty="0"/>
              <a:t> specify how multiple users are to access a shared file simultaneously</a:t>
            </a:r>
            <a:endParaRPr lang="en-US" altLang="zh-CN" dirty="0"/>
          </a:p>
          <a:p>
            <a:pPr lvl="1"/>
            <a:r>
              <a:rPr lang="en-US" altLang="zh-CN" dirty="0"/>
              <a:t>Specify when modifications of data by one user will be observable by other users.</a:t>
            </a:r>
            <a:endParaRPr lang="en-US" altLang="zh-CN" dirty="0"/>
          </a:p>
          <a:p>
            <a:pPr lvl="1"/>
            <a:r>
              <a:rPr lang="en-US" altLang="zh-CN" dirty="0"/>
              <a:t>Similar to process synchronization algorithms of Chapter 6</a:t>
            </a:r>
            <a:endParaRPr lang="en-US" altLang="zh-CN" dirty="0"/>
          </a:p>
          <a:p>
            <a:pPr lvl="2"/>
            <a:r>
              <a:rPr lang="en-US" altLang="zh-CN" dirty="0"/>
              <a:t>Tend to be </a:t>
            </a:r>
            <a:r>
              <a:rPr lang="en-US" altLang="zh-CN" dirty="0">
                <a:solidFill>
                  <a:srgbClr val="0000FF"/>
                </a:solidFill>
              </a:rPr>
              <a:t>less complex </a:t>
            </a:r>
            <a:r>
              <a:rPr lang="en-US" altLang="zh-CN" dirty="0"/>
              <a:t>due to disk I/O and network latency (for remote file systems).</a:t>
            </a:r>
            <a:endParaRPr lang="en-US" altLang="zh-CN" dirty="0"/>
          </a:p>
          <a:p>
            <a:pPr lvl="1"/>
            <a:r>
              <a:rPr lang="en-US" altLang="zh-CN" dirty="0">
                <a:solidFill>
                  <a:srgbClr val="0000FF"/>
                </a:solidFill>
              </a:rPr>
              <a:t>UFS </a:t>
            </a:r>
            <a:r>
              <a:rPr lang="en-US" altLang="zh-CN" dirty="0"/>
              <a:t>(Unix file system) implements:</a:t>
            </a:r>
            <a:endParaRPr lang="en-US" altLang="zh-CN" dirty="0"/>
          </a:p>
          <a:p>
            <a:pPr lvl="2"/>
            <a:r>
              <a:rPr lang="en-US" altLang="zh-CN" dirty="0"/>
              <a:t>A file is associated with a single physical image.</a:t>
            </a:r>
            <a:endParaRPr lang="en-US" altLang="zh-CN" dirty="0"/>
          </a:p>
          <a:p>
            <a:pPr lvl="2"/>
            <a:r>
              <a:rPr lang="en-US" altLang="zh-CN" dirty="0"/>
              <a:t>Writes to an open file visible immediately to other users of the same open file.</a:t>
            </a:r>
            <a:endParaRPr lang="en-US" altLang="zh-CN" dirty="0"/>
          </a:p>
          <a:p>
            <a:pPr lvl="2"/>
            <a:r>
              <a:rPr lang="en-US" altLang="zh-CN" dirty="0"/>
              <a:t>Sharing file pointer to allow multiple users to read and write concurrently.</a:t>
            </a:r>
            <a:endParaRPr lang="en-US" altLang="zh-CN" dirty="0"/>
          </a:p>
        </p:txBody>
      </p:sp>
      <p:sp>
        <p:nvSpPr>
          <p:cNvPr id="4" name="灯片编号占位符 3"/>
          <p:cNvSpPr>
            <a:spLocks noGrp="1"/>
          </p:cNvSpPr>
          <p:nvPr>
            <p:ph type="sldNum" sz="quarter" idx="10"/>
          </p:nvPr>
        </p:nvSpPr>
        <p:spPr/>
        <p:txBody>
          <a:bodyPr/>
          <a:lstStyle/>
          <a:p>
            <a:fld id="{E71264C9-7107-485D-9C92-A901623B2C0C}"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wipe(left)">
                                      <p:cBhvr>
                                        <p:cTn id="7" dur="500"/>
                                        <p:tgtEl>
                                          <p:spTgt spid="26419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64195">
                                            <p:txEl>
                                              <p:pRg st="1" end="1"/>
                                            </p:txEl>
                                          </p:spTgt>
                                        </p:tgtEl>
                                        <p:attrNameLst>
                                          <p:attrName>style.visibility</p:attrName>
                                        </p:attrNameLst>
                                      </p:cBhvr>
                                      <p:to>
                                        <p:strVal val="visible"/>
                                      </p:to>
                                    </p:set>
                                    <p:animEffect transition="in" filter="wipe(left)">
                                      <p:cBhvr>
                                        <p:cTn id="10" dur="500"/>
                                        <p:tgtEl>
                                          <p:spTgt spid="264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64195">
                                            <p:txEl>
                                              <p:pRg st="2" end="2"/>
                                            </p:txEl>
                                          </p:spTgt>
                                        </p:tgtEl>
                                        <p:attrNameLst>
                                          <p:attrName>style.visibility</p:attrName>
                                        </p:attrNameLst>
                                      </p:cBhvr>
                                      <p:to>
                                        <p:strVal val="visible"/>
                                      </p:to>
                                    </p:set>
                                    <p:animEffect transition="in" filter="wipe(left)">
                                      <p:cBhvr>
                                        <p:cTn id="15" dur="500"/>
                                        <p:tgtEl>
                                          <p:spTgt spid="26419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64195">
                                            <p:txEl>
                                              <p:pRg st="3" end="3"/>
                                            </p:txEl>
                                          </p:spTgt>
                                        </p:tgtEl>
                                        <p:attrNameLst>
                                          <p:attrName>style.visibility</p:attrName>
                                        </p:attrNameLst>
                                      </p:cBhvr>
                                      <p:to>
                                        <p:strVal val="visible"/>
                                      </p:to>
                                    </p:set>
                                    <p:animEffect transition="in" filter="wipe(left)">
                                      <p:cBhvr>
                                        <p:cTn id="18" dur="500"/>
                                        <p:tgtEl>
                                          <p:spTgt spid="26419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64195">
                                            <p:txEl>
                                              <p:pRg st="4" end="4"/>
                                            </p:txEl>
                                          </p:spTgt>
                                        </p:tgtEl>
                                        <p:attrNameLst>
                                          <p:attrName>style.visibility</p:attrName>
                                        </p:attrNameLst>
                                      </p:cBhvr>
                                      <p:to>
                                        <p:strVal val="visible"/>
                                      </p:to>
                                    </p:set>
                                    <p:animEffect transition="in" filter="wipe(left)">
                                      <p:cBhvr>
                                        <p:cTn id="23" dur="500"/>
                                        <p:tgtEl>
                                          <p:spTgt spid="264195">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64195">
                                            <p:txEl>
                                              <p:pRg st="5" end="5"/>
                                            </p:txEl>
                                          </p:spTgt>
                                        </p:tgtEl>
                                        <p:attrNameLst>
                                          <p:attrName>style.visibility</p:attrName>
                                        </p:attrNameLst>
                                      </p:cBhvr>
                                      <p:to>
                                        <p:strVal val="visible"/>
                                      </p:to>
                                    </p:set>
                                    <p:animEffect transition="in" filter="wipe(left)">
                                      <p:cBhvr>
                                        <p:cTn id="26" dur="500"/>
                                        <p:tgtEl>
                                          <p:spTgt spid="264195">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64195">
                                            <p:txEl>
                                              <p:pRg st="6" end="6"/>
                                            </p:txEl>
                                          </p:spTgt>
                                        </p:tgtEl>
                                        <p:attrNameLst>
                                          <p:attrName>style.visibility</p:attrName>
                                        </p:attrNameLst>
                                      </p:cBhvr>
                                      <p:to>
                                        <p:strVal val="visible"/>
                                      </p:to>
                                    </p:set>
                                    <p:animEffect transition="in" filter="wipe(left)">
                                      <p:cBhvr>
                                        <p:cTn id="29" dur="500"/>
                                        <p:tgtEl>
                                          <p:spTgt spid="264195">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64195">
                                            <p:txEl>
                                              <p:pRg st="7" end="7"/>
                                            </p:txEl>
                                          </p:spTgt>
                                        </p:tgtEl>
                                        <p:attrNameLst>
                                          <p:attrName>style.visibility</p:attrName>
                                        </p:attrNameLst>
                                      </p:cBhvr>
                                      <p:to>
                                        <p:strVal val="visible"/>
                                      </p:to>
                                    </p:set>
                                    <p:animEffect transition="in" filter="wipe(left)">
                                      <p:cBhvr>
                                        <p:cTn id="32" dur="500"/>
                                        <p:tgtEl>
                                          <p:spTgt spid="264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ltLang="zh-CN" dirty="0"/>
              <a:t>Consistency Semantics</a:t>
            </a:r>
            <a:endParaRPr lang="en-US" altLang="zh-CN" dirty="0"/>
          </a:p>
        </p:txBody>
      </p:sp>
      <p:sp>
        <p:nvSpPr>
          <p:cNvPr id="264195" name="Rectangle 3"/>
          <p:cNvSpPr>
            <a:spLocks noGrp="1" noChangeArrowheads="1"/>
          </p:cNvSpPr>
          <p:nvPr>
            <p:ph idx="1"/>
          </p:nvPr>
        </p:nvSpPr>
        <p:spPr/>
        <p:txBody>
          <a:bodyPr>
            <a:normAutofit/>
          </a:bodyPr>
          <a:lstStyle/>
          <a:p>
            <a:r>
              <a:rPr lang="en-US" altLang="zh-CN" dirty="0">
                <a:solidFill>
                  <a:srgbClr val="0000FF"/>
                </a:solidFill>
              </a:rPr>
              <a:t>Consistency semantics</a:t>
            </a:r>
            <a:r>
              <a:rPr lang="en-US" altLang="zh-CN" dirty="0"/>
              <a:t> specify how multiple users are to access a shared file simultaneously (Cont.)</a:t>
            </a:r>
            <a:endParaRPr lang="en-US" altLang="zh-CN" dirty="0"/>
          </a:p>
          <a:p>
            <a:pPr lvl="1"/>
            <a:r>
              <a:rPr lang="en-US" altLang="zh-CN" dirty="0">
                <a:solidFill>
                  <a:srgbClr val="0000FF"/>
                </a:solidFill>
              </a:rPr>
              <a:t>AFS </a:t>
            </a:r>
            <a:r>
              <a:rPr lang="en-US" altLang="zh-CN" dirty="0"/>
              <a:t>(Andrew File System) implemented complex remote file sharing semantics</a:t>
            </a:r>
            <a:endParaRPr lang="en-US" altLang="zh-CN" dirty="0"/>
          </a:p>
          <a:p>
            <a:pPr lvl="2"/>
            <a:r>
              <a:rPr lang="en-US" altLang="zh-CN" sz="2400" dirty="0"/>
              <a:t>The server records what its clients do and keeps the file information they are caching. </a:t>
            </a:r>
            <a:endParaRPr lang="en-US" altLang="zh-CN" sz="2400" dirty="0"/>
          </a:p>
          <a:p>
            <a:pPr lvl="2"/>
            <a:r>
              <a:rPr lang="en-US" altLang="zh-CN" sz="2400" dirty="0"/>
              <a:t>When a client changes a file, the server notifies other clients with a </a:t>
            </a:r>
            <a:r>
              <a:rPr lang="en-US" altLang="zh-CN" sz="2400" dirty="0">
                <a:solidFill>
                  <a:srgbClr val="0000FF"/>
                </a:solidFill>
              </a:rPr>
              <a:t>call back promise technique</a:t>
            </a:r>
            <a:endParaRPr lang="en-US" altLang="zh-CN" sz="2400" dirty="0">
              <a:solidFill>
                <a:srgbClr val="0000FF"/>
              </a:solidFill>
            </a:endParaRPr>
          </a:p>
          <a:p>
            <a:pPr lvl="2"/>
            <a:r>
              <a:rPr lang="en-US" altLang="zh-CN" sz="2400" dirty="0"/>
              <a:t>Writes only visible to sessions starting after the file is closed.</a:t>
            </a:r>
            <a:endParaRPr lang="en-US" altLang="zh-CN" sz="2400" dirty="0"/>
          </a:p>
          <a:p>
            <a:r>
              <a:rPr lang="en-US" altLang="zh-CN" dirty="0"/>
              <a:t>Immutable(</a:t>
            </a:r>
            <a:r>
              <a:rPr lang="zh-CN" altLang="en-US" dirty="0"/>
              <a:t>不变的</a:t>
            </a:r>
            <a:r>
              <a:rPr lang="en-US" altLang="zh-CN" dirty="0"/>
              <a:t>) shared files, declared by its creator.  Read-only.</a:t>
            </a:r>
            <a:endParaRPr lang="en-US" altLang="zh-CN" dirty="0"/>
          </a:p>
          <a:p>
            <a:pPr lvl="1"/>
            <a:r>
              <a:rPr lang="en-US" altLang="zh-CN" dirty="0"/>
              <a:t>Name may not be reused.</a:t>
            </a:r>
            <a:endParaRPr lang="en-US" altLang="zh-CN" dirty="0"/>
          </a:p>
          <a:p>
            <a:pPr lvl="1"/>
            <a:r>
              <a:rPr lang="en-US" altLang="zh-CN" dirty="0"/>
              <a:t>Contents may not be altered.</a:t>
            </a:r>
            <a:endParaRPr lang="en-US" altLang="zh-CN" dirty="0"/>
          </a:p>
        </p:txBody>
      </p:sp>
      <p:sp>
        <p:nvSpPr>
          <p:cNvPr id="4" name="灯片编号占位符 3"/>
          <p:cNvSpPr>
            <a:spLocks noGrp="1"/>
          </p:cNvSpPr>
          <p:nvPr>
            <p:ph type="sldNum" sz="quarter" idx="10"/>
          </p:nvPr>
        </p:nvSpPr>
        <p:spPr/>
        <p:txBody>
          <a:bodyPr/>
          <a:lstStyle/>
          <a:p>
            <a:fld id="{E71264C9-7107-485D-9C92-A901623B2C0C}" type="slidenum">
              <a:rPr lang="en-US" altLang="zh-CN"/>
            </a:fld>
            <a:endParaRPr lang="en-US" altLang="zh-CN"/>
          </a:p>
        </p:txBody>
      </p:sp>
      <p:sp>
        <p:nvSpPr>
          <p:cNvPr id="7" name="动作按钮: 结束 5">
            <a:hlinkClick r:id="" action="ppaction://noaction" highlightClick="1"/>
          </p:cNvPr>
          <p:cNvSpPr/>
          <p:nvPr/>
        </p:nvSpPr>
        <p:spPr bwMode="auto">
          <a:xfrm>
            <a:off x="11721625" y="6399330"/>
            <a:ext cx="432000" cy="432000"/>
          </a:xfrm>
          <a:prstGeom prst="bevel">
            <a:avLst>
              <a:gd name="adj" fmla="val 179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no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endParaRPr lang="zh-CN" altLang="en-US" sz="1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wipe(left)">
                                      <p:cBhvr>
                                        <p:cTn id="7" dur="500"/>
                                        <p:tgtEl>
                                          <p:spTgt spid="26419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64195">
                                            <p:txEl>
                                              <p:pRg st="1" end="1"/>
                                            </p:txEl>
                                          </p:spTgt>
                                        </p:tgtEl>
                                        <p:attrNameLst>
                                          <p:attrName>style.visibility</p:attrName>
                                        </p:attrNameLst>
                                      </p:cBhvr>
                                      <p:to>
                                        <p:strVal val="visible"/>
                                      </p:to>
                                    </p:set>
                                    <p:animEffect transition="in" filter="wipe(left)">
                                      <p:cBhvr>
                                        <p:cTn id="10" dur="500"/>
                                        <p:tgtEl>
                                          <p:spTgt spid="26419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4195">
                                            <p:txEl>
                                              <p:pRg st="2" end="2"/>
                                            </p:txEl>
                                          </p:spTgt>
                                        </p:tgtEl>
                                        <p:attrNameLst>
                                          <p:attrName>style.visibility</p:attrName>
                                        </p:attrNameLst>
                                      </p:cBhvr>
                                      <p:to>
                                        <p:strVal val="visible"/>
                                      </p:to>
                                    </p:set>
                                    <p:animEffect transition="in" filter="wipe(left)">
                                      <p:cBhvr>
                                        <p:cTn id="13" dur="500"/>
                                        <p:tgtEl>
                                          <p:spTgt spid="26419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64195">
                                            <p:txEl>
                                              <p:pRg st="3" end="3"/>
                                            </p:txEl>
                                          </p:spTgt>
                                        </p:tgtEl>
                                        <p:attrNameLst>
                                          <p:attrName>style.visibility</p:attrName>
                                        </p:attrNameLst>
                                      </p:cBhvr>
                                      <p:to>
                                        <p:strVal val="visible"/>
                                      </p:to>
                                    </p:set>
                                    <p:animEffect transition="in" filter="wipe(left)">
                                      <p:cBhvr>
                                        <p:cTn id="16" dur="500"/>
                                        <p:tgtEl>
                                          <p:spTgt spid="26419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64195">
                                            <p:txEl>
                                              <p:pRg st="4" end="4"/>
                                            </p:txEl>
                                          </p:spTgt>
                                        </p:tgtEl>
                                        <p:attrNameLst>
                                          <p:attrName>style.visibility</p:attrName>
                                        </p:attrNameLst>
                                      </p:cBhvr>
                                      <p:to>
                                        <p:strVal val="visible"/>
                                      </p:to>
                                    </p:set>
                                    <p:animEffect transition="in" filter="wipe(left)">
                                      <p:cBhvr>
                                        <p:cTn id="19" dur="500"/>
                                        <p:tgtEl>
                                          <p:spTgt spid="26419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64195">
                                            <p:txEl>
                                              <p:pRg st="5" end="5"/>
                                            </p:txEl>
                                          </p:spTgt>
                                        </p:tgtEl>
                                        <p:attrNameLst>
                                          <p:attrName>style.visibility</p:attrName>
                                        </p:attrNameLst>
                                      </p:cBhvr>
                                      <p:to>
                                        <p:strVal val="visible"/>
                                      </p:to>
                                    </p:set>
                                    <p:animEffect transition="in" filter="wipe(left)">
                                      <p:cBhvr>
                                        <p:cTn id="24" dur="500"/>
                                        <p:tgtEl>
                                          <p:spTgt spid="264195">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64195">
                                            <p:txEl>
                                              <p:pRg st="6" end="6"/>
                                            </p:txEl>
                                          </p:spTgt>
                                        </p:tgtEl>
                                        <p:attrNameLst>
                                          <p:attrName>style.visibility</p:attrName>
                                        </p:attrNameLst>
                                      </p:cBhvr>
                                      <p:to>
                                        <p:strVal val="visible"/>
                                      </p:to>
                                    </p:set>
                                    <p:animEffect transition="in" filter="wipe(left)">
                                      <p:cBhvr>
                                        <p:cTn id="27" dur="500"/>
                                        <p:tgtEl>
                                          <p:spTgt spid="264195">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64195">
                                            <p:txEl>
                                              <p:pRg st="7" end="7"/>
                                            </p:txEl>
                                          </p:spTgt>
                                        </p:tgtEl>
                                        <p:attrNameLst>
                                          <p:attrName>style.visibility</p:attrName>
                                        </p:attrNameLst>
                                      </p:cBhvr>
                                      <p:to>
                                        <p:strVal val="visible"/>
                                      </p:to>
                                    </p:set>
                                    <p:animEffect transition="in" filter="wipe(left)">
                                      <p:cBhvr>
                                        <p:cTn id="30" dur="500"/>
                                        <p:tgtEl>
                                          <p:spTgt spid="26419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32"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circle(out)">
                                      <p:cBhvr>
                                        <p:cTn id="3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ltLang="zh-CN"/>
              <a:t>10.6  Protection</a:t>
            </a:r>
            <a:endParaRPr lang="en-US" altLang="zh-CN"/>
          </a:p>
        </p:txBody>
      </p:sp>
      <p:sp>
        <p:nvSpPr>
          <p:cNvPr id="249859" name="Rectangle 3"/>
          <p:cNvSpPr>
            <a:spLocks noGrp="1" noChangeArrowheads="1"/>
          </p:cNvSpPr>
          <p:nvPr>
            <p:ph idx="1"/>
          </p:nvPr>
        </p:nvSpPr>
        <p:spPr/>
        <p:txBody>
          <a:bodyPr>
            <a:normAutofit lnSpcReduction="10000"/>
          </a:bodyPr>
          <a:lstStyle/>
          <a:p>
            <a:pPr>
              <a:spcBef>
                <a:spcPts val="600"/>
              </a:spcBef>
            </a:pPr>
            <a:r>
              <a:rPr lang="en-US" altLang="zh-CN" dirty="0"/>
              <a:t>Reliability -- duplicate copies of files</a:t>
            </a:r>
            <a:endParaRPr lang="en-US" altLang="zh-CN" dirty="0"/>
          </a:p>
          <a:p>
            <a:pPr>
              <a:spcBef>
                <a:spcPts val="600"/>
              </a:spcBef>
            </a:pPr>
            <a:r>
              <a:rPr lang="en-US" altLang="zh-CN" dirty="0"/>
              <a:t>Protection</a:t>
            </a:r>
            <a:r>
              <a:rPr lang="en-US" altLang="zh-CN" b="0" dirty="0"/>
              <a:t> -- </a:t>
            </a:r>
            <a:r>
              <a:rPr lang="en-US" altLang="zh-CN" dirty="0"/>
              <a:t>controlled access.</a:t>
            </a:r>
            <a:endParaRPr lang="en-US" altLang="zh-CN" dirty="0"/>
          </a:p>
          <a:p>
            <a:pPr>
              <a:spcBef>
                <a:spcPts val="600"/>
              </a:spcBef>
            </a:pPr>
            <a:r>
              <a:rPr lang="en-US" altLang="zh-CN" dirty="0"/>
              <a:t>File owner/creator should be able to control:</a:t>
            </a:r>
            <a:endParaRPr lang="en-US" altLang="zh-CN" dirty="0"/>
          </a:p>
          <a:p>
            <a:pPr lvl="1">
              <a:spcBef>
                <a:spcPts val="600"/>
              </a:spcBef>
            </a:pPr>
            <a:r>
              <a:rPr lang="en-US" altLang="zh-CN" dirty="0"/>
              <a:t>what can be done,   by whom</a:t>
            </a:r>
            <a:endParaRPr lang="en-US" altLang="zh-CN" dirty="0"/>
          </a:p>
          <a:p>
            <a:pPr>
              <a:spcBef>
                <a:spcPts val="600"/>
              </a:spcBef>
            </a:pPr>
            <a:r>
              <a:rPr lang="en-US" altLang="zh-CN" dirty="0"/>
              <a:t>Types of access</a:t>
            </a:r>
            <a:endParaRPr lang="en-US" altLang="zh-CN" dirty="0"/>
          </a:p>
          <a:p>
            <a:pPr lvl="1">
              <a:spcBef>
                <a:spcPts val="600"/>
              </a:spcBef>
            </a:pPr>
            <a:r>
              <a:rPr lang="en-US" altLang="zh-CN" dirty="0">
                <a:solidFill>
                  <a:srgbClr val="0000FF"/>
                </a:solidFill>
              </a:rPr>
              <a:t>Read --</a:t>
            </a:r>
            <a:r>
              <a:rPr lang="en-US" altLang="zh-CN" dirty="0"/>
              <a:t> read from the file.</a:t>
            </a:r>
            <a:endParaRPr lang="en-US" altLang="zh-CN" dirty="0"/>
          </a:p>
          <a:p>
            <a:pPr lvl="1">
              <a:spcBef>
                <a:spcPts val="600"/>
              </a:spcBef>
            </a:pPr>
            <a:r>
              <a:rPr lang="en-US" altLang="zh-CN" dirty="0">
                <a:solidFill>
                  <a:srgbClr val="0000FF"/>
                </a:solidFill>
              </a:rPr>
              <a:t>Write --</a:t>
            </a:r>
            <a:r>
              <a:rPr lang="en-US" altLang="zh-CN" dirty="0"/>
              <a:t> write or rewrite the file.</a:t>
            </a:r>
            <a:endParaRPr lang="en-US" altLang="zh-CN" dirty="0"/>
          </a:p>
          <a:p>
            <a:pPr lvl="1">
              <a:spcBef>
                <a:spcPts val="600"/>
              </a:spcBef>
            </a:pPr>
            <a:r>
              <a:rPr lang="en-US" altLang="zh-CN" dirty="0">
                <a:solidFill>
                  <a:srgbClr val="0000FF"/>
                </a:solidFill>
              </a:rPr>
              <a:t>Execute --</a:t>
            </a:r>
            <a:r>
              <a:rPr lang="en-US" altLang="zh-CN" dirty="0"/>
              <a:t> load the file into memory and execute it.</a:t>
            </a:r>
            <a:endParaRPr lang="en-US" altLang="zh-CN" dirty="0"/>
          </a:p>
          <a:p>
            <a:pPr lvl="1">
              <a:spcBef>
                <a:spcPts val="600"/>
              </a:spcBef>
            </a:pPr>
            <a:r>
              <a:rPr lang="en-US" altLang="zh-CN" dirty="0">
                <a:solidFill>
                  <a:srgbClr val="0000FF"/>
                </a:solidFill>
              </a:rPr>
              <a:t>Append --</a:t>
            </a:r>
            <a:r>
              <a:rPr lang="en-US" altLang="zh-CN" dirty="0"/>
              <a:t> write new information at the end of the file.</a:t>
            </a:r>
            <a:endParaRPr lang="en-US" altLang="zh-CN" dirty="0"/>
          </a:p>
          <a:p>
            <a:pPr lvl="1">
              <a:spcBef>
                <a:spcPts val="600"/>
              </a:spcBef>
            </a:pPr>
            <a:r>
              <a:rPr lang="en-US" altLang="zh-CN" dirty="0">
                <a:solidFill>
                  <a:srgbClr val="0000FF"/>
                </a:solidFill>
              </a:rPr>
              <a:t>Delete --</a:t>
            </a:r>
            <a:r>
              <a:rPr lang="en-US" altLang="zh-CN" dirty="0"/>
              <a:t> delete the file and free its space for possible reuse.</a:t>
            </a:r>
            <a:endParaRPr lang="en-US" altLang="zh-CN" dirty="0"/>
          </a:p>
          <a:p>
            <a:pPr lvl="1">
              <a:spcBef>
                <a:spcPts val="600"/>
              </a:spcBef>
            </a:pPr>
            <a:r>
              <a:rPr lang="en-US" altLang="zh-CN" dirty="0">
                <a:solidFill>
                  <a:srgbClr val="0000FF"/>
                </a:solidFill>
              </a:rPr>
              <a:t>List --</a:t>
            </a:r>
            <a:r>
              <a:rPr lang="en-US" altLang="zh-CN" dirty="0"/>
              <a:t> list the name and attributes of the file.</a:t>
            </a:r>
            <a:endParaRPr lang="en-US" altLang="zh-CN" dirty="0"/>
          </a:p>
          <a:p>
            <a:pPr lvl="1">
              <a:spcBef>
                <a:spcPts val="600"/>
              </a:spcBef>
            </a:pPr>
            <a:r>
              <a:rPr lang="en-US" altLang="zh-CN" dirty="0"/>
              <a:t>Other operations, such as </a:t>
            </a:r>
            <a:r>
              <a:rPr lang="en-US" altLang="zh-CN" dirty="0">
                <a:solidFill>
                  <a:srgbClr val="0000FF"/>
                </a:solidFill>
              </a:rPr>
              <a:t>renaming</a:t>
            </a:r>
            <a:r>
              <a:rPr lang="en-US" altLang="zh-CN" dirty="0"/>
              <a:t>, </a:t>
            </a:r>
            <a:r>
              <a:rPr lang="en-US" altLang="zh-CN" dirty="0">
                <a:solidFill>
                  <a:srgbClr val="0000FF"/>
                </a:solidFill>
              </a:rPr>
              <a:t>copying</a:t>
            </a:r>
            <a:r>
              <a:rPr lang="en-US" altLang="zh-CN" dirty="0"/>
              <a:t>, or </a:t>
            </a:r>
            <a:r>
              <a:rPr lang="en-US" altLang="zh-CN" dirty="0">
                <a:solidFill>
                  <a:srgbClr val="0000FF"/>
                </a:solidFill>
              </a:rPr>
              <a:t>editing</a:t>
            </a:r>
            <a:r>
              <a:rPr lang="en-US" altLang="zh-CN" dirty="0"/>
              <a:t> the file, may also be controlled.</a:t>
            </a:r>
            <a:endParaRPr lang="en-US" altLang="zh-CN" dirty="0"/>
          </a:p>
        </p:txBody>
      </p:sp>
      <p:sp>
        <p:nvSpPr>
          <p:cNvPr id="4" name="灯片编号占位符 3"/>
          <p:cNvSpPr>
            <a:spLocks noGrp="1"/>
          </p:cNvSpPr>
          <p:nvPr>
            <p:ph type="sldNum" sz="quarter" idx="10"/>
          </p:nvPr>
        </p:nvSpPr>
        <p:spPr/>
        <p:txBody>
          <a:bodyPr/>
          <a:lstStyle/>
          <a:p>
            <a:fld id="{E0529BBB-58DB-49BA-92F3-2CB2D2ED76F4}"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animEffect transition="in" filter="wipe(left)">
                                      <p:cBhvr>
                                        <p:cTn id="7" dur="500"/>
                                        <p:tgtEl>
                                          <p:spTgt spid="2498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9859">
                                            <p:txEl>
                                              <p:pRg st="1" end="1"/>
                                            </p:txEl>
                                          </p:spTgt>
                                        </p:tgtEl>
                                        <p:attrNameLst>
                                          <p:attrName>style.visibility</p:attrName>
                                        </p:attrNameLst>
                                      </p:cBhvr>
                                      <p:to>
                                        <p:strVal val="visible"/>
                                      </p:to>
                                    </p:set>
                                    <p:animEffect transition="in" filter="wipe(left)">
                                      <p:cBhvr>
                                        <p:cTn id="12" dur="500"/>
                                        <p:tgtEl>
                                          <p:spTgt spid="2498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9859">
                                            <p:txEl>
                                              <p:pRg st="2" end="2"/>
                                            </p:txEl>
                                          </p:spTgt>
                                        </p:tgtEl>
                                        <p:attrNameLst>
                                          <p:attrName>style.visibility</p:attrName>
                                        </p:attrNameLst>
                                      </p:cBhvr>
                                      <p:to>
                                        <p:strVal val="visible"/>
                                      </p:to>
                                    </p:set>
                                    <p:animEffect transition="in" filter="wipe(left)">
                                      <p:cBhvr>
                                        <p:cTn id="17" dur="500"/>
                                        <p:tgtEl>
                                          <p:spTgt spid="24985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49859">
                                            <p:txEl>
                                              <p:pRg st="3" end="3"/>
                                            </p:txEl>
                                          </p:spTgt>
                                        </p:tgtEl>
                                        <p:attrNameLst>
                                          <p:attrName>style.visibility</p:attrName>
                                        </p:attrNameLst>
                                      </p:cBhvr>
                                      <p:to>
                                        <p:strVal val="visible"/>
                                      </p:to>
                                    </p:set>
                                    <p:animEffect transition="in" filter="wipe(left)">
                                      <p:cBhvr>
                                        <p:cTn id="20" dur="500"/>
                                        <p:tgtEl>
                                          <p:spTgt spid="24985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49859">
                                            <p:txEl>
                                              <p:pRg st="4" end="4"/>
                                            </p:txEl>
                                          </p:spTgt>
                                        </p:tgtEl>
                                        <p:attrNameLst>
                                          <p:attrName>style.visibility</p:attrName>
                                        </p:attrNameLst>
                                      </p:cBhvr>
                                      <p:to>
                                        <p:strVal val="visible"/>
                                      </p:to>
                                    </p:set>
                                    <p:animEffect transition="in" filter="wipe(left)">
                                      <p:cBhvr>
                                        <p:cTn id="25" dur="500"/>
                                        <p:tgtEl>
                                          <p:spTgt spid="249859">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49859">
                                            <p:txEl>
                                              <p:pRg st="5" end="5"/>
                                            </p:txEl>
                                          </p:spTgt>
                                        </p:tgtEl>
                                        <p:attrNameLst>
                                          <p:attrName>style.visibility</p:attrName>
                                        </p:attrNameLst>
                                      </p:cBhvr>
                                      <p:to>
                                        <p:strVal val="visible"/>
                                      </p:to>
                                    </p:set>
                                    <p:animEffect transition="in" filter="wipe(left)">
                                      <p:cBhvr>
                                        <p:cTn id="28" dur="500"/>
                                        <p:tgtEl>
                                          <p:spTgt spid="249859">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49859">
                                            <p:txEl>
                                              <p:pRg st="6" end="6"/>
                                            </p:txEl>
                                          </p:spTgt>
                                        </p:tgtEl>
                                        <p:attrNameLst>
                                          <p:attrName>style.visibility</p:attrName>
                                        </p:attrNameLst>
                                      </p:cBhvr>
                                      <p:to>
                                        <p:strVal val="visible"/>
                                      </p:to>
                                    </p:set>
                                    <p:animEffect transition="in" filter="wipe(left)">
                                      <p:cBhvr>
                                        <p:cTn id="31" dur="500"/>
                                        <p:tgtEl>
                                          <p:spTgt spid="249859">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49859">
                                            <p:txEl>
                                              <p:pRg st="7" end="7"/>
                                            </p:txEl>
                                          </p:spTgt>
                                        </p:tgtEl>
                                        <p:attrNameLst>
                                          <p:attrName>style.visibility</p:attrName>
                                        </p:attrNameLst>
                                      </p:cBhvr>
                                      <p:to>
                                        <p:strVal val="visible"/>
                                      </p:to>
                                    </p:set>
                                    <p:animEffect transition="in" filter="wipe(left)">
                                      <p:cBhvr>
                                        <p:cTn id="34" dur="500"/>
                                        <p:tgtEl>
                                          <p:spTgt spid="249859">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49859">
                                            <p:txEl>
                                              <p:pRg st="8" end="8"/>
                                            </p:txEl>
                                          </p:spTgt>
                                        </p:tgtEl>
                                        <p:attrNameLst>
                                          <p:attrName>style.visibility</p:attrName>
                                        </p:attrNameLst>
                                      </p:cBhvr>
                                      <p:to>
                                        <p:strVal val="visible"/>
                                      </p:to>
                                    </p:set>
                                    <p:animEffect transition="in" filter="wipe(left)">
                                      <p:cBhvr>
                                        <p:cTn id="37" dur="500"/>
                                        <p:tgtEl>
                                          <p:spTgt spid="249859">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49859">
                                            <p:txEl>
                                              <p:pRg st="9" end="9"/>
                                            </p:txEl>
                                          </p:spTgt>
                                        </p:tgtEl>
                                        <p:attrNameLst>
                                          <p:attrName>style.visibility</p:attrName>
                                        </p:attrNameLst>
                                      </p:cBhvr>
                                      <p:to>
                                        <p:strVal val="visible"/>
                                      </p:to>
                                    </p:set>
                                    <p:animEffect transition="in" filter="wipe(left)">
                                      <p:cBhvr>
                                        <p:cTn id="40" dur="500"/>
                                        <p:tgtEl>
                                          <p:spTgt spid="249859">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49859">
                                            <p:txEl>
                                              <p:pRg st="10" end="10"/>
                                            </p:txEl>
                                          </p:spTgt>
                                        </p:tgtEl>
                                        <p:attrNameLst>
                                          <p:attrName>style.visibility</p:attrName>
                                        </p:attrNameLst>
                                      </p:cBhvr>
                                      <p:to>
                                        <p:strVal val="visible"/>
                                      </p:to>
                                    </p:set>
                                    <p:animEffect transition="in" filter="wipe(left)">
                                      <p:cBhvr>
                                        <p:cTn id="43" dur="500"/>
                                        <p:tgtEl>
                                          <p:spTgt spid="249859">
                                            <p:txEl>
                                              <p:pRg st="10" end="1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49859">
                                            <p:txEl>
                                              <p:pRg st="11" end="11"/>
                                            </p:txEl>
                                          </p:spTgt>
                                        </p:tgtEl>
                                        <p:attrNameLst>
                                          <p:attrName>style.visibility</p:attrName>
                                        </p:attrNameLst>
                                      </p:cBhvr>
                                      <p:to>
                                        <p:strVal val="visible"/>
                                      </p:to>
                                    </p:set>
                                    <p:animEffect transition="in" filter="wipe(left)">
                                      <p:cBhvr>
                                        <p:cTn id="46" dur="500"/>
                                        <p:tgtEl>
                                          <p:spTgt spid="2498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ltLang="zh-CN" dirty="0"/>
              <a:t>Access control </a:t>
            </a:r>
            <a:endParaRPr lang="en-US" altLang="zh-CN" dirty="0"/>
          </a:p>
        </p:txBody>
      </p:sp>
      <p:sp>
        <p:nvSpPr>
          <p:cNvPr id="251907" name="Rectangle 3"/>
          <p:cNvSpPr>
            <a:spLocks noGrp="1" noChangeArrowheads="1"/>
          </p:cNvSpPr>
          <p:nvPr>
            <p:ph idx="1"/>
          </p:nvPr>
        </p:nvSpPr>
        <p:spPr/>
        <p:txBody>
          <a:bodyPr>
            <a:normAutofit lnSpcReduction="10000"/>
          </a:bodyPr>
          <a:lstStyle/>
          <a:p>
            <a:pPr>
              <a:spcBef>
                <a:spcPts val="600"/>
              </a:spcBef>
              <a:tabLst>
                <a:tab pos="1833245" algn="l"/>
                <a:tab pos="4458970" algn="l"/>
                <a:tab pos="5195570" algn="l"/>
                <a:tab pos="5887720" algn="l"/>
              </a:tabLst>
            </a:pPr>
            <a:r>
              <a:rPr lang="en-US" altLang="zh-CN" dirty="0"/>
              <a:t>Mode of access:  </a:t>
            </a:r>
            <a:r>
              <a:rPr lang="en-US" altLang="zh-CN" dirty="0">
                <a:solidFill>
                  <a:srgbClr val="0000FF"/>
                </a:solidFill>
              </a:rPr>
              <a:t>read</a:t>
            </a:r>
            <a:r>
              <a:rPr lang="en-US" altLang="zh-CN" dirty="0"/>
              <a:t>, </a:t>
            </a:r>
            <a:r>
              <a:rPr lang="en-US" altLang="zh-CN" dirty="0">
                <a:solidFill>
                  <a:srgbClr val="0000FF"/>
                </a:solidFill>
              </a:rPr>
              <a:t>write</a:t>
            </a:r>
            <a:r>
              <a:rPr lang="en-US" altLang="zh-CN" dirty="0"/>
              <a:t>, </a:t>
            </a:r>
            <a:r>
              <a:rPr lang="en-US" altLang="zh-CN" dirty="0">
                <a:solidFill>
                  <a:srgbClr val="0000FF"/>
                </a:solidFill>
              </a:rPr>
              <a:t>execute.</a:t>
            </a:r>
            <a:endParaRPr lang="en-US" altLang="zh-CN" dirty="0">
              <a:solidFill>
                <a:srgbClr val="0000FF"/>
              </a:solidFill>
            </a:endParaRPr>
          </a:p>
          <a:p>
            <a:pPr>
              <a:spcBef>
                <a:spcPts val="600"/>
              </a:spcBef>
              <a:tabLst>
                <a:tab pos="1833245" algn="l"/>
                <a:tab pos="4458970" algn="l"/>
                <a:tab pos="5195570" algn="l"/>
                <a:tab pos="5887720" algn="l"/>
              </a:tabLst>
            </a:pPr>
            <a:r>
              <a:rPr lang="en-US" altLang="zh-CN" dirty="0"/>
              <a:t>Dependent on the identity of the user.</a:t>
            </a:r>
            <a:endParaRPr lang="en-US" altLang="zh-CN" dirty="0"/>
          </a:p>
          <a:p>
            <a:pPr>
              <a:spcBef>
                <a:spcPts val="600"/>
              </a:spcBef>
              <a:tabLst>
                <a:tab pos="1833245" algn="l"/>
                <a:tab pos="4458970" algn="l"/>
                <a:tab pos="5195570" algn="l"/>
                <a:tab pos="5887720" algn="l"/>
              </a:tabLst>
            </a:pPr>
            <a:r>
              <a:rPr lang="en-US" altLang="zh-CN" dirty="0">
                <a:solidFill>
                  <a:srgbClr val="0000FF"/>
                </a:solidFill>
              </a:rPr>
              <a:t>Access-control list (ACL)</a:t>
            </a:r>
            <a:r>
              <a:rPr lang="en-US" altLang="zh-CN" dirty="0"/>
              <a:t>: associates with each file and specifies the user name and the types of access allowed for each user.</a:t>
            </a:r>
            <a:endParaRPr lang="en-US" altLang="zh-CN" dirty="0"/>
          </a:p>
          <a:p>
            <a:pPr>
              <a:spcBef>
                <a:spcPts val="600"/>
              </a:spcBef>
              <a:tabLst>
                <a:tab pos="1833245" algn="l"/>
                <a:tab pos="4458970" algn="l"/>
                <a:tab pos="5195570" algn="l"/>
                <a:tab pos="5887720" algn="l"/>
              </a:tabLst>
            </a:pPr>
            <a:r>
              <a:rPr lang="en-US" altLang="zh-CN" dirty="0"/>
              <a:t>Three classes of users		</a:t>
            </a:r>
            <a:endParaRPr lang="en-US" altLang="zh-CN" dirty="0"/>
          </a:p>
          <a:p>
            <a:pPr lvl="1">
              <a:spcBef>
                <a:spcPts val="600"/>
              </a:spcBef>
              <a:tabLst>
                <a:tab pos="1833245" algn="l"/>
                <a:tab pos="4458970" algn="l"/>
                <a:tab pos="5195570" algn="l"/>
                <a:tab pos="5887720" algn="l"/>
              </a:tabLst>
            </a:pPr>
            <a:r>
              <a:rPr lang="en-US" altLang="zh-CN" dirty="0">
                <a:solidFill>
                  <a:srgbClr val="0000FF"/>
                </a:solidFill>
              </a:rPr>
              <a:t>Owner --</a:t>
            </a:r>
            <a:r>
              <a:rPr lang="en-US" altLang="zh-CN" dirty="0"/>
              <a:t> the user who created the file.  </a:t>
            </a:r>
            <a:endParaRPr lang="en-US" altLang="zh-CN" dirty="0">
              <a:sym typeface="Symbol" panose="05050102010706020507" pitchFamily="18" charset="2"/>
            </a:endParaRPr>
          </a:p>
          <a:p>
            <a:pPr lvl="1">
              <a:spcBef>
                <a:spcPts val="600"/>
              </a:spcBef>
              <a:tabLst>
                <a:tab pos="1833245" algn="l"/>
                <a:tab pos="4458970" algn="l"/>
                <a:tab pos="5195570" algn="l"/>
                <a:tab pos="5887720" algn="l"/>
              </a:tabLst>
            </a:pPr>
            <a:r>
              <a:rPr lang="en-US" altLang="zh-CN" dirty="0">
                <a:solidFill>
                  <a:srgbClr val="0000FF"/>
                </a:solidFill>
                <a:sym typeface="Symbol" panose="05050102010706020507" pitchFamily="18" charset="2"/>
              </a:rPr>
              <a:t>Group --</a:t>
            </a:r>
            <a:r>
              <a:rPr lang="en-US" altLang="zh-CN" dirty="0">
                <a:sym typeface="Symbol" panose="05050102010706020507" pitchFamily="18" charset="2"/>
              </a:rPr>
              <a:t> a set of users who are sharing the file and need similar access.  </a:t>
            </a:r>
            <a:endParaRPr lang="en-US" altLang="zh-CN" dirty="0">
              <a:sym typeface="Symbol" panose="05050102010706020507" pitchFamily="18" charset="2"/>
            </a:endParaRPr>
          </a:p>
          <a:p>
            <a:pPr lvl="1">
              <a:spcBef>
                <a:spcPts val="600"/>
              </a:spcBef>
              <a:tabLst>
                <a:tab pos="1833245" algn="l"/>
                <a:tab pos="4458970" algn="l"/>
                <a:tab pos="5195570" algn="l"/>
                <a:tab pos="5887720" algn="l"/>
              </a:tabLst>
            </a:pPr>
            <a:r>
              <a:rPr lang="en-US" altLang="zh-CN" dirty="0">
                <a:solidFill>
                  <a:srgbClr val="0000FF"/>
                </a:solidFill>
                <a:sym typeface="Symbol" panose="05050102010706020507" pitchFamily="18" charset="2"/>
              </a:rPr>
              <a:t>Universe</a:t>
            </a:r>
            <a:r>
              <a:rPr lang="en-US" altLang="zh-CN" dirty="0">
                <a:sym typeface="Symbol" panose="05050102010706020507" pitchFamily="18" charset="2"/>
              </a:rPr>
              <a:t> (Public) -- all other users in the system. </a:t>
            </a:r>
            <a:endParaRPr lang="en-US" altLang="zh-CN" dirty="0">
              <a:sym typeface="Symbol" panose="05050102010706020507" pitchFamily="18" charset="2"/>
            </a:endParaRPr>
          </a:p>
          <a:p>
            <a:pPr>
              <a:spcBef>
                <a:spcPts val="600"/>
              </a:spcBef>
              <a:tabLst>
                <a:tab pos="1833245" algn="l"/>
                <a:tab pos="4458970" algn="l"/>
                <a:tab pos="5195570" algn="l"/>
                <a:tab pos="5887720" algn="l"/>
              </a:tabLst>
            </a:pPr>
            <a:r>
              <a:rPr lang="en-US" altLang="zh-CN" dirty="0">
                <a:sym typeface="Symbol" panose="05050102010706020507" pitchFamily="18" charset="2"/>
              </a:rPr>
              <a:t>Access-control information</a:t>
            </a:r>
            <a:endParaRPr lang="en-US" altLang="zh-CN" dirty="0">
              <a:sym typeface="Symbol" panose="05050102010706020507" pitchFamily="18" charset="2"/>
            </a:endParaRPr>
          </a:p>
          <a:p>
            <a:pPr lvl="1">
              <a:spcBef>
                <a:spcPts val="600"/>
              </a:spcBef>
              <a:tabLst>
                <a:tab pos="1833245" algn="l"/>
                <a:tab pos="4458970" algn="l"/>
                <a:tab pos="5195570" algn="l"/>
                <a:tab pos="5887720" algn="l"/>
              </a:tabLst>
            </a:pPr>
            <a:r>
              <a:rPr lang="en-US" altLang="zh-CN" dirty="0"/>
              <a:t>User access:     RWX  (111 – 7 ) </a:t>
            </a:r>
            <a:endParaRPr lang="en-US" altLang="zh-CN" dirty="0"/>
          </a:p>
          <a:p>
            <a:pPr lvl="1">
              <a:spcBef>
                <a:spcPts val="600"/>
              </a:spcBef>
              <a:tabLst>
                <a:tab pos="1833245" algn="l"/>
                <a:tab pos="4458970" algn="l"/>
                <a:tab pos="5195570" algn="l"/>
                <a:tab pos="5887720" algn="l"/>
              </a:tabLst>
            </a:pPr>
            <a:r>
              <a:rPr lang="en-US" altLang="zh-CN" dirty="0">
                <a:sym typeface="Symbol" panose="05050102010706020507" pitchFamily="18" charset="2"/>
              </a:rPr>
              <a:t>Group access:  RW –  (110 – 6 )</a:t>
            </a:r>
            <a:endParaRPr lang="en-US" altLang="zh-CN" dirty="0">
              <a:sym typeface="Symbol" panose="05050102010706020507" pitchFamily="18" charset="2"/>
            </a:endParaRPr>
          </a:p>
          <a:p>
            <a:pPr lvl="1">
              <a:spcBef>
                <a:spcPts val="600"/>
              </a:spcBef>
              <a:tabLst>
                <a:tab pos="1833245" algn="l"/>
                <a:tab pos="4458970" algn="l"/>
                <a:tab pos="5195570" algn="l"/>
                <a:tab pos="5887720" algn="l"/>
              </a:tabLst>
            </a:pPr>
            <a:r>
              <a:rPr lang="en-US" altLang="zh-CN" dirty="0">
                <a:sym typeface="Symbol" panose="05050102010706020507" pitchFamily="18" charset="2"/>
              </a:rPr>
              <a:t>Public access:   – – X  (001 – 1 )</a:t>
            </a:r>
            <a:endParaRPr lang="en-US" altLang="zh-CN" dirty="0">
              <a:sym typeface="Symbol" panose="05050102010706020507" pitchFamily="18" charset="2"/>
            </a:endParaRPr>
          </a:p>
        </p:txBody>
      </p:sp>
      <p:sp>
        <p:nvSpPr>
          <p:cNvPr id="4" name="灯片编号占位符 3"/>
          <p:cNvSpPr>
            <a:spLocks noGrp="1"/>
          </p:cNvSpPr>
          <p:nvPr>
            <p:ph type="sldNum" sz="quarter" idx="10"/>
          </p:nvPr>
        </p:nvSpPr>
        <p:spPr/>
        <p:txBody>
          <a:bodyPr/>
          <a:lstStyle/>
          <a:p>
            <a:fld id="{0819C33B-9149-46C0-B034-3AEA7740C5AE}" type="slidenum">
              <a:rPr lang="en-US" altLang="zh-CN"/>
            </a:fld>
            <a:endParaRPr lang="en-US" altLang="zh-CN"/>
          </a:p>
        </p:txBody>
      </p:sp>
      <p:sp>
        <p:nvSpPr>
          <p:cNvPr id="2" name="云形标注 1"/>
          <p:cNvSpPr/>
          <p:nvPr/>
        </p:nvSpPr>
        <p:spPr bwMode="auto">
          <a:xfrm>
            <a:off x="9111335" y="2762694"/>
            <a:ext cx="2684813" cy="900100"/>
          </a:xfrm>
          <a:prstGeom prst="cloudCallout">
            <a:avLst>
              <a:gd name="adj1" fmla="val -61132"/>
              <a:gd name="adj2" fmla="val -60676"/>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sz="2000" b="1" dirty="0"/>
              <a:t>Advantage?</a:t>
            </a:r>
            <a:endParaRPr lang="en-US" altLang="zh-CN" sz="2000" b="1" dirty="0"/>
          </a:p>
          <a:p>
            <a:pPr algn="ctr"/>
            <a:r>
              <a:rPr lang="en-US" altLang="zh-CN" sz="2000" b="1" dirty="0"/>
              <a:t>Problem?</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animEffect transition="in" filter="wipe(left)">
                                      <p:cBhvr>
                                        <p:cTn id="7" dur="500"/>
                                        <p:tgtEl>
                                          <p:spTgt spid="251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1907">
                                            <p:txEl>
                                              <p:pRg st="1" end="1"/>
                                            </p:txEl>
                                          </p:spTgt>
                                        </p:tgtEl>
                                        <p:attrNameLst>
                                          <p:attrName>style.visibility</p:attrName>
                                        </p:attrNameLst>
                                      </p:cBhvr>
                                      <p:to>
                                        <p:strVal val="visible"/>
                                      </p:to>
                                    </p:set>
                                    <p:animEffect transition="in" filter="wipe(left)">
                                      <p:cBhvr>
                                        <p:cTn id="12" dur="500"/>
                                        <p:tgtEl>
                                          <p:spTgt spid="251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1907">
                                            <p:txEl>
                                              <p:pRg st="2" end="2"/>
                                            </p:txEl>
                                          </p:spTgt>
                                        </p:tgtEl>
                                        <p:attrNameLst>
                                          <p:attrName>style.visibility</p:attrName>
                                        </p:attrNameLst>
                                      </p:cBhvr>
                                      <p:to>
                                        <p:strVal val="visible"/>
                                      </p:to>
                                    </p:set>
                                    <p:animEffect transition="in" filter="wipe(left)">
                                      <p:cBhvr>
                                        <p:cTn id="17" dur="500"/>
                                        <p:tgtEl>
                                          <p:spTgt spid="251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1907">
                                            <p:txEl>
                                              <p:pRg st="3" end="3"/>
                                            </p:txEl>
                                          </p:spTgt>
                                        </p:tgtEl>
                                        <p:attrNameLst>
                                          <p:attrName>style.visibility</p:attrName>
                                        </p:attrNameLst>
                                      </p:cBhvr>
                                      <p:to>
                                        <p:strVal val="visible"/>
                                      </p:to>
                                    </p:set>
                                    <p:animEffect transition="in" filter="wipe(left)">
                                      <p:cBhvr>
                                        <p:cTn id="27" dur="500"/>
                                        <p:tgtEl>
                                          <p:spTgt spid="251907">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51907">
                                            <p:txEl>
                                              <p:pRg st="4" end="4"/>
                                            </p:txEl>
                                          </p:spTgt>
                                        </p:tgtEl>
                                        <p:attrNameLst>
                                          <p:attrName>style.visibility</p:attrName>
                                        </p:attrNameLst>
                                      </p:cBhvr>
                                      <p:to>
                                        <p:strVal val="visible"/>
                                      </p:to>
                                    </p:set>
                                    <p:animEffect transition="in" filter="wipe(left)">
                                      <p:cBhvr>
                                        <p:cTn id="30" dur="500"/>
                                        <p:tgtEl>
                                          <p:spTgt spid="251907">
                                            <p:txEl>
                                              <p:pRg st="4" end="4"/>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51907">
                                            <p:txEl>
                                              <p:pRg st="5" end="5"/>
                                            </p:txEl>
                                          </p:spTgt>
                                        </p:tgtEl>
                                        <p:attrNameLst>
                                          <p:attrName>style.visibility</p:attrName>
                                        </p:attrNameLst>
                                      </p:cBhvr>
                                      <p:to>
                                        <p:strVal val="visible"/>
                                      </p:to>
                                    </p:set>
                                    <p:animEffect transition="in" filter="wipe(left)">
                                      <p:cBhvr>
                                        <p:cTn id="33" dur="500"/>
                                        <p:tgtEl>
                                          <p:spTgt spid="251907">
                                            <p:txEl>
                                              <p:pRg st="5" end="5"/>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51907">
                                            <p:txEl>
                                              <p:pRg st="6" end="6"/>
                                            </p:txEl>
                                          </p:spTgt>
                                        </p:tgtEl>
                                        <p:attrNameLst>
                                          <p:attrName>style.visibility</p:attrName>
                                        </p:attrNameLst>
                                      </p:cBhvr>
                                      <p:to>
                                        <p:strVal val="visible"/>
                                      </p:to>
                                    </p:set>
                                    <p:animEffect transition="in" filter="wipe(left)">
                                      <p:cBhvr>
                                        <p:cTn id="36" dur="500"/>
                                        <p:tgtEl>
                                          <p:spTgt spid="251907">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51907">
                                            <p:txEl>
                                              <p:pRg st="7" end="7"/>
                                            </p:txEl>
                                          </p:spTgt>
                                        </p:tgtEl>
                                        <p:attrNameLst>
                                          <p:attrName>style.visibility</p:attrName>
                                        </p:attrNameLst>
                                      </p:cBhvr>
                                      <p:to>
                                        <p:strVal val="visible"/>
                                      </p:to>
                                    </p:set>
                                    <p:animEffect transition="in" filter="wipe(left)">
                                      <p:cBhvr>
                                        <p:cTn id="41" dur="500"/>
                                        <p:tgtEl>
                                          <p:spTgt spid="251907">
                                            <p:txEl>
                                              <p:pRg st="7" end="7"/>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51907">
                                            <p:txEl>
                                              <p:pRg st="8" end="8"/>
                                            </p:txEl>
                                          </p:spTgt>
                                        </p:tgtEl>
                                        <p:attrNameLst>
                                          <p:attrName>style.visibility</p:attrName>
                                        </p:attrNameLst>
                                      </p:cBhvr>
                                      <p:to>
                                        <p:strVal val="visible"/>
                                      </p:to>
                                    </p:set>
                                    <p:animEffect transition="in" filter="wipe(left)">
                                      <p:cBhvr>
                                        <p:cTn id="44" dur="500"/>
                                        <p:tgtEl>
                                          <p:spTgt spid="251907">
                                            <p:txEl>
                                              <p:pRg st="8" end="8"/>
                                            </p:tx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51907">
                                            <p:txEl>
                                              <p:pRg st="9" end="9"/>
                                            </p:txEl>
                                          </p:spTgt>
                                        </p:tgtEl>
                                        <p:attrNameLst>
                                          <p:attrName>style.visibility</p:attrName>
                                        </p:attrNameLst>
                                      </p:cBhvr>
                                      <p:to>
                                        <p:strVal val="visible"/>
                                      </p:to>
                                    </p:set>
                                    <p:animEffect transition="in" filter="wipe(left)">
                                      <p:cBhvr>
                                        <p:cTn id="47" dur="500"/>
                                        <p:tgtEl>
                                          <p:spTgt spid="251907">
                                            <p:txEl>
                                              <p:pRg st="9" end="9"/>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51907">
                                            <p:txEl>
                                              <p:pRg st="10" end="10"/>
                                            </p:txEl>
                                          </p:spTgt>
                                        </p:tgtEl>
                                        <p:attrNameLst>
                                          <p:attrName>style.visibility</p:attrName>
                                        </p:attrNameLst>
                                      </p:cBhvr>
                                      <p:to>
                                        <p:strVal val="visible"/>
                                      </p:to>
                                    </p:set>
                                    <p:animEffect transition="in" filter="wipe(left)">
                                      <p:cBhvr>
                                        <p:cTn id="50" dur="500"/>
                                        <p:tgtEl>
                                          <p:spTgt spid="2519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uiExpand="1" build="p"/>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ltLang="zh-CN" dirty="0"/>
              <a:t>Access control</a:t>
            </a:r>
            <a:endParaRPr lang="en-US" altLang="zh-CN" dirty="0"/>
          </a:p>
        </p:txBody>
      </p:sp>
      <p:sp>
        <p:nvSpPr>
          <p:cNvPr id="253955" name="Rectangle 3"/>
          <p:cNvSpPr>
            <a:spLocks noGrp="1" noChangeArrowheads="1"/>
          </p:cNvSpPr>
          <p:nvPr>
            <p:ph idx="1"/>
          </p:nvPr>
        </p:nvSpPr>
        <p:spPr/>
        <p:txBody>
          <a:bodyPr>
            <a:normAutofit/>
          </a:bodyPr>
          <a:lstStyle/>
          <a:p>
            <a:pPr>
              <a:lnSpc>
                <a:spcPct val="110000"/>
              </a:lnSpc>
              <a:spcBef>
                <a:spcPts val="0"/>
              </a:spcBef>
            </a:pPr>
            <a:r>
              <a:rPr lang="en-US" altLang="zh-CN" dirty="0"/>
              <a:t>groups can be created and modified only by the manager or </a:t>
            </a:r>
            <a:r>
              <a:rPr lang="en-US" altLang="zh-CN" dirty="0" err="1"/>
              <a:t>superuser</a:t>
            </a:r>
            <a:r>
              <a:rPr lang="en-US" altLang="zh-CN" dirty="0"/>
              <a:t>.</a:t>
            </a:r>
            <a:endParaRPr lang="en-US" altLang="zh-CN" dirty="0">
              <a:sym typeface="Symbol" panose="05050102010706020507" pitchFamily="18" charset="2"/>
            </a:endParaRPr>
          </a:p>
          <a:p>
            <a:pPr>
              <a:lnSpc>
                <a:spcPct val="110000"/>
              </a:lnSpc>
              <a:spcBef>
                <a:spcPts val="0"/>
              </a:spcBef>
            </a:pPr>
            <a:r>
              <a:rPr lang="en-US" altLang="zh-CN" dirty="0">
                <a:sym typeface="Symbol" panose="05050102010706020507" pitchFamily="18" charset="2"/>
              </a:rPr>
              <a:t>Ask manager to create a group (unique name), say G, and add some users to the group.</a:t>
            </a:r>
            <a:endParaRPr lang="en-US" altLang="zh-CN" dirty="0">
              <a:sym typeface="Symbol" panose="05050102010706020507" pitchFamily="18" charset="2"/>
            </a:endParaRPr>
          </a:p>
          <a:p>
            <a:pPr>
              <a:lnSpc>
                <a:spcPct val="110000"/>
              </a:lnSpc>
              <a:spcBef>
                <a:spcPts val="0"/>
              </a:spcBef>
            </a:pPr>
            <a:r>
              <a:rPr lang="en-US" altLang="zh-CN" dirty="0">
                <a:sym typeface="Symbol" panose="05050102010706020507" pitchFamily="18" charset="2"/>
              </a:rPr>
              <a:t>For a particular file (say </a:t>
            </a:r>
            <a:r>
              <a:rPr lang="en-US" altLang="zh-CN" i="1" dirty="0">
                <a:sym typeface="Symbol" panose="05050102010706020507" pitchFamily="18" charset="2"/>
              </a:rPr>
              <a:t>game</a:t>
            </a:r>
            <a:r>
              <a:rPr lang="en-US" altLang="zh-CN" dirty="0">
                <a:sym typeface="Symbol" panose="05050102010706020507" pitchFamily="18" charset="2"/>
              </a:rPr>
              <a:t>) or subdirectory, define an appropriate access.</a:t>
            </a:r>
            <a:endParaRPr lang="en-US" altLang="zh-CN" sz="2000" dirty="0"/>
          </a:p>
        </p:txBody>
      </p:sp>
      <p:sp>
        <p:nvSpPr>
          <p:cNvPr id="15" name="灯片编号占位符 3"/>
          <p:cNvSpPr>
            <a:spLocks noGrp="1"/>
          </p:cNvSpPr>
          <p:nvPr>
            <p:ph type="sldNum" sz="quarter" idx="10"/>
          </p:nvPr>
        </p:nvSpPr>
        <p:spPr/>
        <p:txBody>
          <a:bodyPr/>
          <a:lstStyle/>
          <a:p>
            <a:fld id="{DD3F88D8-85BA-4858-ABD5-A3CA1154E9D9}" type="slidenum">
              <a:rPr lang="en-US" altLang="zh-CN"/>
            </a:fld>
            <a:endParaRPr lang="en-US" altLang="zh-CN"/>
          </a:p>
        </p:txBody>
      </p:sp>
      <p:sp>
        <p:nvSpPr>
          <p:cNvPr id="253964" name="Rectangle 12"/>
          <p:cNvSpPr>
            <a:spLocks noChangeArrowheads="1"/>
          </p:cNvSpPr>
          <p:nvPr/>
        </p:nvSpPr>
        <p:spPr bwMode="auto">
          <a:xfrm>
            <a:off x="406400" y="4932355"/>
            <a:ext cx="10029489" cy="169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ormAutofit/>
          </a:bodyPr>
          <a:lstStyle/>
          <a:p>
            <a:pPr marL="457200" indent="-457200">
              <a:spcBef>
                <a:spcPts val="0"/>
              </a:spcBef>
              <a:buClr>
                <a:srgbClr val="0000FF"/>
              </a:buClr>
              <a:buSzPct val="80000"/>
              <a:buFont typeface="Wingdings" panose="05000000000000000000" pitchFamily="2" charset="2"/>
              <a:buChar char="n"/>
            </a:pPr>
            <a:r>
              <a:rPr lang="en-US" altLang="zh-CN" sz="2600" b="1" dirty="0">
                <a:sym typeface="Symbol" panose="05050102010706020507" pitchFamily="18" charset="2"/>
              </a:rPr>
              <a:t>Change user’s access methods,  </a:t>
            </a:r>
            <a:r>
              <a:rPr lang="en-US" altLang="zh-CN" sz="2600" b="1" dirty="0" err="1">
                <a:sym typeface="Symbol" panose="05050102010706020507" pitchFamily="18" charset="2"/>
              </a:rPr>
              <a:t>e.g</a:t>
            </a:r>
            <a:r>
              <a:rPr lang="en-US" altLang="zh-CN" sz="2600" b="1" dirty="0">
                <a:sym typeface="Symbol" panose="05050102010706020507" pitchFamily="18" charset="2"/>
              </a:rPr>
              <a:t>  </a:t>
            </a:r>
            <a:r>
              <a:rPr lang="en-US" altLang="zh-CN" sz="2600" b="1" dirty="0" err="1">
                <a:sym typeface="Symbol" panose="05050102010706020507" pitchFamily="18" charset="2"/>
              </a:rPr>
              <a:t>rwxr</a:t>
            </a:r>
            <a:r>
              <a:rPr lang="en-US" altLang="zh-CN" sz="2600" b="1" dirty="0">
                <a:sym typeface="Symbol" panose="05050102010706020507" pitchFamily="18" charset="2"/>
              </a:rPr>
              <a:t>--r--   </a:t>
            </a:r>
            <a:endParaRPr lang="en-US" altLang="zh-CN" sz="2600" b="1" dirty="0">
              <a:sym typeface="Symbol" panose="05050102010706020507" pitchFamily="18" charset="2"/>
            </a:endParaRPr>
          </a:p>
          <a:p>
            <a:pPr marL="742950" lvl="1" indent="-285750">
              <a:spcBef>
                <a:spcPts val="0"/>
              </a:spcBef>
            </a:pPr>
            <a:r>
              <a:rPr lang="en-US" altLang="zh-CN" sz="2600" b="1" dirty="0" err="1">
                <a:sym typeface="Symbol" panose="05050102010706020507" pitchFamily="18" charset="2"/>
              </a:rPr>
              <a:t>chmod</a:t>
            </a:r>
            <a:r>
              <a:rPr lang="en-US" altLang="zh-CN" sz="2600" b="1" dirty="0">
                <a:sym typeface="Symbol" panose="05050102010706020507" pitchFamily="18" charset="2"/>
              </a:rPr>
              <a:t> G +w o=x file                        </a:t>
            </a:r>
            <a:r>
              <a:rPr lang="en-US" altLang="zh-CN" sz="2600" b="1" dirty="0" err="1">
                <a:sym typeface="Symbol" panose="05050102010706020507" pitchFamily="18" charset="2"/>
              </a:rPr>
              <a:t>rwxrw</a:t>
            </a:r>
            <a:r>
              <a:rPr lang="en-US" altLang="zh-CN" sz="2600" b="1" dirty="0">
                <a:sym typeface="Symbol" panose="05050102010706020507" pitchFamily="18" charset="2"/>
              </a:rPr>
              <a:t>---x</a:t>
            </a:r>
            <a:endParaRPr lang="en-US" altLang="zh-CN" sz="2600" b="1" dirty="0">
              <a:sym typeface="Symbol" panose="05050102010706020507" pitchFamily="18" charset="2"/>
            </a:endParaRPr>
          </a:p>
          <a:p>
            <a:pPr marL="457200" indent="-457200">
              <a:spcBef>
                <a:spcPts val="0"/>
              </a:spcBef>
              <a:buClr>
                <a:srgbClr val="0000FF"/>
              </a:buClr>
              <a:buSzPct val="80000"/>
              <a:buFont typeface="Wingdings" panose="05000000000000000000" pitchFamily="2" charset="2"/>
              <a:buChar char="n"/>
            </a:pPr>
            <a:r>
              <a:rPr lang="en-US" altLang="zh-CN" sz="2600" b="1" dirty="0">
                <a:sym typeface="Symbol" panose="05050102010706020507" pitchFamily="18" charset="2"/>
              </a:rPr>
              <a:t>Attach a group to a file</a:t>
            </a:r>
            <a:endParaRPr lang="en-US" altLang="zh-CN" sz="2600" b="1" dirty="0">
              <a:sym typeface="Symbol" panose="05050102010706020507" pitchFamily="18" charset="2"/>
            </a:endParaRPr>
          </a:p>
          <a:p>
            <a:pPr marL="742950" lvl="1" indent="-285750">
              <a:spcBef>
                <a:spcPts val="0"/>
              </a:spcBef>
            </a:pPr>
            <a:r>
              <a:rPr lang="en-US" altLang="zh-CN" sz="2600" b="1" dirty="0" err="1">
                <a:sym typeface="Symbol" panose="05050102010706020507" pitchFamily="18" charset="2"/>
              </a:rPr>
              <a:t>chgrp</a:t>
            </a:r>
            <a:r>
              <a:rPr lang="en-US" altLang="zh-CN" sz="2600" b="1" dirty="0">
                <a:sym typeface="Symbol" panose="05050102010706020507" pitchFamily="18" charset="2"/>
              </a:rPr>
              <a:t>  G  game.</a:t>
            </a:r>
            <a:endParaRPr lang="en-US" altLang="zh-CN" sz="2600" b="1" dirty="0">
              <a:sym typeface="Symbol" panose="05050102010706020507" pitchFamily="18" charset="2"/>
            </a:endParaRPr>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56551" y="3654025"/>
            <a:ext cx="4782853" cy="12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animEffect transition="in" filter="wipe(left)">
                                      <p:cBhvr>
                                        <p:cTn id="7" dur="500"/>
                                        <p:tgtEl>
                                          <p:spTgt spid="2539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3955">
                                            <p:txEl>
                                              <p:pRg st="1" end="1"/>
                                            </p:txEl>
                                          </p:spTgt>
                                        </p:tgtEl>
                                        <p:attrNameLst>
                                          <p:attrName>style.visibility</p:attrName>
                                        </p:attrNameLst>
                                      </p:cBhvr>
                                      <p:to>
                                        <p:strVal val="visible"/>
                                      </p:to>
                                    </p:set>
                                    <p:animEffect transition="in" filter="wipe(left)">
                                      <p:cBhvr>
                                        <p:cTn id="12" dur="500"/>
                                        <p:tgtEl>
                                          <p:spTgt spid="2539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3955">
                                            <p:txEl>
                                              <p:pRg st="2" end="2"/>
                                            </p:txEl>
                                          </p:spTgt>
                                        </p:tgtEl>
                                        <p:attrNameLst>
                                          <p:attrName>style.visibility</p:attrName>
                                        </p:attrNameLst>
                                      </p:cBhvr>
                                      <p:to>
                                        <p:strVal val="visible"/>
                                      </p:to>
                                    </p:set>
                                    <p:animEffect transition="in" filter="wipe(left)">
                                      <p:cBhvr>
                                        <p:cTn id="17" dur="500"/>
                                        <p:tgtEl>
                                          <p:spTgt spid="2539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46"/>
                                        </p:tgtEl>
                                        <p:attrNameLst>
                                          <p:attrName>style.visibility</p:attrName>
                                        </p:attrNameLst>
                                      </p:cBhvr>
                                      <p:to>
                                        <p:strVal val="visible"/>
                                      </p:to>
                                    </p:set>
                                    <p:animEffect transition="in" filter="wipe(left)">
                                      <p:cBhvr>
                                        <p:cTn id="22" dur="500"/>
                                        <p:tgtEl>
                                          <p:spTgt spid="61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3964">
                                            <p:txEl>
                                              <p:pRg st="0" end="0"/>
                                            </p:txEl>
                                          </p:spTgt>
                                        </p:tgtEl>
                                        <p:attrNameLst>
                                          <p:attrName>style.visibility</p:attrName>
                                        </p:attrNameLst>
                                      </p:cBhvr>
                                      <p:to>
                                        <p:strVal val="visible"/>
                                      </p:to>
                                    </p:set>
                                    <p:animEffect transition="in" filter="wipe(left)">
                                      <p:cBhvr>
                                        <p:cTn id="27" dur="500"/>
                                        <p:tgtEl>
                                          <p:spTgt spid="25396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3964">
                                            <p:txEl>
                                              <p:pRg st="1" end="1"/>
                                            </p:txEl>
                                          </p:spTgt>
                                        </p:tgtEl>
                                        <p:attrNameLst>
                                          <p:attrName>style.visibility</p:attrName>
                                        </p:attrNameLst>
                                      </p:cBhvr>
                                      <p:to>
                                        <p:strVal val="visible"/>
                                      </p:to>
                                    </p:set>
                                    <p:animEffect transition="in" filter="wipe(left)">
                                      <p:cBhvr>
                                        <p:cTn id="32" dur="500"/>
                                        <p:tgtEl>
                                          <p:spTgt spid="25396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3964">
                                            <p:txEl>
                                              <p:pRg st="2" end="2"/>
                                            </p:txEl>
                                          </p:spTgt>
                                        </p:tgtEl>
                                        <p:attrNameLst>
                                          <p:attrName>style.visibility</p:attrName>
                                        </p:attrNameLst>
                                      </p:cBhvr>
                                      <p:to>
                                        <p:strVal val="visible"/>
                                      </p:to>
                                    </p:set>
                                    <p:animEffect transition="in" filter="wipe(left)">
                                      <p:cBhvr>
                                        <p:cTn id="37" dur="500"/>
                                        <p:tgtEl>
                                          <p:spTgt spid="25396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3964">
                                            <p:txEl>
                                              <p:pRg st="3" end="3"/>
                                            </p:txEl>
                                          </p:spTgt>
                                        </p:tgtEl>
                                        <p:attrNameLst>
                                          <p:attrName>style.visibility</p:attrName>
                                        </p:attrNameLst>
                                      </p:cBhvr>
                                      <p:to>
                                        <p:strVal val="visible"/>
                                      </p:to>
                                    </p:set>
                                    <p:animEffect transition="in" filter="wipe(left)">
                                      <p:cBhvr>
                                        <p:cTn id="42" dur="500"/>
                                        <p:tgtEl>
                                          <p:spTgt spid="2539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P spid="253964" grpId="0" bldLvl="2"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solidFill>
            <a:srgbClr val="002060"/>
          </a:solidFill>
        </p:spPr>
        <p:txBody>
          <a:bodyPr/>
          <a:lstStyle/>
          <a:p>
            <a:r>
              <a:rPr lang="en-US" altLang="zh-CN" dirty="0"/>
              <a:t>File Management Functions</a:t>
            </a:r>
            <a:endParaRPr lang="en-US" altLang="zh-CN" dirty="0"/>
          </a:p>
        </p:txBody>
      </p:sp>
      <p:sp>
        <p:nvSpPr>
          <p:cNvPr id="2" name="内容占位符 1"/>
          <p:cNvSpPr>
            <a:spLocks noGrp="1"/>
          </p:cNvSpPr>
          <p:nvPr>
            <p:ph idx="1"/>
          </p:nvPr>
        </p:nvSpPr>
        <p:spPr/>
        <p:txBody>
          <a:bodyPr/>
          <a:lstStyle/>
          <a:p>
            <a:r>
              <a:rPr lang="en-US" altLang="zh-CN" u="sng" dirty="0">
                <a:solidFill>
                  <a:srgbClr val="0000FF"/>
                </a:solidFill>
              </a:rPr>
              <a:t>Identify</a:t>
            </a:r>
            <a:r>
              <a:rPr lang="en-US" altLang="zh-CN" dirty="0"/>
              <a:t> and </a:t>
            </a:r>
            <a:r>
              <a:rPr lang="en-US" altLang="zh-CN" u="sng" dirty="0">
                <a:solidFill>
                  <a:srgbClr val="0000FF"/>
                </a:solidFill>
              </a:rPr>
              <a:t>locate</a:t>
            </a:r>
            <a:r>
              <a:rPr lang="en-US" altLang="zh-CN" dirty="0"/>
              <a:t> a selected file.</a:t>
            </a:r>
            <a:endParaRPr lang="en-US" altLang="zh-CN" dirty="0"/>
          </a:p>
          <a:p>
            <a:r>
              <a:rPr lang="en-US" altLang="zh-CN" dirty="0"/>
              <a:t>Use a </a:t>
            </a:r>
            <a:r>
              <a:rPr lang="en-US" altLang="zh-CN" u="sng" dirty="0">
                <a:solidFill>
                  <a:srgbClr val="0000FF"/>
                </a:solidFill>
              </a:rPr>
              <a:t>directory</a:t>
            </a:r>
            <a:r>
              <a:rPr lang="en-US" altLang="zh-CN" dirty="0"/>
              <a:t> to describe the </a:t>
            </a:r>
            <a:r>
              <a:rPr lang="en-US" altLang="zh-CN" u="sng" dirty="0">
                <a:solidFill>
                  <a:srgbClr val="0000FF"/>
                </a:solidFill>
              </a:rPr>
              <a:t>location</a:t>
            </a:r>
            <a:r>
              <a:rPr lang="en-US" altLang="zh-CN" dirty="0"/>
              <a:t> of all files plus their </a:t>
            </a:r>
            <a:r>
              <a:rPr lang="en-US" altLang="zh-CN" u="sng" dirty="0">
                <a:solidFill>
                  <a:srgbClr val="0000FF"/>
                </a:solidFill>
              </a:rPr>
              <a:t>attributes</a:t>
            </a:r>
            <a:r>
              <a:rPr lang="en-US" altLang="zh-CN" dirty="0"/>
              <a:t>.</a:t>
            </a:r>
            <a:endParaRPr lang="en-US" altLang="zh-CN" dirty="0"/>
          </a:p>
          <a:p>
            <a:r>
              <a:rPr lang="en-US" altLang="zh-CN" dirty="0"/>
              <a:t>On a shared system describe user </a:t>
            </a:r>
            <a:r>
              <a:rPr lang="en-US" altLang="zh-CN" u="sng" dirty="0">
                <a:solidFill>
                  <a:srgbClr val="0000FF"/>
                </a:solidFill>
              </a:rPr>
              <a:t>access</a:t>
            </a:r>
            <a:r>
              <a:rPr lang="en-US" altLang="zh-CN" u="sng" dirty="0"/>
              <a:t> </a:t>
            </a:r>
            <a:r>
              <a:rPr lang="en-US" altLang="zh-CN" u="sng" dirty="0">
                <a:solidFill>
                  <a:srgbClr val="0000FF"/>
                </a:solidFill>
              </a:rPr>
              <a:t>control</a:t>
            </a:r>
            <a:r>
              <a:rPr lang="en-US" altLang="zh-CN" dirty="0"/>
              <a:t>.</a:t>
            </a:r>
            <a:endParaRPr lang="en-US" altLang="zh-CN" dirty="0"/>
          </a:p>
          <a:p>
            <a:r>
              <a:rPr lang="en-US" altLang="zh-CN" u="sng" dirty="0">
                <a:solidFill>
                  <a:srgbClr val="0000FF"/>
                </a:solidFill>
              </a:rPr>
              <a:t>Blocking</a:t>
            </a:r>
            <a:r>
              <a:rPr lang="en-US" altLang="zh-CN" dirty="0"/>
              <a:t> for access to files.</a:t>
            </a:r>
            <a:endParaRPr lang="en-US" altLang="zh-CN" dirty="0"/>
          </a:p>
          <a:p>
            <a:r>
              <a:rPr lang="en-US" altLang="zh-CN" u="sng" dirty="0">
                <a:solidFill>
                  <a:srgbClr val="0000FF"/>
                </a:solidFill>
              </a:rPr>
              <a:t>Allocate</a:t>
            </a:r>
            <a:r>
              <a:rPr lang="en-US" altLang="zh-CN" dirty="0"/>
              <a:t> files to free </a:t>
            </a:r>
            <a:r>
              <a:rPr lang="en-US" altLang="zh-CN" u="sng" dirty="0">
                <a:solidFill>
                  <a:srgbClr val="0000FF"/>
                </a:solidFill>
              </a:rPr>
              <a:t>blocks</a:t>
            </a:r>
            <a:r>
              <a:rPr lang="en-US" altLang="zh-CN" dirty="0"/>
              <a:t>.</a:t>
            </a:r>
            <a:endParaRPr lang="en-US" altLang="zh-CN" dirty="0"/>
          </a:p>
          <a:p>
            <a:r>
              <a:rPr lang="en-US" altLang="zh-CN" u="sng" dirty="0">
                <a:solidFill>
                  <a:srgbClr val="0000FF"/>
                </a:solidFill>
              </a:rPr>
              <a:t>Manage</a:t>
            </a:r>
            <a:r>
              <a:rPr lang="en-US" altLang="zh-CN" dirty="0"/>
              <a:t> free storage for available blocks.</a:t>
            </a:r>
            <a:endParaRPr lang="en-US" altLang="zh-CN" dirty="0"/>
          </a:p>
          <a:p>
            <a:pPr marL="0" indent="0">
              <a:buNone/>
            </a:pPr>
            <a:endParaRPr lang="zh-CN" altLang="en-US" dirty="0"/>
          </a:p>
        </p:txBody>
      </p:sp>
      <p:sp>
        <p:nvSpPr>
          <p:cNvPr id="4" name="灯片编号占位符 3"/>
          <p:cNvSpPr>
            <a:spLocks noGrp="1"/>
          </p:cNvSpPr>
          <p:nvPr>
            <p:ph type="sldNum" sz="quarter" idx="10"/>
          </p:nvPr>
        </p:nvSpPr>
        <p:spPr/>
        <p:txBody>
          <a:bodyPr/>
          <a:lstStyle/>
          <a:p>
            <a:fld id="{26E19405-0B69-404D-A87A-3993F6C55939}" type="slidenum">
              <a:rPr lang="en-US" altLang="zh-CN"/>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ltLang="zh-CN" dirty="0"/>
              <a:t>A Sample UNIX Directory Listing</a:t>
            </a:r>
            <a:endParaRPr lang="en-US" altLang="zh-CN" dirty="0"/>
          </a:p>
        </p:txBody>
      </p:sp>
      <p:sp>
        <p:nvSpPr>
          <p:cNvPr id="3" name="内容占位符 2"/>
          <p:cNvSpPr>
            <a:spLocks noGrp="1"/>
          </p:cNvSpPr>
          <p:nvPr>
            <p:ph idx="1"/>
          </p:nvPr>
        </p:nvSpPr>
        <p:spPr>
          <a:xfrm>
            <a:off x="406400" y="3293986"/>
            <a:ext cx="11520000" cy="945104"/>
          </a:xfrm>
        </p:spPr>
        <p:txBody>
          <a:bodyPr>
            <a:normAutofit/>
          </a:bodyPr>
          <a:lstStyle/>
          <a:p>
            <a:pPr>
              <a:spcBef>
                <a:spcPts val="0"/>
              </a:spcBef>
            </a:pPr>
            <a:r>
              <a:rPr lang="en-US" altLang="zh-CN" dirty="0"/>
              <a:t>combining approaches, when the optional ACL permissions are set on a file.  E.g. Solaris </a:t>
            </a:r>
            <a:endParaRPr lang="en-US" altLang="zh-CN" dirty="0"/>
          </a:p>
        </p:txBody>
      </p:sp>
      <p:sp>
        <p:nvSpPr>
          <p:cNvPr id="4" name="灯片编号占位符 3"/>
          <p:cNvSpPr>
            <a:spLocks noGrp="1"/>
          </p:cNvSpPr>
          <p:nvPr>
            <p:ph type="sldNum" sz="quarter" idx="10"/>
          </p:nvPr>
        </p:nvSpPr>
        <p:spPr/>
        <p:txBody>
          <a:bodyPr/>
          <a:lstStyle/>
          <a:p>
            <a:fld id="{DEC3DE87-4B1B-428E-B330-7D7E8A91349A}" type="slidenum">
              <a:rPr lang="en-US" altLang="zh-CN"/>
            </a:fld>
            <a:endParaRPr lang="en-US" altLang="zh-CN"/>
          </a:p>
        </p:txBody>
      </p:sp>
      <p:sp>
        <p:nvSpPr>
          <p:cNvPr id="2" name="圆角矩形标注 1"/>
          <p:cNvSpPr/>
          <p:nvPr/>
        </p:nvSpPr>
        <p:spPr bwMode="auto">
          <a:xfrm>
            <a:off x="1865530" y="926770"/>
            <a:ext cx="1440000" cy="432000"/>
          </a:xfrm>
          <a:prstGeom prst="wedgeRoundRectCallout">
            <a:avLst>
              <a:gd name="adj1" fmla="val -43298"/>
              <a:gd name="adj2" fmla="val 107988"/>
              <a:gd name="adj3" fmla="val 16667"/>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2000" dirty="0"/>
              <a:t>d, directory</a:t>
            </a:r>
            <a:endParaRPr lang="zh-CN" altLang="en-US" sz="2000" dirty="0"/>
          </a:p>
        </p:txBody>
      </p:sp>
      <p:sp>
        <p:nvSpPr>
          <p:cNvPr id="6" name="圆角矩形标注 5"/>
          <p:cNvSpPr/>
          <p:nvPr/>
        </p:nvSpPr>
        <p:spPr bwMode="auto">
          <a:xfrm>
            <a:off x="3440705" y="926770"/>
            <a:ext cx="2268000" cy="432000"/>
          </a:xfrm>
          <a:prstGeom prst="wedgeRoundRectCallout">
            <a:avLst>
              <a:gd name="adj1" fmla="val -33660"/>
              <a:gd name="adj2" fmla="val 110634"/>
              <a:gd name="adj3" fmla="val 16667"/>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2000" dirty="0"/>
              <a:t>the number of links</a:t>
            </a:r>
            <a:endParaRPr lang="zh-CN" altLang="en-US" sz="2000" dirty="0"/>
          </a:p>
        </p:txBody>
      </p:sp>
      <p:sp>
        <p:nvSpPr>
          <p:cNvPr id="7" name="圆角矩形标注 6"/>
          <p:cNvSpPr/>
          <p:nvPr/>
        </p:nvSpPr>
        <p:spPr bwMode="auto">
          <a:xfrm>
            <a:off x="5871215" y="926770"/>
            <a:ext cx="864000" cy="432000"/>
          </a:xfrm>
          <a:prstGeom prst="wedgeRoundRectCallout">
            <a:avLst>
              <a:gd name="adj1" fmla="val -246347"/>
              <a:gd name="adj2" fmla="val 115926"/>
              <a:gd name="adj3" fmla="val 16667"/>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2000" dirty="0"/>
              <a:t>owner</a:t>
            </a:r>
            <a:endParaRPr lang="zh-CN" altLang="en-US" sz="2000" dirty="0"/>
          </a:p>
        </p:txBody>
      </p:sp>
      <p:sp>
        <p:nvSpPr>
          <p:cNvPr id="8" name="圆角矩形标注 7"/>
          <p:cNvSpPr/>
          <p:nvPr/>
        </p:nvSpPr>
        <p:spPr bwMode="auto">
          <a:xfrm>
            <a:off x="6951095" y="926770"/>
            <a:ext cx="900000" cy="432000"/>
          </a:xfrm>
          <a:prstGeom prst="wedgeRoundRectCallout">
            <a:avLst>
              <a:gd name="adj1" fmla="val -268308"/>
              <a:gd name="adj2" fmla="val 110635"/>
              <a:gd name="adj3" fmla="val 16667"/>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2000" dirty="0"/>
              <a:t>group</a:t>
            </a:r>
            <a:endParaRPr lang="zh-CN" altLang="en-US" sz="2000" dirty="0"/>
          </a:p>
        </p:txBody>
      </p:sp>
      <p:pic>
        <p:nvPicPr>
          <p:cNvPr id="614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0525" y="1628800"/>
            <a:ext cx="8640000" cy="156682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2" name="内容占位符 2"/>
          <p:cNvSpPr txBox="1"/>
          <p:nvPr/>
        </p:nvSpPr>
        <p:spPr bwMode="auto">
          <a:xfrm>
            <a:off x="406400" y="5013221"/>
            <a:ext cx="11520000" cy="1611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normAutofit/>
          </a:bodyPr>
          <a:lstStyle>
            <a:lvl1pPr marL="342900" indent="-342900" algn="l" rtl="0" fontAlgn="base">
              <a:spcBef>
                <a:spcPct val="20000"/>
              </a:spcBef>
              <a:spcAft>
                <a:spcPct val="0"/>
              </a:spcAft>
              <a:buClr>
                <a:srgbClr val="0000FF"/>
              </a:buClr>
              <a:buSzPct val="80000"/>
              <a:buFont typeface="Monotype Sorts" pitchFamily="2" charset="2"/>
              <a:buChar char="n"/>
              <a:defRPr kumimoji="1" sz="2800" b="1">
                <a:solidFill>
                  <a:schemeClr val="tx1"/>
                </a:solidFill>
                <a:latin typeface="+mn-lt"/>
                <a:ea typeface="+mn-ea"/>
                <a:cs typeface="+mn-cs"/>
              </a:defRPr>
            </a:lvl1pPr>
            <a:lvl2pPr marL="742950" indent="-285750" algn="l" rtl="0" fontAlgn="base">
              <a:spcBef>
                <a:spcPct val="20000"/>
              </a:spcBef>
              <a:spcAft>
                <a:spcPct val="0"/>
              </a:spcAft>
              <a:buClr>
                <a:srgbClr val="0000FF"/>
              </a:buClr>
              <a:buSzPct val="80000"/>
              <a:buFont typeface="Wingdings" panose="05000000000000000000" pitchFamily="2" charset="2"/>
              <a:buChar char="p"/>
              <a:defRPr kumimoji="1" sz="2400" b="1">
                <a:solidFill>
                  <a:schemeClr val="tx1"/>
                </a:solidFill>
                <a:latin typeface="+mn-lt"/>
                <a:ea typeface="+mn-ea"/>
              </a:defRPr>
            </a:lvl2pPr>
            <a:lvl3pPr marL="1143000" indent="-228600" algn="l" rtl="0" fontAlgn="base">
              <a:spcBef>
                <a:spcPct val="20000"/>
              </a:spcBef>
              <a:spcAft>
                <a:spcPct val="0"/>
              </a:spcAft>
              <a:buClr>
                <a:srgbClr val="0000FF"/>
              </a:buClr>
              <a:buFont typeface="Wingdings" panose="05000000000000000000" pitchFamily="2" charset="2"/>
              <a:buChar char="Ø"/>
              <a:defRPr kumimoji="1" sz="2000" b="1">
                <a:solidFill>
                  <a:schemeClr val="tx1"/>
                </a:solidFill>
                <a:latin typeface="+mn-lt"/>
                <a:ea typeface="+mn-ea"/>
              </a:defRPr>
            </a:lvl3pPr>
            <a:lvl4pPr marL="1600200" indent="-228600" algn="l" rtl="0" fontAlgn="base">
              <a:spcBef>
                <a:spcPct val="20000"/>
              </a:spcBef>
              <a:spcAft>
                <a:spcPct val="0"/>
              </a:spcAft>
              <a:buChar char="–"/>
              <a:defRPr kumimoji="1" b="1">
                <a:solidFill>
                  <a:schemeClr val="tx1"/>
                </a:solidFill>
                <a:latin typeface="+mn-lt"/>
                <a:ea typeface="+mn-ea"/>
              </a:defRPr>
            </a:lvl4pPr>
            <a:lvl5pPr marL="2057400" indent="-228600" algn="l" rtl="0" fontAlgn="base">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a:spcBef>
                <a:spcPts val="0"/>
              </a:spcBef>
              <a:buFont typeface="Wingdings" panose="05000000000000000000" pitchFamily="2" charset="2"/>
              <a:buChar char="n"/>
            </a:pPr>
            <a:r>
              <a:rPr lang="en-US" altLang="zh-CN" kern="0" dirty="0">
                <a:latin typeface="Times New Roman" panose="02020603050405020304" pitchFamily="18" charset="0"/>
                <a:cs typeface="Times New Roman" panose="02020603050405020304" pitchFamily="18" charset="0"/>
              </a:rPr>
              <a:t>commands, </a:t>
            </a:r>
            <a:r>
              <a:rPr lang="en-US" altLang="zh-CN" kern="0" dirty="0" err="1">
                <a:latin typeface="Times New Roman" panose="02020603050405020304" pitchFamily="18" charset="0"/>
                <a:cs typeface="Times New Roman" panose="02020603050405020304" pitchFamily="18" charset="0"/>
              </a:rPr>
              <a:t>setfacl</a:t>
            </a:r>
            <a:r>
              <a:rPr lang="en-US" altLang="zh-CN" kern="0" dirty="0">
                <a:latin typeface="Times New Roman" panose="02020603050405020304" pitchFamily="18" charset="0"/>
                <a:cs typeface="Times New Roman" panose="02020603050405020304" pitchFamily="18" charset="0"/>
              </a:rPr>
              <a:t> and </a:t>
            </a:r>
            <a:r>
              <a:rPr lang="en-US" altLang="zh-CN" kern="0" dirty="0" err="1">
                <a:latin typeface="Times New Roman" panose="02020603050405020304" pitchFamily="18" charset="0"/>
                <a:cs typeface="Times New Roman" panose="02020603050405020304" pitchFamily="18" charset="0"/>
              </a:rPr>
              <a:t>getfacl</a:t>
            </a:r>
            <a:r>
              <a:rPr lang="en-US" altLang="zh-CN" kern="0" dirty="0">
                <a:latin typeface="Times New Roman" panose="02020603050405020304" pitchFamily="18" charset="0"/>
                <a:cs typeface="Times New Roman" panose="02020603050405020304" pitchFamily="18" charset="0"/>
              </a:rPr>
              <a:t>, is used to manage the ACLs.</a:t>
            </a:r>
            <a:endParaRPr lang="en-US" altLang="zh-CN" kern="0" dirty="0">
              <a:latin typeface="Times New Roman" panose="02020603050405020304" pitchFamily="18" charset="0"/>
              <a:cs typeface="Times New Roman" panose="02020603050405020304" pitchFamily="18" charset="0"/>
            </a:endParaRPr>
          </a:p>
          <a:p>
            <a:pPr>
              <a:spcBef>
                <a:spcPts val="0"/>
              </a:spcBef>
              <a:buFont typeface="Wingdings" panose="05000000000000000000" pitchFamily="2" charset="2"/>
              <a:buChar char="n"/>
            </a:pPr>
            <a:r>
              <a:rPr lang="en-US" altLang="zh-CN" kern="0" dirty="0">
                <a:latin typeface="Times New Roman" panose="02020603050405020304" pitchFamily="18" charset="0"/>
                <a:cs typeface="Times New Roman" panose="02020603050405020304" pitchFamily="18" charset="0"/>
              </a:rPr>
              <a:t>when permission and ACLs conflict, ACLs precedence.</a:t>
            </a:r>
            <a:endParaRPr lang="en-US" altLang="zh-CN" kern="0" dirty="0">
              <a:latin typeface="Times New Roman" panose="02020603050405020304" pitchFamily="18" charset="0"/>
              <a:cs typeface="Times New Roman" panose="02020603050405020304" pitchFamily="18" charset="0"/>
            </a:endParaRPr>
          </a:p>
          <a:p>
            <a:pPr lvl="1">
              <a:spcBef>
                <a:spcPts val="0"/>
              </a:spcBef>
            </a:pPr>
            <a:r>
              <a:rPr lang="en-US" altLang="zh-CN" kern="0" dirty="0">
                <a:latin typeface="Times New Roman" panose="02020603050405020304" pitchFamily="18" charset="0"/>
                <a:cs typeface="Times New Roman" panose="02020603050405020304" pitchFamily="18" charset="0"/>
              </a:rPr>
              <a:t>general rule -- specificity should have priority.</a:t>
            </a:r>
            <a:endParaRPr lang="zh-CN" altLang="en-US" kern="0" dirty="0">
              <a:latin typeface="Times New Roman" panose="02020603050405020304" pitchFamily="18" charset="0"/>
              <a:cs typeface="Times New Roman" panose="02020603050405020304" pitchFamily="18" charset="0"/>
            </a:endParaRP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711" y="4428155"/>
            <a:ext cx="7894724" cy="396000"/>
          </a:xfrm>
          <a:prstGeom prst="rect">
            <a:avLst/>
          </a:prstGeom>
          <a:noFill/>
          <a:ln w="9525">
            <a:solidFill>
              <a:srgbClr val="0000FF"/>
            </a:solidFill>
            <a:miter lim="800000"/>
            <a:headEnd/>
            <a:tailEnd/>
          </a:ln>
          <a:extLst>
            <a:ext uri="{909E8E84-426E-40DD-AFC4-6F175D3DCCD1}">
              <a14:hiddenFill xmlns:a14="http://schemas.microsoft.com/office/drawing/2010/main">
                <a:solidFill>
                  <a:schemeClr val="accent1"/>
                </a:solidFill>
              </a14:hiddenFill>
            </a:ext>
          </a:extLst>
        </p:spPr>
      </p:pic>
      <p:sp>
        <p:nvSpPr>
          <p:cNvPr id="5" name="圆角矩形 4"/>
          <p:cNvSpPr/>
          <p:nvPr/>
        </p:nvSpPr>
        <p:spPr bwMode="auto">
          <a:xfrm>
            <a:off x="4205791" y="4428155"/>
            <a:ext cx="278905" cy="396000"/>
          </a:xfrm>
          <a:prstGeom prst="round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wipe(left)">
                                      <p:cBhvr>
                                        <p:cTn id="12" dur="500"/>
                                        <p:tgtEl>
                                          <p:spTgt spid="61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wipe(left)">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wipe(left)">
                                      <p:cBhvr>
                                        <p:cTn id="27" dur="500"/>
                                        <p:tgtEl>
                                          <p:spTgt spid="12">
                                            <p:txEl>
                                              <p:pRg st="1" end="1"/>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2">
                                            <p:txEl>
                                              <p:pRg st="2" end="2"/>
                                            </p:txEl>
                                          </p:spTgt>
                                        </p:tgtEl>
                                        <p:attrNameLst>
                                          <p:attrName>style.visibility</p:attrName>
                                        </p:attrNameLst>
                                      </p:cBhvr>
                                      <p:to>
                                        <p:strVal val="visible"/>
                                      </p:to>
                                    </p:set>
                                    <p:animEffect transition="in" filter="wipe(left)">
                                      <p:cBhvr>
                                        <p:cTn id="30"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build="p"/>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Windows  Access-control List Management</a:t>
            </a:r>
            <a:endParaRPr lang="zh-CN" altLang="en-US" dirty="0"/>
          </a:p>
        </p:txBody>
      </p:sp>
      <p:sp>
        <p:nvSpPr>
          <p:cNvPr id="4" name="灯片编号占位符 3"/>
          <p:cNvSpPr>
            <a:spLocks noGrp="1"/>
          </p:cNvSpPr>
          <p:nvPr>
            <p:ph type="sldNum" sz="quarter" idx="10"/>
          </p:nvPr>
        </p:nvSpPr>
        <p:spPr/>
        <p:txBody>
          <a:bodyPr/>
          <a:lstStyle/>
          <a:p>
            <a:fld id="{26E19405-0B69-404D-A87A-3993F6C55939}" type="slidenum">
              <a:rPr lang="en-US" altLang="zh-CN"/>
            </a:fld>
            <a:endParaRPr lang="en-US" altLang="zh-CN" dirty="0"/>
          </a:p>
        </p:txBody>
      </p:sp>
      <p:pic>
        <p:nvPicPr>
          <p:cNvPr id="8" name="Picture 2" descr="11_16.pd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070776" y="1044355"/>
            <a:ext cx="3949261" cy="543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动作按钮: 结束 5">
            <a:hlinkClick r:id="" action="ppaction://noaction" highlightClick="1"/>
          </p:cNvPr>
          <p:cNvSpPr/>
          <p:nvPr/>
        </p:nvSpPr>
        <p:spPr bwMode="auto">
          <a:xfrm>
            <a:off x="11721625" y="6399330"/>
            <a:ext cx="432000" cy="432000"/>
          </a:xfrm>
          <a:prstGeom prst="bevel">
            <a:avLst>
              <a:gd name="adj" fmla="val 179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no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endParaRPr lang="zh-CN" altLang="en-US" sz="1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out)">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作业及研究性学习</a:t>
            </a:r>
            <a:endParaRPr lang="zh-CN" altLang="en-US" dirty="0"/>
          </a:p>
        </p:txBody>
      </p:sp>
      <p:sp>
        <p:nvSpPr>
          <p:cNvPr id="3" name="内容占位符 2"/>
          <p:cNvSpPr>
            <a:spLocks noGrp="1"/>
          </p:cNvSpPr>
          <p:nvPr>
            <p:ph idx="1"/>
          </p:nvPr>
        </p:nvSpPr>
        <p:spPr/>
        <p:txBody>
          <a:bodyPr/>
          <a:lstStyle/>
          <a:p>
            <a:r>
              <a:rPr lang="zh-CN" altLang="en-US" dirty="0"/>
              <a:t>作业</a:t>
            </a:r>
            <a:endParaRPr lang="en-US" altLang="zh-CN" dirty="0"/>
          </a:p>
          <a:p>
            <a:pPr lvl="1"/>
            <a:r>
              <a:rPr lang="zh-CN" altLang="en-US" dirty="0"/>
              <a:t>理解打开文件表的作用</a:t>
            </a:r>
            <a:endParaRPr lang="en-US" altLang="zh-CN" dirty="0"/>
          </a:p>
          <a:p>
            <a:pPr lvl="1"/>
            <a:r>
              <a:rPr lang="zh-CN" altLang="en-US" dirty="0"/>
              <a:t>理解文件操作</a:t>
            </a:r>
            <a:endParaRPr lang="en-US" altLang="zh-CN" dirty="0"/>
          </a:p>
          <a:p>
            <a:r>
              <a:rPr lang="zh-CN" altLang="en-US" dirty="0"/>
              <a:t>研究性学习</a:t>
            </a:r>
            <a:endParaRPr lang="en-US" altLang="zh-CN" dirty="0"/>
          </a:p>
          <a:p>
            <a:pPr lvl="1"/>
            <a:r>
              <a:rPr lang="zh-CN" altLang="en-US" dirty="0"/>
              <a:t>思考存储介质对文件访问方式的影响</a:t>
            </a:r>
            <a:endParaRPr lang="en-US" altLang="zh-CN" dirty="0"/>
          </a:p>
          <a:p>
            <a:pPr lvl="1"/>
            <a:r>
              <a:rPr lang="zh-CN" altLang="en-US" dirty="0"/>
              <a:t>了解</a:t>
            </a:r>
            <a:r>
              <a:rPr lang="en-US" altLang="zh-CN" dirty="0"/>
              <a:t>Linux/Windows</a:t>
            </a:r>
            <a:r>
              <a:rPr lang="zh-CN" altLang="en-US" dirty="0"/>
              <a:t>操作系统中的文件保护机制</a:t>
            </a:r>
            <a:endParaRPr lang="zh-CN" altLang="en-US"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69095" y="5959270"/>
            <a:ext cx="34575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solidFill>
            <a:srgbClr val="002060"/>
          </a:solidFill>
        </p:spPr>
        <p:txBody>
          <a:bodyPr/>
          <a:lstStyle/>
          <a:p>
            <a:r>
              <a:rPr lang="en-US" altLang="zh-CN" dirty="0"/>
              <a:t>Objectives for File Management System</a:t>
            </a:r>
            <a:endParaRPr lang="en-US" altLang="zh-CN" dirty="0"/>
          </a:p>
        </p:txBody>
      </p:sp>
      <p:sp>
        <p:nvSpPr>
          <p:cNvPr id="2" name="内容占位符 1"/>
          <p:cNvSpPr>
            <a:spLocks noGrp="1"/>
          </p:cNvSpPr>
          <p:nvPr>
            <p:ph idx="1"/>
          </p:nvPr>
        </p:nvSpPr>
        <p:spPr/>
        <p:txBody>
          <a:bodyPr/>
          <a:lstStyle/>
          <a:p>
            <a:r>
              <a:rPr lang="en-US" altLang="zh-CN" dirty="0"/>
              <a:t>Meet the </a:t>
            </a:r>
            <a:r>
              <a:rPr lang="en-US" altLang="zh-CN" dirty="0">
                <a:solidFill>
                  <a:srgbClr val="0000FF"/>
                </a:solidFill>
              </a:rPr>
              <a:t>data</a:t>
            </a:r>
            <a:r>
              <a:rPr lang="en-US" altLang="zh-CN" dirty="0"/>
              <a:t> </a:t>
            </a:r>
            <a:r>
              <a:rPr lang="en-US" altLang="zh-CN" dirty="0">
                <a:solidFill>
                  <a:srgbClr val="0000FF"/>
                </a:solidFill>
              </a:rPr>
              <a:t>management</a:t>
            </a:r>
            <a:r>
              <a:rPr lang="en-US" altLang="zh-CN" dirty="0"/>
              <a:t> needs and </a:t>
            </a:r>
            <a:r>
              <a:rPr lang="en-US" altLang="zh-CN" dirty="0">
                <a:solidFill>
                  <a:srgbClr val="0000FF"/>
                </a:solidFill>
              </a:rPr>
              <a:t>requirements</a:t>
            </a:r>
            <a:r>
              <a:rPr lang="en-US" altLang="zh-CN" dirty="0"/>
              <a:t> of the user.</a:t>
            </a:r>
            <a:endParaRPr lang="en-US" altLang="zh-CN" dirty="0"/>
          </a:p>
          <a:p>
            <a:r>
              <a:rPr lang="en-US" altLang="zh-CN" dirty="0"/>
              <a:t>Guarantee that the data in the file are </a:t>
            </a:r>
            <a:r>
              <a:rPr lang="en-US" altLang="zh-CN" dirty="0">
                <a:solidFill>
                  <a:srgbClr val="0000FF"/>
                </a:solidFill>
              </a:rPr>
              <a:t>valid</a:t>
            </a:r>
            <a:r>
              <a:rPr lang="en-US" altLang="zh-CN" dirty="0"/>
              <a:t>.</a:t>
            </a:r>
            <a:endParaRPr lang="en-US" altLang="zh-CN" dirty="0"/>
          </a:p>
          <a:p>
            <a:r>
              <a:rPr lang="en-US" altLang="zh-CN" dirty="0"/>
              <a:t>Optimize </a:t>
            </a:r>
            <a:r>
              <a:rPr lang="en-US" altLang="zh-CN" dirty="0">
                <a:solidFill>
                  <a:srgbClr val="0000FF"/>
                </a:solidFill>
              </a:rPr>
              <a:t>performance</a:t>
            </a:r>
            <a:endParaRPr lang="en-US" altLang="zh-CN" dirty="0">
              <a:solidFill>
                <a:srgbClr val="0000FF"/>
              </a:solidFill>
            </a:endParaRPr>
          </a:p>
          <a:p>
            <a:r>
              <a:rPr lang="en-US" altLang="zh-CN" dirty="0"/>
              <a:t>Provide </a:t>
            </a:r>
            <a:r>
              <a:rPr lang="en-US" altLang="zh-CN" dirty="0">
                <a:solidFill>
                  <a:srgbClr val="0000FF"/>
                </a:solidFill>
              </a:rPr>
              <a:t>I/O support</a:t>
            </a:r>
            <a:r>
              <a:rPr lang="en-US" altLang="zh-CN" dirty="0"/>
              <a:t> for a variety of storage device types.</a:t>
            </a:r>
            <a:endParaRPr lang="en-US" altLang="zh-CN" dirty="0"/>
          </a:p>
          <a:p>
            <a:r>
              <a:rPr lang="en-US" altLang="zh-CN" dirty="0"/>
              <a:t>Minimize or eliminate the potential for </a:t>
            </a:r>
            <a:r>
              <a:rPr lang="en-US" altLang="zh-CN" dirty="0">
                <a:solidFill>
                  <a:srgbClr val="0000FF"/>
                </a:solidFill>
              </a:rPr>
              <a:t>lost</a:t>
            </a:r>
            <a:r>
              <a:rPr lang="en-US" altLang="zh-CN" dirty="0"/>
              <a:t> or </a:t>
            </a:r>
            <a:r>
              <a:rPr lang="en-US" altLang="zh-CN" dirty="0">
                <a:solidFill>
                  <a:srgbClr val="0000FF"/>
                </a:solidFill>
              </a:rPr>
              <a:t>destroyed</a:t>
            </a:r>
            <a:r>
              <a:rPr lang="en-US" altLang="zh-CN" dirty="0"/>
              <a:t> data.</a:t>
            </a:r>
            <a:endParaRPr lang="en-US" altLang="zh-CN" dirty="0"/>
          </a:p>
          <a:p>
            <a:r>
              <a:rPr lang="en-US" altLang="zh-CN" dirty="0"/>
              <a:t>Provide a </a:t>
            </a:r>
            <a:r>
              <a:rPr lang="en-US" altLang="zh-CN" dirty="0">
                <a:solidFill>
                  <a:srgbClr val="0000FF"/>
                </a:solidFill>
              </a:rPr>
              <a:t>standardized</a:t>
            </a:r>
            <a:r>
              <a:rPr lang="en-US" altLang="zh-CN" dirty="0"/>
              <a:t> set of </a:t>
            </a:r>
            <a:r>
              <a:rPr lang="en-US" altLang="zh-CN" dirty="0">
                <a:solidFill>
                  <a:srgbClr val="0000FF"/>
                </a:solidFill>
              </a:rPr>
              <a:t>I/O</a:t>
            </a:r>
            <a:r>
              <a:rPr lang="en-US" altLang="zh-CN" dirty="0"/>
              <a:t> </a:t>
            </a:r>
            <a:r>
              <a:rPr lang="en-US" altLang="zh-CN" dirty="0">
                <a:solidFill>
                  <a:srgbClr val="0000FF"/>
                </a:solidFill>
              </a:rPr>
              <a:t>interface</a:t>
            </a:r>
            <a:r>
              <a:rPr lang="en-US" altLang="zh-CN" dirty="0"/>
              <a:t> routines.</a:t>
            </a:r>
            <a:endParaRPr lang="en-US" altLang="zh-CN" dirty="0"/>
          </a:p>
          <a:p>
            <a:r>
              <a:rPr lang="en-US" altLang="zh-CN" dirty="0"/>
              <a:t>Provide I/O support for multiple users.</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6E19405-0B69-404D-A87A-3993F6C55939}" type="slidenum">
              <a:rPr lang="en-US" altLang="zh-CN"/>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zh-CN" dirty="0"/>
              <a:t>Contents </a:t>
            </a:r>
            <a:endParaRPr lang="en-US" altLang="zh-CN" dirty="0"/>
          </a:p>
        </p:txBody>
      </p:sp>
      <p:sp>
        <p:nvSpPr>
          <p:cNvPr id="174083" name="Rectangle 3"/>
          <p:cNvSpPr>
            <a:spLocks noGrp="1" noChangeArrowheads="1"/>
          </p:cNvSpPr>
          <p:nvPr>
            <p:ph idx="1"/>
          </p:nvPr>
        </p:nvSpPr>
        <p:spPr/>
        <p:txBody>
          <a:bodyPr/>
          <a:lstStyle/>
          <a:p>
            <a:pPr>
              <a:buFont typeface="Monotype Sorts" pitchFamily="2" charset="2"/>
              <a:buNone/>
            </a:pPr>
            <a:r>
              <a:rPr lang="en-US" altLang="zh-CN" dirty="0"/>
              <a:t>10.1    File Concept</a:t>
            </a:r>
            <a:endParaRPr lang="en-US" altLang="zh-CN" dirty="0"/>
          </a:p>
          <a:p>
            <a:pPr>
              <a:buFont typeface="Monotype Sorts" pitchFamily="2" charset="2"/>
              <a:buNone/>
            </a:pPr>
            <a:r>
              <a:rPr lang="en-US" altLang="zh-CN" dirty="0"/>
              <a:t>10.2    Access Methods</a:t>
            </a:r>
            <a:endParaRPr lang="en-US" altLang="zh-CN" dirty="0"/>
          </a:p>
          <a:p>
            <a:pPr>
              <a:buFont typeface="Monotype Sorts" pitchFamily="2" charset="2"/>
              <a:buNone/>
            </a:pPr>
            <a:r>
              <a:rPr lang="en-US" altLang="zh-CN" dirty="0"/>
              <a:t>10.3    Directory Structure</a:t>
            </a:r>
            <a:endParaRPr lang="en-US" altLang="zh-CN" dirty="0"/>
          </a:p>
          <a:p>
            <a:pPr>
              <a:buFont typeface="Monotype Sorts" pitchFamily="2" charset="2"/>
              <a:buNone/>
            </a:pPr>
            <a:r>
              <a:rPr lang="en-US" altLang="zh-CN" dirty="0"/>
              <a:t>10.4    File System Mounting</a:t>
            </a:r>
            <a:endParaRPr lang="en-US" altLang="zh-CN" dirty="0"/>
          </a:p>
          <a:p>
            <a:pPr>
              <a:buFont typeface="Monotype Sorts" pitchFamily="2" charset="2"/>
              <a:buNone/>
            </a:pPr>
            <a:r>
              <a:rPr lang="en-US" altLang="zh-CN" dirty="0"/>
              <a:t>10.5    File Sharing</a:t>
            </a:r>
            <a:endParaRPr lang="en-US" altLang="zh-CN" dirty="0"/>
          </a:p>
          <a:p>
            <a:pPr>
              <a:buFont typeface="Monotype Sorts" pitchFamily="2" charset="2"/>
              <a:buNone/>
            </a:pPr>
            <a:r>
              <a:rPr lang="en-US" altLang="zh-CN" dirty="0"/>
              <a:t>10.6    Protection</a:t>
            </a:r>
            <a:endParaRPr lang="en-US" altLang="zh-CN" dirty="0"/>
          </a:p>
        </p:txBody>
      </p:sp>
      <p:sp>
        <p:nvSpPr>
          <p:cNvPr id="5" name="灯片编号占位符 3"/>
          <p:cNvSpPr>
            <a:spLocks noGrp="1"/>
          </p:cNvSpPr>
          <p:nvPr>
            <p:ph type="sldNum" sz="quarter" idx="10"/>
          </p:nvPr>
        </p:nvSpPr>
        <p:spPr/>
        <p:txBody>
          <a:bodyPr/>
          <a:lstStyle/>
          <a:p>
            <a:fld id="{3CAE183D-5202-4458-A413-BDEED24BB2EF}" type="slidenum">
              <a:rPr lang="en-US" altLang="zh-CN"/>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zh-CN" dirty="0"/>
              <a:t>10.1  File Concept</a:t>
            </a:r>
            <a:endParaRPr lang="en-US" altLang="zh-CN" dirty="0"/>
          </a:p>
        </p:txBody>
      </p:sp>
      <p:sp>
        <p:nvSpPr>
          <p:cNvPr id="2" name="内容占位符 1"/>
          <p:cNvSpPr>
            <a:spLocks noGrp="1"/>
          </p:cNvSpPr>
          <p:nvPr>
            <p:ph idx="1"/>
          </p:nvPr>
        </p:nvSpPr>
        <p:spPr/>
        <p:txBody>
          <a:bodyPr>
            <a:normAutofit/>
          </a:bodyPr>
          <a:lstStyle/>
          <a:p>
            <a:pPr>
              <a:spcBef>
                <a:spcPts val="600"/>
              </a:spcBef>
            </a:pPr>
            <a:r>
              <a:rPr lang="en-US" altLang="zh-CN" dirty="0"/>
              <a:t>OS provides a uniform logical view of information storage.</a:t>
            </a:r>
            <a:endParaRPr lang="en-US" altLang="zh-CN" dirty="0"/>
          </a:p>
          <a:p>
            <a:pPr>
              <a:spcBef>
                <a:spcPts val="600"/>
              </a:spcBef>
            </a:pPr>
            <a:r>
              <a:rPr lang="en-US" altLang="zh-CN" dirty="0">
                <a:solidFill>
                  <a:srgbClr val="0000FF"/>
                </a:solidFill>
              </a:rPr>
              <a:t>A file </a:t>
            </a:r>
            <a:r>
              <a:rPr lang="en-US" altLang="zh-CN" dirty="0"/>
              <a:t>is a </a:t>
            </a:r>
            <a:r>
              <a:rPr lang="en-US" altLang="zh-CN" dirty="0">
                <a:solidFill>
                  <a:srgbClr val="0000FF"/>
                </a:solidFill>
              </a:rPr>
              <a:t>named</a:t>
            </a:r>
            <a:r>
              <a:rPr lang="en-US" altLang="zh-CN" dirty="0"/>
              <a:t> collection of related information that is recorded on secondary storage.</a:t>
            </a:r>
            <a:endParaRPr lang="en-US" altLang="zh-CN" dirty="0"/>
          </a:p>
          <a:p>
            <a:pPr>
              <a:spcBef>
                <a:spcPts val="600"/>
              </a:spcBef>
            </a:pPr>
            <a:r>
              <a:rPr lang="en-US" altLang="zh-CN" dirty="0"/>
              <a:t>A file is the </a:t>
            </a:r>
            <a:r>
              <a:rPr lang="en-US" altLang="zh-CN" dirty="0">
                <a:solidFill>
                  <a:srgbClr val="0000FF"/>
                </a:solidFill>
              </a:rPr>
              <a:t>smallest</a:t>
            </a:r>
            <a:r>
              <a:rPr lang="en-US" altLang="zh-CN" dirty="0"/>
              <a:t> </a:t>
            </a:r>
            <a:r>
              <a:rPr lang="en-US" altLang="zh-CN" dirty="0">
                <a:solidFill>
                  <a:srgbClr val="0000FF"/>
                </a:solidFill>
              </a:rPr>
              <a:t>allotment</a:t>
            </a:r>
            <a:r>
              <a:rPr lang="en-US" altLang="zh-CN" dirty="0"/>
              <a:t> of logical secondary storage.</a:t>
            </a:r>
            <a:endParaRPr lang="en-US" altLang="zh-CN" dirty="0"/>
          </a:p>
          <a:p>
            <a:pPr>
              <a:spcBef>
                <a:spcPts val="600"/>
              </a:spcBef>
            </a:pPr>
            <a:r>
              <a:rPr lang="en-US" altLang="zh-CN" dirty="0"/>
              <a:t>Commonly, files represent programs and data.</a:t>
            </a:r>
            <a:endParaRPr lang="en-US" altLang="zh-CN" dirty="0"/>
          </a:p>
          <a:p>
            <a:pPr lvl="1">
              <a:spcBef>
                <a:spcPts val="600"/>
              </a:spcBef>
            </a:pPr>
            <a:r>
              <a:rPr lang="en-US" altLang="zh-CN" dirty="0"/>
              <a:t>Program: source, object</a:t>
            </a:r>
            <a:endParaRPr lang="en-US" altLang="zh-CN" dirty="0"/>
          </a:p>
          <a:p>
            <a:pPr lvl="1">
              <a:spcBef>
                <a:spcPts val="600"/>
              </a:spcBef>
            </a:pPr>
            <a:r>
              <a:rPr lang="en-US" altLang="zh-CN" dirty="0"/>
              <a:t>Data files: numeric, character, binary </a:t>
            </a:r>
            <a:endParaRPr lang="en-US" altLang="zh-CN" dirty="0"/>
          </a:p>
          <a:p>
            <a:pPr>
              <a:spcBef>
                <a:spcPts val="600"/>
              </a:spcBef>
            </a:pPr>
            <a:r>
              <a:rPr lang="en-US" altLang="zh-CN" dirty="0"/>
              <a:t>files may be </a:t>
            </a:r>
            <a:r>
              <a:rPr lang="en-US" altLang="zh-CN" dirty="0">
                <a:solidFill>
                  <a:srgbClr val="0000FF"/>
                </a:solidFill>
              </a:rPr>
              <a:t>free</a:t>
            </a:r>
            <a:r>
              <a:rPr lang="en-US" altLang="zh-CN" dirty="0"/>
              <a:t> </a:t>
            </a:r>
            <a:r>
              <a:rPr lang="en-US" altLang="zh-CN" dirty="0">
                <a:solidFill>
                  <a:srgbClr val="0000FF"/>
                </a:solidFill>
              </a:rPr>
              <a:t>form</a:t>
            </a:r>
            <a:r>
              <a:rPr lang="en-US" altLang="zh-CN" dirty="0"/>
              <a:t> or may be </a:t>
            </a:r>
            <a:r>
              <a:rPr lang="en-US" altLang="zh-CN" dirty="0">
                <a:solidFill>
                  <a:srgbClr val="0000FF"/>
                </a:solidFill>
              </a:rPr>
              <a:t>formatted</a:t>
            </a:r>
            <a:r>
              <a:rPr lang="en-US" altLang="zh-CN" dirty="0"/>
              <a:t> rigidly.</a:t>
            </a:r>
            <a:endParaRPr lang="en-US" altLang="zh-CN" dirty="0"/>
          </a:p>
          <a:p>
            <a:pPr>
              <a:spcBef>
                <a:spcPts val="600"/>
              </a:spcBef>
            </a:pPr>
            <a:r>
              <a:rPr lang="en-US" altLang="zh-CN" dirty="0">
                <a:solidFill>
                  <a:srgbClr val="0000FF"/>
                </a:solidFill>
              </a:rPr>
              <a:t>Contiguous</a:t>
            </a:r>
            <a:r>
              <a:rPr lang="en-US" altLang="zh-CN" dirty="0"/>
              <a:t> </a:t>
            </a:r>
            <a:r>
              <a:rPr lang="en-US" altLang="zh-CN" dirty="0">
                <a:solidFill>
                  <a:srgbClr val="0000FF"/>
                </a:solidFill>
              </a:rPr>
              <a:t>logical</a:t>
            </a:r>
            <a:r>
              <a:rPr lang="en-US" altLang="zh-CN" dirty="0"/>
              <a:t> </a:t>
            </a:r>
            <a:r>
              <a:rPr lang="en-US" altLang="zh-CN" dirty="0">
                <a:solidFill>
                  <a:srgbClr val="0000FF"/>
                </a:solidFill>
              </a:rPr>
              <a:t>address</a:t>
            </a:r>
            <a:r>
              <a:rPr lang="en-US" altLang="zh-CN" dirty="0"/>
              <a:t> </a:t>
            </a:r>
            <a:r>
              <a:rPr lang="en-US" altLang="zh-CN" dirty="0">
                <a:solidFill>
                  <a:srgbClr val="0000FF"/>
                </a:solidFill>
              </a:rPr>
              <a:t>space</a:t>
            </a:r>
            <a:r>
              <a:rPr lang="en-US" altLang="zh-CN" dirty="0"/>
              <a:t>.</a:t>
            </a:r>
            <a:endParaRPr lang="en-US" altLang="zh-CN" dirty="0"/>
          </a:p>
          <a:p>
            <a:pPr>
              <a:spcBef>
                <a:spcPts val="600"/>
              </a:spcBef>
            </a:pPr>
            <a:r>
              <a:rPr lang="en-US" altLang="zh-CN" dirty="0"/>
              <a:t>The information in a file is defined by its creator.</a:t>
            </a:r>
            <a:endParaRPr lang="en-US" altLang="zh-CN" dirty="0"/>
          </a:p>
          <a:p>
            <a:pPr>
              <a:spcBef>
                <a:spcPts val="600"/>
              </a:spcBef>
            </a:pPr>
            <a:r>
              <a:rPr lang="en-US" altLang="zh-CN" dirty="0"/>
              <a:t>A file is named, and is referred to by its name, and is independent.</a:t>
            </a:r>
            <a:endParaRPr lang="en-US" altLang="zh-CN" dirty="0"/>
          </a:p>
        </p:txBody>
      </p:sp>
      <p:sp>
        <p:nvSpPr>
          <p:cNvPr id="4" name="灯片编号占位符 3"/>
          <p:cNvSpPr>
            <a:spLocks noGrp="1"/>
          </p:cNvSpPr>
          <p:nvPr>
            <p:ph type="sldNum" sz="quarter" idx="10"/>
          </p:nvPr>
        </p:nvSpPr>
        <p:spPr/>
        <p:txBody>
          <a:bodyPr/>
          <a:lstStyle/>
          <a:p>
            <a:fld id="{8832D0C7-CCD0-48E8-AC31-59B61F0AB6CA}"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wipe(left)">
                                      <p:cBhvr>
                                        <p:cTn id="25" dur="500"/>
                                        <p:tgtEl>
                                          <p:spTgt spid="2">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wipe(left)">
                                      <p:cBhvr>
                                        <p:cTn id="28" dur="500"/>
                                        <p:tgtEl>
                                          <p:spTgt spid="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wipe(left)">
                                      <p:cBhvr>
                                        <p:cTn id="33" dur="500"/>
                                        <p:tgtEl>
                                          <p:spTgt spid="2">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wipe(left)">
                                      <p:cBhvr>
                                        <p:cTn id="38" dur="500"/>
                                        <p:tgtEl>
                                          <p:spTgt spid="2">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Effect transition="in" filter="wipe(left)">
                                      <p:cBhvr>
                                        <p:cTn id="43" dur="500"/>
                                        <p:tgtEl>
                                          <p:spTgt spid="2">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
                                            <p:txEl>
                                              <p:pRg st="9" end="9"/>
                                            </p:txEl>
                                          </p:spTgt>
                                        </p:tgtEl>
                                        <p:attrNameLst>
                                          <p:attrName>style.visibility</p:attrName>
                                        </p:attrNameLst>
                                      </p:cBhvr>
                                      <p:to>
                                        <p:strVal val="visible"/>
                                      </p:to>
                                    </p:set>
                                    <p:animEffect transition="in" filter="wipe(left)">
                                      <p:cBhvr>
                                        <p:cTn id="48"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ltLang="zh-CN" dirty="0"/>
              <a:t>File Attributes</a:t>
            </a:r>
            <a:endParaRPr lang="en-US" altLang="zh-CN" dirty="0"/>
          </a:p>
        </p:txBody>
      </p:sp>
      <p:sp>
        <p:nvSpPr>
          <p:cNvPr id="2" name="内容占位符 1"/>
          <p:cNvSpPr>
            <a:spLocks noGrp="1"/>
          </p:cNvSpPr>
          <p:nvPr>
            <p:ph idx="1"/>
          </p:nvPr>
        </p:nvSpPr>
        <p:spPr/>
        <p:txBody>
          <a:bodyPr>
            <a:normAutofit fontScale="92500"/>
          </a:bodyPr>
          <a:lstStyle/>
          <a:p>
            <a:r>
              <a:rPr lang="en-US" altLang="zh-CN" dirty="0"/>
              <a:t>File Attributes</a:t>
            </a:r>
            <a:endParaRPr lang="en-US" altLang="zh-CN" dirty="0"/>
          </a:p>
          <a:p>
            <a:pPr lvl="1"/>
            <a:r>
              <a:rPr lang="en-US" altLang="zh-CN" dirty="0">
                <a:solidFill>
                  <a:srgbClr val="0000FF"/>
                </a:solidFill>
              </a:rPr>
              <a:t>Name</a:t>
            </a:r>
            <a:r>
              <a:rPr lang="en-US" altLang="zh-CN" dirty="0"/>
              <a:t> – only information kept in </a:t>
            </a:r>
            <a:r>
              <a:rPr lang="en-US" altLang="zh-CN" dirty="0">
                <a:solidFill>
                  <a:srgbClr val="0000FF"/>
                </a:solidFill>
              </a:rPr>
              <a:t>human-readable</a:t>
            </a:r>
            <a:r>
              <a:rPr lang="en-US" altLang="zh-CN" dirty="0"/>
              <a:t> form.</a:t>
            </a:r>
            <a:endParaRPr lang="en-US" altLang="zh-CN" dirty="0"/>
          </a:p>
          <a:p>
            <a:pPr lvl="1"/>
            <a:r>
              <a:rPr lang="en-US" altLang="zh-CN" dirty="0">
                <a:solidFill>
                  <a:srgbClr val="0000FF"/>
                </a:solidFill>
              </a:rPr>
              <a:t>Identifier</a:t>
            </a:r>
            <a:r>
              <a:rPr lang="en-US" altLang="zh-CN" dirty="0"/>
              <a:t> – a </a:t>
            </a:r>
            <a:r>
              <a:rPr lang="en-US" altLang="zh-CN" dirty="0">
                <a:solidFill>
                  <a:srgbClr val="0000FF"/>
                </a:solidFill>
              </a:rPr>
              <a:t>unique</a:t>
            </a:r>
            <a:r>
              <a:rPr lang="en-US" altLang="zh-CN" dirty="0"/>
              <a:t> number that identifies the file within the system, </a:t>
            </a:r>
            <a:r>
              <a:rPr lang="en-US" altLang="zh-CN" dirty="0">
                <a:solidFill>
                  <a:srgbClr val="0000FF"/>
                </a:solidFill>
              </a:rPr>
              <a:t>non-human-readable</a:t>
            </a:r>
            <a:r>
              <a:rPr lang="en-US" altLang="zh-CN" dirty="0"/>
              <a:t> name for the file.</a:t>
            </a:r>
            <a:endParaRPr lang="en-US" altLang="zh-CN" dirty="0"/>
          </a:p>
          <a:p>
            <a:pPr lvl="1"/>
            <a:r>
              <a:rPr lang="en-US" altLang="zh-CN" dirty="0"/>
              <a:t>Type – needed for systems that support different types.</a:t>
            </a:r>
            <a:endParaRPr lang="en-US" altLang="zh-CN" dirty="0"/>
          </a:p>
          <a:p>
            <a:pPr lvl="1"/>
            <a:r>
              <a:rPr lang="en-US" altLang="zh-CN" dirty="0">
                <a:solidFill>
                  <a:srgbClr val="0000FF"/>
                </a:solidFill>
              </a:rPr>
              <a:t>Location</a:t>
            </a:r>
            <a:r>
              <a:rPr lang="en-US" altLang="zh-CN" dirty="0"/>
              <a:t> – a </a:t>
            </a:r>
            <a:r>
              <a:rPr lang="en-US" altLang="zh-CN" dirty="0">
                <a:solidFill>
                  <a:srgbClr val="0000FF"/>
                </a:solidFill>
              </a:rPr>
              <a:t>pointer</a:t>
            </a:r>
            <a:r>
              <a:rPr lang="en-US" altLang="zh-CN" dirty="0"/>
              <a:t> to the </a:t>
            </a:r>
            <a:r>
              <a:rPr lang="en-US" altLang="zh-CN" dirty="0">
                <a:solidFill>
                  <a:srgbClr val="0000FF"/>
                </a:solidFill>
              </a:rPr>
              <a:t>location</a:t>
            </a:r>
            <a:r>
              <a:rPr lang="en-US" altLang="zh-CN" dirty="0"/>
              <a:t> of the file on device.</a:t>
            </a:r>
            <a:endParaRPr lang="en-US" altLang="zh-CN" dirty="0"/>
          </a:p>
          <a:p>
            <a:pPr lvl="1"/>
            <a:r>
              <a:rPr lang="en-US" altLang="zh-CN" dirty="0"/>
              <a:t>Size – current size of the file.</a:t>
            </a:r>
            <a:endParaRPr lang="en-US" altLang="zh-CN" dirty="0"/>
          </a:p>
          <a:p>
            <a:pPr lvl="1"/>
            <a:r>
              <a:rPr lang="en-US" altLang="zh-CN" dirty="0"/>
              <a:t>Protection – access-control information, controls who can do reading, writing, executing.</a:t>
            </a:r>
            <a:endParaRPr lang="en-US" altLang="zh-CN" dirty="0"/>
          </a:p>
          <a:p>
            <a:pPr lvl="1"/>
            <a:r>
              <a:rPr lang="en-US" altLang="zh-CN" dirty="0"/>
              <a:t>Time, date, and user identification – data for protection, security, and usage monitoring.</a:t>
            </a:r>
            <a:endParaRPr lang="en-US" altLang="zh-CN" dirty="0"/>
          </a:p>
          <a:p>
            <a:r>
              <a:rPr lang="en-US" altLang="zh-CN" dirty="0">
                <a:solidFill>
                  <a:srgbClr val="0000FF"/>
                </a:solidFill>
              </a:rPr>
              <a:t>kept in the directory</a:t>
            </a:r>
            <a:r>
              <a:rPr lang="en-US" altLang="zh-CN" dirty="0"/>
              <a:t> </a:t>
            </a:r>
            <a:r>
              <a:rPr lang="en-US" altLang="zh-CN" dirty="0">
                <a:solidFill>
                  <a:srgbClr val="0000FF"/>
                </a:solidFill>
              </a:rPr>
              <a:t>structure</a:t>
            </a:r>
            <a:r>
              <a:rPr lang="en-US" altLang="zh-CN" dirty="0"/>
              <a:t>, which is maintained </a:t>
            </a:r>
            <a:r>
              <a:rPr lang="en-US" altLang="zh-CN" dirty="0">
                <a:solidFill>
                  <a:srgbClr val="0000FF"/>
                </a:solidFill>
              </a:rPr>
              <a:t>on the disk</a:t>
            </a:r>
            <a:r>
              <a:rPr lang="en-US" altLang="zh-CN" dirty="0"/>
              <a:t>.</a:t>
            </a:r>
            <a:endParaRPr lang="en-US" altLang="zh-CN" dirty="0"/>
          </a:p>
          <a:p>
            <a:r>
              <a:rPr lang="en-US" altLang="en-US" dirty="0">
                <a:solidFill>
                  <a:srgbClr val="0000FF"/>
                </a:solidFill>
              </a:rPr>
              <a:t>A directory entry consists of the file's name and its unique id. </a:t>
            </a:r>
            <a:br>
              <a:rPr lang="en-US" altLang="en-US" dirty="0">
                <a:solidFill>
                  <a:srgbClr val="0000FF"/>
                </a:solidFill>
              </a:rPr>
            </a:br>
            <a:r>
              <a:rPr lang="en-US" altLang="en-US" dirty="0">
                <a:solidFill>
                  <a:srgbClr val="0000FF"/>
                </a:solidFill>
              </a:rPr>
              <a:t>The id in turn locates the other file attributes.</a:t>
            </a:r>
            <a:endParaRPr lang="zh-CN" altLang="en-US" dirty="0">
              <a:solidFill>
                <a:srgbClr val="0000FF"/>
              </a:solidFill>
            </a:endParaRPr>
          </a:p>
        </p:txBody>
      </p:sp>
      <p:sp>
        <p:nvSpPr>
          <p:cNvPr id="4" name="灯片编号占位符 3"/>
          <p:cNvSpPr>
            <a:spLocks noGrp="1"/>
          </p:cNvSpPr>
          <p:nvPr>
            <p:ph type="sldNum" sz="quarter" idx="10"/>
          </p:nvPr>
        </p:nvSpPr>
        <p:spPr/>
        <p:txBody>
          <a:bodyPr/>
          <a:lstStyle/>
          <a:p>
            <a:fld id="{710246A5-B3D1-49CB-A144-DEABFB1412C9}"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left)">
                                      <p:cBhvr>
                                        <p:cTn id="13" dur="500"/>
                                        <p:tgtEl>
                                          <p:spTgt spid="2">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left)">
                                      <p:cBhvr>
                                        <p:cTn id="16" dur="500"/>
                                        <p:tgtEl>
                                          <p:spTgt spid="2">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left)">
                                      <p:cBhvr>
                                        <p:cTn id="19" dur="500"/>
                                        <p:tgtEl>
                                          <p:spTgt spid="2">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left)">
                                      <p:cBhvr>
                                        <p:cTn id="22" dur="500"/>
                                        <p:tgtEl>
                                          <p:spTgt spid="2">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wipe(left)">
                                      <p:cBhvr>
                                        <p:cTn id="25" dur="500"/>
                                        <p:tgtEl>
                                          <p:spTgt spid="2">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wipe(left)">
                                      <p:cBhvr>
                                        <p:cTn id="28" dur="500"/>
                                        <p:tgtEl>
                                          <p:spTgt spid="2">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wipe(left)">
                                      <p:cBhvr>
                                        <p:cTn id="33" dur="500"/>
                                        <p:tgtEl>
                                          <p:spTgt spid="2">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wipe(left)">
                                      <p:cBhvr>
                                        <p:cTn id="38"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3_领带型模板">
  <a:themeElements>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领带型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defRPr>
        </a:defPPr>
      </a:lstStyle>
    </a:lnDef>
  </a:objectDefaults>
  <a:extraClrSchemeLst>
    <a:extraClrScheme>
      <a:clrScheme name="领带型模板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领带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领带型模板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领带型模板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领带型模板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20462</Words>
  <Application>WPS 演示</Application>
  <PresentationFormat>宽屏</PresentationFormat>
  <Paragraphs>736</Paragraphs>
  <Slides>52</Slides>
  <Notes>40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6" baseType="lpstr">
      <vt:lpstr>Arial</vt:lpstr>
      <vt:lpstr>宋体</vt:lpstr>
      <vt:lpstr>Wingdings</vt:lpstr>
      <vt:lpstr>Times New Roman</vt:lpstr>
      <vt:lpstr>黑体</vt:lpstr>
      <vt:lpstr>楷体</vt:lpstr>
      <vt:lpstr>Monotype Sorts</vt:lpstr>
      <vt:lpstr>Wingdings</vt:lpstr>
      <vt:lpstr>微软雅黑</vt:lpstr>
      <vt:lpstr>Arial Unicode MS</vt:lpstr>
      <vt:lpstr>Helvetica</vt:lpstr>
      <vt:lpstr>Symbol</vt:lpstr>
      <vt:lpstr>3_领带型模板</vt:lpstr>
      <vt:lpstr>MS_ClipArt_Gallery.2</vt:lpstr>
      <vt:lpstr>Chapter 10   File-System Interface</vt:lpstr>
      <vt:lpstr>教学内容、目标与要求</vt:lpstr>
      <vt:lpstr>Overview of File Management</vt:lpstr>
      <vt:lpstr>Minimal Set of Requirements</vt:lpstr>
      <vt:lpstr>File Management Functions</vt:lpstr>
      <vt:lpstr>Objectives for File Management System</vt:lpstr>
      <vt:lpstr>Contents </vt:lpstr>
      <vt:lpstr>10.1  File Concept</vt:lpstr>
      <vt:lpstr>File Attributes</vt:lpstr>
      <vt:lpstr>File Operations</vt:lpstr>
      <vt:lpstr>File Operations</vt:lpstr>
      <vt:lpstr>File Operations</vt:lpstr>
      <vt:lpstr>The two levels of open-file tables</vt:lpstr>
      <vt:lpstr>Open File Locking</vt:lpstr>
      <vt:lpstr>File types</vt:lpstr>
      <vt:lpstr>File types</vt:lpstr>
      <vt:lpstr>File Structure</vt:lpstr>
      <vt:lpstr>Internal file structure</vt:lpstr>
      <vt:lpstr>10.2  Access Methods</vt:lpstr>
      <vt:lpstr>Access Methods</vt:lpstr>
      <vt:lpstr>Other Access Methods</vt:lpstr>
      <vt:lpstr>10.3  Directory Structure</vt:lpstr>
      <vt:lpstr>Directory Structure</vt:lpstr>
      <vt:lpstr>Directory Overview</vt:lpstr>
      <vt:lpstr>Information in a Directory Entry*</vt:lpstr>
      <vt:lpstr>Operations Performed on a Directory</vt:lpstr>
      <vt:lpstr>objects of organizing Directory</vt:lpstr>
      <vt:lpstr>Single-Level Directory</vt:lpstr>
      <vt:lpstr>Two-Level Directory</vt:lpstr>
      <vt:lpstr>Tree-Structured Directories</vt:lpstr>
      <vt:lpstr>Tree-Structured Directories</vt:lpstr>
      <vt:lpstr>Tree-Structured Directories</vt:lpstr>
      <vt:lpstr>Acyclic-Graph Directories</vt:lpstr>
      <vt:lpstr>Acyclic-Graph Directories</vt:lpstr>
      <vt:lpstr>Acyclic-Graph Directories</vt:lpstr>
      <vt:lpstr>Acyclic-Graph Directories</vt:lpstr>
      <vt:lpstr>General Graph Directory </vt:lpstr>
      <vt:lpstr>General Graph Directory</vt:lpstr>
      <vt:lpstr>General Graph Directory</vt:lpstr>
      <vt:lpstr>10.4  File System Mounting</vt:lpstr>
      <vt:lpstr>File System Mounting</vt:lpstr>
      <vt:lpstr>10.5  File Sharing</vt:lpstr>
      <vt:lpstr>Remote File Systems</vt:lpstr>
      <vt:lpstr>Failure Modes</vt:lpstr>
      <vt:lpstr>Consistency Semantics</vt:lpstr>
      <vt:lpstr>Consistency Semantics</vt:lpstr>
      <vt:lpstr>10.6  Protection</vt:lpstr>
      <vt:lpstr>Access control </vt:lpstr>
      <vt:lpstr>Access control</vt:lpstr>
      <vt:lpstr>A Sample UNIX Directory Listing</vt:lpstr>
      <vt:lpstr>Windows  Access-control List Management</vt:lpstr>
      <vt:lpstr>作业及研究性学习</vt:lpstr>
    </vt:vector>
  </TitlesOfParts>
  <Company>BUPT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file-system interface</dc:title>
  <dc:creator>Li Wensheng</dc:creator>
  <cp:lastModifiedBy>William</cp:lastModifiedBy>
  <cp:revision>361</cp:revision>
  <cp:lastPrinted>2002-07-19T08:01:00Z</cp:lastPrinted>
  <dcterms:created xsi:type="dcterms:W3CDTF">2002-06-11T01:14:00Z</dcterms:created>
  <dcterms:modified xsi:type="dcterms:W3CDTF">2024-12-06T01:02:28Z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612E25CA0EF2431CBB45CEEE1E792EDC_12</vt:lpwstr>
  </property>
  <property fmtid="{D5CDD505-2E9C-101B-9397-08002B2CF9AE}" pid="3" name="KSOProductBuildVer">
    <vt:lpwstr>2052-12.1.0.19302</vt:lpwstr>
  </property>
</Properties>
</file>