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86"/>
  </p:notesMasterIdLst>
  <p:handoutMasterIdLst>
    <p:handoutMasterId r:id="rId87"/>
  </p:handoutMasterIdLst>
  <p:sldIdLst>
    <p:sldId id="368" r:id="rId2"/>
    <p:sldId id="366" r:id="rId3"/>
    <p:sldId id="269" r:id="rId4"/>
    <p:sldId id="321" r:id="rId5"/>
    <p:sldId id="322" r:id="rId6"/>
    <p:sldId id="272" r:id="rId7"/>
    <p:sldId id="506" r:id="rId8"/>
    <p:sldId id="325" r:id="rId9"/>
    <p:sldId id="326" r:id="rId10"/>
    <p:sldId id="365" r:id="rId11"/>
    <p:sldId id="327" r:id="rId12"/>
    <p:sldId id="328" r:id="rId13"/>
    <p:sldId id="275" r:id="rId14"/>
    <p:sldId id="364" r:id="rId15"/>
    <p:sldId id="329" r:id="rId16"/>
    <p:sldId id="330" r:id="rId17"/>
    <p:sldId id="331" r:id="rId18"/>
    <p:sldId id="332" r:id="rId19"/>
    <p:sldId id="277" r:id="rId20"/>
    <p:sldId id="361" r:id="rId21"/>
    <p:sldId id="333" r:id="rId22"/>
    <p:sldId id="334" r:id="rId23"/>
    <p:sldId id="335" r:id="rId24"/>
    <p:sldId id="336" r:id="rId25"/>
    <p:sldId id="337" r:id="rId26"/>
    <p:sldId id="338" r:id="rId27"/>
    <p:sldId id="339" r:id="rId28"/>
    <p:sldId id="284" r:id="rId29"/>
    <p:sldId id="340" r:id="rId30"/>
    <p:sldId id="288" r:id="rId31"/>
    <p:sldId id="291" r:id="rId32"/>
    <p:sldId id="292" r:id="rId33"/>
    <p:sldId id="294" r:id="rId34"/>
    <p:sldId id="363" r:id="rId35"/>
    <p:sldId id="503" r:id="rId36"/>
    <p:sldId id="504" r:id="rId37"/>
    <p:sldId id="320" r:id="rId38"/>
    <p:sldId id="341" r:id="rId39"/>
    <p:sldId id="342" r:id="rId40"/>
    <p:sldId id="343" r:id="rId41"/>
    <p:sldId id="344" r:id="rId42"/>
    <p:sldId id="345" r:id="rId43"/>
    <p:sldId id="346" r:id="rId44"/>
    <p:sldId id="347" r:id="rId45"/>
    <p:sldId id="350" r:id="rId46"/>
    <p:sldId id="351" r:id="rId47"/>
    <p:sldId id="298" r:id="rId48"/>
    <p:sldId id="311" r:id="rId49"/>
    <p:sldId id="369" r:id="rId50"/>
    <p:sldId id="463" r:id="rId51"/>
    <p:sldId id="468" r:id="rId52"/>
    <p:sldId id="469" r:id="rId53"/>
    <p:sldId id="470" r:id="rId54"/>
    <p:sldId id="471" r:id="rId55"/>
    <p:sldId id="472" r:id="rId56"/>
    <p:sldId id="473" r:id="rId57"/>
    <p:sldId id="474" r:id="rId58"/>
    <p:sldId id="475" r:id="rId59"/>
    <p:sldId id="477" r:id="rId60"/>
    <p:sldId id="478" r:id="rId61"/>
    <p:sldId id="480" r:id="rId62"/>
    <p:sldId id="479" r:id="rId63"/>
    <p:sldId id="481" r:id="rId64"/>
    <p:sldId id="482" r:id="rId65"/>
    <p:sldId id="483" r:id="rId66"/>
    <p:sldId id="484" r:id="rId67"/>
    <p:sldId id="485" r:id="rId68"/>
    <p:sldId id="486" r:id="rId69"/>
    <p:sldId id="487" r:id="rId70"/>
    <p:sldId id="488" r:id="rId71"/>
    <p:sldId id="489" r:id="rId72"/>
    <p:sldId id="490" r:id="rId73"/>
    <p:sldId id="491" r:id="rId74"/>
    <p:sldId id="492" r:id="rId75"/>
    <p:sldId id="493" r:id="rId76"/>
    <p:sldId id="494" r:id="rId77"/>
    <p:sldId id="496" r:id="rId78"/>
    <p:sldId id="497" r:id="rId79"/>
    <p:sldId id="498" r:id="rId80"/>
    <p:sldId id="499" r:id="rId81"/>
    <p:sldId id="500" r:id="rId82"/>
    <p:sldId id="495" r:id="rId83"/>
    <p:sldId id="501" r:id="rId84"/>
    <p:sldId id="502" r:id="rId85"/>
  </p:sldIdLst>
  <p:sldSz cx="12192000" cy="6858000"/>
  <p:notesSz cx="10234613" cy="70993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FFFF00"/>
    <a:srgbClr val="66FFFF"/>
    <a:srgbClr val="00FF00"/>
    <a:srgbClr val="66FF33"/>
    <a:srgbClr val="CCFFFF"/>
    <a:srgbClr val="87F9E6"/>
    <a:srgbClr val="99FFCC"/>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287" autoAdjust="0"/>
  </p:normalViewPr>
  <p:slideViewPr>
    <p:cSldViewPr>
      <p:cViewPr varScale="1">
        <p:scale>
          <a:sx n="74" d="100"/>
          <a:sy n="74" d="100"/>
        </p:scale>
        <p:origin x="65" y="11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236"/>
        <p:guide pos="3224"/>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ltLang="zh-CN"/>
          </a:p>
        </p:txBody>
      </p:sp>
      <p:sp>
        <p:nvSpPr>
          <p:cNvPr id="32771" name="Rectangle 3"/>
          <p:cNvSpPr>
            <a:spLocks noGrp="1" noChangeArrowheads="1"/>
          </p:cNvSpPr>
          <p:nvPr>
            <p:ph type="dt" sz="quarter"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ltLang="zh-CN"/>
          </a:p>
        </p:txBody>
      </p:sp>
      <p:sp>
        <p:nvSpPr>
          <p:cNvPr id="32772" name="Rectangle 4"/>
          <p:cNvSpPr>
            <a:spLocks noGrp="1" noChangeArrowheads="1"/>
          </p:cNvSpPr>
          <p:nvPr>
            <p:ph type="ftr" sz="quarter" idx="2"/>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ltLang="zh-CN"/>
          </a:p>
        </p:txBody>
      </p:sp>
      <p:sp>
        <p:nvSpPr>
          <p:cNvPr id="32773" name="Rectangle 5"/>
          <p:cNvSpPr>
            <a:spLocks noGrp="1" noChangeArrowheads="1"/>
          </p:cNvSpPr>
          <p:nvPr>
            <p:ph type="sldNum" sz="quarter" idx="3"/>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05DD8F82-8CA5-462D-87E8-08136B7B5866}" type="slidenum">
              <a:rPr lang="en-US" altLang="zh-CN"/>
              <a:pPr/>
              <a:t>‹#›</a:t>
            </a:fld>
            <a:endParaRPr lang="en-US" altLang="zh-CN"/>
          </a:p>
        </p:txBody>
      </p:sp>
    </p:spTree>
    <p:extLst>
      <p:ext uri="{BB962C8B-B14F-4D97-AF65-F5344CB8AC3E}">
        <p14:creationId xmlns:p14="http://schemas.microsoft.com/office/powerpoint/2010/main" val="8401738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vl1pPr>
          </a:lstStyle>
          <a:p>
            <a:endParaRPr lang="en-US" altLang="zh-CN"/>
          </a:p>
        </p:txBody>
      </p:sp>
      <p:sp>
        <p:nvSpPr>
          <p:cNvPr id="6147" name="Rectangle 3"/>
          <p:cNvSpPr>
            <a:spLocks noGrp="1" noChangeArrowheads="1"/>
          </p:cNvSpPr>
          <p:nvPr>
            <p:ph type="dt" idx="1"/>
          </p:nvPr>
        </p:nvSpPr>
        <p:spPr bwMode="auto">
          <a:xfrm>
            <a:off x="5799138" y="0"/>
            <a:ext cx="4435475" cy="3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vl1pPr>
          </a:lstStyle>
          <a:p>
            <a:endParaRPr lang="en-US" altLang="zh-CN"/>
          </a:p>
        </p:txBody>
      </p:sp>
      <p:sp>
        <p:nvSpPr>
          <p:cNvPr id="6148" name="Rectangle 4"/>
          <p:cNvSpPr>
            <a:spLocks noGrp="1" noRot="1" noChangeAspect="1" noChangeArrowheads="1" noTextEdit="1"/>
          </p:cNvSpPr>
          <p:nvPr>
            <p:ph type="sldImg" idx="2"/>
          </p:nvPr>
        </p:nvSpPr>
        <p:spPr bwMode="auto">
          <a:xfrm>
            <a:off x="2752725" y="533400"/>
            <a:ext cx="4729163" cy="26606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63663" y="3430588"/>
            <a:ext cx="7507287" cy="313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Rectangle 6"/>
          <p:cNvSpPr>
            <a:spLocks noGrp="1" noChangeArrowheads="1"/>
          </p:cNvSpPr>
          <p:nvPr>
            <p:ph type="ftr" sz="quarter" idx="4"/>
          </p:nvPr>
        </p:nvSpPr>
        <p:spPr bwMode="auto">
          <a:xfrm>
            <a:off x="0"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vl1pPr>
          </a:lstStyle>
          <a:p>
            <a:endParaRPr lang="en-US" altLang="zh-CN"/>
          </a:p>
        </p:txBody>
      </p:sp>
      <p:sp>
        <p:nvSpPr>
          <p:cNvPr id="6151" name="Rectangle 7"/>
          <p:cNvSpPr>
            <a:spLocks noGrp="1" noChangeArrowheads="1"/>
          </p:cNvSpPr>
          <p:nvPr>
            <p:ph type="sldNum" sz="quarter" idx="5"/>
          </p:nvPr>
        </p:nvSpPr>
        <p:spPr bwMode="auto">
          <a:xfrm>
            <a:off x="5799138" y="6745288"/>
            <a:ext cx="4435475" cy="35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vl1pPr>
          </a:lstStyle>
          <a:p>
            <a:fld id="{C19AC300-6682-48AE-89C1-41B0EDA1148B}" type="slidenum">
              <a:rPr lang="en-US" altLang="zh-CN"/>
              <a:pPr/>
              <a:t>‹#›</a:t>
            </a:fld>
            <a:endParaRPr lang="en-US" altLang="zh-CN"/>
          </a:p>
        </p:txBody>
      </p:sp>
    </p:spTree>
    <p:extLst>
      <p:ext uri="{BB962C8B-B14F-4D97-AF65-F5344CB8AC3E}">
        <p14:creationId xmlns:p14="http://schemas.microsoft.com/office/powerpoint/2010/main" val="11127522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DED6DE-6C36-450C-A30B-F95DBDD7B596}" type="slidenum">
              <a:rPr lang="en-US" altLang="zh-CN"/>
              <a:pPr/>
              <a:t>3</a:t>
            </a:fld>
            <a:endParaRPr lang="en-US" altLang="zh-CN"/>
          </a:p>
        </p:txBody>
      </p:sp>
      <p:sp>
        <p:nvSpPr>
          <p:cNvPr id="175106" name="Rectangle 2"/>
          <p:cNvSpPr>
            <a:spLocks noGrp="1" noRot="1" noChangeAspect="1" noChangeArrowheads="1" noTextEdit="1"/>
          </p:cNvSpPr>
          <p:nvPr>
            <p:ph type="sldImg"/>
          </p:nvPr>
        </p:nvSpPr>
        <p:spPr>
          <a:xfrm>
            <a:off x="2752725" y="533400"/>
            <a:ext cx="4729163" cy="2660650"/>
          </a:xfrm>
          <a:ln/>
        </p:spPr>
      </p:sp>
      <p:sp>
        <p:nvSpPr>
          <p:cNvPr id="175107"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19664-ABCB-4931-8F32-95B89E18B25E}" type="slidenum">
              <a:rPr lang="en-US" altLang="zh-CN"/>
              <a:pPr/>
              <a:t>13</a:t>
            </a:fld>
            <a:endParaRPr lang="en-US" altLang="zh-CN"/>
          </a:p>
        </p:txBody>
      </p:sp>
      <p:sp>
        <p:nvSpPr>
          <p:cNvPr id="187394" name="Rectangle 2"/>
          <p:cNvSpPr>
            <a:spLocks noGrp="1" noRot="1" noChangeAspect="1" noChangeArrowheads="1" noTextEdit="1"/>
          </p:cNvSpPr>
          <p:nvPr>
            <p:ph type="sldImg"/>
          </p:nvPr>
        </p:nvSpPr>
        <p:spPr>
          <a:xfrm>
            <a:off x="2752725" y="533400"/>
            <a:ext cx="4729163" cy="2660650"/>
          </a:xfrm>
          <a:ln/>
        </p:spPr>
      </p:sp>
      <p:sp>
        <p:nvSpPr>
          <p:cNvPr id="187395" name="Rectangle 3"/>
          <p:cNvSpPr>
            <a:spLocks noGrp="1" noChangeArrowheads="1"/>
          </p:cNvSpPr>
          <p:nvPr>
            <p:ph type="body" idx="1"/>
          </p:nvPr>
        </p:nvSpPr>
        <p:spPr>
          <a:xfrm>
            <a:off x="1679575" y="3430588"/>
            <a:ext cx="7089775" cy="3417887"/>
          </a:xfrm>
        </p:spPr>
        <p:txBody>
          <a:bodyPr/>
          <a:lstStyle/>
          <a:p>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19664-ABCB-4931-8F32-95B89E18B25E}" type="slidenum">
              <a:rPr lang="en-US" altLang="zh-CN"/>
              <a:pPr/>
              <a:t>14</a:t>
            </a:fld>
            <a:endParaRPr lang="en-US" altLang="zh-CN"/>
          </a:p>
        </p:txBody>
      </p:sp>
      <p:sp>
        <p:nvSpPr>
          <p:cNvPr id="187394" name="Rectangle 2"/>
          <p:cNvSpPr>
            <a:spLocks noGrp="1" noRot="1" noChangeAspect="1" noChangeArrowheads="1" noTextEdit="1"/>
          </p:cNvSpPr>
          <p:nvPr>
            <p:ph type="sldImg"/>
          </p:nvPr>
        </p:nvSpPr>
        <p:spPr>
          <a:xfrm>
            <a:off x="2752725" y="533400"/>
            <a:ext cx="4729163" cy="2660650"/>
          </a:xfrm>
          <a:ln/>
        </p:spPr>
      </p:sp>
      <p:sp>
        <p:nvSpPr>
          <p:cNvPr id="187395" name="Rectangle 3"/>
          <p:cNvSpPr>
            <a:spLocks noGrp="1" noChangeArrowheads="1"/>
          </p:cNvSpPr>
          <p:nvPr>
            <p:ph type="body" idx="1"/>
          </p:nvPr>
        </p:nvSpPr>
        <p:spPr>
          <a:xfrm>
            <a:off x="1679575" y="3430588"/>
            <a:ext cx="7089775" cy="3417887"/>
          </a:xfrm>
        </p:spPr>
        <p:txBody>
          <a:bodyPr/>
          <a:lstStyle/>
          <a:p>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6A6E0-DBC8-4332-BE6E-ECEBB1D209CC}" type="slidenum">
              <a:rPr lang="en-US" altLang="zh-CN"/>
              <a:pPr/>
              <a:t>15</a:t>
            </a:fld>
            <a:endParaRPr lang="en-US" altLang="zh-CN"/>
          </a:p>
        </p:txBody>
      </p:sp>
      <p:sp>
        <p:nvSpPr>
          <p:cNvPr id="189442" name="Rectangle 2"/>
          <p:cNvSpPr>
            <a:spLocks noGrp="1" noRot="1" noChangeAspect="1" noChangeArrowheads="1" noTextEdit="1"/>
          </p:cNvSpPr>
          <p:nvPr>
            <p:ph type="sldImg"/>
          </p:nvPr>
        </p:nvSpPr>
        <p:spPr>
          <a:xfrm>
            <a:off x="2752725" y="533400"/>
            <a:ext cx="4729163" cy="2660650"/>
          </a:xfrm>
          <a:ln/>
        </p:spPr>
      </p:sp>
      <p:sp>
        <p:nvSpPr>
          <p:cNvPr id="189443"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C6A6E0-DBC8-4332-BE6E-ECEBB1D209CC}" type="slidenum">
              <a:rPr lang="en-US" altLang="zh-CN"/>
              <a:pPr/>
              <a:t>16</a:t>
            </a:fld>
            <a:endParaRPr lang="en-US" altLang="zh-CN"/>
          </a:p>
        </p:txBody>
      </p:sp>
      <p:sp>
        <p:nvSpPr>
          <p:cNvPr id="189442" name="Rectangle 2"/>
          <p:cNvSpPr>
            <a:spLocks noGrp="1" noRot="1" noChangeAspect="1" noChangeArrowheads="1" noTextEdit="1"/>
          </p:cNvSpPr>
          <p:nvPr>
            <p:ph type="sldImg"/>
          </p:nvPr>
        </p:nvSpPr>
        <p:spPr>
          <a:xfrm>
            <a:off x="2752725" y="533400"/>
            <a:ext cx="4729163" cy="2660650"/>
          </a:xfrm>
          <a:ln/>
        </p:spPr>
      </p:sp>
      <p:sp>
        <p:nvSpPr>
          <p:cNvPr id="189443"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AD495A-4D29-440D-9ABD-29C35D16E243}" type="slidenum">
              <a:rPr lang="en-US" altLang="zh-CN"/>
              <a:pPr/>
              <a:t>19</a:t>
            </a:fld>
            <a:endParaRPr lang="en-US" altLang="zh-CN"/>
          </a:p>
        </p:txBody>
      </p:sp>
      <p:sp>
        <p:nvSpPr>
          <p:cNvPr id="191490" name="Rectangle 2"/>
          <p:cNvSpPr>
            <a:spLocks noGrp="1" noRot="1" noChangeAspect="1" noChangeArrowheads="1" noTextEdit="1"/>
          </p:cNvSpPr>
          <p:nvPr>
            <p:ph type="sldImg"/>
          </p:nvPr>
        </p:nvSpPr>
        <p:spPr>
          <a:xfrm>
            <a:off x="2752725" y="533400"/>
            <a:ext cx="4729163" cy="2660650"/>
          </a:xfrm>
          <a:ln/>
        </p:spPr>
      </p:sp>
      <p:sp>
        <p:nvSpPr>
          <p:cNvPr id="191491" name="Rectangle 3"/>
          <p:cNvSpPr>
            <a:spLocks noGrp="1" noChangeArrowheads="1"/>
          </p:cNvSpPr>
          <p:nvPr>
            <p:ph type="body" idx="1"/>
          </p:nvPr>
        </p:nvSpPr>
        <p:spPr>
          <a:xfrm>
            <a:off x="1679575" y="3438525"/>
            <a:ext cx="7200900" cy="3349625"/>
          </a:xfrm>
        </p:spPr>
        <p:txBody>
          <a:bodyPr/>
          <a:lstStyle/>
          <a:p>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9AC300-6682-48AE-89C1-41B0EDA1148B}" type="slidenum">
              <a:rPr lang="en-US" altLang="zh-CN" smtClean="0"/>
              <a:pPr/>
              <a:t>20</a:t>
            </a:fld>
            <a:endParaRPr lang="en-US" altLang="zh-CN"/>
          </a:p>
        </p:txBody>
      </p:sp>
    </p:spTree>
    <p:extLst>
      <p:ext uri="{BB962C8B-B14F-4D97-AF65-F5344CB8AC3E}">
        <p14:creationId xmlns:p14="http://schemas.microsoft.com/office/powerpoint/2010/main" val="160717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EB4DFC-8338-4D7D-BED9-50BD731713A6}" type="slidenum">
              <a:rPr lang="en-US" altLang="zh-CN"/>
              <a:pPr/>
              <a:t>21</a:t>
            </a:fld>
            <a:endParaRPr lang="en-US" altLang="zh-CN"/>
          </a:p>
        </p:txBody>
      </p:sp>
      <p:sp>
        <p:nvSpPr>
          <p:cNvPr id="195586" name="Rectangle 2"/>
          <p:cNvSpPr>
            <a:spLocks noGrp="1" noRot="1" noChangeAspect="1" noChangeArrowheads="1" noTextEdit="1"/>
          </p:cNvSpPr>
          <p:nvPr>
            <p:ph type="sldImg"/>
          </p:nvPr>
        </p:nvSpPr>
        <p:spPr>
          <a:xfrm>
            <a:off x="2752725" y="533400"/>
            <a:ext cx="4729163" cy="2660650"/>
          </a:xfrm>
          <a:ln/>
        </p:spPr>
      </p:sp>
      <p:sp>
        <p:nvSpPr>
          <p:cNvPr id="195587" name="Rectangle 3"/>
          <p:cNvSpPr>
            <a:spLocks noGrp="1" noChangeArrowheads="1"/>
          </p:cNvSpPr>
          <p:nvPr>
            <p:ph type="body" idx="1"/>
          </p:nvPr>
        </p:nvSpPr>
        <p:spPr>
          <a:xfrm>
            <a:off x="1570038" y="3438525"/>
            <a:ext cx="7310437" cy="3424238"/>
          </a:xfrm>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B31DB7-947A-4DF7-BBDD-717CBE3537FF}" type="slidenum">
              <a:rPr lang="en-US" altLang="zh-CN"/>
              <a:pPr/>
              <a:t>22</a:t>
            </a:fld>
            <a:endParaRPr lang="en-US" altLang="zh-CN"/>
          </a:p>
        </p:txBody>
      </p:sp>
      <p:sp>
        <p:nvSpPr>
          <p:cNvPr id="197634" name="Rectangle 2"/>
          <p:cNvSpPr>
            <a:spLocks noGrp="1" noRot="1" noChangeAspect="1" noChangeArrowheads="1" noTextEdit="1"/>
          </p:cNvSpPr>
          <p:nvPr>
            <p:ph type="sldImg"/>
          </p:nvPr>
        </p:nvSpPr>
        <p:spPr>
          <a:xfrm>
            <a:off x="2752725" y="533400"/>
            <a:ext cx="4729163" cy="2660650"/>
          </a:xfrm>
          <a:ln/>
        </p:spPr>
      </p:sp>
      <p:sp>
        <p:nvSpPr>
          <p:cNvPr id="197635"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F4BA92-9301-4A61-A2AA-F93A920549FF}" type="slidenum">
              <a:rPr lang="en-US" altLang="zh-CN"/>
              <a:pPr/>
              <a:t>23</a:t>
            </a:fld>
            <a:endParaRPr lang="en-US" altLang="zh-CN"/>
          </a:p>
        </p:txBody>
      </p:sp>
      <p:sp>
        <p:nvSpPr>
          <p:cNvPr id="199682" name="Rectangle 2"/>
          <p:cNvSpPr>
            <a:spLocks noGrp="1" noRot="1" noChangeAspect="1" noChangeArrowheads="1" noTextEdit="1"/>
          </p:cNvSpPr>
          <p:nvPr>
            <p:ph type="sldImg"/>
          </p:nvPr>
        </p:nvSpPr>
        <p:spPr>
          <a:xfrm>
            <a:off x="2752725" y="533400"/>
            <a:ext cx="4729163" cy="2660650"/>
          </a:xfrm>
          <a:ln/>
        </p:spPr>
      </p:sp>
      <p:sp>
        <p:nvSpPr>
          <p:cNvPr id="199683"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F5F591-814B-43C5-9010-A54E327216A3}" type="slidenum">
              <a:rPr lang="en-US" altLang="zh-CN"/>
              <a:pPr/>
              <a:t>28</a:t>
            </a:fld>
            <a:endParaRPr lang="en-US" altLang="zh-CN"/>
          </a:p>
        </p:txBody>
      </p:sp>
      <p:sp>
        <p:nvSpPr>
          <p:cNvPr id="205826" name="Rectangle 2"/>
          <p:cNvSpPr>
            <a:spLocks noGrp="1" noRot="1" noChangeAspect="1" noChangeArrowheads="1" noTextEdit="1"/>
          </p:cNvSpPr>
          <p:nvPr>
            <p:ph type="sldImg"/>
          </p:nvPr>
        </p:nvSpPr>
        <p:spPr>
          <a:xfrm>
            <a:off x="2752725" y="533400"/>
            <a:ext cx="4729163" cy="2660650"/>
          </a:xfrm>
          <a:ln/>
        </p:spPr>
      </p:sp>
      <p:sp>
        <p:nvSpPr>
          <p:cNvPr id="205827"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48917-1D68-437D-9C04-311C4F3EF4C1}" type="slidenum">
              <a:rPr lang="en-US" altLang="zh-CN"/>
              <a:pPr/>
              <a:t>4</a:t>
            </a:fld>
            <a:endParaRPr lang="en-US" altLang="zh-CN"/>
          </a:p>
        </p:txBody>
      </p:sp>
      <p:sp>
        <p:nvSpPr>
          <p:cNvPr id="177154" name="Rectangle 2"/>
          <p:cNvSpPr>
            <a:spLocks noGrp="1" noRot="1" noChangeAspect="1" noChangeArrowheads="1" noTextEdit="1"/>
          </p:cNvSpPr>
          <p:nvPr>
            <p:ph type="sldImg"/>
          </p:nvPr>
        </p:nvSpPr>
        <p:spPr>
          <a:xfrm>
            <a:off x="2752725" y="533400"/>
            <a:ext cx="4729163" cy="2660650"/>
          </a:xfrm>
          <a:ln/>
        </p:spPr>
      </p:sp>
      <p:sp>
        <p:nvSpPr>
          <p:cNvPr id="177155"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F6707-9AC7-49C1-AA61-07623ED95EE4}" type="slidenum">
              <a:rPr lang="en-US" altLang="zh-CN"/>
              <a:pPr/>
              <a:t>29</a:t>
            </a:fld>
            <a:endParaRPr lang="en-US" altLang="zh-CN"/>
          </a:p>
        </p:txBody>
      </p:sp>
      <p:sp>
        <p:nvSpPr>
          <p:cNvPr id="209922" name="Rectangle 2"/>
          <p:cNvSpPr>
            <a:spLocks noGrp="1" noRot="1" noChangeAspect="1" noChangeArrowheads="1" noTextEdit="1"/>
          </p:cNvSpPr>
          <p:nvPr>
            <p:ph type="sldImg"/>
          </p:nvPr>
        </p:nvSpPr>
        <p:spPr>
          <a:xfrm>
            <a:off x="2752725" y="533400"/>
            <a:ext cx="4729163" cy="2660650"/>
          </a:xfrm>
          <a:ln/>
        </p:spPr>
      </p:sp>
      <p:sp>
        <p:nvSpPr>
          <p:cNvPr id="209923" name="Rectangle 3"/>
          <p:cNvSpPr>
            <a:spLocks noGrp="1" noChangeArrowheads="1"/>
          </p:cNvSpPr>
          <p:nvPr>
            <p:ph type="body" idx="1"/>
          </p:nvPr>
        </p:nvSpPr>
        <p:spPr>
          <a:xfrm>
            <a:off x="1679575" y="3430588"/>
            <a:ext cx="7089775" cy="3417887"/>
          </a:xfrm>
        </p:spPr>
        <p:txBody>
          <a:bodyPr/>
          <a:lstStyle/>
          <a:p>
            <a:pPr lvl="0"/>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2727C-6A23-47D9-9D62-EE51295CA4A0}" type="slidenum">
              <a:rPr lang="en-US" altLang="zh-CN"/>
              <a:pPr/>
              <a:t>30</a:t>
            </a:fld>
            <a:endParaRPr lang="en-US" altLang="zh-CN"/>
          </a:p>
        </p:txBody>
      </p:sp>
      <p:sp>
        <p:nvSpPr>
          <p:cNvPr id="214018" name="Rectangle 2"/>
          <p:cNvSpPr>
            <a:spLocks noGrp="1" noRot="1" noChangeAspect="1" noChangeArrowheads="1" noTextEdit="1"/>
          </p:cNvSpPr>
          <p:nvPr>
            <p:ph type="sldImg"/>
          </p:nvPr>
        </p:nvSpPr>
        <p:spPr>
          <a:xfrm>
            <a:off x="2752725" y="533400"/>
            <a:ext cx="4729163" cy="2660650"/>
          </a:xfrm>
          <a:ln/>
        </p:spPr>
      </p:sp>
      <p:sp>
        <p:nvSpPr>
          <p:cNvPr id="214019"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519DB1-7673-480C-A2D6-4D077D7F9647}" type="slidenum">
              <a:rPr lang="en-US" altLang="zh-CN"/>
              <a:pPr/>
              <a:t>31</a:t>
            </a:fld>
            <a:endParaRPr lang="en-US" altLang="zh-CN"/>
          </a:p>
        </p:txBody>
      </p:sp>
      <p:sp>
        <p:nvSpPr>
          <p:cNvPr id="220162" name="Rectangle 2"/>
          <p:cNvSpPr>
            <a:spLocks noGrp="1" noRot="1" noChangeAspect="1" noChangeArrowheads="1" noTextEdit="1"/>
          </p:cNvSpPr>
          <p:nvPr>
            <p:ph type="sldImg"/>
          </p:nvPr>
        </p:nvSpPr>
        <p:spPr>
          <a:xfrm>
            <a:off x="2752725" y="533400"/>
            <a:ext cx="4729163" cy="2660650"/>
          </a:xfrm>
          <a:ln/>
        </p:spPr>
      </p:sp>
      <p:sp>
        <p:nvSpPr>
          <p:cNvPr id="220163"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7B3839-020C-4F74-B866-E5BF2C16AD3A}" type="slidenum">
              <a:rPr lang="en-US" altLang="zh-CN"/>
              <a:pPr/>
              <a:t>32</a:t>
            </a:fld>
            <a:endParaRPr lang="en-US" altLang="zh-CN"/>
          </a:p>
        </p:txBody>
      </p:sp>
      <p:sp>
        <p:nvSpPr>
          <p:cNvPr id="222210" name="Rectangle 2"/>
          <p:cNvSpPr>
            <a:spLocks noGrp="1" noRot="1" noChangeAspect="1" noChangeArrowheads="1" noTextEdit="1"/>
          </p:cNvSpPr>
          <p:nvPr>
            <p:ph type="sldImg"/>
          </p:nvPr>
        </p:nvSpPr>
        <p:spPr>
          <a:xfrm>
            <a:off x="2752725" y="533400"/>
            <a:ext cx="4729163" cy="2660650"/>
          </a:xfrm>
          <a:ln/>
        </p:spPr>
      </p:sp>
      <p:sp>
        <p:nvSpPr>
          <p:cNvPr id="222211"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CB3EB5-A430-4FC8-8915-904AF645793F}" type="slidenum">
              <a:rPr lang="en-US" altLang="zh-CN"/>
              <a:pPr/>
              <a:t>33</a:t>
            </a:fld>
            <a:endParaRPr lang="en-US" altLang="zh-CN"/>
          </a:p>
        </p:txBody>
      </p:sp>
      <p:sp>
        <p:nvSpPr>
          <p:cNvPr id="226306" name="Rectangle 2"/>
          <p:cNvSpPr>
            <a:spLocks noGrp="1" noRot="1" noChangeAspect="1" noChangeArrowheads="1" noTextEdit="1"/>
          </p:cNvSpPr>
          <p:nvPr>
            <p:ph type="sldImg"/>
          </p:nvPr>
        </p:nvSpPr>
        <p:spPr>
          <a:xfrm>
            <a:off x="2752725" y="533400"/>
            <a:ext cx="4729163" cy="2660650"/>
          </a:xfrm>
          <a:ln/>
        </p:spPr>
      </p:sp>
      <p:sp>
        <p:nvSpPr>
          <p:cNvPr id="226307"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24848-89DF-4E8C-9DFD-18F48A00EE04}" type="slidenum">
              <a:rPr lang="en-US" altLang="zh-CN"/>
              <a:pPr/>
              <a:t>39</a:t>
            </a:fld>
            <a:endParaRPr lang="en-US" altLang="zh-CN"/>
          </a:p>
        </p:txBody>
      </p:sp>
      <p:sp>
        <p:nvSpPr>
          <p:cNvPr id="228354" name="Rectangle 2"/>
          <p:cNvSpPr>
            <a:spLocks noGrp="1" noRot="1" noChangeAspect="1" noChangeArrowheads="1" noTextEdit="1"/>
          </p:cNvSpPr>
          <p:nvPr>
            <p:ph type="sldImg"/>
          </p:nvPr>
        </p:nvSpPr>
        <p:spPr>
          <a:xfrm>
            <a:off x="2752725" y="533400"/>
            <a:ext cx="4729163" cy="2660650"/>
          </a:xfrm>
          <a:ln/>
        </p:spPr>
      </p:sp>
      <p:sp>
        <p:nvSpPr>
          <p:cNvPr id="228355"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524848-89DF-4E8C-9DFD-18F48A00EE04}" type="slidenum">
              <a:rPr lang="en-US" altLang="zh-CN"/>
              <a:pPr/>
              <a:t>40</a:t>
            </a:fld>
            <a:endParaRPr lang="en-US" altLang="zh-CN"/>
          </a:p>
        </p:txBody>
      </p:sp>
      <p:sp>
        <p:nvSpPr>
          <p:cNvPr id="228354" name="Rectangle 2"/>
          <p:cNvSpPr>
            <a:spLocks noGrp="1" noRot="1" noChangeAspect="1" noChangeArrowheads="1" noTextEdit="1"/>
          </p:cNvSpPr>
          <p:nvPr>
            <p:ph type="sldImg"/>
          </p:nvPr>
        </p:nvSpPr>
        <p:spPr>
          <a:xfrm>
            <a:off x="2752725" y="533400"/>
            <a:ext cx="4729163" cy="2660650"/>
          </a:xfrm>
          <a:ln/>
        </p:spPr>
      </p:sp>
      <p:sp>
        <p:nvSpPr>
          <p:cNvPr id="228355"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F54E48-1059-4AD3-B9AA-B87B1EFA9DE0}" type="slidenum">
              <a:rPr lang="en-US" altLang="zh-CN"/>
              <a:pPr/>
              <a:t>41</a:t>
            </a:fld>
            <a:endParaRPr lang="en-US" altLang="zh-CN"/>
          </a:p>
        </p:txBody>
      </p:sp>
      <p:sp>
        <p:nvSpPr>
          <p:cNvPr id="230402" name="Rectangle 2"/>
          <p:cNvSpPr>
            <a:spLocks noGrp="1" noRot="1" noChangeAspect="1" noChangeArrowheads="1" noTextEdit="1"/>
          </p:cNvSpPr>
          <p:nvPr>
            <p:ph type="sldImg"/>
          </p:nvPr>
        </p:nvSpPr>
        <p:spPr>
          <a:xfrm>
            <a:off x="2752725" y="533400"/>
            <a:ext cx="4729163" cy="2660650"/>
          </a:xfrm>
          <a:ln/>
        </p:spPr>
      </p:sp>
      <p:sp>
        <p:nvSpPr>
          <p:cNvPr id="230403"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11C9F1-67B5-4307-8129-0E0BEB417EA4}" type="slidenum">
              <a:rPr lang="en-US" altLang="zh-CN"/>
              <a:pPr/>
              <a:t>47</a:t>
            </a:fld>
            <a:endParaRPr lang="en-US" altLang="zh-CN"/>
          </a:p>
        </p:txBody>
      </p:sp>
      <p:sp>
        <p:nvSpPr>
          <p:cNvPr id="234498" name="Rectangle 2"/>
          <p:cNvSpPr>
            <a:spLocks noGrp="1" noRot="1" noChangeAspect="1" noChangeArrowheads="1" noTextEdit="1"/>
          </p:cNvSpPr>
          <p:nvPr>
            <p:ph type="sldImg"/>
          </p:nvPr>
        </p:nvSpPr>
        <p:spPr>
          <a:xfrm>
            <a:off x="2752725" y="533400"/>
            <a:ext cx="4729163" cy="2660650"/>
          </a:xfrm>
          <a:ln/>
        </p:spPr>
      </p:sp>
      <p:sp>
        <p:nvSpPr>
          <p:cNvPr id="234499"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50</a:t>
            </a:fld>
            <a:endParaRPr lang="en-US" altLang="zh-CN"/>
          </a:p>
        </p:txBody>
      </p:sp>
    </p:spTree>
    <p:extLst>
      <p:ext uri="{BB962C8B-B14F-4D97-AF65-F5344CB8AC3E}">
        <p14:creationId xmlns:p14="http://schemas.microsoft.com/office/powerpoint/2010/main" val="366715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848917-1D68-437D-9C04-311C4F3EF4C1}" type="slidenum">
              <a:rPr lang="en-US" altLang="zh-CN"/>
              <a:pPr/>
              <a:t>5</a:t>
            </a:fld>
            <a:endParaRPr lang="en-US" altLang="zh-CN"/>
          </a:p>
        </p:txBody>
      </p:sp>
      <p:sp>
        <p:nvSpPr>
          <p:cNvPr id="177154" name="Rectangle 2"/>
          <p:cNvSpPr>
            <a:spLocks noGrp="1" noRot="1" noChangeAspect="1" noChangeArrowheads="1" noTextEdit="1"/>
          </p:cNvSpPr>
          <p:nvPr>
            <p:ph type="sldImg"/>
          </p:nvPr>
        </p:nvSpPr>
        <p:spPr>
          <a:xfrm>
            <a:off x="2752725" y="533400"/>
            <a:ext cx="4729163" cy="2660650"/>
          </a:xfrm>
          <a:ln/>
        </p:spPr>
      </p:sp>
      <p:sp>
        <p:nvSpPr>
          <p:cNvPr id="177155"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51</a:t>
            </a:fld>
            <a:endParaRPr lang="en-US" altLang="zh-CN"/>
          </a:p>
        </p:txBody>
      </p:sp>
    </p:spTree>
    <p:extLst>
      <p:ext uri="{BB962C8B-B14F-4D97-AF65-F5344CB8AC3E}">
        <p14:creationId xmlns:p14="http://schemas.microsoft.com/office/powerpoint/2010/main" val="2985117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52</a:t>
            </a:fld>
            <a:endParaRPr lang="en-US" altLang="zh-CN"/>
          </a:p>
        </p:txBody>
      </p:sp>
    </p:spTree>
    <p:extLst>
      <p:ext uri="{BB962C8B-B14F-4D97-AF65-F5344CB8AC3E}">
        <p14:creationId xmlns:p14="http://schemas.microsoft.com/office/powerpoint/2010/main" val="746722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53</a:t>
            </a:fld>
            <a:endParaRPr lang="en-US" altLang="zh-CN"/>
          </a:p>
        </p:txBody>
      </p:sp>
    </p:spTree>
    <p:extLst>
      <p:ext uri="{BB962C8B-B14F-4D97-AF65-F5344CB8AC3E}">
        <p14:creationId xmlns:p14="http://schemas.microsoft.com/office/powerpoint/2010/main" val="3545720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54</a:t>
            </a:fld>
            <a:endParaRPr lang="en-US" altLang="zh-CN"/>
          </a:p>
        </p:txBody>
      </p:sp>
    </p:spTree>
    <p:extLst>
      <p:ext uri="{BB962C8B-B14F-4D97-AF65-F5344CB8AC3E}">
        <p14:creationId xmlns:p14="http://schemas.microsoft.com/office/powerpoint/2010/main" val="3659325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55</a:t>
            </a:fld>
            <a:endParaRPr lang="en-US" altLang="zh-CN"/>
          </a:p>
        </p:txBody>
      </p:sp>
    </p:spTree>
    <p:extLst>
      <p:ext uri="{BB962C8B-B14F-4D97-AF65-F5344CB8AC3E}">
        <p14:creationId xmlns:p14="http://schemas.microsoft.com/office/powerpoint/2010/main" val="1858446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56</a:t>
            </a:fld>
            <a:endParaRPr lang="en-US" altLang="zh-CN"/>
          </a:p>
        </p:txBody>
      </p:sp>
    </p:spTree>
    <p:extLst>
      <p:ext uri="{BB962C8B-B14F-4D97-AF65-F5344CB8AC3E}">
        <p14:creationId xmlns:p14="http://schemas.microsoft.com/office/powerpoint/2010/main" val="3814735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57</a:t>
            </a:fld>
            <a:endParaRPr lang="en-US" altLang="zh-CN"/>
          </a:p>
        </p:txBody>
      </p:sp>
    </p:spTree>
    <p:extLst>
      <p:ext uri="{BB962C8B-B14F-4D97-AF65-F5344CB8AC3E}">
        <p14:creationId xmlns:p14="http://schemas.microsoft.com/office/powerpoint/2010/main" val="19434028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58</a:t>
            </a:fld>
            <a:endParaRPr lang="en-US" altLang="zh-CN"/>
          </a:p>
        </p:txBody>
      </p:sp>
    </p:spTree>
    <p:extLst>
      <p:ext uri="{BB962C8B-B14F-4D97-AF65-F5344CB8AC3E}">
        <p14:creationId xmlns:p14="http://schemas.microsoft.com/office/powerpoint/2010/main" val="14191780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59</a:t>
            </a:fld>
            <a:endParaRPr lang="en-US" altLang="zh-CN"/>
          </a:p>
        </p:txBody>
      </p:sp>
    </p:spTree>
    <p:extLst>
      <p:ext uri="{BB962C8B-B14F-4D97-AF65-F5344CB8AC3E}">
        <p14:creationId xmlns:p14="http://schemas.microsoft.com/office/powerpoint/2010/main" val="7018415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61</a:t>
            </a:fld>
            <a:endParaRPr lang="en-US" altLang="zh-CN"/>
          </a:p>
        </p:txBody>
      </p:sp>
    </p:spTree>
    <p:extLst>
      <p:ext uri="{BB962C8B-B14F-4D97-AF65-F5344CB8AC3E}">
        <p14:creationId xmlns:p14="http://schemas.microsoft.com/office/powerpoint/2010/main" val="31200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C626-E1AC-437D-A2CA-331A83550192}" type="slidenum">
              <a:rPr lang="en-US" altLang="zh-CN"/>
              <a:pPr/>
              <a:t>6</a:t>
            </a:fld>
            <a:endParaRPr lang="en-US" altLang="zh-CN"/>
          </a:p>
        </p:txBody>
      </p:sp>
      <p:sp>
        <p:nvSpPr>
          <p:cNvPr id="181250" name="Rectangle 2"/>
          <p:cNvSpPr>
            <a:spLocks noGrp="1" noRot="1" noChangeAspect="1" noChangeArrowheads="1" noTextEdit="1"/>
          </p:cNvSpPr>
          <p:nvPr>
            <p:ph type="sldImg"/>
          </p:nvPr>
        </p:nvSpPr>
        <p:spPr>
          <a:xfrm>
            <a:off x="2752725" y="533400"/>
            <a:ext cx="4729163" cy="2660650"/>
          </a:xfrm>
          <a:ln/>
        </p:spPr>
      </p:sp>
      <p:sp>
        <p:nvSpPr>
          <p:cNvPr id="181251"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62</a:t>
            </a:fld>
            <a:endParaRPr lang="en-US" altLang="zh-CN"/>
          </a:p>
        </p:txBody>
      </p:sp>
    </p:spTree>
    <p:extLst>
      <p:ext uri="{BB962C8B-B14F-4D97-AF65-F5344CB8AC3E}">
        <p14:creationId xmlns:p14="http://schemas.microsoft.com/office/powerpoint/2010/main" val="4251128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63</a:t>
            </a:fld>
            <a:endParaRPr lang="en-US" altLang="zh-CN"/>
          </a:p>
        </p:txBody>
      </p:sp>
    </p:spTree>
    <p:extLst>
      <p:ext uri="{BB962C8B-B14F-4D97-AF65-F5344CB8AC3E}">
        <p14:creationId xmlns:p14="http://schemas.microsoft.com/office/powerpoint/2010/main" val="1186434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64</a:t>
            </a:fld>
            <a:endParaRPr lang="en-US" altLang="zh-CN"/>
          </a:p>
        </p:txBody>
      </p:sp>
    </p:spTree>
    <p:extLst>
      <p:ext uri="{BB962C8B-B14F-4D97-AF65-F5344CB8AC3E}">
        <p14:creationId xmlns:p14="http://schemas.microsoft.com/office/powerpoint/2010/main" val="15368745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65</a:t>
            </a:fld>
            <a:endParaRPr lang="en-US" altLang="zh-CN"/>
          </a:p>
        </p:txBody>
      </p:sp>
    </p:spTree>
    <p:extLst>
      <p:ext uri="{BB962C8B-B14F-4D97-AF65-F5344CB8AC3E}">
        <p14:creationId xmlns:p14="http://schemas.microsoft.com/office/powerpoint/2010/main" val="953911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66</a:t>
            </a:fld>
            <a:endParaRPr lang="en-US" altLang="zh-CN"/>
          </a:p>
        </p:txBody>
      </p:sp>
    </p:spTree>
    <p:extLst>
      <p:ext uri="{BB962C8B-B14F-4D97-AF65-F5344CB8AC3E}">
        <p14:creationId xmlns:p14="http://schemas.microsoft.com/office/powerpoint/2010/main" val="20900275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68</a:t>
            </a:fld>
            <a:endParaRPr lang="en-US" altLang="zh-CN"/>
          </a:p>
        </p:txBody>
      </p:sp>
    </p:spTree>
    <p:extLst>
      <p:ext uri="{BB962C8B-B14F-4D97-AF65-F5344CB8AC3E}">
        <p14:creationId xmlns:p14="http://schemas.microsoft.com/office/powerpoint/2010/main" val="13644445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70</a:t>
            </a:fld>
            <a:endParaRPr lang="en-US" altLang="zh-CN"/>
          </a:p>
        </p:txBody>
      </p:sp>
    </p:spTree>
    <p:extLst>
      <p:ext uri="{BB962C8B-B14F-4D97-AF65-F5344CB8AC3E}">
        <p14:creationId xmlns:p14="http://schemas.microsoft.com/office/powerpoint/2010/main" val="21319729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71</a:t>
            </a:fld>
            <a:endParaRPr lang="en-US" altLang="zh-CN"/>
          </a:p>
        </p:txBody>
      </p:sp>
    </p:spTree>
    <p:extLst>
      <p:ext uri="{BB962C8B-B14F-4D97-AF65-F5344CB8AC3E}">
        <p14:creationId xmlns:p14="http://schemas.microsoft.com/office/powerpoint/2010/main" val="2131007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400"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73</a:t>
            </a:fld>
            <a:endParaRPr lang="en-US" altLang="zh-CN"/>
          </a:p>
        </p:txBody>
      </p:sp>
    </p:spTree>
    <p:extLst>
      <p:ext uri="{BB962C8B-B14F-4D97-AF65-F5344CB8AC3E}">
        <p14:creationId xmlns:p14="http://schemas.microsoft.com/office/powerpoint/2010/main" val="3667154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74</a:t>
            </a:fld>
            <a:endParaRPr lang="en-US" altLang="zh-CN"/>
          </a:p>
        </p:txBody>
      </p:sp>
    </p:spTree>
    <p:extLst>
      <p:ext uri="{BB962C8B-B14F-4D97-AF65-F5344CB8AC3E}">
        <p14:creationId xmlns:p14="http://schemas.microsoft.com/office/powerpoint/2010/main" val="945955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8C626-E1AC-437D-A2CA-331A83550192}" type="slidenum">
              <a:rPr lang="en-US" altLang="zh-CN"/>
              <a:pPr/>
              <a:t>7</a:t>
            </a:fld>
            <a:endParaRPr lang="en-US" altLang="zh-CN"/>
          </a:p>
        </p:txBody>
      </p:sp>
      <p:sp>
        <p:nvSpPr>
          <p:cNvPr id="181250" name="Rectangle 2"/>
          <p:cNvSpPr>
            <a:spLocks noGrp="1" noRot="1" noChangeAspect="1" noChangeArrowheads="1" noTextEdit="1"/>
          </p:cNvSpPr>
          <p:nvPr>
            <p:ph type="sldImg"/>
          </p:nvPr>
        </p:nvSpPr>
        <p:spPr>
          <a:xfrm>
            <a:off x="2752725" y="533400"/>
            <a:ext cx="4729163" cy="2660650"/>
          </a:xfrm>
          <a:ln/>
        </p:spPr>
      </p:sp>
      <p:sp>
        <p:nvSpPr>
          <p:cNvPr id="181251" name="Rectangle 3"/>
          <p:cNvSpPr>
            <a:spLocks noGrp="1" noChangeArrowheads="1"/>
          </p:cNvSpPr>
          <p:nvPr>
            <p:ph type="body" idx="1"/>
          </p:nvPr>
        </p:nvSpPr>
        <p:spPr>
          <a:xfrm>
            <a:off x="1679575" y="3430588"/>
            <a:ext cx="7089775" cy="3417887"/>
          </a:xfrm>
        </p:spPr>
        <p:txBody>
          <a:bodyPr/>
          <a:lstStyle/>
          <a:p>
            <a:endParaRPr lang="zh-CN" altLang="zh-CN"/>
          </a:p>
        </p:txBody>
      </p:sp>
    </p:spTree>
    <p:extLst>
      <p:ext uri="{BB962C8B-B14F-4D97-AF65-F5344CB8AC3E}">
        <p14:creationId xmlns:p14="http://schemas.microsoft.com/office/powerpoint/2010/main" val="24950490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75</a:t>
            </a:fld>
            <a:endParaRPr lang="en-US" altLang="zh-CN"/>
          </a:p>
        </p:txBody>
      </p:sp>
    </p:spTree>
    <p:extLst>
      <p:ext uri="{BB962C8B-B14F-4D97-AF65-F5344CB8AC3E}">
        <p14:creationId xmlns:p14="http://schemas.microsoft.com/office/powerpoint/2010/main" val="42646159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76</a:t>
            </a:fld>
            <a:endParaRPr lang="en-US" altLang="zh-CN"/>
          </a:p>
        </p:txBody>
      </p:sp>
    </p:spTree>
    <p:extLst>
      <p:ext uri="{BB962C8B-B14F-4D97-AF65-F5344CB8AC3E}">
        <p14:creationId xmlns:p14="http://schemas.microsoft.com/office/powerpoint/2010/main" val="460445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77</a:t>
            </a:fld>
            <a:endParaRPr lang="en-US" altLang="zh-CN"/>
          </a:p>
        </p:txBody>
      </p:sp>
    </p:spTree>
    <p:extLst>
      <p:ext uri="{BB962C8B-B14F-4D97-AF65-F5344CB8AC3E}">
        <p14:creationId xmlns:p14="http://schemas.microsoft.com/office/powerpoint/2010/main" val="27129598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78</a:t>
            </a:fld>
            <a:endParaRPr lang="en-US" altLang="zh-CN"/>
          </a:p>
        </p:txBody>
      </p:sp>
    </p:spTree>
    <p:extLst>
      <p:ext uri="{BB962C8B-B14F-4D97-AF65-F5344CB8AC3E}">
        <p14:creationId xmlns:p14="http://schemas.microsoft.com/office/powerpoint/2010/main" val="14132597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79</a:t>
            </a:fld>
            <a:endParaRPr lang="en-US" altLang="zh-CN"/>
          </a:p>
        </p:txBody>
      </p:sp>
    </p:spTree>
    <p:extLst>
      <p:ext uri="{BB962C8B-B14F-4D97-AF65-F5344CB8AC3E}">
        <p14:creationId xmlns:p14="http://schemas.microsoft.com/office/powerpoint/2010/main" val="2200194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80</a:t>
            </a:fld>
            <a:endParaRPr lang="en-US" altLang="zh-CN"/>
          </a:p>
        </p:txBody>
      </p:sp>
    </p:spTree>
    <p:extLst>
      <p:ext uri="{BB962C8B-B14F-4D97-AF65-F5344CB8AC3E}">
        <p14:creationId xmlns:p14="http://schemas.microsoft.com/office/powerpoint/2010/main" val="2929644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9AC300-6682-48AE-89C1-41B0EDA1148B}" type="slidenum">
              <a:rPr lang="en-US" altLang="zh-CN" smtClean="0"/>
              <a:pPr/>
              <a:t>81</a:t>
            </a:fld>
            <a:endParaRPr lang="en-US" altLang="zh-CN"/>
          </a:p>
        </p:txBody>
      </p:sp>
    </p:spTree>
    <p:extLst>
      <p:ext uri="{BB962C8B-B14F-4D97-AF65-F5344CB8AC3E}">
        <p14:creationId xmlns:p14="http://schemas.microsoft.com/office/powerpoint/2010/main" val="31627058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6F5055E-1FD0-4057-AF02-CC2F7C33C76D}" type="slidenum">
              <a:rPr lang="en-US" altLang="zh-CN" smtClean="0"/>
              <a:pPr/>
              <a:t>84</a:t>
            </a:fld>
            <a:endParaRPr lang="en-US" altLang="zh-CN"/>
          </a:p>
        </p:txBody>
      </p:sp>
    </p:spTree>
    <p:extLst>
      <p:ext uri="{BB962C8B-B14F-4D97-AF65-F5344CB8AC3E}">
        <p14:creationId xmlns:p14="http://schemas.microsoft.com/office/powerpoint/2010/main" val="2131007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0E56B-120E-49C5-AF9E-220D39943DDA}" type="slidenum">
              <a:rPr lang="en-US" altLang="zh-CN"/>
              <a:pPr/>
              <a:t>9</a:t>
            </a:fld>
            <a:endParaRPr lang="en-US" altLang="zh-CN"/>
          </a:p>
        </p:txBody>
      </p:sp>
      <p:sp>
        <p:nvSpPr>
          <p:cNvPr id="183298" name="Rectangle 2"/>
          <p:cNvSpPr>
            <a:spLocks noGrp="1" noRot="1" noChangeAspect="1" noChangeArrowheads="1" noTextEdit="1"/>
          </p:cNvSpPr>
          <p:nvPr>
            <p:ph type="sldImg"/>
          </p:nvPr>
        </p:nvSpPr>
        <p:spPr>
          <a:xfrm>
            <a:off x="2752725" y="533400"/>
            <a:ext cx="4729163" cy="2660650"/>
          </a:xfrm>
          <a:ln/>
        </p:spPr>
      </p:sp>
      <p:sp>
        <p:nvSpPr>
          <p:cNvPr id="183299"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0E56B-120E-49C5-AF9E-220D39943DDA}" type="slidenum">
              <a:rPr lang="en-US" altLang="zh-CN"/>
              <a:pPr/>
              <a:t>10</a:t>
            </a:fld>
            <a:endParaRPr lang="en-US" altLang="zh-CN"/>
          </a:p>
        </p:txBody>
      </p:sp>
      <p:sp>
        <p:nvSpPr>
          <p:cNvPr id="183298" name="Rectangle 2"/>
          <p:cNvSpPr>
            <a:spLocks noGrp="1" noRot="1" noChangeAspect="1" noChangeArrowheads="1" noTextEdit="1"/>
          </p:cNvSpPr>
          <p:nvPr>
            <p:ph type="sldImg"/>
          </p:nvPr>
        </p:nvSpPr>
        <p:spPr>
          <a:xfrm>
            <a:off x="2752725" y="533400"/>
            <a:ext cx="4729163" cy="2660650"/>
          </a:xfrm>
          <a:ln/>
        </p:spPr>
      </p:sp>
      <p:sp>
        <p:nvSpPr>
          <p:cNvPr id="183299"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0E56B-120E-49C5-AF9E-220D39943DDA}" type="slidenum">
              <a:rPr lang="en-US" altLang="zh-CN"/>
              <a:pPr/>
              <a:t>11</a:t>
            </a:fld>
            <a:endParaRPr lang="en-US" altLang="zh-CN"/>
          </a:p>
        </p:txBody>
      </p:sp>
      <p:sp>
        <p:nvSpPr>
          <p:cNvPr id="183298" name="Rectangle 2"/>
          <p:cNvSpPr>
            <a:spLocks noGrp="1" noRot="1" noChangeAspect="1" noChangeArrowheads="1" noTextEdit="1"/>
          </p:cNvSpPr>
          <p:nvPr>
            <p:ph type="sldImg"/>
          </p:nvPr>
        </p:nvSpPr>
        <p:spPr>
          <a:xfrm>
            <a:off x="2752725" y="533400"/>
            <a:ext cx="4729163" cy="2660650"/>
          </a:xfrm>
          <a:ln/>
        </p:spPr>
      </p:sp>
      <p:sp>
        <p:nvSpPr>
          <p:cNvPr id="183299" name="Rectangle 3"/>
          <p:cNvSpPr>
            <a:spLocks noGrp="1" noChangeArrowheads="1"/>
          </p:cNvSpPr>
          <p:nvPr>
            <p:ph type="body" idx="1"/>
          </p:nvPr>
        </p:nvSpPr>
        <p:spPr>
          <a:xfrm>
            <a:off x="1679575" y="3430588"/>
            <a:ext cx="7089775" cy="3417887"/>
          </a:xfrm>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6A9329-5D0B-4712-8844-013275A7A8BA}" type="slidenum">
              <a:rPr lang="en-US" altLang="zh-CN"/>
              <a:pPr/>
              <a:t>12</a:t>
            </a:fld>
            <a:endParaRPr lang="en-US" altLang="zh-CN"/>
          </a:p>
        </p:txBody>
      </p:sp>
      <p:sp>
        <p:nvSpPr>
          <p:cNvPr id="185346" name="Rectangle 2"/>
          <p:cNvSpPr>
            <a:spLocks noGrp="1" noRot="1" noChangeAspect="1" noChangeArrowheads="1" noTextEdit="1"/>
          </p:cNvSpPr>
          <p:nvPr>
            <p:ph type="sldImg"/>
          </p:nvPr>
        </p:nvSpPr>
        <p:spPr>
          <a:xfrm>
            <a:off x="2752725" y="533400"/>
            <a:ext cx="4729163" cy="2660650"/>
          </a:xfrm>
          <a:ln/>
        </p:spPr>
      </p:sp>
      <p:sp>
        <p:nvSpPr>
          <p:cNvPr id="185347" name="Rectangle 3"/>
          <p:cNvSpPr>
            <a:spLocks noGrp="1" noChangeArrowheads="1"/>
          </p:cNvSpPr>
          <p:nvPr>
            <p:ph type="body" idx="1"/>
          </p:nvPr>
        </p:nvSpPr>
        <p:spPr>
          <a:xfrm>
            <a:off x="1354138" y="3382963"/>
            <a:ext cx="8169275" cy="3521075"/>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a:extLst>
              <a:ext uri="{FF2B5EF4-FFF2-40B4-BE49-F238E27FC236}">
                <a16:creationId xmlns:a16="http://schemas.microsoft.com/office/drawing/2014/main" id="{CBDB8BB6-68DD-4B6F-AF6B-6131FC9E823D}"/>
              </a:ext>
            </a:extLst>
          </p:cNvPr>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extLst>
                <p:ext uri="{D42A27DB-BD31-4B8C-83A1-F6EECF244321}">
                  <p14:modId xmlns:p14="http://schemas.microsoft.com/office/powerpoint/2010/main" val="3744638467"/>
                </p:ext>
              </p:extLst>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name="剪辑" r:id="rId2" imgW="4732560" imgH="423000" progId="MS_ClipArt_Gallery.2">
                    <p:embed/>
                  </p:oleObj>
                </mc:Choice>
                <mc:Fallback>
                  <p:oleObj name="剪辑" r:id="rId2" imgW="4732560" imgH="423000" progId="MS_ClipArt_Gallery.2">
                    <p:embed/>
                    <p:pic>
                      <p:nvPicPr>
                        <p:cNvPr id="5153"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itchFamily="2" charset="-122"/>
                </a:rPr>
                <a:t>wenshli@bupt.edu.cn</a:t>
              </a: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a:extLst>
              <a:ext uri="{FF2B5EF4-FFF2-40B4-BE49-F238E27FC236}">
                <a16:creationId xmlns:a16="http://schemas.microsoft.com/office/drawing/2014/main" id="{2A41BBDC-80EF-4613-8147-CFF6A6611F15}"/>
              </a:ext>
            </a:extLst>
          </p:cNvPr>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a:extLst>
              <a:ext uri="{FF2B5EF4-FFF2-40B4-BE49-F238E27FC236}">
                <a16:creationId xmlns:a16="http://schemas.microsoft.com/office/drawing/2014/main" id="{408409CD-240E-5C95-9743-B3988388BF2D}"/>
              </a:ext>
            </a:extLst>
          </p:cNvPr>
          <p:cNvSpPr txBox="1">
            <a:spLocks noChangeArrowheads="1"/>
          </p:cNvSpPr>
          <p:nvPr userDrawn="1"/>
        </p:nvSpPr>
        <p:spPr bwMode="auto">
          <a:xfrm>
            <a:off x="360000" y="252000"/>
            <a:ext cx="5241553" cy="114300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4" name="日期占位符 3">
            <a:extLst>
              <a:ext uri="{FF2B5EF4-FFF2-40B4-BE49-F238E27FC236}">
                <a16:creationId xmlns:a16="http://schemas.microsoft.com/office/drawing/2014/main" id="{6DAD563C-1915-5373-AB02-3AA21B69F725}"/>
              </a:ext>
            </a:extLst>
          </p:cNvPr>
          <p:cNvSpPr>
            <a:spLocks noGrp="1"/>
          </p:cNvSpPr>
          <p:nvPr>
            <p:ph type="dt" sz="half" idx="10"/>
          </p:nvPr>
        </p:nvSpPr>
        <p:spPr>
          <a:xfrm>
            <a:off x="4320000" y="5040000"/>
            <a:ext cx="3600000" cy="402963"/>
          </a:xfrm>
          <a:prstGeom prst="rect">
            <a:avLst/>
          </a:prstGeom>
        </p:spPr>
        <p:txBody>
          <a:bodyPr/>
          <a:lstStyle>
            <a:defPPr>
              <a:defRPr lang="zh-CN"/>
            </a:defPPr>
            <a:lvl1pPr algn="ctr" rtl="0" fontAlgn="base">
              <a:spcBef>
                <a:spcPct val="0"/>
              </a:spcBef>
              <a:spcAft>
                <a:spcPct val="0"/>
              </a:spcAft>
              <a:defRPr kumimoji="1"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a:lstStyle>
          <a:p>
            <a:fld id="{6FE94433-00FA-4F71-914E-060E62B54059}" type="datetime3">
              <a:rPr lang="zh-CN" altLang="en-US" smtClean="0"/>
              <a:pPr/>
              <a:t>2024年9月3日星期二</a:t>
            </a:fld>
            <a:endParaRPr lang="zh-CN" altLang="en-US" dirty="0"/>
          </a:p>
        </p:txBody>
      </p:sp>
      <p:sp>
        <p:nvSpPr>
          <p:cNvPr id="5" name="标题 1">
            <a:extLst>
              <a:ext uri="{FF2B5EF4-FFF2-40B4-BE49-F238E27FC236}">
                <a16:creationId xmlns:a16="http://schemas.microsoft.com/office/drawing/2014/main" id="{F8DB766C-7813-08DC-053F-E7D2D4DC7502}"/>
              </a:ext>
            </a:extLst>
          </p:cNvPr>
          <p:cNvSpPr txBox="1">
            <a:spLocks/>
          </p:cNvSpPr>
          <p:nvPr userDrawn="1"/>
        </p:nvSpPr>
        <p:spPr bwMode="auto">
          <a:xfrm>
            <a:off x="5015880" y="203511"/>
            <a:ext cx="5760800" cy="11102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extLst>
      <p:ext uri="{BB962C8B-B14F-4D97-AF65-F5344CB8AC3E}">
        <p14:creationId xmlns:p14="http://schemas.microsoft.com/office/powerpoint/2010/main" val="223660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pPr/>
              <a:t>‹#›</a:t>
            </a:fld>
            <a:endParaRPr lang="en-US" altLang="zh-CN"/>
          </a:p>
        </p:txBody>
      </p:sp>
      <p:sp>
        <p:nvSpPr>
          <p:cNvPr id="4" name="星形: 五角 3">
            <a:extLst>
              <a:ext uri="{FF2B5EF4-FFF2-40B4-BE49-F238E27FC236}">
                <a16:creationId xmlns:a16="http://schemas.microsoft.com/office/drawing/2014/main" id="{6060ADBB-0B9C-A645-8F59-7EB631534C38}"/>
              </a:ext>
            </a:extLst>
          </p:cNvPr>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340652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3" name="星形: 五角 2">
            <a:extLst>
              <a:ext uri="{FF2B5EF4-FFF2-40B4-BE49-F238E27FC236}">
                <a16:creationId xmlns:a16="http://schemas.microsoft.com/office/drawing/2014/main" id="{5B63427B-2C37-33C9-5CB2-5ED518FB32B9}"/>
              </a:ext>
            </a:extLst>
          </p:cNvPr>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079906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Rectangle 29"/>
          <p:cNvSpPr>
            <a:spLocks noGrp="1" noChangeArrowheads="1"/>
          </p:cNvSpPr>
          <p:nvPr>
            <p:ph type="sldNum" sz="quarter" idx="10"/>
          </p:nvPr>
        </p:nvSpPr>
        <p:spPr>
          <a:ln/>
        </p:spPr>
        <p:txBody>
          <a:bodyPr/>
          <a:lstStyle>
            <a:lvl1pPr>
              <a:defRPr/>
            </a:lvl1pPr>
          </a:lstStyle>
          <a:p>
            <a:pPr>
              <a:defRPr/>
            </a:pPr>
            <a:fld id="{56A76461-E082-43AD-9577-1E67FD9444D8}" type="slidenum">
              <a:rPr lang="en-US" altLang="zh-CN"/>
              <a:pPr>
                <a:defRPr/>
              </a:pPr>
              <a:t>‹#›</a:t>
            </a:fld>
            <a:endParaRPr lang="en-US" altLang="zh-CN"/>
          </a:p>
        </p:txBody>
      </p:sp>
      <p:sp>
        <p:nvSpPr>
          <p:cNvPr id="6" name="标题 1">
            <a:extLst>
              <a:ext uri="{FF2B5EF4-FFF2-40B4-BE49-F238E27FC236}">
                <a16:creationId xmlns:a16="http://schemas.microsoft.com/office/drawing/2014/main" id="{4FFDEC6C-BDD3-2A54-F59D-C780C472531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2" name="星形: 五角 1">
            <a:extLst>
              <a:ext uri="{FF2B5EF4-FFF2-40B4-BE49-F238E27FC236}">
                <a16:creationId xmlns:a16="http://schemas.microsoft.com/office/drawing/2014/main" id="{D8EE3C67-74FC-11BC-4445-E17BB36C7585}"/>
              </a:ext>
            </a:extLst>
          </p:cNvPr>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712938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08000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itchFamily="2" charset="2"/>
              <a:buChar char="p"/>
              <a:defRPr/>
            </a:lvl2pPr>
            <a:lvl3pPr marL="1143000" indent="-228600">
              <a:buClr>
                <a:srgbClr val="0000FF"/>
              </a:buClr>
              <a:buFont typeface="Wingdings" pitchFamily="2" charset="2"/>
              <a:buChar char="Ø"/>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内容占位符 2">
            <a:extLst>
              <a:ext uri="{FF2B5EF4-FFF2-40B4-BE49-F238E27FC236}">
                <a16:creationId xmlns:a16="http://schemas.microsoft.com/office/drawing/2014/main" id="{F3881BF2-1BD1-463C-A35B-B2D3CDCFA600}"/>
              </a:ext>
            </a:extLst>
          </p:cNvPr>
          <p:cNvSpPr>
            <a:spLocks noGrp="1"/>
          </p:cNvSpPr>
          <p:nvPr>
            <p:ph idx="11"/>
          </p:nvPr>
        </p:nvSpPr>
        <p:spPr>
          <a:xfrm>
            <a:off x="360000" y="378904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itchFamily="2" charset="2"/>
              <a:buChar char="p"/>
              <a:defRPr/>
            </a:lvl2pPr>
            <a:lvl3pPr marL="1143000" indent="-228600">
              <a:buClr>
                <a:srgbClr val="0000FF"/>
              </a:buClr>
              <a:buFont typeface="Wingdings" pitchFamily="2" charset="2"/>
              <a:buChar char="Ø"/>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标题 1">
            <a:extLst>
              <a:ext uri="{FF2B5EF4-FFF2-40B4-BE49-F238E27FC236}">
                <a16:creationId xmlns:a16="http://schemas.microsoft.com/office/drawing/2014/main" id="{DC3DB602-60A7-64FE-D173-40BD19F4FF3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Tree>
    <p:extLst>
      <p:ext uri="{BB962C8B-B14F-4D97-AF65-F5344CB8AC3E}">
        <p14:creationId xmlns:p14="http://schemas.microsoft.com/office/powerpoint/2010/main" val="4127913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Tree>
    <p:extLst>
      <p:ext uri="{BB962C8B-B14F-4D97-AF65-F5344CB8AC3E}">
        <p14:creationId xmlns:p14="http://schemas.microsoft.com/office/powerpoint/2010/main" val="1970440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pPr/>
              <a:t>‹#›</a:t>
            </a:fld>
            <a:endParaRPr lang="en-US" altLang="zh-CN"/>
          </a:p>
        </p:txBody>
      </p:sp>
    </p:spTree>
    <p:extLst>
      <p:ext uri="{BB962C8B-B14F-4D97-AF65-F5344CB8AC3E}">
        <p14:creationId xmlns:p14="http://schemas.microsoft.com/office/powerpoint/2010/main" val="109356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pPr/>
              <a:t>‹#›</a:t>
            </a:fld>
            <a:endParaRPr lang="en-US" altLang="zh-CN"/>
          </a:p>
        </p:txBody>
      </p:sp>
    </p:spTree>
    <p:extLst>
      <p:ext uri="{BB962C8B-B14F-4D97-AF65-F5344CB8AC3E}">
        <p14:creationId xmlns:p14="http://schemas.microsoft.com/office/powerpoint/2010/main" val="217101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8358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156000" y="104373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3" name="内容占位符 2">
            <a:extLst>
              <a:ext uri="{FF2B5EF4-FFF2-40B4-BE49-F238E27FC236}">
                <a16:creationId xmlns:a16="http://schemas.microsoft.com/office/drawing/2014/main" id="{19FB7F49-6779-D86C-D5BA-6E907079E8B8}"/>
              </a:ext>
            </a:extLst>
          </p:cNvPr>
          <p:cNvSpPr>
            <a:spLocks noGrp="1"/>
          </p:cNvSpPr>
          <p:nvPr>
            <p:ph sz="half" idx="11"/>
          </p:nvPr>
        </p:nvSpPr>
        <p:spPr>
          <a:xfrm>
            <a:off x="360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内容占位符 3">
            <a:extLst>
              <a:ext uri="{FF2B5EF4-FFF2-40B4-BE49-F238E27FC236}">
                <a16:creationId xmlns:a16="http://schemas.microsoft.com/office/drawing/2014/main" id="{D9B0B2B6-DBD5-4F03-3A16-F8124EABC1C9}"/>
              </a:ext>
            </a:extLst>
          </p:cNvPr>
          <p:cNvSpPr>
            <a:spLocks noGrp="1"/>
          </p:cNvSpPr>
          <p:nvPr>
            <p:ph sz="half" idx="12"/>
          </p:nvPr>
        </p:nvSpPr>
        <p:spPr>
          <a:xfrm>
            <a:off x="6156000" y="3852355"/>
            <a:ext cx="5760000" cy="2772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0079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Rectangle 29"/>
          <p:cNvSpPr>
            <a:spLocks noGrp="1" noChangeArrowheads="1"/>
          </p:cNvSpPr>
          <p:nvPr>
            <p:ph type="sldNum" sz="quarter" idx="10"/>
          </p:nvPr>
        </p:nvSpPr>
        <p:spPr>
          <a:ln/>
        </p:spPr>
        <p:txBody>
          <a:bodyPr/>
          <a:lstStyle>
            <a:lvl1pPr>
              <a:defRPr/>
            </a:lvl1pPr>
          </a:lstStyle>
          <a:p>
            <a:pPr>
              <a:defRPr/>
            </a:pPr>
            <a:fld id="{56A76461-E082-43AD-9577-1E67FD9444D8}" type="slidenum">
              <a:rPr lang="en-US" altLang="zh-CN"/>
              <a:pPr>
                <a:defRPr/>
              </a:pPr>
              <a:t>‹#›</a:t>
            </a:fld>
            <a:endParaRPr lang="en-US" altLang="zh-CN"/>
          </a:p>
        </p:txBody>
      </p:sp>
      <p:sp>
        <p:nvSpPr>
          <p:cNvPr id="6" name="标题 1">
            <a:extLst>
              <a:ext uri="{FF2B5EF4-FFF2-40B4-BE49-F238E27FC236}">
                <a16:creationId xmlns:a16="http://schemas.microsoft.com/office/drawing/2014/main" id="{4FFDEC6C-BDD3-2A54-F59D-C780C472531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Tree>
    <p:extLst>
      <p:ext uri="{BB962C8B-B14F-4D97-AF65-F5344CB8AC3E}">
        <p14:creationId xmlns:p14="http://schemas.microsoft.com/office/powerpoint/2010/main" val="187352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a:solidFill>
            <a:srgbClr val="00FFFF"/>
          </a:solidFill>
        </p:spPr>
        <p:txBody>
          <a:bodyPr/>
          <a:lstStyle>
            <a:lvl1pPr>
              <a:defRPr>
                <a:solidFill>
                  <a:srgbClr val="0000FF"/>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星形: 五角 4">
            <a:extLst>
              <a:ext uri="{FF2B5EF4-FFF2-40B4-BE49-F238E27FC236}">
                <a16:creationId xmlns:a16="http://schemas.microsoft.com/office/drawing/2014/main" id="{5B7C8CEE-6B30-2524-2A60-CD1E2915817D}"/>
              </a:ext>
            </a:extLst>
          </p:cNvPr>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3939187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星形: 五角 4">
            <a:extLst>
              <a:ext uri="{FF2B5EF4-FFF2-40B4-BE49-F238E27FC236}">
                <a16:creationId xmlns:a16="http://schemas.microsoft.com/office/drawing/2014/main" id="{6D37B920-999B-CEC6-5CAA-EADC69462D46}"/>
              </a:ext>
            </a:extLst>
          </p:cNvPr>
          <p:cNvSpPr/>
          <p:nvPr userDrawn="1"/>
        </p:nvSpPr>
        <p:spPr bwMode="auto">
          <a:xfrm>
            <a:off x="155340" y="108000"/>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778434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4122" name="Rectangle 26"/>
          <p:cNvSpPr>
            <a:spLocks noGrp="1" noChangeArrowheads="1"/>
          </p:cNvSpPr>
          <p:nvPr>
            <p:ph type="body" idx="1"/>
          </p:nvPr>
        </p:nvSpPr>
        <p:spPr bwMode="auto">
          <a:xfrm>
            <a:off x="360000" y="1043735"/>
            <a:ext cx="11556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p>
        </p:txBody>
      </p:sp>
      <p:sp>
        <p:nvSpPr>
          <p:cNvPr id="4125" name="Rectangle 29"/>
          <p:cNvSpPr>
            <a:spLocks noGrp="1" noChangeArrowheads="1"/>
          </p:cNvSpPr>
          <p:nvPr>
            <p:ph type="sldNum" sz="quarter" idx="4"/>
          </p:nvPr>
        </p:nvSpPr>
        <p:spPr bwMode="auto">
          <a:xfrm>
            <a:off x="1113656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pPr/>
              <a:t>‹#›</a:t>
            </a:fld>
            <a:endParaRPr lang="en-US" altLang="zh-CN"/>
          </a:p>
        </p:txBody>
      </p:sp>
      <p:grpSp>
        <p:nvGrpSpPr>
          <p:cNvPr id="2" name="组合 1">
            <a:extLst>
              <a:ext uri="{FF2B5EF4-FFF2-40B4-BE49-F238E27FC236}">
                <a16:creationId xmlns:a16="http://schemas.microsoft.com/office/drawing/2014/main" id="{C97C6F2A-58FC-DA1E-64BA-12E37F77A954}"/>
              </a:ext>
            </a:extLst>
          </p:cNvPr>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824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43735"/>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extLst>
      <p:ext uri="{BB962C8B-B14F-4D97-AF65-F5344CB8AC3E}">
        <p14:creationId xmlns:p14="http://schemas.microsoft.com/office/powerpoint/2010/main" val="140820376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9" r:id="rId10"/>
    <p:sldLayoutId id="2147483726" r:id="rId11"/>
    <p:sldLayoutId id="2147483727" r:id="rId12"/>
    <p:sldLayoutId id="2147483728" r:id="rId13"/>
  </p:sldLayoutIdLst>
  <p:hf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slide" Target="slide7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35.tiff"/></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36.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9.xml"/><Relationship Id="rId1" Type="http://schemas.openxmlformats.org/officeDocument/2006/relationships/slideLayout" Target="../slideLayouts/slideLayout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tif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3" Type="http://schemas.openxmlformats.org/officeDocument/2006/relationships/image" Target="../media/image48.tiff"/><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tif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image" Target="../media/image53.tiff"/><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54.tiff"/><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slide" Target="slide4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image" Target="../media/image55.tiff"/><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3" Type="http://schemas.openxmlformats.org/officeDocument/2006/relationships/image" Target="../media/image60.tiff"/><Relationship Id="rId2" Type="http://schemas.openxmlformats.org/officeDocument/2006/relationships/notesSlide" Target="../notesSlides/notesSlide57.xml"/><Relationship Id="rId1" Type="http://schemas.openxmlformats.org/officeDocument/2006/relationships/slideLayout" Target="../slideLayouts/slideLayout9.xml"/><Relationship Id="rId4" Type="http://schemas.openxmlformats.org/officeDocument/2006/relationships/slide" Target="slide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E5CD31-9341-4B7A-9E8D-89A4E5DD982A}"/>
              </a:ext>
            </a:extLst>
          </p:cNvPr>
          <p:cNvSpPr>
            <a:spLocks noGrp="1"/>
          </p:cNvSpPr>
          <p:nvPr>
            <p:ph type="ctrTitle"/>
          </p:nvPr>
        </p:nvSpPr>
        <p:spPr/>
        <p:txBody>
          <a:bodyPr/>
          <a:lstStyle/>
          <a:p>
            <a:r>
              <a:rPr lang="en-US" altLang="zh-CN" sz="4800" dirty="0"/>
              <a:t>Chapter 11</a:t>
            </a:r>
            <a:br>
              <a:rPr lang="en-US" altLang="zh-CN" sz="4800" dirty="0"/>
            </a:br>
            <a:r>
              <a:rPr lang="en-US" altLang="zh-CN" sz="4800" dirty="0"/>
              <a:t>File-System Implementation</a:t>
            </a:r>
            <a:endParaRPr lang="zh-CN" altLang="en-US" sz="8000" dirty="0"/>
          </a:p>
        </p:txBody>
      </p:sp>
      <p:sp>
        <p:nvSpPr>
          <p:cNvPr id="3" name="日期占位符 2">
            <a:extLst>
              <a:ext uri="{FF2B5EF4-FFF2-40B4-BE49-F238E27FC236}">
                <a16:creationId xmlns:a16="http://schemas.microsoft.com/office/drawing/2014/main" id="{D605855D-E118-48F1-FECA-70B1F8284B3C}"/>
              </a:ext>
            </a:extLst>
          </p:cNvPr>
          <p:cNvSpPr>
            <a:spLocks noGrp="1"/>
          </p:cNvSpPr>
          <p:nvPr>
            <p:ph type="dt" sz="half" idx="10"/>
          </p:nvPr>
        </p:nvSpPr>
        <p:spPr/>
        <p:txBody>
          <a:bodyPr/>
          <a:lstStyle/>
          <a:p>
            <a:fld id="{D86E45D2-B57D-48BC-B332-9128659E7A37}" type="datetime3">
              <a:rPr lang="zh-CN" altLang="en-US" smtClean="0"/>
              <a:t>2024年9月3日星期二</a:t>
            </a:fld>
            <a:endParaRPr lang="zh-CN" altLang="en-US" dirty="0"/>
          </a:p>
        </p:txBody>
      </p:sp>
    </p:spTree>
    <p:extLst>
      <p:ext uri="{BB962C8B-B14F-4D97-AF65-F5344CB8AC3E}">
        <p14:creationId xmlns:p14="http://schemas.microsoft.com/office/powerpoint/2010/main" val="2490783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dirty="0"/>
              <a:t>On-disk File System Structures</a:t>
            </a:r>
          </a:p>
        </p:txBody>
      </p:sp>
      <p:sp>
        <p:nvSpPr>
          <p:cNvPr id="182275" name="Rectangle 3"/>
          <p:cNvSpPr>
            <a:spLocks noGrp="1" noChangeArrowheads="1"/>
          </p:cNvSpPr>
          <p:nvPr>
            <p:ph idx="1"/>
          </p:nvPr>
        </p:nvSpPr>
        <p:spPr/>
        <p:txBody>
          <a:bodyPr>
            <a:normAutofit/>
          </a:bodyPr>
          <a:lstStyle/>
          <a:p>
            <a:pPr>
              <a:spcBef>
                <a:spcPts val="600"/>
              </a:spcBef>
            </a:pPr>
            <a:r>
              <a:rPr lang="en-US" altLang="zh-CN" dirty="0"/>
              <a:t>On-disk, the file system may contain: </a:t>
            </a:r>
          </a:p>
          <a:p>
            <a:pPr lvl="1">
              <a:spcBef>
                <a:spcPts val="600"/>
              </a:spcBef>
            </a:pPr>
            <a:r>
              <a:rPr lang="en-US" altLang="zh-CN" dirty="0"/>
              <a:t>information about how to boot an operating system stored there</a:t>
            </a:r>
          </a:p>
          <a:p>
            <a:pPr lvl="1">
              <a:spcBef>
                <a:spcPts val="600"/>
              </a:spcBef>
            </a:pPr>
            <a:r>
              <a:rPr lang="en-US" altLang="zh-CN" dirty="0"/>
              <a:t>the total number of blocks, the number and location of free blocks</a:t>
            </a:r>
          </a:p>
          <a:p>
            <a:pPr lvl="1">
              <a:spcBef>
                <a:spcPts val="600"/>
              </a:spcBef>
            </a:pPr>
            <a:r>
              <a:rPr lang="en-US" altLang="zh-CN" dirty="0"/>
              <a:t>the directory structure</a:t>
            </a:r>
          </a:p>
          <a:p>
            <a:pPr lvl="1">
              <a:spcBef>
                <a:spcPts val="600"/>
              </a:spcBef>
            </a:pPr>
            <a:r>
              <a:rPr lang="en-US" altLang="zh-CN" dirty="0"/>
              <a:t>individual files</a:t>
            </a:r>
          </a:p>
          <a:p>
            <a:pPr>
              <a:spcBef>
                <a:spcPts val="600"/>
              </a:spcBef>
            </a:pPr>
            <a:r>
              <a:rPr lang="en-US" altLang="zh-CN" dirty="0"/>
              <a:t>On-disk structures</a:t>
            </a:r>
          </a:p>
          <a:p>
            <a:pPr lvl="1">
              <a:spcBef>
                <a:spcPts val="600"/>
              </a:spcBef>
            </a:pPr>
            <a:r>
              <a:rPr lang="en-US" altLang="zh-CN" dirty="0"/>
              <a:t>A </a:t>
            </a:r>
            <a:r>
              <a:rPr lang="en-US" altLang="zh-CN" dirty="0">
                <a:solidFill>
                  <a:srgbClr val="0000FF"/>
                </a:solidFill>
              </a:rPr>
              <a:t>boot control block </a:t>
            </a:r>
            <a:r>
              <a:rPr lang="en-US" altLang="zh-CN" dirty="0"/>
              <a:t>(per volume), typically 1</a:t>
            </a:r>
            <a:r>
              <a:rPr lang="en-US" altLang="zh-CN" baseline="30000" dirty="0"/>
              <a:t>st</a:t>
            </a:r>
            <a:r>
              <a:rPr lang="en-US" altLang="zh-CN" dirty="0"/>
              <a:t> block of a volume.</a:t>
            </a:r>
          </a:p>
          <a:p>
            <a:pPr lvl="2">
              <a:spcBef>
                <a:spcPts val="600"/>
              </a:spcBef>
            </a:pPr>
            <a:r>
              <a:rPr lang="en-US" altLang="zh-CN" dirty="0"/>
              <a:t>In UFS -- </a:t>
            </a:r>
            <a:r>
              <a:rPr lang="en-US" altLang="zh-CN" dirty="0">
                <a:solidFill>
                  <a:srgbClr val="0000FF"/>
                </a:solidFill>
              </a:rPr>
              <a:t>boot block</a:t>
            </a:r>
            <a:r>
              <a:rPr lang="en-US" altLang="zh-CN" dirty="0"/>
              <a:t>,   In NTFS -- </a:t>
            </a:r>
            <a:r>
              <a:rPr lang="en-US" altLang="zh-CN" dirty="0">
                <a:solidFill>
                  <a:srgbClr val="0000FF"/>
                </a:solidFill>
              </a:rPr>
              <a:t>partition boot sector</a:t>
            </a:r>
          </a:p>
          <a:p>
            <a:pPr lvl="1">
              <a:spcBef>
                <a:spcPts val="600"/>
              </a:spcBef>
            </a:pPr>
            <a:r>
              <a:rPr lang="en-US" altLang="zh-CN" dirty="0"/>
              <a:t>A </a:t>
            </a:r>
            <a:r>
              <a:rPr lang="en-US" altLang="zh-CN" dirty="0">
                <a:solidFill>
                  <a:srgbClr val="0000FF"/>
                </a:solidFill>
              </a:rPr>
              <a:t>volume/partition control block </a:t>
            </a:r>
            <a:r>
              <a:rPr lang="en-US" altLang="zh-CN" dirty="0"/>
              <a:t>(per volume)</a:t>
            </a:r>
          </a:p>
          <a:p>
            <a:pPr lvl="2">
              <a:spcBef>
                <a:spcPts val="600"/>
              </a:spcBef>
            </a:pPr>
            <a:r>
              <a:rPr lang="en-US" altLang="zh-CN" dirty="0"/>
              <a:t>Details, the number of blocks, block size, free-block count and </a:t>
            </a:r>
            <a:br>
              <a:rPr lang="en-US" altLang="zh-CN" dirty="0"/>
            </a:br>
            <a:r>
              <a:rPr lang="en-US" altLang="zh-CN" dirty="0"/>
              <a:t>free-block pointers, free-FCB count and free-FCB pointers.</a:t>
            </a:r>
          </a:p>
          <a:p>
            <a:pPr lvl="2">
              <a:spcBef>
                <a:spcPts val="600"/>
              </a:spcBef>
            </a:pPr>
            <a:r>
              <a:rPr lang="en-US" altLang="zh-CN" dirty="0"/>
              <a:t>In UFS -- </a:t>
            </a:r>
            <a:r>
              <a:rPr lang="en-US" altLang="zh-CN" dirty="0">
                <a:solidFill>
                  <a:srgbClr val="0000FF"/>
                </a:solidFill>
              </a:rPr>
              <a:t>superblock</a:t>
            </a:r>
            <a:r>
              <a:rPr lang="en-US" altLang="zh-CN" dirty="0"/>
              <a:t>,   In NTFS -- </a:t>
            </a:r>
            <a:r>
              <a:rPr lang="en-US" altLang="zh-CN" dirty="0">
                <a:solidFill>
                  <a:srgbClr val="0000FF"/>
                </a:solidFill>
              </a:rPr>
              <a:t>Master File Table</a:t>
            </a:r>
          </a:p>
        </p:txBody>
      </p:sp>
      <p:sp>
        <p:nvSpPr>
          <p:cNvPr id="4" name="灯片编号占位符 3"/>
          <p:cNvSpPr>
            <a:spLocks noGrp="1"/>
          </p:cNvSpPr>
          <p:nvPr>
            <p:ph type="sldNum" sz="quarter" idx="10"/>
          </p:nvPr>
        </p:nvSpPr>
        <p:spPr/>
        <p:txBody>
          <a:bodyPr/>
          <a:lstStyle/>
          <a:p>
            <a:fld id="{1A686C01-B158-4F57-AC24-BF4384A6E863}" type="slidenum">
              <a:rPr lang="en-US" altLang="zh-CN"/>
              <a:pPr/>
              <a:t>10</a:t>
            </a:fld>
            <a:endParaRPr lang="en-US" altLang="zh-CN"/>
          </a:p>
        </p:txBody>
      </p:sp>
    </p:spTree>
    <p:extLst>
      <p:ext uri="{BB962C8B-B14F-4D97-AF65-F5344CB8AC3E}">
        <p14:creationId xmlns:p14="http://schemas.microsoft.com/office/powerpoint/2010/main" val="943736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wipe(left)">
                                      <p:cBhvr>
                                        <p:cTn id="7" dur="500"/>
                                        <p:tgtEl>
                                          <p:spTgt spid="1822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75">
                                            <p:txEl>
                                              <p:pRg st="1" end="1"/>
                                            </p:txEl>
                                          </p:spTgt>
                                        </p:tgtEl>
                                        <p:attrNameLst>
                                          <p:attrName>style.visibility</p:attrName>
                                        </p:attrNameLst>
                                      </p:cBhvr>
                                      <p:to>
                                        <p:strVal val="visible"/>
                                      </p:to>
                                    </p:set>
                                    <p:animEffect transition="in" filter="wipe(left)">
                                      <p:cBhvr>
                                        <p:cTn id="10" dur="500"/>
                                        <p:tgtEl>
                                          <p:spTgt spid="1822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Effect transition="in" filter="wipe(left)">
                                      <p:cBhvr>
                                        <p:cTn id="13" dur="500"/>
                                        <p:tgtEl>
                                          <p:spTgt spid="18227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2275">
                                            <p:txEl>
                                              <p:pRg st="3" end="3"/>
                                            </p:txEl>
                                          </p:spTgt>
                                        </p:tgtEl>
                                        <p:attrNameLst>
                                          <p:attrName>style.visibility</p:attrName>
                                        </p:attrNameLst>
                                      </p:cBhvr>
                                      <p:to>
                                        <p:strVal val="visible"/>
                                      </p:to>
                                    </p:set>
                                    <p:animEffect transition="in" filter="wipe(left)">
                                      <p:cBhvr>
                                        <p:cTn id="16" dur="500"/>
                                        <p:tgtEl>
                                          <p:spTgt spid="18227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2275">
                                            <p:txEl>
                                              <p:pRg st="4" end="4"/>
                                            </p:txEl>
                                          </p:spTgt>
                                        </p:tgtEl>
                                        <p:attrNameLst>
                                          <p:attrName>style.visibility</p:attrName>
                                        </p:attrNameLst>
                                      </p:cBhvr>
                                      <p:to>
                                        <p:strVal val="visible"/>
                                      </p:to>
                                    </p:set>
                                    <p:animEffect transition="in" filter="wipe(left)">
                                      <p:cBhvr>
                                        <p:cTn id="19" dur="500"/>
                                        <p:tgtEl>
                                          <p:spTgt spid="18227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82275">
                                            <p:txEl>
                                              <p:pRg st="5" end="5"/>
                                            </p:txEl>
                                          </p:spTgt>
                                        </p:tgtEl>
                                        <p:attrNameLst>
                                          <p:attrName>style.visibility</p:attrName>
                                        </p:attrNameLst>
                                      </p:cBhvr>
                                      <p:to>
                                        <p:strVal val="visible"/>
                                      </p:to>
                                    </p:set>
                                    <p:animEffect transition="in" filter="wipe(left)">
                                      <p:cBhvr>
                                        <p:cTn id="24" dur="500"/>
                                        <p:tgtEl>
                                          <p:spTgt spid="1822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2275">
                                            <p:txEl>
                                              <p:pRg st="6" end="6"/>
                                            </p:txEl>
                                          </p:spTgt>
                                        </p:tgtEl>
                                        <p:attrNameLst>
                                          <p:attrName>style.visibility</p:attrName>
                                        </p:attrNameLst>
                                      </p:cBhvr>
                                      <p:to>
                                        <p:strVal val="visible"/>
                                      </p:to>
                                    </p:set>
                                    <p:animEffect transition="in" filter="wipe(left)">
                                      <p:cBhvr>
                                        <p:cTn id="27" dur="500"/>
                                        <p:tgtEl>
                                          <p:spTgt spid="18227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2275">
                                            <p:txEl>
                                              <p:pRg st="7" end="7"/>
                                            </p:txEl>
                                          </p:spTgt>
                                        </p:tgtEl>
                                        <p:attrNameLst>
                                          <p:attrName>style.visibility</p:attrName>
                                        </p:attrNameLst>
                                      </p:cBhvr>
                                      <p:to>
                                        <p:strVal val="visible"/>
                                      </p:to>
                                    </p:set>
                                    <p:animEffect transition="in" filter="wipe(left)">
                                      <p:cBhvr>
                                        <p:cTn id="30" dur="500"/>
                                        <p:tgtEl>
                                          <p:spTgt spid="18227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2275">
                                            <p:txEl>
                                              <p:pRg st="8" end="8"/>
                                            </p:txEl>
                                          </p:spTgt>
                                        </p:tgtEl>
                                        <p:attrNameLst>
                                          <p:attrName>style.visibility</p:attrName>
                                        </p:attrNameLst>
                                      </p:cBhvr>
                                      <p:to>
                                        <p:strVal val="visible"/>
                                      </p:to>
                                    </p:set>
                                    <p:animEffect transition="in" filter="wipe(left)">
                                      <p:cBhvr>
                                        <p:cTn id="33" dur="500"/>
                                        <p:tgtEl>
                                          <p:spTgt spid="182275">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82275">
                                            <p:txEl>
                                              <p:pRg st="9" end="9"/>
                                            </p:txEl>
                                          </p:spTgt>
                                        </p:tgtEl>
                                        <p:attrNameLst>
                                          <p:attrName>style.visibility</p:attrName>
                                        </p:attrNameLst>
                                      </p:cBhvr>
                                      <p:to>
                                        <p:strVal val="visible"/>
                                      </p:to>
                                    </p:set>
                                    <p:animEffect transition="in" filter="wipe(left)">
                                      <p:cBhvr>
                                        <p:cTn id="36" dur="500"/>
                                        <p:tgtEl>
                                          <p:spTgt spid="182275">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2275">
                                            <p:txEl>
                                              <p:pRg st="10" end="10"/>
                                            </p:txEl>
                                          </p:spTgt>
                                        </p:tgtEl>
                                        <p:attrNameLst>
                                          <p:attrName>style.visibility</p:attrName>
                                        </p:attrNameLst>
                                      </p:cBhvr>
                                      <p:to>
                                        <p:strVal val="visible"/>
                                      </p:to>
                                    </p:set>
                                    <p:animEffect transition="in" filter="wipe(left)">
                                      <p:cBhvr>
                                        <p:cTn id="39" dur="500"/>
                                        <p:tgtEl>
                                          <p:spTgt spid="1822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dirty="0"/>
              <a:t>On-disk File System Structures</a:t>
            </a:r>
          </a:p>
        </p:txBody>
      </p:sp>
      <p:sp>
        <p:nvSpPr>
          <p:cNvPr id="182275" name="Rectangle 3"/>
          <p:cNvSpPr>
            <a:spLocks noGrp="1" noChangeArrowheads="1"/>
          </p:cNvSpPr>
          <p:nvPr>
            <p:ph idx="1"/>
          </p:nvPr>
        </p:nvSpPr>
        <p:spPr/>
        <p:txBody>
          <a:bodyPr>
            <a:normAutofit/>
          </a:bodyPr>
          <a:lstStyle/>
          <a:p>
            <a:r>
              <a:rPr lang="en-US" altLang="zh-CN" dirty="0"/>
              <a:t>On-disk structures(Cont.)</a:t>
            </a:r>
          </a:p>
          <a:p>
            <a:pPr lvl="1"/>
            <a:r>
              <a:rPr lang="en-US" altLang="zh-CN" dirty="0"/>
              <a:t>A </a:t>
            </a:r>
            <a:r>
              <a:rPr lang="en-US" altLang="zh-CN" dirty="0">
                <a:solidFill>
                  <a:srgbClr val="0000FF"/>
                </a:solidFill>
              </a:rPr>
              <a:t>directory structure </a:t>
            </a:r>
            <a:r>
              <a:rPr lang="en-US" altLang="zh-CN" dirty="0"/>
              <a:t>(per file system)</a:t>
            </a:r>
          </a:p>
          <a:p>
            <a:pPr lvl="2"/>
            <a:r>
              <a:rPr lang="en-US" altLang="zh-CN" dirty="0"/>
              <a:t>In UFS --  file names and associated </a:t>
            </a:r>
            <a:r>
              <a:rPr lang="en-US" altLang="zh-CN" dirty="0" err="1">
                <a:solidFill>
                  <a:srgbClr val="0000FF"/>
                </a:solidFill>
              </a:rPr>
              <a:t>inode</a:t>
            </a:r>
            <a:r>
              <a:rPr lang="en-US" altLang="zh-CN" dirty="0"/>
              <a:t> numbers</a:t>
            </a:r>
          </a:p>
          <a:p>
            <a:pPr lvl="2"/>
            <a:r>
              <a:rPr lang="en-US" altLang="zh-CN" dirty="0"/>
              <a:t>In NTFS -- in Master File Table</a:t>
            </a:r>
          </a:p>
          <a:p>
            <a:pPr lvl="1"/>
            <a:r>
              <a:rPr lang="en-US" altLang="zh-CN" dirty="0"/>
              <a:t>A </a:t>
            </a:r>
            <a:r>
              <a:rPr lang="en-US" altLang="zh-CN" dirty="0">
                <a:solidFill>
                  <a:srgbClr val="0000FF"/>
                </a:solidFill>
              </a:rPr>
              <a:t>FCB</a:t>
            </a:r>
            <a:r>
              <a:rPr lang="en-US" altLang="zh-CN" dirty="0"/>
              <a:t> (per file)</a:t>
            </a:r>
          </a:p>
          <a:p>
            <a:pPr lvl="2"/>
            <a:r>
              <a:rPr lang="en-US" altLang="zh-CN" dirty="0"/>
              <a:t>storage structure consisting of information about a file, including ownership, permissions, and location of the file contents.</a:t>
            </a:r>
          </a:p>
          <a:p>
            <a:pPr lvl="2"/>
            <a:r>
              <a:rPr lang="en-US" altLang="zh-CN" dirty="0"/>
              <a:t>In UFS -- </a:t>
            </a:r>
            <a:r>
              <a:rPr lang="en-US" altLang="zh-CN" dirty="0" err="1">
                <a:solidFill>
                  <a:srgbClr val="0000FF"/>
                </a:solidFill>
              </a:rPr>
              <a:t>inode</a:t>
            </a:r>
            <a:r>
              <a:rPr lang="en-US" altLang="zh-CN" dirty="0"/>
              <a:t>    </a:t>
            </a:r>
            <a:br>
              <a:rPr lang="en-US" altLang="zh-CN" dirty="0"/>
            </a:br>
            <a:r>
              <a:rPr lang="en-US" altLang="zh-CN" dirty="0"/>
              <a:t>In NTFS -- Master File Table (relational database)</a:t>
            </a:r>
          </a:p>
          <a:p>
            <a:pPr lvl="2"/>
            <a:r>
              <a:rPr lang="en-US" altLang="zh-CN" dirty="0"/>
              <a:t>A Typical File-Control Block</a:t>
            </a:r>
          </a:p>
          <a:p>
            <a:endParaRPr lang="en-US" altLang="zh-CN" dirty="0"/>
          </a:p>
        </p:txBody>
      </p:sp>
      <p:sp>
        <p:nvSpPr>
          <p:cNvPr id="4" name="灯片编号占位符 3"/>
          <p:cNvSpPr>
            <a:spLocks noGrp="1"/>
          </p:cNvSpPr>
          <p:nvPr>
            <p:ph type="sldNum" sz="quarter" idx="10"/>
          </p:nvPr>
        </p:nvSpPr>
        <p:spPr/>
        <p:txBody>
          <a:bodyPr/>
          <a:lstStyle/>
          <a:p>
            <a:fld id="{1A686C01-B158-4F57-AC24-BF4384A6E863}" type="slidenum">
              <a:rPr lang="en-US" altLang="zh-CN"/>
              <a:pPr/>
              <a:t>11</a:t>
            </a:fld>
            <a:endParaRPr lang="en-US" altLang="zh-CN"/>
          </a:p>
        </p:txBody>
      </p:sp>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6320" y="4653188"/>
            <a:ext cx="4748080" cy="18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7370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Effect transition="in" filter="wipe(left)">
                                      <p:cBhvr>
                                        <p:cTn id="7" dur="500"/>
                                        <p:tgtEl>
                                          <p:spTgt spid="18227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75">
                                            <p:txEl>
                                              <p:pRg st="1" end="1"/>
                                            </p:txEl>
                                          </p:spTgt>
                                        </p:tgtEl>
                                        <p:attrNameLst>
                                          <p:attrName>style.visibility</p:attrName>
                                        </p:attrNameLst>
                                      </p:cBhvr>
                                      <p:to>
                                        <p:strVal val="visible"/>
                                      </p:to>
                                    </p:set>
                                    <p:animEffect transition="in" filter="wipe(left)">
                                      <p:cBhvr>
                                        <p:cTn id="10" dur="500"/>
                                        <p:tgtEl>
                                          <p:spTgt spid="18227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2275">
                                            <p:txEl>
                                              <p:pRg st="2" end="2"/>
                                            </p:txEl>
                                          </p:spTgt>
                                        </p:tgtEl>
                                        <p:attrNameLst>
                                          <p:attrName>style.visibility</p:attrName>
                                        </p:attrNameLst>
                                      </p:cBhvr>
                                      <p:to>
                                        <p:strVal val="visible"/>
                                      </p:to>
                                    </p:set>
                                    <p:animEffect transition="in" filter="wipe(left)">
                                      <p:cBhvr>
                                        <p:cTn id="13" dur="500"/>
                                        <p:tgtEl>
                                          <p:spTgt spid="18227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2275">
                                            <p:txEl>
                                              <p:pRg st="3" end="3"/>
                                            </p:txEl>
                                          </p:spTgt>
                                        </p:tgtEl>
                                        <p:attrNameLst>
                                          <p:attrName>style.visibility</p:attrName>
                                        </p:attrNameLst>
                                      </p:cBhvr>
                                      <p:to>
                                        <p:strVal val="visible"/>
                                      </p:to>
                                    </p:set>
                                    <p:animEffect transition="in" filter="wipe(left)">
                                      <p:cBhvr>
                                        <p:cTn id="16" dur="500"/>
                                        <p:tgtEl>
                                          <p:spTgt spid="18227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2275">
                                            <p:txEl>
                                              <p:pRg st="4" end="4"/>
                                            </p:txEl>
                                          </p:spTgt>
                                        </p:tgtEl>
                                        <p:attrNameLst>
                                          <p:attrName>style.visibility</p:attrName>
                                        </p:attrNameLst>
                                      </p:cBhvr>
                                      <p:to>
                                        <p:strVal val="visible"/>
                                      </p:to>
                                    </p:set>
                                    <p:animEffect transition="in" filter="wipe(left)">
                                      <p:cBhvr>
                                        <p:cTn id="21" dur="500"/>
                                        <p:tgtEl>
                                          <p:spTgt spid="18227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2275">
                                            <p:txEl>
                                              <p:pRg st="5" end="5"/>
                                            </p:txEl>
                                          </p:spTgt>
                                        </p:tgtEl>
                                        <p:attrNameLst>
                                          <p:attrName>style.visibility</p:attrName>
                                        </p:attrNameLst>
                                      </p:cBhvr>
                                      <p:to>
                                        <p:strVal val="visible"/>
                                      </p:to>
                                    </p:set>
                                    <p:animEffect transition="in" filter="wipe(left)">
                                      <p:cBhvr>
                                        <p:cTn id="24" dur="500"/>
                                        <p:tgtEl>
                                          <p:spTgt spid="1822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2275">
                                            <p:txEl>
                                              <p:pRg st="6" end="6"/>
                                            </p:txEl>
                                          </p:spTgt>
                                        </p:tgtEl>
                                        <p:attrNameLst>
                                          <p:attrName>style.visibility</p:attrName>
                                        </p:attrNameLst>
                                      </p:cBhvr>
                                      <p:to>
                                        <p:strVal val="visible"/>
                                      </p:to>
                                    </p:set>
                                    <p:animEffect transition="in" filter="wipe(left)">
                                      <p:cBhvr>
                                        <p:cTn id="27" dur="500"/>
                                        <p:tgtEl>
                                          <p:spTgt spid="18227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2275">
                                            <p:txEl>
                                              <p:pRg st="7" end="7"/>
                                            </p:txEl>
                                          </p:spTgt>
                                        </p:tgtEl>
                                        <p:attrNameLst>
                                          <p:attrName>style.visibility</p:attrName>
                                        </p:attrNameLst>
                                      </p:cBhvr>
                                      <p:to>
                                        <p:strVal val="visible"/>
                                      </p:to>
                                    </p:set>
                                    <p:animEffect transition="in" filter="wipe(left)">
                                      <p:cBhvr>
                                        <p:cTn id="32" dur="500"/>
                                        <p:tgtEl>
                                          <p:spTgt spid="182275">
                                            <p:txEl>
                                              <p:pRg st="7" end="7"/>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7173"/>
                                        </p:tgtEl>
                                        <p:attrNameLst>
                                          <p:attrName>style.visibility</p:attrName>
                                        </p:attrNameLst>
                                      </p:cBhvr>
                                      <p:to>
                                        <p:strVal val="visible"/>
                                      </p:to>
                                    </p:set>
                                    <p:animEffect transition="in" filter="wipe(left)">
                                      <p:cBhvr>
                                        <p:cTn id="36"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zh-CN" dirty="0"/>
              <a:t>In-Memory File System Structures</a:t>
            </a:r>
            <a:endParaRPr lang="en-US" altLang="zh-CN" sz="3200" dirty="0"/>
          </a:p>
        </p:txBody>
      </p:sp>
      <p:sp>
        <p:nvSpPr>
          <p:cNvPr id="184323" name="Rectangle 3"/>
          <p:cNvSpPr>
            <a:spLocks noGrp="1" noChangeArrowheads="1"/>
          </p:cNvSpPr>
          <p:nvPr>
            <p:ph idx="1"/>
          </p:nvPr>
        </p:nvSpPr>
        <p:spPr/>
        <p:txBody>
          <a:bodyPr>
            <a:normAutofit/>
          </a:bodyPr>
          <a:lstStyle/>
          <a:p>
            <a:pPr>
              <a:spcBef>
                <a:spcPts val="300"/>
              </a:spcBef>
            </a:pPr>
            <a:r>
              <a:rPr lang="en-US" altLang="zh-CN" dirty="0"/>
              <a:t>Used for: </a:t>
            </a:r>
          </a:p>
          <a:p>
            <a:pPr lvl="1">
              <a:spcBef>
                <a:spcPts val="300"/>
              </a:spcBef>
            </a:pPr>
            <a:r>
              <a:rPr lang="en-US" altLang="zh-CN" dirty="0"/>
              <a:t>file-system management</a:t>
            </a:r>
          </a:p>
          <a:p>
            <a:pPr lvl="1">
              <a:spcBef>
                <a:spcPts val="300"/>
              </a:spcBef>
            </a:pPr>
            <a:r>
              <a:rPr lang="en-US" altLang="zh-CN" dirty="0"/>
              <a:t>Performance improvement via caching</a:t>
            </a:r>
          </a:p>
          <a:p>
            <a:pPr>
              <a:spcBef>
                <a:spcPts val="300"/>
              </a:spcBef>
            </a:pPr>
            <a:r>
              <a:rPr lang="en-US" altLang="zh-CN" dirty="0"/>
              <a:t>In-memory structures</a:t>
            </a:r>
          </a:p>
          <a:p>
            <a:pPr lvl="1">
              <a:spcBef>
                <a:spcPts val="300"/>
              </a:spcBef>
            </a:pPr>
            <a:r>
              <a:rPr lang="en-US" altLang="zh-CN" dirty="0"/>
              <a:t>An in-memory </a:t>
            </a:r>
            <a:r>
              <a:rPr lang="en-US" altLang="zh-CN" dirty="0">
                <a:solidFill>
                  <a:srgbClr val="0000FF"/>
                </a:solidFill>
              </a:rPr>
              <a:t>mount table </a:t>
            </a:r>
            <a:r>
              <a:rPr lang="en-US" altLang="zh-CN" dirty="0"/>
              <a:t>(partition table)</a:t>
            </a:r>
          </a:p>
          <a:p>
            <a:pPr lvl="2">
              <a:spcBef>
                <a:spcPts val="300"/>
              </a:spcBef>
            </a:pPr>
            <a:r>
              <a:rPr lang="en-US" altLang="en-US" dirty="0"/>
              <a:t>storing file system mounts, mount points, file system types.</a:t>
            </a:r>
            <a:endParaRPr lang="en-US" altLang="zh-CN" dirty="0"/>
          </a:p>
          <a:p>
            <a:pPr lvl="1">
              <a:spcBef>
                <a:spcPts val="300"/>
              </a:spcBef>
            </a:pPr>
            <a:r>
              <a:rPr lang="en-US" altLang="zh-CN" dirty="0"/>
              <a:t>An in-memory </a:t>
            </a:r>
            <a:r>
              <a:rPr lang="en-US" altLang="zh-CN" dirty="0">
                <a:solidFill>
                  <a:srgbClr val="0000FF"/>
                </a:solidFill>
              </a:rPr>
              <a:t>directory structure cache</a:t>
            </a:r>
          </a:p>
          <a:p>
            <a:pPr lvl="1">
              <a:spcBef>
                <a:spcPts val="300"/>
              </a:spcBef>
            </a:pPr>
            <a:r>
              <a:rPr lang="en-US" altLang="zh-CN" dirty="0"/>
              <a:t>The </a:t>
            </a:r>
            <a:r>
              <a:rPr lang="en-US" altLang="zh-CN" dirty="0">
                <a:solidFill>
                  <a:srgbClr val="0000FF"/>
                </a:solidFill>
              </a:rPr>
              <a:t>system-wide open-file table</a:t>
            </a:r>
            <a:r>
              <a:rPr lang="zh-CN" altLang="en-US" dirty="0">
                <a:solidFill>
                  <a:srgbClr val="0000FF"/>
                </a:solidFill>
              </a:rPr>
              <a:t>（</a:t>
            </a:r>
            <a:r>
              <a:rPr lang="en-US" altLang="zh-CN" dirty="0"/>
              <a:t>one table for the system</a:t>
            </a:r>
            <a:r>
              <a:rPr lang="zh-CN" altLang="en-US" dirty="0">
                <a:solidFill>
                  <a:srgbClr val="0000FF"/>
                </a:solidFill>
              </a:rPr>
              <a:t>）</a:t>
            </a:r>
            <a:endParaRPr lang="en-US" altLang="zh-CN" dirty="0">
              <a:solidFill>
                <a:srgbClr val="0000FF"/>
              </a:solidFill>
            </a:endParaRPr>
          </a:p>
          <a:p>
            <a:pPr lvl="2">
              <a:spcBef>
                <a:spcPts val="300"/>
              </a:spcBef>
            </a:pPr>
            <a:r>
              <a:rPr lang="en-US" altLang="zh-CN" dirty="0"/>
              <a:t>Contains a copy of the FCB of each open file</a:t>
            </a:r>
          </a:p>
          <a:p>
            <a:pPr lvl="2">
              <a:spcBef>
                <a:spcPts val="300"/>
              </a:spcBef>
            </a:pPr>
            <a:r>
              <a:rPr lang="en-US" altLang="zh-CN" dirty="0"/>
              <a:t>One entry for each open file</a:t>
            </a:r>
          </a:p>
          <a:p>
            <a:pPr lvl="1">
              <a:spcBef>
                <a:spcPts val="300"/>
              </a:spcBef>
            </a:pPr>
            <a:r>
              <a:rPr lang="en-US" altLang="zh-CN" dirty="0"/>
              <a:t>The </a:t>
            </a:r>
            <a:r>
              <a:rPr lang="en-US" altLang="zh-CN" dirty="0">
                <a:solidFill>
                  <a:srgbClr val="0000FF"/>
                </a:solidFill>
              </a:rPr>
              <a:t>per-process open-file table</a:t>
            </a:r>
            <a:r>
              <a:rPr lang="zh-CN" altLang="en-US" dirty="0">
                <a:solidFill>
                  <a:srgbClr val="0000FF"/>
                </a:solidFill>
              </a:rPr>
              <a:t>（</a:t>
            </a:r>
            <a:r>
              <a:rPr lang="en-US" altLang="zh-CN" dirty="0"/>
              <a:t>One table per process </a:t>
            </a:r>
            <a:r>
              <a:rPr lang="zh-CN" altLang="en-US" dirty="0">
                <a:solidFill>
                  <a:srgbClr val="0000FF"/>
                </a:solidFill>
              </a:rPr>
              <a:t>）</a:t>
            </a:r>
            <a:endParaRPr lang="en-US" altLang="zh-CN" dirty="0">
              <a:solidFill>
                <a:srgbClr val="0000FF"/>
              </a:solidFill>
            </a:endParaRPr>
          </a:p>
          <a:p>
            <a:pPr lvl="2">
              <a:spcBef>
                <a:spcPts val="300"/>
              </a:spcBef>
            </a:pPr>
            <a:r>
              <a:rPr lang="en-US" altLang="zh-CN" dirty="0"/>
              <a:t>Contains a pointer to the appropriate entry in the system-wide open-file table.</a:t>
            </a:r>
          </a:p>
          <a:p>
            <a:pPr lvl="2">
              <a:spcBef>
                <a:spcPts val="300"/>
              </a:spcBef>
            </a:pPr>
            <a:r>
              <a:rPr lang="en-US" altLang="zh-CN" dirty="0"/>
              <a:t>One entry for each file opened by the process</a:t>
            </a:r>
          </a:p>
          <a:p>
            <a:pPr lvl="1">
              <a:spcBef>
                <a:spcPts val="300"/>
              </a:spcBef>
            </a:pPr>
            <a:r>
              <a:rPr lang="en-US" altLang="en-US" dirty="0">
                <a:solidFill>
                  <a:srgbClr val="0000FF"/>
                </a:solidFill>
              </a:rPr>
              <a:t>buffers</a:t>
            </a:r>
            <a:r>
              <a:rPr lang="en-US" altLang="en-US" dirty="0"/>
              <a:t> hold data blocks from secondary storage.</a:t>
            </a:r>
            <a:endParaRPr lang="en-US" altLang="zh-CN" dirty="0"/>
          </a:p>
        </p:txBody>
      </p:sp>
      <p:sp>
        <p:nvSpPr>
          <p:cNvPr id="4" name="灯片编号占位符 3"/>
          <p:cNvSpPr>
            <a:spLocks noGrp="1"/>
          </p:cNvSpPr>
          <p:nvPr>
            <p:ph type="sldNum" sz="quarter" idx="10"/>
          </p:nvPr>
        </p:nvSpPr>
        <p:spPr/>
        <p:txBody>
          <a:bodyPr/>
          <a:lstStyle/>
          <a:p>
            <a:fld id="{07696A3B-126F-4B65-89FF-40BA273ABBDB}" type="slidenum">
              <a:rPr lang="en-US" altLang="zh-CN"/>
              <a:pPr/>
              <a:t>12</a:t>
            </a:fld>
            <a:endParaRPr lang="en-US" altLang="zh-CN"/>
          </a:p>
        </p:txBody>
      </p:sp>
    </p:spTree>
    <p:extLst>
      <p:ext uri="{BB962C8B-B14F-4D97-AF65-F5344CB8AC3E}">
        <p14:creationId xmlns:p14="http://schemas.microsoft.com/office/powerpoint/2010/main" val="215405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animEffect transition="in" filter="wipe(left)">
                                      <p:cBhvr>
                                        <p:cTn id="7" dur="500"/>
                                        <p:tgtEl>
                                          <p:spTgt spid="18432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4323">
                                            <p:txEl>
                                              <p:pRg st="1" end="1"/>
                                            </p:txEl>
                                          </p:spTgt>
                                        </p:tgtEl>
                                        <p:attrNameLst>
                                          <p:attrName>style.visibility</p:attrName>
                                        </p:attrNameLst>
                                      </p:cBhvr>
                                      <p:to>
                                        <p:strVal val="visible"/>
                                      </p:to>
                                    </p:set>
                                    <p:animEffect transition="in" filter="wipe(left)">
                                      <p:cBhvr>
                                        <p:cTn id="10" dur="500"/>
                                        <p:tgtEl>
                                          <p:spTgt spid="18432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4323">
                                            <p:txEl>
                                              <p:pRg st="2" end="2"/>
                                            </p:txEl>
                                          </p:spTgt>
                                        </p:tgtEl>
                                        <p:attrNameLst>
                                          <p:attrName>style.visibility</p:attrName>
                                        </p:attrNameLst>
                                      </p:cBhvr>
                                      <p:to>
                                        <p:strVal val="visible"/>
                                      </p:to>
                                    </p:set>
                                    <p:animEffect transition="in" filter="wipe(left)">
                                      <p:cBhvr>
                                        <p:cTn id="13" dur="500"/>
                                        <p:tgtEl>
                                          <p:spTgt spid="18432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4323">
                                            <p:txEl>
                                              <p:pRg st="3" end="3"/>
                                            </p:txEl>
                                          </p:spTgt>
                                        </p:tgtEl>
                                        <p:attrNameLst>
                                          <p:attrName>style.visibility</p:attrName>
                                        </p:attrNameLst>
                                      </p:cBhvr>
                                      <p:to>
                                        <p:strVal val="visible"/>
                                      </p:to>
                                    </p:set>
                                    <p:animEffect transition="in" filter="wipe(left)">
                                      <p:cBhvr>
                                        <p:cTn id="18" dur="500"/>
                                        <p:tgtEl>
                                          <p:spTgt spid="18432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84323">
                                            <p:txEl>
                                              <p:pRg st="4" end="4"/>
                                            </p:txEl>
                                          </p:spTgt>
                                        </p:tgtEl>
                                        <p:attrNameLst>
                                          <p:attrName>style.visibility</p:attrName>
                                        </p:attrNameLst>
                                      </p:cBhvr>
                                      <p:to>
                                        <p:strVal val="visible"/>
                                      </p:to>
                                    </p:set>
                                    <p:animEffect transition="in" filter="wipe(left)">
                                      <p:cBhvr>
                                        <p:cTn id="21" dur="500"/>
                                        <p:tgtEl>
                                          <p:spTgt spid="18432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4323">
                                            <p:txEl>
                                              <p:pRg st="5" end="5"/>
                                            </p:txEl>
                                          </p:spTgt>
                                        </p:tgtEl>
                                        <p:attrNameLst>
                                          <p:attrName>style.visibility</p:attrName>
                                        </p:attrNameLst>
                                      </p:cBhvr>
                                      <p:to>
                                        <p:strVal val="visible"/>
                                      </p:to>
                                    </p:set>
                                    <p:animEffect transition="in" filter="wipe(left)">
                                      <p:cBhvr>
                                        <p:cTn id="24" dur="500"/>
                                        <p:tgtEl>
                                          <p:spTgt spid="18432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4323">
                                            <p:txEl>
                                              <p:pRg st="6" end="6"/>
                                            </p:txEl>
                                          </p:spTgt>
                                        </p:tgtEl>
                                        <p:attrNameLst>
                                          <p:attrName>style.visibility</p:attrName>
                                        </p:attrNameLst>
                                      </p:cBhvr>
                                      <p:to>
                                        <p:strVal val="visible"/>
                                      </p:to>
                                    </p:set>
                                    <p:animEffect transition="in" filter="wipe(left)">
                                      <p:cBhvr>
                                        <p:cTn id="27" dur="500"/>
                                        <p:tgtEl>
                                          <p:spTgt spid="18432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84323">
                                            <p:txEl>
                                              <p:pRg st="7" end="7"/>
                                            </p:txEl>
                                          </p:spTgt>
                                        </p:tgtEl>
                                        <p:attrNameLst>
                                          <p:attrName>style.visibility</p:attrName>
                                        </p:attrNameLst>
                                      </p:cBhvr>
                                      <p:to>
                                        <p:strVal val="visible"/>
                                      </p:to>
                                    </p:set>
                                    <p:animEffect transition="in" filter="wipe(left)">
                                      <p:cBhvr>
                                        <p:cTn id="30" dur="500"/>
                                        <p:tgtEl>
                                          <p:spTgt spid="18432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84323">
                                            <p:txEl>
                                              <p:pRg st="8" end="8"/>
                                            </p:txEl>
                                          </p:spTgt>
                                        </p:tgtEl>
                                        <p:attrNameLst>
                                          <p:attrName>style.visibility</p:attrName>
                                        </p:attrNameLst>
                                      </p:cBhvr>
                                      <p:to>
                                        <p:strVal val="visible"/>
                                      </p:to>
                                    </p:set>
                                    <p:animEffect transition="in" filter="wipe(left)">
                                      <p:cBhvr>
                                        <p:cTn id="33" dur="500"/>
                                        <p:tgtEl>
                                          <p:spTgt spid="18432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84323">
                                            <p:txEl>
                                              <p:pRg st="9" end="9"/>
                                            </p:txEl>
                                          </p:spTgt>
                                        </p:tgtEl>
                                        <p:attrNameLst>
                                          <p:attrName>style.visibility</p:attrName>
                                        </p:attrNameLst>
                                      </p:cBhvr>
                                      <p:to>
                                        <p:strVal val="visible"/>
                                      </p:to>
                                    </p:set>
                                    <p:animEffect transition="in" filter="wipe(left)">
                                      <p:cBhvr>
                                        <p:cTn id="36" dur="500"/>
                                        <p:tgtEl>
                                          <p:spTgt spid="18432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4323">
                                            <p:txEl>
                                              <p:pRg st="10" end="10"/>
                                            </p:txEl>
                                          </p:spTgt>
                                        </p:tgtEl>
                                        <p:attrNameLst>
                                          <p:attrName>style.visibility</p:attrName>
                                        </p:attrNameLst>
                                      </p:cBhvr>
                                      <p:to>
                                        <p:strVal val="visible"/>
                                      </p:to>
                                    </p:set>
                                    <p:animEffect transition="in" filter="wipe(left)">
                                      <p:cBhvr>
                                        <p:cTn id="39" dur="500"/>
                                        <p:tgtEl>
                                          <p:spTgt spid="184323">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84323">
                                            <p:txEl>
                                              <p:pRg st="11" end="11"/>
                                            </p:txEl>
                                          </p:spTgt>
                                        </p:tgtEl>
                                        <p:attrNameLst>
                                          <p:attrName>style.visibility</p:attrName>
                                        </p:attrNameLst>
                                      </p:cBhvr>
                                      <p:to>
                                        <p:strVal val="visible"/>
                                      </p:to>
                                    </p:set>
                                    <p:animEffect transition="in" filter="wipe(left)">
                                      <p:cBhvr>
                                        <p:cTn id="42" dur="500"/>
                                        <p:tgtEl>
                                          <p:spTgt spid="184323">
                                            <p:txEl>
                                              <p:pRg st="11" end="11"/>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84323">
                                            <p:txEl>
                                              <p:pRg st="12" end="12"/>
                                            </p:txEl>
                                          </p:spTgt>
                                        </p:tgtEl>
                                        <p:attrNameLst>
                                          <p:attrName>style.visibility</p:attrName>
                                        </p:attrNameLst>
                                      </p:cBhvr>
                                      <p:to>
                                        <p:strVal val="visible"/>
                                      </p:to>
                                    </p:set>
                                    <p:animEffect transition="in" filter="wipe(left)">
                                      <p:cBhvr>
                                        <p:cTn id="45" dur="500"/>
                                        <p:tgtEl>
                                          <p:spTgt spid="184323">
                                            <p:txEl>
                                              <p:pRg st="12" end="12"/>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84323">
                                            <p:txEl>
                                              <p:pRg st="13" end="13"/>
                                            </p:txEl>
                                          </p:spTgt>
                                        </p:tgtEl>
                                        <p:attrNameLst>
                                          <p:attrName>style.visibility</p:attrName>
                                        </p:attrNameLst>
                                      </p:cBhvr>
                                      <p:to>
                                        <p:strVal val="visible"/>
                                      </p:to>
                                    </p:set>
                                    <p:animEffect transition="in" filter="wipe(left)">
                                      <p:cBhvr>
                                        <p:cTn id="48" dur="500"/>
                                        <p:tgtEl>
                                          <p:spTgt spid="18432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796" y="3969060"/>
            <a:ext cx="5954155" cy="266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6370" name="Rectangle 2"/>
          <p:cNvSpPr>
            <a:spLocks noGrp="1" noChangeArrowheads="1"/>
          </p:cNvSpPr>
          <p:nvPr>
            <p:ph type="title"/>
          </p:nvPr>
        </p:nvSpPr>
        <p:spPr/>
        <p:txBody>
          <a:bodyPr/>
          <a:lstStyle/>
          <a:p>
            <a:r>
              <a:rPr lang="en-US" altLang="zh-CN" dirty="0"/>
              <a:t>In-Memory File System Structures</a:t>
            </a:r>
            <a:endParaRPr lang="en-US" altLang="zh-CN" sz="3200" dirty="0"/>
          </a:p>
        </p:txBody>
      </p:sp>
      <p:sp>
        <p:nvSpPr>
          <p:cNvPr id="103" name="灯片编号占位符 2"/>
          <p:cNvSpPr>
            <a:spLocks noGrp="1"/>
          </p:cNvSpPr>
          <p:nvPr>
            <p:ph type="sldNum" sz="quarter" idx="10"/>
          </p:nvPr>
        </p:nvSpPr>
        <p:spPr/>
        <p:txBody>
          <a:bodyPr/>
          <a:lstStyle/>
          <a:p>
            <a:fld id="{696A2C28-79EA-4622-ACC6-E8944488BE50}" type="slidenum">
              <a:rPr lang="en-US" altLang="zh-CN"/>
              <a:pPr/>
              <a:t>13</a:t>
            </a:fld>
            <a:endParaRPr lang="en-US" altLang="zh-CN"/>
          </a:p>
        </p:txBody>
      </p:sp>
      <p:pic>
        <p:nvPicPr>
          <p:cNvPr id="10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440" y="1091358"/>
            <a:ext cx="7920000" cy="2607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818086" y="3969061"/>
            <a:ext cx="407484" cy="461665"/>
          </a:xfrm>
          <a:prstGeom prst="rect">
            <a:avLst/>
          </a:prstGeom>
          <a:noFill/>
        </p:spPr>
        <p:txBody>
          <a:bodyPr wrap="none" rtlCol="0">
            <a:spAutoFit/>
          </a:bodyPr>
          <a:lstStyle/>
          <a:p>
            <a:r>
              <a:rPr lang="en-US" altLang="zh-CN" dirty="0"/>
              <a:t>A</a:t>
            </a:r>
            <a:endParaRPr lang="zh-CN" altLang="en-US" dirty="0"/>
          </a:p>
        </p:txBody>
      </p:sp>
      <p:sp>
        <p:nvSpPr>
          <p:cNvPr id="3" name="圆角矩形 2"/>
          <p:cNvSpPr/>
          <p:nvPr/>
        </p:nvSpPr>
        <p:spPr bwMode="auto">
          <a:xfrm>
            <a:off x="4160785" y="3924055"/>
            <a:ext cx="810090" cy="40775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grpSp>
        <p:nvGrpSpPr>
          <p:cNvPr id="14" name="组合 13"/>
          <p:cNvGrpSpPr/>
          <p:nvPr/>
        </p:nvGrpSpPr>
        <p:grpSpPr>
          <a:xfrm>
            <a:off x="2200401" y="3969060"/>
            <a:ext cx="2590454" cy="2700000"/>
            <a:chOff x="676401" y="3969060"/>
            <a:chExt cx="2590454" cy="2700000"/>
          </a:xfrm>
        </p:grpSpPr>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401" y="3969060"/>
              <a:ext cx="1915379" cy="27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组合 12"/>
            <p:cNvGrpSpPr/>
            <p:nvPr/>
          </p:nvGrpSpPr>
          <p:grpSpPr>
            <a:xfrm>
              <a:off x="2366755" y="4824155"/>
              <a:ext cx="900100" cy="675075"/>
              <a:chOff x="2366755" y="4824155"/>
              <a:chExt cx="900100" cy="675075"/>
            </a:xfrm>
          </p:grpSpPr>
          <p:cxnSp>
            <p:nvCxnSpPr>
              <p:cNvPr id="5" name="直接箭头连接符 4"/>
              <p:cNvCxnSpPr/>
              <p:nvPr/>
            </p:nvCxnSpPr>
            <p:spPr bwMode="auto">
              <a:xfrm>
                <a:off x="2978855" y="4824155"/>
                <a:ext cx="28800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bwMode="auto">
              <a:xfrm>
                <a:off x="2996825" y="4824155"/>
                <a:ext cx="0" cy="675075"/>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flipH="1">
                <a:off x="2366755" y="5499230"/>
                <a:ext cx="612000"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zh-CN" dirty="0"/>
              <a:t>In-Memory File System Structures</a:t>
            </a:r>
            <a:endParaRPr lang="en-US" altLang="zh-CN" sz="2800" dirty="0"/>
          </a:p>
        </p:txBody>
      </p:sp>
      <p:sp>
        <p:nvSpPr>
          <p:cNvPr id="103" name="灯片编号占位符 2"/>
          <p:cNvSpPr>
            <a:spLocks noGrp="1"/>
          </p:cNvSpPr>
          <p:nvPr>
            <p:ph type="sldNum" sz="quarter" idx="10"/>
          </p:nvPr>
        </p:nvSpPr>
        <p:spPr/>
        <p:txBody>
          <a:bodyPr/>
          <a:lstStyle/>
          <a:p>
            <a:fld id="{696A2C28-79EA-4622-ACC6-E8944488BE50}" type="slidenum">
              <a:rPr lang="en-US" altLang="zh-CN"/>
              <a:pPr/>
              <a:t>14</a:t>
            </a:fld>
            <a:endParaRPr lang="en-US" altLang="zh-CN"/>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283" y="1088741"/>
            <a:ext cx="8205192" cy="5535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1818086" y="1178751"/>
            <a:ext cx="407484" cy="461665"/>
          </a:xfrm>
          <a:prstGeom prst="rect">
            <a:avLst/>
          </a:prstGeom>
          <a:noFill/>
        </p:spPr>
        <p:txBody>
          <a:bodyPr wrap="none" rtlCol="0">
            <a:spAutoFit/>
          </a:bodyPr>
          <a:lstStyle/>
          <a:p>
            <a:r>
              <a:rPr lang="en-US" altLang="zh-CN" dirty="0"/>
              <a:t>A</a:t>
            </a:r>
            <a:endParaRPr lang="zh-CN" altLang="en-US" dirty="0"/>
          </a:p>
        </p:txBody>
      </p:sp>
      <p:sp>
        <p:nvSpPr>
          <p:cNvPr id="20" name="TextBox 19"/>
          <p:cNvSpPr txBox="1"/>
          <p:nvPr/>
        </p:nvSpPr>
        <p:spPr>
          <a:xfrm>
            <a:off x="1818086" y="4014066"/>
            <a:ext cx="389850" cy="461665"/>
          </a:xfrm>
          <a:prstGeom prst="rect">
            <a:avLst/>
          </a:prstGeom>
          <a:noFill/>
        </p:spPr>
        <p:txBody>
          <a:bodyPr wrap="none" rtlCol="0">
            <a:spAutoFit/>
          </a:bodyPr>
          <a:lstStyle/>
          <a:p>
            <a:r>
              <a:rPr lang="en-US" altLang="zh-CN" dirty="0"/>
              <a:t>B</a:t>
            </a:r>
            <a:endParaRPr lang="zh-CN" altLang="en-US" dirty="0"/>
          </a:p>
        </p:txBody>
      </p:sp>
      <p:sp>
        <p:nvSpPr>
          <p:cNvPr id="21" name="TextBox 20"/>
          <p:cNvSpPr txBox="1"/>
          <p:nvPr/>
        </p:nvSpPr>
        <p:spPr>
          <a:xfrm>
            <a:off x="6981818" y="2202251"/>
            <a:ext cx="338554" cy="461665"/>
          </a:xfrm>
          <a:prstGeom prst="rect">
            <a:avLst/>
          </a:prstGeom>
          <a:noFill/>
          <a:ln w="28575">
            <a:solidFill>
              <a:srgbClr val="FF0000"/>
            </a:solidFill>
          </a:ln>
        </p:spPr>
        <p:txBody>
          <a:bodyPr wrap="none" rtlCol="0">
            <a:spAutoFit/>
          </a:bodyPr>
          <a:lstStyle/>
          <a:p>
            <a:r>
              <a:rPr lang="en-US" altLang="zh-CN" dirty="0"/>
              <a:t>2</a:t>
            </a:r>
            <a:endParaRPr lang="zh-CN" altLang="en-US" dirty="0"/>
          </a:p>
        </p:txBody>
      </p:sp>
    </p:spTree>
    <p:extLst>
      <p:ext uri="{BB962C8B-B14F-4D97-AF65-F5344CB8AC3E}">
        <p14:creationId xmlns:p14="http://schemas.microsoft.com/office/powerpoint/2010/main" val="133945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dirty="0"/>
              <a:t>Partitions and Mounting</a:t>
            </a:r>
          </a:p>
        </p:txBody>
      </p:sp>
      <p:sp>
        <p:nvSpPr>
          <p:cNvPr id="188419" name="Rectangle 3"/>
          <p:cNvSpPr>
            <a:spLocks noGrp="1" noChangeArrowheads="1"/>
          </p:cNvSpPr>
          <p:nvPr>
            <p:ph idx="1"/>
          </p:nvPr>
        </p:nvSpPr>
        <p:spPr/>
        <p:txBody>
          <a:bodyPr>
            <a:normAutofit/>
          </a:bodyPr>
          <a:lstStyle/>
          <a:p>
            <a:pPr>
              <a:spcBef>
                <a:spcPts val="300"/>
              </a:spcBef>
            </a:pPr>
            <a:r>
              <a:rPr lang="en-US" altLang="zh-CN" dirty="0"/>
              <a:t>A disk can be sliced into multiple partitions, or a partition can span multiple disks.</a:t>
            </a:r>
          </a:p>
          <a:p>
            <a:pPr>
              <a:spcBef>
                <a:spcPts val="300"/>
              </a:spcBef>
            </a:pPr>
            <a:r>
              <a:rPr lang="en-US" altLang="zh-CN" dirty="0"/>
              <a:t>Each partition can either be </a:t>
            </a:r>
          </a:p>
          <a:p>
            <a:pPr lvl="1">
              <a:spcBef>
                <a:spcPts val="300"/>
              </a:spcBef>
            </a:pPr>
            <a:r>
              <a:rPr lang="en-US" altLang="zh-CN" dirty="0"/>
              <a:t>“</a:t>
            </a:r>
            <a:r>
              <a:rPr lang="en-US" altLang="zh-CN" dirty="0">
                <a:solidFill>
                  <a:srgbClr val="0000FF"/>
                </a:solidFill>
              </a:rPr>
              <a:t>raw</a:t>
            </a:r>
            <a:r>
              <a:rPr lang="en-US" altLang="zh-CN" dirty="0"/>
              <a:t>”: containing no file system,</a:t>
            </a:r>
            <a:r>
              <a:rPr lang="en-US" altLang="ja-JP" dirty="0"/>
              <a:t> just a sequence of blocks. </a:t>
            </a:r>
          </a:p>
          <a:p>
            <a:pPr lvl="1">
              <a:spcBef>
                <a:spcPts val="300"/>
              </a:spcBef>
            </a:pPr>
            <a:r>
              <a:rPr lang="en-US" altLang="zh-CN" dirty="0"/>
              <a:t>“</a:t>
            </a:r>
            <a:r>
              <a:rPr lang="en-US" altLang="zh-CN" dirty="0">
                <a:solidFill>
                  <a:srgbClr val="0000FF"/>
                </a:solidFill>
              </a:rPr>
              <a:t>cooked</a:t>
            </a:r>
            <a:r>
              <a:rPr lang="en-US" altLang="zh-CN" dirty="0"/>
              <a:t>”: containing a file system.</a:t>
            </a:r>
          </a:p>
          <a:p>
            <a:pPr>
              <a:spcBef>
                <a:spcPts val="300"/>
              </a:spcBef>
            </a:pPr>
            <a:r>
              <a:rPr lang="en-US" altLang="zh-CN" dirty="0"/>
              <a:t>Boot information can be stored in a separate partition, it has its own format, and is loaded into memory as an </a:t>
            </a:r>
            <a:r>
              <a:rPr lang="en-US" altLang="zh-CN" dirty="0">
                <a:solidFill>
                  <a:srgbClr val="0000FF"/>
                </a:solidFill>
              </a:rPr>
              <a:t>image</a:t>
            </a:r>
            <a:r>
              <a:rPr lang="en-US" altLang="zh-CN" dirty="0"/>
              <a:t>, starts at a predefined location.</a:t>
            </a:r>
          </a:p>
          <a:p>
            <a:pPr>
              <a:spcBef>
                <a:spcPts val="300"/>
              </a:spcBef>
            </a:pPr>
            <a:r>
              <a:rPr lang="en-US" altLang="zh-CN" dirty="0"/>
              <a:t>A </a:t>
            </a:r>
            <a:r>
              <a:rPr lang="en-US" altLang="zh-CN" dirty="0">
                <a:solidFill>
                  <a:srgbClr val="0000FF"/>
                </a:solidFill>
              </a:rPr>
              <a:t>boot loader </a:t>
            </a:r>
          </a:p>
          <a:p>
            <a:pPr lvl="1">
              <a:spcBef>
                <a:spcPts val="300"/>
              </a:spcBef>
            </a:pPr>
            <a:r>
              <a:rPr lang="en-US" altLang="zh-CN" dirty="0"/>
              <a:t>knows enough about the file-system structure to be able to find and load the kernel and start it executing; </a:t>
            </a:r>
          </a:p>
          <a:p>
            <a:pPr lvl="1">
              <a:spcBef>
                <a:spcPts val="300"/>
              </a:spcBef>
            </a:pPr>
            <a:r>
              <a:rPr lang="en-US" altLang="zh-CN" dirty="0"/>
              <a:t>understands multiple file systems and multiple operating systems can occupy the boot space.</a:t>
            </a:r>
          </a:p>
        </p:txBody>
      </p:sp>
      <p:sp>
        <p:nvSpPr>
          <p:cNvPr id="4" name="灯片编号占位符 3"/>
          <p:cNvSpPr>
            <a:spLocks noGrp="1"/>
          </p:cNvSpPr>
          <p:nvPr>
            <p:ph type="sldNum" sz="quarter" idx="10"/>
          </p:nvPr>
        </p:nvSpPr>
        <p:spPr/>
        <p:txBody>
          <a:bodyPr/>
          <a:lstStyle/>
          <a:p>
            <a:fld id="{A4368E9A-2588-4245-A50F-EF2F3EDA990D}" type="slidenum">
              <a:rPr lang="en-US" altLang="zh-CN"/>
              <a:pPr/>
              <a:t>15</a:t>
            </a:fld>
            <a:endParaRPr lang="en-US" altLang="zh-CN"/>
          </a:p>
        </p:txBody>
      </p:sp>
    </p:spTree>
    <p:extLst>
      <p:ext uri="{BB962C8B-B14F-4D97-AF65-F5344CB8AC3E}">
        <p14:creationId xmlns:p14="http://schemas.microsoft.com/office/powerpoint/2010/main" val="3112100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left)">
                                      <p:cBhvr>
                                        <p:cTn id="7" dur="500"/>
                                        <p:tgtEl>
                                          <p:spTgt spid="188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19">
                                            <p:txEl>
                                              <p:pRg st="1" end="1"/>
                                            </p:txEl>
                                          </p:spTgt>
                                        </p:tgtEl>
                                        <p:attrNameLst>
                                          <p:attrName>style.visibility</p:attrName>
                                        </p:attrNameLst>
                                      </p:cBhvr>
                                      <p:to>
                                        <p:strVal val="visible"/>
                                      </p:to>
                                    </p:set>
                                    <p:animEffect transition="in" filter="wipe(left)">
                                      <p:cBhvr>
                                        <p:cTn id="12" dur="500"/>
                                        <p:tgtEl>
                                          <p:spTgt spid="188419">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wipe(left)">
                                      <p:cBhvr>
                                        <p:cTn id="15" dur="500"/>
                                        <p:tgtEl>
                                          <p:spTgt spid="18841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8419">
                                            <p:txEl>
                                              <p:pRg st="3" end="3"/>
                                            </p:txEl>
                                          </p:spTgt>
                                        </p:tgtEl>
                                        <p:attrNameLst>
                                          <p:attrName>style.visibility</p:attrName>
                                        </p:attrNameLst>
                                      </p:cBhvr>
                                      <p:to>
                                        <p:strVal val="visible"/>
                                      </p:to>
                                    </p:set>
                                    <p:animEffect transition="in" filter="wipe(left)">
                                      <p:cBhvr>
                                        <p:cTn id="18" dur="500"/>
                                        <p:tgtEl>
                                          <p:spTgt spid="18841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88419">
                                            <p:txEl>
                                              <p:pRg st="4" end="4"/>
                                            </p:txEl>
                                          </p:spTgt>
                                        </p:tgtEl>
                                        <p:attrNameLst>
                                          <p:attrName>style.visibility</p:attrName>
                                        </p:attrNameLst>
                                      </p:cBhvr>
                                      <p:to>
                                        <p:strVal val="visible"/>
                                      </p:to>
                                    </p:set>
                                    <p:animEffect transition="in" filter="wipe(left)">
                                      <p:cBhvr>
                                        <p:cTn id="23" dur="500"/>
                                        <p:tgtEl>
                                          <p:spTgt spid="188419">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88419">
                                            <p:txEl>
                                              <p:pRg st="5" end="5"/>
                                            </p:txEl>
                                          </p:spTgt>
                                        </p:tgtEl>
                                        <p:attrNameLst>
                                          <p:attrName>style.visibility</p:attrName>
                                        </p:attrNameLst>
                                      </p:cBhvr>
                                      <p:to>
                                        <p:strVal val="visible"/>
                                      </p:to>
                                    </p:set>
                                    <p:animEffect transition="in" filter="wipe(left)">
                                      <p:cBhvr>
                                        <p:cTn id="28" dur="500"/>
                                        <p:tgtEl>
                                          <p:spTgt spid="188419">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8419">
                                            <p:txEl>
                                              <p:pRg st="6" end="6"/>
                                            </p:txEl>
                                          </p:spTgt>
                                        </p:tgtEl>
                                        <p:attrNameLst>
                                          <p:attrName>style.visibility</p:attrName>
                                        </p:attrNameLst>
                                      </p:cBhvr>
                                      <p:to>
                                        <p:strVal val="visible"/>
                                      </p:to>
                                    </p:set>
                                    <p:animEffect transition="in" filter="wipe(left)">
                                      <p:cBhvr>
                                        <p:cTn id="31" dur="500"/>
                                        <p:tgtEl>
                                          <p:spTgt spid="188419">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88419">
                                            <p:txEl>
                                              <p:pRg st="7" end="7"/>
                                            </p:txEl>
                                          </p:spTgt>
                                        </p:tgtEl>
                                        <p:attrNameLst>
                                          <p:attrName>style.visibility</p:attrName>
                                        </p:attrNameLst>
                                      </p:cBhvr>
                                      <p:to>
                                        <p:strVal val="visible"/>
                                      </p:to>
                                    </p:set>
                                    <p:animEffect transition="in" filter="wipe(left)">
                                      <p:cBhvr>
                                        <p:cTn id="34" dur="500"/>
                                        <p:tgtEl>
                                          <p:spTgt spid="188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dirty="0"/>
              <a:t>Partitions and Mounting</a:t>
            </a:r>
          </a:p>
        </p:txBody>
      </p:sp>
      <p:sp>
        <p:nvSpPr>
          <p:cNvPr id="188419" name="Rectangle 3"/>
          <p:cNvSpPr>
            <a:spLocks noGrp="1" noChangeArrowheads="1"/>
          </p:cNvSpPr>
          <p:nvPr>
            <p:ph idx="1"/>
          </p:nvPr>
        </p:nvSpPr>
        <p:spPr/>
        <p:txBody>
          <a:bodyPr>
            <a:normAutofit/>
          </a:bodyPr>
          <a:lstStyle/>
          <a:p>
            <a:pPr>
              <a:spcBef>
                <a:spcPts val="300"/>
              </a:spcBef>
            </a:pPr>
            <a:r>
              <a:rPr lang="en-US" altLang="zh-CN" dirty="0"/>
              <a:t>The </a:t>
            </a:r>
            <a:r>
              <a:rPr lang="en-US" altLang="zh-CN" dirty="0">
                <a:solidFill>
                  <a:srgbClr val="0000FF"/>
                </a:solidFill>
              </a:rPr>
              <a:t>root partition </a:t>
            </a:r>
            <a:r>
              <a:rPr lang="en-US" altLang="zh-CN" dirty="0"/>
              <a:t>is </a:t>
            </a:r>
            <a:r>
              <a:rPr lang="en-US" altLang="zh-CN" dirty="0">
                <a:solidFill>
                  <a:srgbClr val="0000FF"/>
                </a:solidFill>
              </a:rPr>
              <a:t>mounted</a:t>
            </a:r>
            <a:r>
              <a:rPr lang="en-US" altLang="zh-CN" dirty="0"/>
              <a:t> at boot time, </a:t>
            </a:r>
            <a:br>
              <a:rPr lang="en-US" altLang="zh-CN" dirty="0"/>
            </a:br>
            <a:r>
              <a:rPr lang="en-US" altLang="zh-CN" dirty="0"/>
              <a:t>which contains the operating-system kernel and potentially other system files</a:t>
            </a:r>
          </a:p>
          <a:p>
            <a:pPr lvl="1">
              <a:spcBef>
                <a:spcPts val="300"/>
              </a:spcBef>
            </a:pPr>
            <a:r>
              <a:rPr lang="en-US" altLang="en-US" dirty="0"/>
              <a:t>Other partitions can be automatically mounted at boot, </a:t>
            </a:r>
            <a:br>
              <a:rPr lang="en-US" altLang="en-US" dirty="0"/>
            </a:br>
            <a:r>
              <a:rPr lang="en-US" altLang="en-US" dirty="0"/>
              <a:t>or manually mounted later.</a:t>
            </a:r>
            <a:endParaRPr lang="en-US" altLang="zh-CN" dirty="0"/>
          </a:p>
          <a:p>
            <a:pPr>
              <a:spcBef>
                <a:spcPts val="300"/>
              </a:spcBef>
            </a:pPr>
            <a:r>
              <a:rPr lang="en-US" altLang="en-US" dirty="0"/>
              <a:t>At mount time, file system </a:t>
            </a:r>
            <a:r>
              <a:rPr lang="en-US" altLang="en-US" dirty="0">
                <a:solidFill>
                  <a:srgbClr val="0000FF"/>
                </a:solidFill>
              </a:rPr>
              <a:t>consistency checked</a:t>
            </a:r>
          </a:p>
          <a:p>
            <a:pPr lvl="1">
              <a:spcBef>
                <a:spcPts val="300"/>
              </a:spcBef>
            </a:pPr>
            <a:r>
              <a:rPr lang="en-US" altLang="en-US" dirty="0"/>
              <a:t>By asking the </a:t>
            </a:r>
            <a:r>
              <a:rPr lang="en-US" altLang="en-US" dirty="0">
                <a:solidFill>
                  <a:srgbClr val="0000FF"/>
                </a:solidFill>
              </a:rPr>
              <a:t>device driver </a:t>
            </a:r>
            <a:r>
              <a:rPr lang="en-US" altLang="en-US" dirty="0"/>
              <a:t>to read the directory and verifying that the directory has the expected format.</a:t>
            </a:r>
          </a:p>
          <a:p>
            <a:pPr lvl="1">
              <a:spcBef>
                <a:spcPts val="300"/>
              </a:spcBef>
            </a:pPr>
            <a:r>
              <a:rPr lang="en-US" altLang="en-US" dirty="0"/>
              <a:t>Is all metadata correct?</a:t>
            </a:r>
          </a:p>
          <a:p>
            <a:pPr lvl="2">
              <a:spcBef>
                <a:spcPts val="300"/>
              </a:spcBef>
            </a:pPr>
            <a:r>
              <a:rPr lang="en-US" altLang="en-US" sz="2400" dirty="0"/>
              <a:t>If not, fix it, try again.</a:t>
            </a:r>
          </a:p>
          <a:p>
            <a:pPr lvl="2">
              <a:spcBef>
                <a:spcPts val="300"/>
              </a:spcBef>
            </a:pPr>
            <a:r>
              <a:rPr lang="en-US" altLang="en-US" sz="2400" dirty="0"/>
              <a:t>If yes, add to mount table, allow access.</a:t>
            </a:r>
          </a:p>
          <a:p>
            <a:pPr>
              <a:spcBef>
                <a:spcPts val="300"/>
              </a:spcBef>
            </a:pPr>
            <a:r>
              <a:rPr lang="en-US" altLang="zh-CN" dirty="0">
                <a:solidFill>
                  <a:srgbClr val="0000FF"/>
                </a:solidFill>
              </a:rPr>
              <a:t>Mount</a:t>
            </a:r>
            <a:r>
              <a:rPr lang="en-US" altLang="zh-CN" dirty="0"/>
              <a:t> </a:t>
            </a:r>
            <a:r>
              <a:rPr lang="en-US" altLang="zh-CN" dirty="0">
                <a:solidFill>
                  <a:srgbClr val="0000FF"/>
                </a:solidFill>
              </a:rPr>
              <a:t>table</a:t>
            </a:r>
            <a:r>
              <a:rPr lang="en-US" altLang="zh-CN" dirty="0"/>
              <a:t> – containing information about file systems that has been mounted.</a:t>
            </a:r>
          </a:p>
        </p:txBody>
      </p:sp>
      <p:sp>
        <p:nvSpPr>
          <p:cNvPr id="4" name="灯片编号占位符 3"/>
          <p:cNvSpPr>
            <a:spLocks noGrp="1"/>
          </p:cNvSpPr>
          <p:nvPr>
            <p:ph type="sldNum" sz="quarter" idx="10"/>
          </p:nvPr>
        </p:nvSpPr>
        <p:spPr/>
        <p:txBody>
          <a:bodyPr/>
          <a:lstStyle/>
          <a:p>
            <a:fld id="{A4368E9A-2588-4245-A50F-EF2F3EDA990D}" type="slidenum">
              <a:rPr lang="en-US" altLang="zh-CN"/>
              <a:pPr/>
              <a:t>16</a:t>
            </a:fld>
            <a:endParaRPr lang="en-US" altLang="zh-CN"/>
          </a:p>
        </p:txBody>
      </p:sp>
    </p:spTree>
    <p:extLst>
      <p:ext uri="{BB962C8B-B14F-4D97-AF65-F5344CB8AC3E}">
        <p14:creationId xmlns:p14="http://schemas.microsoft.com/office/powerpoint/2010/main" val="181260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animEffect transition="in" filter="wipe(left)">
                                      <p:cBhvr>
                                        <p:cTn id="7" dur="500"/>
                                        <p:tgtEl>
                                          <p:spTgt spid="188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8419">
                                            <p:txEl>
                                              <p:pRg st="1" end="1"/>
                                            </p:txEl>
                                          </p:spTgt>
                                        </p:tgtEl>
                                        <p:attrNameLst>
                                          <p:attrName>style.visibility</p:attrName>
                                        </p:attrNameLst>
                                      </p:cBhvr>
                                      <p:to>
                                        <p:strVal val="visible"/>
                                      </p:to>
                                    </p:set>
                                    <p:animEffect transition="in" filter="wipe(left)">
                                      <p:cBhvr>
                                        <p:cTn id="10" dur="500"/>
                                        <p:tgtEl>
                                          <p:spTgt spid="1884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88419">
                                            <p:txEl>
                                              <p:pRg st="2" end="2"/>
                                            </p:txEl>
                                          </p:spTgt>
                                        </p:tgtEl>
                                        <p:attrNameLst>
                                          <p:attrName>style.visibility</p:attrName>
                                        </p:attrNameLst>
                                      </p:cBhvr>
                                      <p:to>
                                        <p:strVal val="visible"/>
                                      </p:to>
                                    </p:set>
                                    <p:animEffect transition="in" filter="wipe(left)">
                                      <p:cBhvr>
                                        <p:cTn id="15" dur="500"/>
                                        <p:tgtEl>
                                          <p:spTgt spid="18841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88419">
                                            <p:txEl>
                                              <p:pRg st="3" end="3"/>
                                            </p:txEl>
                                          </p:spTgt>
                                        </p:tgtEl>
                                        <p:attrNameLst>
                                          <p:attrName>style.visibility</p:attrName>
                                        </p:attrNameLst>
                                      </p:cBhvr>
                                      <p:to>
                                        <p:strVal val="visible"/>
                                      </p:to>
                                    </p:set>
                                    <p:animEffect transition="in" filter="wipe(left)">
                                      <p:cBhvr>
                                        <p:cTn id="18" dur="500"/>
                                        <p:tgtEl>
                                          <p:spTgt spid="18841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88419">
                                            <p:txEl>
                                              <p:pRg st="4" end="4"/>
                                            </p:txEl>
                                          </p:spTgt>
                                        </p:tgtEl>
                                        <p:attrNameLst>
                                          <p:attrName>style.visibility</p:attrName>
                                        </p:attrNameLst>
                                      </p:cBhvr>
                                      <p:to>
                                        <p:strVal val="visible"/>
                                      </p:to>
                                    </p:set>
                                    <p:animEffect transition="in" filter="wipe(left)">
                                      <p:cBhvr>
                                        <p:cTn id="21" dur="500"/>
                                        <p:tgtEl>
                                          <p:spTgt spid="188419">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8419">
                                            <p:txEl>
                                              <p:pRg st="5" end="5"/>
                                            </p:txEl>
                                          </p:spTgt>
                                        </p:tgtEl>
                                        <p:attrNameLst>
                                          <p:attrName>style.visibility</p:attrName>
                                        </p:attrNameLst>
                                      </p:cBhvr>
                                      <p:to>
                                        <p:strVal val="visible"/>
                                      </p:to>
                                    </p:set>
                                    <p:animEffect transition="in" filter="wipe(left)">
                                      <p:cBhvr>
                                        <p:cTn id="24" dur="500"/>
                                        <p:tgtEl>
                                          <p:spTgt spid="188419">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8419">
                                            <p:txEl>
                                              <p:pRg st="6" end="6"/>
                                            </p:txEl>
                                          </p:spTgt>
                                        </p:tgtEl>
                                        <p:attrNameLst>
                                          <p:attrName>style.visibility</p:attrName>
                                        </p:attrNameLst>
                                      </p:cBhvr>
                                      <p:to>
                                        <p:strVal val="visible"/>
                                      </p:to>
                                    </p:set>
                                    <p:animEffect transition="in" filter="wipe(left)">
                                      <p:cBhvr>
                                        <p:cTn id="27" dur="500"/>
                                        <p:tgtEl>
                                          <p:spTgt spid="1884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8419">
                                            <p:txEl>
                                              <p:pRg st="7" end="7"/>
                                            </p:txEl>
                                          </p:spTgt>
                                        </p:tgtEl>
                                        <p:attrNameLst>
                                          <p:attrName>style.visibility</p:attrName>
                                        </p:attrNameLst>
                                      </p:cBhvr>
                                      <p:to>
                                        <p:strVal val="visible"/>
                                      </p:to>
                                    </p:set>
                                    <p:animEffect transition="in" filter="wipe(left)">
                                      <p:cBhvr>
                                        <p:cTn id="32" dur="500"/>
                                        <p:tgtEl>
                                          <p:spTgt spid="1884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 File Systems</a:t>
            </a:r>
            <a:endParaRPr lang="zh-CN" altLang="en-US" dirty="0"/>
          </a:p>
        </p:txBody>
      </p:sp>
      <p:sp>
        <p:nvSpPr>
          <p:cNvPr id="3" name="内容占位符 2"/>
          <p:cNvSpPr>
            <a:spLocks noGrp="1"/>
          </p:cNvSpPr>
          <p:nvPr>
            <p:ph idx="1"/>
          </p:nvPr>
        </p:nvSpPr>
        <p:spPr/>
        <p:txBody>
          <a:bodyPr>
            <a:normAutofit/>
          </a:bodyPr>
          <a:lstStyle/>
          <a:p>
            <a:r>
              <a:rPr lang="en-US" altLang="zh-CN" dirty="0"/>
              <a:t>modern OSes must concurrently support multiple types of file systems. </a:t>
            </a:r>
          </a:p>
          <a:p>
            <a:pPr lvl="1"/>
            <a:r>
              <a:rPr lang="en-US" altLang="zh-CN" dirty="0"/>
              <a:t>how does an operating system allow multiple types of file systems to be integrated into a directory structure?</a:t>
            </a:r>
          </a:p>
          <a:p>
            <a:pPr lvl="1"/>
            <a:r>
              <a:rPr lang="en-US" altLang="zh-CN" dirty="0"/>
              <a:t>how can users seamlessly move between file-system types as they navigate the file-system space?</a:t>
            </a:r>
          </a:p>
          <a:p>
            <a:r>
              <a:rPr lang="en-US" altLang="zh-CN" dirty="0">
                <a:solidFill>
                  <a:srgbClr val="0000FF"/>
                </a:solidFill>
              </a:rPr>
              <a:t>Virtual file system </a:t>
            </a:r>
            <a:r>
              <a:rPr lang="en-US" altLang="zh-CN" dirty="0"/>
              <a:t>(</a:t>
            </a:r>
            <a:r>
              <a:rPr lang="en-US" altLang="zh-CN" dirty="0">
                <a:solidFill>
                  <a:srgbClr val="0000FF"/>
                </a:solidFill>
              </a:rPr>
              <a:t>VFS</a:t>
            </a:r>
            <a:r>
              <a:rPr lang="en-US" altLang="zh-CN" dirty="0"/>
              <a:t>)</a:t>
            </a:r>
            <a:r>
              <a:rPr lang="en-US" altLang="en-US" dirty="0"/>
              <a:t> </a:t>
            </a:r>
          </a:p>
          <a:p>
            <a:pPr lvl="1"/>
            <a:r>
              <a:rPr lang="en-US" altLang="en-US" dirty="0"/>
              <a:t>most OSes, including Unix,  use object-oriented techniques to implement the file system.</a:t>
            </a:r>
          </a:p>
          <a:p>
            <a:pPr lvl="1"/>
            <a:r>
              <a:rPr lang="en-US" altLang="en-US" dirty="0"/>
              <a:t>Allow dissimilar file-system types to be implemented within the same structure, including network file systems.</a:t>
            </a:r>
          </a:p>
          <a:p>
            <a:pPr lvl="1"/>
            <a:r>
              <a:rPr lang="en-US" altLang="en-US" dirty="0"/>
              <a:t>simplify, organize, and modularize the implementation.</a:t>
            </a:r>
          </a:p>
          <a:p>
            <a:pPr lvl="1"/>
            <a:r>
              <a:rPr lang="en-US" altLang="zh-CN" dirty="0"/>
              <a:t>Data structures and procedures are used to isolate the basic system-call functionality from the implementation details.</a:t>
            </a:r>
            <a:endParaRPr lang="zh-CN" altLang="en-US" dirty="0"/>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17</a:t>
            </a:fld>
            <a:endParaRPr lang="en-US" altLang="zh-CN"/>
          </a:p>
        </p:txBody>
      </p:sp>
    </p:spTree>
    <p:extLst>
      <p:ext uri="{BB962C8B-B14F-4D97-AF65-F5344CB8AC3E}">
        <p14:creationId xmlns:p14="http://schemas.microsoft.com/office/powerpoint/2010/main" val="152065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 File Systems</a:t>
            </a:r>
            <a:endParaRPr lang="zh-CN" altLang="en-US" dirty="0"/>
          </a:p>
        </p:txBody>
      </p:sp>
      <p:sp>
        <p:nvSpPr>
          <p:cNvPr id="3" name="内容占位符 2"/>
          <p:cNvSpPr>
            <a:spLocks noGrp="1"/>
          </p:cNvSpPr>
          <p:nvPr>
            <p:ph idx="1"/>
          </p:nvPr>
        </p:nvSpPr>
        <p:spPr/>
        <p:txBody>
          <a:bodyPr/>
          <a:lstStyle/>
          <a:p>
            <a:r>
              <a:rPr lang="en-US" altLang="en-US" dirty="0">
                <a:solidFill>
                  <a:srgbClr val="0000FF"/>
                </a:solidFill>
              </a:rPr>
              <a:t>VFS</a:t>
            </a:r>
            <a:r>
              <a:rPr lang="en-US" altLang="en-US" dirty="0"/>
              <a:t> </a:t>
            </a:r>
          </a:p>
          <a:p>
            <a:pPr lvl="1"/>
            <a:r>
              <a:rPr lang="en-US" altLang="en-US" dirty="0"/>
              <a:t>allows the same system call interface (the </a:t>
            </a:r>
            <a:r>
              <a:rPr lang="en-US" altLang="en-US" dirty="0">
                <a:solidFill>
                  <a:srgbClr val="0000FF"/>
                </a:solidFill>
              </a:rPr>
              <a:t>API</a:t>
            </a:r>
            <a:r>
              <a:rPr lang="en-US" altLang="en-US" dirty="0"/>
              <a:t>) to be used for different types of file systems.</a:t>
            </a:r>
          </a:p>
          <a:p>
            <a:pPr lvl="1"/>
            <a:r>
              <a:rPr lang="en-US" altLang="en-US" dirty="0"/>
              <a:t>Separates file-system generic operations from implementation details.</a:t>
            </a:r>
          </a:p>
          <a:p>
            <a:pPr lvl="1"/>
            <a:r>
              <a:rPr lang="en-US" altLang="en-US" dirty="0"/>
              <a:t>Implementation can be one of many file systems types, or network file system</a:t>
            </a:r>
          </a:p>
          <a:p>
            <a:pPr lvl="2"/>
            <a:r>
              <a:rPr lang="en-US" altLang="en-US" sz="2400" dirty="0"/>
              <a:t>Implements </a:t>
            </a:r>
            <a:r>
              <a:rPr lang="en-US" altLang="en-US" sz="2800" dirty="0" err="1">
                <a:solidFill>
                  <a:srgbClr val="0000FF"/>
                </a:solidFill>
              </a:rPr>
              <a:t>vnodes</a:t>
            </a:r>
            <a:r>
              <a:rPr lang="en-US" altLang="en-US" sz="2400" dirty="0">
                <a:solidFill>
                  <a:srgbClr val="0000FF"/>
                </a:solidFill>
              </a:rPr>
              <a:t> </a:t>
            </a:r>
            <a:r>
              <a:rPr lang="en-US" altLang="en-US" sz="2400" dirty="0"/>
              <a:t>which hold inodes or network file details.</a:t>
            </a:r>
          </a:p>
          <a:p>
            <a:pPr lvl="1"/>
            <a:r>
              <a:rPr lang="en-US" altLang="en-US" dirty="0"/>
              <a:t>Then dispatches operation to appropriate file system implementation routines.</a:t>
            </a:r>
          </a:p>
          <a:p>
            <a:r>
              <a:rPr lang="en-US" altLang="en-US" dirty="0"/>
              <a:t>The </a:t>
            </a:r>
            <a:r>
              <a:rPr lang="en-US" altLang="en-US" dirty="0">
                <a:solidFill>
                  <a:srgbClr val="0000FF"/>
                </a:solidFill>
              </a:rPr>
              <a:t>API</a:t>
            </a:r>
            <a:r>
              <a:rPr lang="en-US" altLang="en-US" dirty="0"/>
              <a:t> is to the </a:t>
            </a:r>
            <a:r>
              <a:rPr lang="en-US" altLang="en-US" dirty="0">
                <a:solidFill>
                  <a:srgbClr val="0000FF"/>
                </a:solidFill>
              </a:rPr>
              <a:t>VFS interface</a:t>
            </a:r>
            <a:r>
              <a:rPr lang="en-US" altLang="en-US" dirty="0"/>
              <a:t>, rather than any specific type of file system.</a:t>
            </a:r>
          </a:p>
          <a:p>
            <a:endParaRPr lang="zh-CN" altLang="en-US" dirty="0"/>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18</a:t>
            </a:fld>
            <a:endParaRPr lang="en-US" altLang="zh-CN"/>
          </a:p>
        </p:txBody>
      </p:sp>
    </p:spTree>
    <p:extLst>
      <p:ext uri="{BB962C8B-B14F-4D97-AF65-F5344CB8AC3E}">
        <p14:creationId xmlns:p14="http://schemas.microsoft.com/office/powerpoint/2010/main" val="112368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49" y="2213866"/>
            <a:ext cx="6145423" cy="432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标题 2"/>
          <p:cNvSpPr>
            <a:spLocks noGrp="1"/>
          </p:cNvSpPr>
          <p:nvPr>
            <p:ph type="title"/>
          </p:nvPr>
        </p:nvSpPr>
        <p:spPr/>
        <p:txBody>
          <a:bodyPr/>
          <a:lstStyle/>
          <a:p>
            <a:r>
              <a:rPr lang="en-US" altLang="zh-CN" dirty="0"/>
              <a:t>Virtual File Systems</a:t>
            </a:r>
            <a:endParaRPr lang="zh-CN" altLang="en-US" dirty="0"/>
          </a:p>
        </p:txBody>
      </p:sp>
      <p:sp>
        <p:nvSpPr>
          <p:cNvPr id="23" name="灯片编号占位符 3"/>
          <p:cNvSpPr>
            <a:spLocks noGrp="1"/>
          </p:cNvSpPr>
          <p:nvPr>
            <p:ph type="sldNum" sz="quarter" idx="10"/>
          </p:nvPr>
        </p:nvSpPr>
        <p:spPr/>
        <p:txBody>
          <a:bodyPr/>
          <a:lstStyle/>
          <a:p>
            <a:fld id="{01783D7A-4608-45DF-8DEA-DE6972632EFB}" type="slidenum">
              <a:rPr lang="en-US" altLang="zh-CN"/>
              <a:pPr/>
              <a:t>19</a:t>
            </a:fld>
            <a:endParaRPr lang="en-US" altLang="zh-CN"/>
          </a:p>
        </p:txBody>
      </p:sp>
      <p:sp>
        <p:nvSpPr>
          <p:cNvPr id="2" name="矩形标注 1"/>
          <p:cNvSpPr/>
          <p:nvPr/>
        </p:nvSpPr>
        <p:spPr bwMode="auto">
          <a:xfrm>
            <a:off x="406400" y="1178750"/>
            <a:ext cx="4429460" cy="828000"/>
          </a:xfrm>
          <a:prstGeom prst="wedgeRectCallout">
            <a:avLst>
              <a:gd name="adj1" fmla="val 27261"/>
              <a:gd name="adj2" fmla="val 77794"/>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2000" b="1" dirty="0"/>
              <a:t>based on the open(), read(), write() and close() calls and on file descriptors.</a:t>
            </a:r>
            <a:endParaRPr lang="zh-CN" altLang="en-US" sz="2000" b="1" dirty="0"/>
          </a:p>
        </p:txBody>
      </p:sp>
      <p:sp>
        <p:nvSpPr>
          <p:cNvPr id="26" name="AutoShape 23"/>
          <p:cNvSpPr>
            <a:spLocks noChangeArrowheads="1"/>
          </p:cNvSpPr>
          <p:nvPr/>
        </p:nvSpPr>
        <p:spPr bwMode="auto">
          <a:xfrm>
            <a:off x="6141004" y="1088741"/>
            <a:ext cx="5785395" cy="2610290"/>
          </a:xfrm>
          <a:prstGeom prst="wedgeRectCallout">
            <a:avLst>
              <a:gd name="adj1" fmla="val -60097"/>
              <a:gd name="adj2" fmla="val 3619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2000" b="1" dirty="0"/>
              <a:t>Two important functions:</a:t>
            </a:r>
          </a:p>
          <a:p>
            <a:pPr marL="342900" indent="-342900">
              <a:buAutoNum type="arabicPeriod"/>
            </a:pPr>
            <a:r>
              <a:rPr lang="en-US" altLang="zh-CN" sz="2000" b="1" dirty="0"/>
              <a:t>Separates file-system-generic operations from their implementation.</a:t>
            </a:r>
          </a:p>
          <a:p>
            <a:pPr marL="342900" indent="-342900">
              <a:buAutoNum type="arabicPeriod"/>
            </a:pPr>
            <a:r>
              <a:rPr lang="en-US" altLang="zh-CN" sz="2000" b="1" dirty="0"/>
              <a:t>Provides a mechanism for uniquely representing a file throughout a network. </a:t>
            </a:r>
            <a:br>
              <a:rPr lang="en-US" altLang="zh-CN" sz="2000" b="1" dirty="0"/>
            </a:br>
            <a:r>
              <a:rPr lang="en-US" altLang="zh-CN" sz="2000" b="1" dirty="0"/>
              <a:t>Based on </a:t>
            </a:r>
            <a:r>
              <a:rPr lang="en-US" altLang="zh-CN" sz="2000" b="1" dirty="0" err="1">
                <a:solidFill>
                  <a:srgbClr val="0000FF"/>
                </a:solidFill>
              </a:rPr>
              <a:t>Vnode</a:t>
            </a:r>
            <a:r>
              <a:rPr lang="en-US" altLang="zh-CN" sz="2000" b="1" dirty="0"/>
              <a:t>, a file-representation structure.</a:t>
            </a:r>
            <a:br>
              <a:rPr lang="en-US" altLang="zh-CN" sz="2000" b="1" dirty="0"/>
            </a:br>
            <a:r>
              <a:rPr lang="en-US" altLang="zh-CN" sz="2000" b="1" dirty="0"/>
              <a:t>Kernel maintains one </a:t>
            </a:r>
            <a:r>
              <a:rPr lang="en-US" altLang="zh-CN" sz="2000" b="1" dirty="0" err="1"/>
              <a:t>vnode</a:t>
            </a:r>
            <a:r>
              <a:rPr lang="en-US" altLang="zh-CN" sz="2000" b="1" dirty="0"/>
              <a:t> structure for each active node.</a:t>
            </a:r>
          </a:p>
        </p:txBody>
      </p:sp>
      <p:sp>
        <p:nvSpPr>
          <p:cNvPr id="28" name="AutoShape 23"/>
          <p:cNvSpPr>
            <a:spLocks noChangeArrowheads="1"/>
          </p:cNvSpPr>
          <p:nvPr/>
        </p:nvSpPr>
        <p:spPr bwMode="auto">
          <a:xfrm>
            <a:off x="7491156" y="4680563"/>
            <a:ext cx="4435244" cy="828000"/>
          </a:xfrm>
          <a:prstGeom prst="wedgeRectCallout">
            <a:avLst>
              <a:gd name="adj1" fmla="val -57389"/>
              <a:gd name="adj2" fmla="val -85404"/>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b="1" dirty="0"/>
              <a:t>Implementing the file-system type or the remote-file-system protocol</a:t>
            </a:r>
          </a:p>
        </p:txBody>
      </p:sp>
      <p:sp>
        <p:nvSpPr>
          <p:cNvPr id="4" name="圆角矩形 3"/>
          <p:cNvSpPr/>
          <p:nvPr/>
        </p:nvSpPr>
        <p:spPr bwMode="auto">
          <a:xfrm>
            <a:off x="10152000" y="108000"/>
            <a:ext cx="1800200" cy="720000"/>
          </a:xfrm>
          <a:prstGeom prst="roundRect">
            <a:avLst>
              <a:gd name="adj" fmla="val 3157"/>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2000" b="1" dirty="0">
                <a:latin typeface="楷体" panose="02010609060101010101" pitchFamily="49" charset="-122"/>
                <a:ea typeface="楷体" panose="02010609060101010101" pitchFamily="49" charset="-122"/>
              </a:rPr>
              <a:t>统一接口</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方便使用</a:t>
            </a:r>
          </a:p>
        </p:txBody>
      </p:sp>
      <p:sp>
        <p:nvSpPr>
          <p:cNvPr id="5" name="矩形: 圆角 4">
            <a:extLst>
              <a:ext uri="{FF2B5EF4-FFF2-40B4-BE49-F238E27FC236}">
                <a16:creationId xmlns:a16="http://schemas.microsoft.com/office/drawing/2014/main" id="{5979C471-2FB9-08B3-0AD1-EB7AC39FB7D5}"/>
              </a:ext>
            </a:extLst>
          </p:cNvPr>
          <p:cNvSpPr/>
          <p:nvPr/>
        </p:nvSpPr>
        <p:spPr bwMode="auto">
          <a:xfrm>
            <a:off x="2585610" y="3023955"/>
            <a:ext cx="3105344" cy="612000"/>
          </a:xfrm>
          <a:prstGeom prst="roundRect">
            <a:avLst>
              <a:gd name="adj" fmla="val 22750"/>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left)">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animBg="1"/>
      <p:bldP spid="28"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教学内容、目标与要求</a:t>
            </a:r>
          </a:p>
        </p:txBody>
      </p:sp>
      <p:sp>
        <p:nvSpPr>
          <p:cNvPr id="3" name="内容占位符 2"/>
          <p:cNvSpPr>
            <a:spLocks noGrp="1"/>
          </p:cNvSpPr>
          <p:nvPr>
            <p:ph sz="half" idx="1"/>
          </p:nvPr>
        </p:nvSpPr>
        <p:spPr/>
        <p:txBody>
          <a:bodyPr>
            <a:normAutofit/>
          </a:bodyPr>
          <a:lstStyle/>
          <a:p>
            <a:r>
              <a:rPr lang="zh-CN" altLang="en-US" dirty="0"/>
              <a:t>教学内容</a:t>
            </a:r>
            <a:endParaRPr lang="en-US" altLang="zh-CN" dirty="0"/>
          </a:p>
          <a:p>
            <a:pPr marL="914400" lvl="1" indent="-457200">
              <a:buFont typeface="+mj-lt"/>
              <a:buAutoNum type="arabicPeriod"/>
            </a:pPr>
            <a:r>
              <a:rPr lang="zh-CN" altLang="en-US" dirty="0"/>
              <a:t>文件系统结构</a:t>
            </a:r>
            <a:endParaRPr lang="en-US" altLang="zh-CN" dirty="0"/>
          </a:p>
          <a:p>
            <a:pPr marL="914400" lvl="1" indent="-457200">
              <a:buFont typeface="+mj-lt"/>
              <a:buAutoNum type="arabicPeriod"/>
            </a:pPr>
            <a:r>
              <a:rPr lang="zh-CN" altLang="en-US" dirty="0"/>
              <a:t>文件系统实现</a:t>
            </a:r>
            <a:endParaRPr lang="en-US" altLang="zh-CN" dirty="0"/>
          </a:p>
          <a:p>
            <a:pPr marL="914400" lvl="1" indent="-457200">
              <a:buFont typeface="+mj-lt"/>
              <a:buAutoNum type="arabicPeriod"/>
            </a:pPr>
            <a:r>
              <a:rPr lang="zh-CN" altLang="en-US" dirty="0"/>
              <a:t>目录实现</a:t>
            </a:r>
            <a:endParaRPr lang="en-US" altLang="zh-CN" dirty="0"/>
          </a:p>
          <a:p>
            <a:pPr marL="914400" lvl="1" indent="-457200">
              <a:buFont typeface="+mj-lt"/>
              <a:buAutoNum type="arabicPeriod"/>
            </a:pPr>
            <a:r>
              <a:rPr lang="zh-CN" altLang="en-US" dirty="0"/>
              <a:t>磁盘空间分配方法</a:t>
            </a:r>
            <a:endParaRPr lang="en-US" altLang="zh-CN" dirty="0"/>
          </a:p>
          <a:p>
            <a:pPr marL="914400" lvl="1" indent="-457200">
              <a:buFont typeface="+mj-lt"/>
              <a:buAutoNum type="arabicPeriod"/>
            </a:pPr>
            <a:r>
              <a:rPr lang="zh-CN" altLang="en-US" dirty="0"/>
              <a:t>空闲空间管理</a:t>
            </a:r>
            <a:endParaRPr lang="en-US" altLang="zh-CN" dirty="0"/>
          </a:p>
          <a:p>
            <a:r>
              <a:rPr lang="zh-CN" altLang="en-US" dirty="0"/>
              <a:t>教学重点与难点</a:t>
            </a:r>
            <a:endParaRPr lang="en-US" altLang="zh-CN" dirty="0"/>
          </a:p>
          <a:p>
            <a:pPr lvl="1"/>
            <a:r>
              <a:rPr lang="zh-CN" altLang="en-US" dirty="0"/>
              <a:t>重点：</a:t>
            </a:r>
            <a:r>
              <a:rPr lang="en-US" altLang="zh-CN" dirty="0"/>
              <a:t>1</a:t>
            </a:r>
            <a:r>
              <a:rPr lang="zh-CN" altLang="en-US" dirty="0"/>
              <a:t>、</a:t>
            </a:r>
            <a:r>
              <a:rPr lang="en-US" altLang="zh-CN" dirty="0"/>
              <a:t>4</a:t>
            </a:r>
            <a:r>
              <a:rPr lang="zh-CN" altLang="en-US" dirty="0"/>
              <a:t>、</a:t>
            </a:r>
            <a:r>
              <a:rPr lang="en-US" altLang="zh-CN" dirty="0"/>
              <a:t>5</a:t>
            </a:r>
          </a:p>
          <a:p>
            <a:pPr lvl="1"/>
            <a:r>
              <a:rPr lang="zh-CN" altLang="en-US" dirty="0"/>
              <a:t>难点：</a:t>
            </a:r>
            <a:r>
              <a:rPr lang="en-US" altLang="zh-CN" dirty="0"/>
              <a:t>4</a:t>
            </a:r>
          </a:p>
        </p:txBody>
      </p:sp>
      <p:sp>
        <p:nvSpPr>
          <p:cNvPr id="5" name="内容占位符 4">
            <a:extLst>
              <a:ext uri="{FF2B5EF4-FFF2-40B4-BE49-F238E27FC236}">
                <a16:creationId xmlns:a16="http://schemas.microsoft.com/office/drawing/2014/main" id="{0EB7C620-7726-496D-96CD-876CB89F4587}"/>
              </a:ext>
            </a:extLst>
          </p:cNvPr>
          <p:cNvSpPr>
            <a:spLocks noGrp="1"/>
          </p:cNvSpPr>
          <p:nvPr>
            <p:ph sz="half" idx="2"/>
          </p:nvPr>
        </p:nvSpPr>
        <p:spPr>
          <a:xfrm>
            <a:off x="5915980" y="1088740"/>
            <a:ext cx="6004635" cy="5580000"/>
          </a:xfrm>
        </p:spPr>
        <p:txBody>
          <a:bodyPr>
            <a:normAutofit/>
          </a:bodyPr>
          <a:lstStyle/>
          <a:p>
            <a:r>
              <a:rPr lang="zh-CN" altLang="en-US" dirty="0"/>
              <a:t>教学目标与要求</a:t>
            </a:r>
            <a:endParaRPr lang="en-US" altLang="zh-CN" dirty="0"/>
          </a:p>
          <a:p>
            <a:pPr lvl="1"/>
            <a:r>
              <a:rPr lang="zh-CN" altLang="zh-CN" dirty="0"/>
              <a:t>理解并掌握本地文件系统的层次结构及各层功能；</a:t>
            </a:r>
          </a:p>
          <a:p>
            <a:pPr lvl="1"/>
            <a:r>
              <a:rPr lang="zh-CN" altLang="zh-CN" dirty="0"/>
              <a:t>掌握文件系统及目录结构的实现细节；</a:t>
            </a:r>
          </a:p>
          <a:p>
            <a:pPr lvl="1"/>
            <a:r>
              <a:rPr lang="zh-CN" altLang="zh-CN" dirty="0"/>
              <a:t>了解虚拟文件系统；</a:t>
            </a:r>
          </a:p>
          <a:p>
            <a:pPr lvl="1"/>
            <a:r>
              <a:rPr lang="zh-CN" altLang="zh-CN" dirty="0"/>
              <a:t>掌握磁盘块分配方法及空闲块管理方法。</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pPr/>
              <a:t>2</a:t>
            </a:fld>
            <a:endParaRPr lang="en-US" altLang="zh-CN"/>
          </a:p>
        </p:txBody>
      </p:sp>
      <p:sp>
        <p:nvSpPr>
          <p:cNvPr id="6" name="矩形: 圆角 5">
            <a:extLst>
              <a:ext uri="{FF2B5EF4-FFF2-40B4-BE49-F238E27FC236}">
                <a16:creationId xmlns:a16="http://schemas.microsoft.com/office/drawing/2014/main" id="{A2C6A0ED-BDA1-A07E-32A4-8DA9D385802E}"/>
              </a:ext>
            </a:extLst>
          </p:cNvPr>
          <p:cNvSpPr/>
          <p:nvPr/>
        </p:nvSpPr>
        <p:spPr bwMode="auto">
          <a:xfrm>
            <a:off x="515380" y="1538790"/>
            <a:ext cx="3780420" cy="49505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7" name="矩形: 圆角 6">
            <a:extLst>
              <a:ext uri="{FF2B5EF4-FFF2-40B4-BE49-F238E27FC236}">
                <a16:creationId xmlns:a16="http://schemas.microsoft.com/office/drawing/2014/main" id="{C63BD62B-03CB-D95F-C587-FA8E9D18DEFE}"/>
              </a:ext>
            </a:extLst>
          </p:cNvPr>
          <p:cNvSpPr/>
          <p:nvPr/>
        </p:nvSpPr>
        <p:spPr bwMode="auto">
          <a:xfrm>
            <a:off x="515380" y="2888940"/>
            <a:ext cx="3780420" cy="900100"/>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8" name="矩形: 圆角 7">
            <a:extLst>
              <a:ext uri="{FF2B5EF4-FFF2-40B4-BE49-F238E27FC236}">
                <a16:creationId xmlns:a16="http://schemas.microsoft.com/office/drawing/2014/main" id="{9C44B040-BC32-306F-0A5D-AA635691B59E}"/>
              </a:ext>
            </a:extLst>
          </p:cNvPr>
          <p:cNvSpPr/>
          <p:nvPr/>
        </p:nvSpPr>
        <p:spPr bwMode="auto">
          <a:xfrm>
            <a:off x="605390" y="2933945"/>
            <a:ext cx="3555395" cy="40504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7198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Virtual File Systems</a:t>
            </a:r>
            <a:endParaRPr lang="zh-CN" altLang="en-US" dirty="0"/>
          </a:p>
        </p:txBody>
      </p:sp>
      <p:sp>
        <p:nvSpPr>
          <p:cNvPr id="3" name="内容占位符 2"/>
          <p:cNvSpPr>
            <a:spLocks noGrp="1"/>
          </p:cNvSpPr>
          <p:nvPr>
            <p:ph idx="1"/>
          </p:nvPr>
        </p:nvSpPr>
        <p:spPr/>
        <p:txBody>
          <a:bodyPr/>
          <a:lstStyle/>
          <a:p>
            <a:r>
              <a:rPr lang="en-US" altLang="zh-CN" dirty="0"/>
              <a:t>For example, </a:t>
            </a:r>
            <a:r>
              <a:rPr lang="en-US" altLang="en-US" dirty="0"/>
              <a:t>Linux has four object types:</a:t>
            </a:r>
          </a:p>
          <a:p>
            <a:pPr lvl="1"/>
            <a:r>
              <a:rPr lang="en-US" altLang="en-US" dirty="0" err="1">
                <a:cs typeface="+mn-cs"/>
              </a:rPr>
              <a:t>inode</a:t>
            </a:r>
            <a:r>
              <a:rPr lang="en-US" altLang="en-US" dirty="0">
                <a:cs typeface="+mn-cs"/>
              </a:rPr>
              <a:t>,  file,  superblock,  </a:t>
            </a:r>
            <a:r>
              <a:rPr lang="en-US" altLang="en-US" dirty="0" err="1">
                <a:cs typeface="+mn-cs"/>
              </a:rPr>
              <a:t>dentry</a:t>
            </a:r>
            <a:endParaRPr lang="en-US" altLang="en-US" dirty="0">
              <a:cs typeface="+mn-cs"/>
            </a:endParaRPr>
          </a:p>
          <a:p>
            <a:r>
              <a:rPr lang="en-US" altLang="en-US" dirty="0"/>
              <a:t>VFS defines a set of operations on the objects that must be implemented.</a:t>
            </a:r>
          </a:p>
          <a:p>
            <a:pPr lvl="1"/>
            <a:r>
              <a:rPr lang="en-US" altLang="en-US" dirty="0"/>
              <a:t>Every object has a pointer to a function table</a:t>
            </a:r>
          </a:p>
          <a:p>
            <a:pPr lvl="1"/>
            <a:r>
              <a:rPr lang="en-US" altLang="en-US" dirty="0"/>
              <a:t>Function table has addresses of routines to implement that function on that object. e.g.</a:t>
            </a:r>
          </a:p>
          <a:p>
            <a:pPr lvl="2"/>
            <a:r>
              <a:rPr lang="en-US" altLang="en-US" dirty="0" err="1">
                <a:cs typeface="Courier New" pitchFamily="49" charset="0"/>
              </a:rPr>
              <a:t>int</a:t>
            </a:r>
            <a:r>
              <a:rPr lang="en-US" altLang="en-US" dirty="0">
                <a:cs typeface="Courier New" pitchFamily="49" charset="0"/>
              </a:rPr>
              <a:t> open(. . .)            --  </a:t>
            </a:r>
            <a:r>
              <a:rPr lang="en-US" altLang="en-US" dirty="0"/>
              <a:t>Open a file</a:t>
            </a:r>
          </a:p>
          <a:p>
            <a:pPr lvl="2"/>
            <a:r>
              <a:rPr lang="en-US" altLang="en-US" dirty="0">
                <a:cs typeface="Courier New" pitchFamily="49" charset="0"/>
              </a:rPr>
              <a:t>int close(. . .)            --  </a:t>
            </a:r>
            <a:r>
              <a:rPr lang="en-US" altLang="en-US" dirty="0"/>
              <a:t>Close an already-open file</a:t>
            </a:r>
          </a:p>
          <a:p>
            <a:pPr lvl="2"/>
            <a:r>
              <a:rPr lang="en-US" altLang="en-US" dirty="0" err="1">
                <a:cs typeface="Courier New" pitchFamily="49" charset="0"/>
              </a:rPr>
              <a:t>Ssize_t</a:t>
            </a:r>
            <a:r>
              <a:rPr lang="en-US" altLang="en-US" dirty="0">
                <a:cs typeface="Courier New" pitchFamily="49" charset="0"/>
              </a:rPr>
              <a:t> read(. . .)     --  </a:t>
            </a:r>
            <a:r>
              <a:rPr lang="en-US" altLang="en-US" dirty="0"/>
              <a:t>Read from a file</a:t>
            </a:r>
          </a:p>
          <a:p>
            <a:pPr lvl="2"/>
            <a:r>
              <a:rPr lang="en-US" altLang="en-US" dirty="0" err="1">
                <a:cs typeface="Courier New" pitchFamily="49" charset="0"/>
              </a:rPr>
              <a:t>Ssize_t</a:t>
            </a:r>
            <a:r>
              <a:rPr lang="en-US" altLang="en-US" dirty="0">
                <a:cs typeface="Courier New" pitchFamily="49" charset="0"/>
              </a:rPr>
              <a:t> write(. . .)    --  </a:t>
            </a:r>
            <a:r>
              <a:rPr lang="en-US" altLang="en-US" dirty="0"/>
              <a:t>Write to a file</a:t>
            </a:r>
          </a:p>
          <a:p>
            <a:pPr lvl="2"/>
            <a:r>
              <a:rPr lang="en-US" altLang="en-US" dirty="0">
                <a:cs typeface="Courier New" pitchFamily="49" charset="0"/>
              </a:rPr>
              <a:t>int </a:t>
            </a:r>
            <a:r>
              <a:rPr lang="en-US" altLang="en-US" dirty="0" err="1">
                <a:cs typeface="Courier New" pitchFamily="49" charset="0"/>
              </a:rPr>
              <a:t>mmap</a:t>
            </a:r>
            <a:r>
              <a:rPr lang="en-US" altLang="en-US" dirty="0">
                <a:cs typeface="Courier New" pitchFamily="49" charset="0"/>
              </a:rPr>
              <a:t>(. . .)         --  </a:t>
            </a:r>
            <a:r>
              <a:rPr lang="en-US" altLang="en-US" dirty="0"/>
              <a:t>Memory-map a file</a:t>
            </a:r>
          </a:p>
          <a:p>
            <a:endParaRPr lang="en-US" altLang="en-US" dirty="0">
              <a:cs typeface="+mn-cs"/>
            </a:endParaRPr>
          </a:p>
          <a:p>
            <a:endParaRPr lang="zh-CN" altLang="en-US" dirty="0"/>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20</a:t>
            </a:fld>
            <a:endParaRPr lang="en-US" altLang="zh-CN"/>
          </a:p>
        </p:txBody>
      </p:sp>
      <p:sp>
        <p:nvSpPr>
          <p:cNvPr id="5" name="动作按钮: 结束 5">
            <a:hlinkClick r:id="" action="ppaction://noaction" highlightClick="1"/>
            <a:extLst>
              <a:ext uri="{FF2B5EF4-FFF2-40B4-BE49-F238E27FC236}">
                <a16:creationId xmlns:a16="http://schemas.microsoft.com/office/drawing/2014/main" id="{D272C96A-8F84-444A-2998-5A1D4A4727F0}"/>
              </a:ext>
            </a:extLst>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253397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32"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out)">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r>
              <a:rPr lang="en-US" altLang="zh-CN" dirty="0"/>
              <a:t>11.3  Directory Implementation</a:t>
            </a:r>
          </a:p>
        </p:txBody>
      </p:sp>
      <p:sp>
        <p:nvSpPr>
          <p:cNvPr id="194563" name="Rectangle 3"/>
          <p:cNvSpPr>
            <a:spLocks noGrp="1" noChangeArrowheads="1"/>
          </p:cNvSpPr>
          <p:nvPr>
            <p:ph idx="1"/>
          </p:nvPr>
        </p:nvSpPr>
        <p:spPr/>
        <p:txBody>
          <a:bodyPr>
            <a:normAutofit/>
          </a:bodyPr>
          <a:lstStyle/>
          <a:p>
            <a:r>
              <a:rPr lang="en-US" altLang="zh-CN" dirty="0">
                <a:solidFill>
                  <a:srgbClr val="0000FF"/>
                </a:solidFill>
              </a:rPr>
              <a:t>Linear list </a:t>
            </a:r>
            <a:r>
              <a:rPr lang="en-US" altLang="zh-CN" dirty="0"/>
              <a:t>of file names with pointer to the data blocks.</a:t>
            </a:r>
          </a:p>
          <a:p>
            <a:pPr lvl="1"/>
            <a:r>
              <a:rPr lang="en-US" altLang="zh-CN" dirty="0"/>
              <a:t>simple to program</a:t>
            </a:r>
          </a:p>
          <a:p>
            <a:pPr lvl="1"/>
            <a:r>
              <a:rPr lang="en-US" altLang="zh-CN" dirty="0"/>
              <a:t>time-consuming to execute</a:t>
            </a:r>
          </a:p>
          <a:p>
            <a:pPr lvl="2"/>
            <a:r>
              <a:rPr lang="en-US" altLang="en-US" dirty="0"/>
              <a:t>Linear search time</a:t>
            </a:r>
            <a:endParaRPr lang="en-US" altLang="zh-CN" dirty="0"/>
          </a:p>
          <a:p>
            <a:pPr lvl="1"/>
            <a:r>
              <a:rPr lang="en-US" altLang="zh-CN" dirty="0"/>
              <a:t>A </a:t>
            </a:r>
            <a:r>
              <a:rPr lang="en-US" altLang="zh-CN" dirty="0">
                <a:solidFill>
                  <a:srgbClr val="0000FF"/>
                </a:solidFill>
              </a:rPr>
              <a:t>sorted list </a:t>
            </a:r>
            <a:r>
              <a:rPr lang="en-US" altLang="zh-CN" dirty="0"/>
              <a:t>allows a binary search and decreases the average search time.</a:t>
            </a:r>
          </a:p>
          <a:p>
            <a:pPr lvl="1"/>
            <a:r>
              <a:rPr lang="en-US" altLang="zh-CN" dirty="0"/>
              <a:t>A balanced tree</a:t>
            </a:r>
          </a:p>
          <a:p>
            <a:r>
              <a:rPr lang="en-US" altLang="zh-CN" dirty="0">
                <a:solidFill>
                  <a:srgbClr val="0000FF"/>
                </a:solidFill>
              </a:rPr>
              <a:t>Hash Table </a:t>
            </a:r>
            <a:r>
              <a:rPr lang="en-US" altLang="zh-CN" dirty="0"/>
              <a:t>– linear list with hash data structure.</a:t>
            </a:r>
          </a:p>
          <a:p>
            <a:pPr lvl="1"/>
            <a:r>
              <a:rPr lang="en-US" altLang="zh-CN" dirty="0"/>
              <a:t>decreases directory search time</a:t>
            </a:r>
          </a:p>
          <a:p>
            <a:pPr lvl="1"/>
            <a:r>
              <a:rPr lang="en-US" altLang="zh-CN" i="1" dirty="0">
                <a:solidFill>
                  <a:srgbClr val="0000FF"/>
                </a:solidFill>
              </a:rPr>
              <a:t>collisions</a:t>
            </a:r>
            <a:r>
              <a:rPr lang="en-US" altLang="zh-CN" dirty="0">
                <a:solidFill>
                  <a:srgbClr val="0000FF"/>
                </a:solidFill>
              </a:rPr>
              <a:t> </a:t>
            </a:r>
            <a:r>
              <a:rPr lang="en-US" altLang="zh-CN" dirty="0"/>
              <a:t>– situations where two file names hash to the same location</a:t>
            </a:r>
          </a:p>
          <a:p>
            <a:pPr lvl="2"/>
            <a:r>
              <a:rPr lang="en-US" altLang="zh-CN" dirty="0"/>
              <a:t>Chained-overflow </a:t>
            </a:r>
          </a:p>
          <a:p>
            <a:pPr lvl="1"/>
            <a:r>
              <a:rPr lang="en-US" altLang="zh-CN" dirty="0"/>
              <a:t>Difficulties: fixed size, hash function</a:t>
            </a:r>
          </a:p>
        </p:txBody>
      </p:sp>
      <p:sp>
        <p:nvSpPr>
          <p:cNvPr id="4" name="灯片编号占位符 3"/>
          <p:cNvSpPr>
            <a:spLocks noGrp="1"/>
          </p:cNvSpPr>
          <p:nvPr>
            <p:ph type="sldNum" sz="quarter" idx="10"/>
          </p:nvPr>
        </p:nvSpPr>
        <p:spPr/>
        <p:txBody>
          <a:bodyPr/>
          <a:lstStyle/>
          <a:p>
            <a:fld id="{BBC30E44-5A46-4EA6-8295-D0EF4EF40B53}" type="slidenum">
              <a:rPr lang="en-US" altLang="zh-CN"/>
              <a:pPr/>
              <a:t>21</a:t>
            </a:fld>
            <a:endParaRPr lang="en-US" altLang="zh-CN"/>
          </a:p>
        </p:txBody>
      </p:sp>
      <p:sp>
        <p:nvSpPr>
          <p:cNvPr id="2" name="动作按钮: 结束 5">
            <a:hlinkClick r:id="" action="ppaction://noaction" highlightClick="1"/>
            <a:extLst>
              <a:ext uri="{FF2B5EF4-FFF2-40B4-BE49-F238E27FC236}">
                <a16:creationId xmlns:a16="http://schemas.microsoft.com/office/drawing/2014/main" id="{706BF54D-ECFD-A28B-C6EC-C2F25891A1D2}"/>
              </a:ext>
            </a:extLst>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2935391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wipe(left)">
                                      <p:cBhvr>
                                        <p:cTn id="7" dur="500"/>
                                        <p:tgtEl>
                                          <p:spTgt spid="19456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4563">
                                            <p:txEl>
                                              <p:pRg st="1" end="1"/>
                                            </p:txEl>
                                          </p:spTgt>
                                        </p:tgtEl>
                                        <p:attrNameLst>
                                          <p:attrName>style.visibility</p:attrName>
                                        </p:attrNameLst>
                                      </p:cBhvr>
                                      <p:to>
                                        <p:strVal val="visible"/>
                                      </p:to>
                                    </p:set>
                                    <p:animEffect transition="in" filter="wipe(left)">
                                      <p:cBhvr>
                                        <p:cTn id="10" dur="500"/>
                                        <p:tgtEl>
                                          <p:spTgt spid="19456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4563">
                                            <p:txEl>
                                              <p:pRg st="2" end="2"/>
                                            </p:txEl>
                                          </p:spTgt>
                                        </p:tgtEl>
                                        <p:attrNameLst>
                                          <p:attrName>style.visibility</p:attrName>
                                        </p:attrNameLst>
                                      </p:cBhvr>
                                      <p:to>
                                        <p:strVal val="visible"/>
                                      </p:to>
                                    </p:set>
                                    <p:animEffect transition="in" filter="wipe(left)">
                                      <p:cBhvr>
                                        <p:cTn id="13" dur="500"/>
                                        <p:tgtEl>
                                          <p:spTgt spid="19456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4563">
                                            <p:txEl>
                                              <p:pRg st="3" end="3"/>
                                            </p:txEl>
                                          </p:spTgt>
                                        </p:tgtEl>
                                        <p:attrNameLst>
                                          <p:attrName>style.visibility</p:attrName>
                                        </p:attrNameLst>
                                      </p:cBhvr>
                                      <p:to>
                                        <p:strVal val="visible"/>
                                      </p:to>
                                    </p:set>
                                    <p:animEffect transition="in" filter="wipe(left)">
                                      <p:cBhvr>
                                        <p:cTn id="16" dur="500"/>
                                        <p:tgtEl>
                                          <p:spTgt spid="19456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94563">
                                            <p:txEl>
                                              <p:pRg st="4" end="4"/>
                                            </p:txEl>
                                          </p:spTgt>
                                        </p:tgtEl>
                                        <p:attrNameLst>
                                          <p:attrName>style.visibility</p:attrName>
                                        </p:attrNameLst>
                                      </p:cBhvr>
                                      <p:to>
                                        <p:strVal val="visible"/>
                                      </p:to>
                                    </p:set>
                                    <p:animEffect transition="in" filter="wipe(left)">
                                      <p:cBhvr>
                                        <p:cTn id="19" dur="500"/>
                                        <p:tgtEl>
                                          <p:spTgt spid="19456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94563">
                                            <p:txEl>
                                              <p:pRg st="5" end="5"/>
                                            </p:txEl>
                                          </p:spTgt>
                                        </p:tgtEl>
                                        <p:attrNameLst>
                                          <p:attrName>style.visibility</p:attrName>
                                        </p:attrNameLst>
                                      </p:cBhvr>
                                      <p:to>
                                        <p:strVal val="visible"/>
                                      </p:to>
                                    </p:set>
                                    <p:animEffect transition="in" filter="wipe(left)">
                                      <p:cBhvr>
                                        <p:cTn id="22" dur="500"/>
                                        <p:tgtEl>
                                          <p:spTgt spid="19456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563">
                                            <p:txEl>
                                              <p:pRg st="6" end="6"/>
                                            </p:txEl>
                                          </p:spTgt>
                                        </p:tgtEl>
                                        <p:attrNameLst>
                                          <p:attrName>style.visibility</p:attrName>
                                        </p:attrNameLst>
                                      </p:cBhvr>
                                      <p:to>
                                        <p:strVal val="visible"/>
                                      </p:to>
                                    </p:set>
                                    <p:animEffect transition="in" filter="wipe(left)">
                                      <p:cBhvr>
                                        <p:cTn id="27" dur="500"/>
                                        <p:tgtEl>
                                          <p:spTgt spid="19456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94563">
                                            <p:txEl>
                                              <p:pRg st="7" end="7"/>
                                            </p:txEl>
                                          </p:spTgt>
                                        </p:tgtEl>
                                        <p:attrNameLst>
                                          <p:attrName>style.visibility</p:attrName>
                                        </p:attrNameLst>
                                      </p:cBhvr>
                                      <p:to>
                                        <p:strVal val="visible"/>
                                      </p:to>
                                    </p:set>
                                    <p:animEffect transition="in" filter="wipe(left)">
                                      <p:cBhvr>
                                        <p:cTn id="30" dur="500"/>
                                        <p:tgtEl>
                                          <p:spTgt spid="19456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94563">
                                            <p:txEl>
                                              <p:pRg st="8" end="8"/>
                                            </p:txEl>
                                          </p:spTgt>
                                        </p:tgtEl>
                                        <p:attrNameLst>
                                          <p:attrName>style.visibility</p:attrName>
                                        </p:attrNameLst>
                                      </p:cBhvr>
                                      <p:to>
                                        <p:strVal val="visible"/>
                                      </p:to>
                                    </p:set>
                                    <p:animEffect transition="in" filter="wipe(left)">
                                      <p:cBhvr>
                                        <p:cTn id="33" dur="500"/>
                                        <p:tgtEl>
                                          <p:spTgt spid="19456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94563">
                                            <p:txEl>
                                              <p:pRg st="9" end="9"/>
                                            </p:txEl>
                                          </p:spTgt>
                                        </p:tgtEl>
                                        <p:attrNameLst>
                                          <p:attrName>style.visibility</p:attrName>
                                        </p:attrNameLst>
                                      </p:cBhvr>
                                      <p:to>
                                        <p:strVal val="visible"/>
                                      </p:to>
                                    </p:set>
                                    <p:animEffect transition="in" filter="wipe(left)">
                                      <p:cBhvr>
                                        <p:cTn id="36" dur="500"/>
                                        <p:tgtEl>
                                          <p:spTgt spid="19456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4563">
                                            <p:txEl>
                                              <p:pRg st="10" end="10"/>
                                            </p:txEl>
                                          </p:spTgt>
                                        </p:tgtEl>
                                        <p:attrNameLst>
                                          <p:attrName>style.visibility</p:attrName>
                                        </p:attrNameLst>
                                      </p:cBhvr>
                                      <p:to>
                                        <p:strVal val="visible"/>
                                      </p:to>
                                    </p:set>
                                    <p:animEffect transition="in" filter="wipe(left)">
                                      <p:cBhvr>
                                        <p:cTn id="39" dur="500"/>
                                        <p:tgtEl>
                                          <p:spTgt spid="19456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32"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circle(out)">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zh-CN" dirty="0"/>
              <a:t>11.4  Allocation Methods</a:t>
            </a:r>
          </a:p>
        </p:txBody>
      </p:sp>
      <p:sp>
        <p:nvSpPr>
          <p:cNvPr id="196611" name="Rectangle 3"/>
          <p:cNvSpPr>
            <a:spLocks noGrp="1" noChangeArrowheads="1"/>
          </p:cNvSpPr>
          <p:nvPr>
            <p:ph idx="1"/>
          </p:nvPr>
        </p:nvSpPr>
        <p:spPr/>
        <p:txBody>
          <a:bodyPr/>
          <a:lstStyle/>
          <a:p>
            <a:r>
              <a:rPr lang="en-US" altLang="zh-CN" dirty="0"/>
              <a:t>An allocation method refers to how disk blocks are allocated for files.</a:t>
            </a:r>
          </a:p>
          <a:p>
            <a:pPr lvl="1"/>
            <a:r>
              <a:rPr lang="en-US" altLang="zh-CN" dirty="0"/>
              <a:t>Disk space is utilized effectively.</a:t>
            </a:r>
          </a:p>
          <a:p>
            <a:pPr lvl="1"/>
            <a:r>
              <a:rPr lang="en-US" altLang="zh-CN" dirty="0"/>
              <a:t>Files can be accessed quickly.</a:t>
            </a:r>
          </a:p>
          <a:p>
            <a:pPr lvl="1"/>
            <a:endParaRPr lang="en-US" altLang="zh-CN" dirty="0"/>
          </a:p>
          <a:p>
            <a:r>
              <a:rPr lang="en-US" altLang="zh-CN" dirty="0"/>
              <a:t>Contiguous allocation</a:t>
            </a:r>
          </a:p>
          <a:p>
            <a:r>
              <a:rPr lang="en-US" altLang="zh-CN" dirty="0"/>
              <a:t>Linked allocation</a:t>
            </a:r>
          </a:p>
          <a:p>
            <a:r>
              <a:rPr lang="en-US" altLang="zh-CN" dirty="0"/>
              <a:t>Indexed allocation</a:t>
            </a:r>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CFFE3B91-7B17-4C6F-998B-B33767B09815}" type="slidenum">
              <a:rPr lang="en-US" altLang="zh-CN"/>
              <a:pPr/>
              <a:t>22</a:t>
            </a:fld>
            <a:endParaRPr lang="en-US" altLang="zh-CN"/>
          </a:p>
        </p:txBody>
      </p:sp>
    </p:spTree>
    <p:extLst>
      <p:ext uri="{BB962C8B-B14F-4D97-AF65-F5344CB8AC3E}">
        <p14:creationId xmlns:p14="http://schemas.microsoft.com/office/powerpoint/2010/main" val="12826845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animEffect transition="in" filter="wipe(left)">
                                      <p:cBhvr>
                                        <p:cTn id="7" dur="500"/>
                                        <p:tgtEl>
                                          <p:spTgt spid="1966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6611">
                                            <p:txEl>
                                              <p:pRg st="1" end="1"/>
                                            </p:txEl>
                                          </p:spTgt>
                                        </p:tgtEl>
                                        <p:attrNameLst>
                                          <p:attrName>style.visibility</p:attrName>
                                        </p:attrNameLst>
                                      </p:cBhvr>
                                      <p:to>
                                        <p:strVal val="visible"/>
                                      </p:to>
                                    </p:set>
                                    <p:animEffect transition="in" filter="wipe(left)">
                                      <p:cBhvr>
                                        <p:cTn id="10" dur="500"/>
                                        <p:tgtEl>
                                          <p:spTgt spid="1966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6611">
                                            <p:txEl>
                                              <p:pRg st="2" end="2"/>
                                            </p:txEl>
                                          </p:spTgt>
                                        </p:tgtEl>
                                        <p:attrNameLst>
                                          <p:attrName>style.visibility</p:attrName>
                                        </p:attrNameLst>
                                      </p:cBhvr>
                                      <p:to>
                                        <p:strVal val="visible"/>
                                      </p:to>
                                    </p:set>
                                    <p:animEffect transition="in" filter="wipe(left)">
                                      <p:cBhvr>
                                        <p:cTn id="13" dur="500"/>
                                        <p:tgtEl>
                                          <p:spTgt spid="196611">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6611">
                                            <p:txEl>
                                              <p:pRg st="4" end="4"/>
                                            </p:txEl>
                                          </p:spTgt>
                                        </p:tgtEl>
                                        <p:attrNameLst>
                                          <p:attrName>style.visibility</p:attrName>
                                        </p:attrNameLst>
                                      </p:cBhvr>
                                      <p:to>
                                        <p:strVal val="visible"/>
                                      </p:to>
                                    </p:set>
                                    <p:animEffect transition="in" filter="wipe(left)">
                                      <p:cBhvr>
                                        <p:cTn id="18" dur="500"/>
                                        <p:tgtEl>
                                          <p:spTgt spid="196611">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6611">
                                            <p:txEl>
                                              <p:pRg st="5" end="5"/>
                                            </p:txEl>
                                          </p:spTgt>
                                        </p:tgtEl>
                                        <p:attrNameLst>
                                          <p:attrName>style.visibility</p:attrName>
                                        </p:attrNameLst>
                                      </p:cBhvr>
                                      <p:to>
                                        <p:strVal val="visible"/>
                                      </p:to>
                                    </p:set>
                                    <p:animEffect transition="in" filter="wipe(left)">
                                      <p:cBhvr>
                                        <p:cTn id="21" dur="500"/>
                                        <p:tgtEl>
                                          <p:spTgt spid="196611">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6611">
                                            <p:txEl>
                                              <p:pRg st="6" end="6"/>
                                            </p:txEl>
                                          </p:spTgt>
                                        </p:tgtEl>
                                        <p:attrNameLst>
                                          <p:attrName>style.visibility</p:attrName>
                                        </p:attrNameLst>
                                      </p:cBhvr>
                                      <p:to>
                                        <p:strVal val="visible"/>
                                      </p:to>
                                    </p:set>
                                    <p:animEffect transition="in" filter="wipe(left)">
                                      <p:cBhvr>
                                        <p:cTn id="24" dur="500"/>
                                        <p:tgtEl>
                                          <p:spTgt spid="196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165" y="1898830"/>
            <a:ext cx="4230470" cy="3343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8658" name="Rectangle 2"/>
          <p:cNvSpPr>
            <a:spLocks noGrp="1" noChangeArrowheads="1"/>
          </p:cNvSpPr>
          <p:nvPr>
            <p:ph type="title"/>
          </p:nvPr>
        </p:nvSpPr>
        <p:spPr/>
        <p:txBody>
          <a:bodyPr/>
          <a:lstStyle/>
          <a:p>
            <a:r>
              <a:rPr lang="en-US" altLang="zh-CN" dirty="0"/>
              <a:t>Contiguous Allocation</a:t>
            </a:r>
          </a:p>
        </p:txBody>
      </p:sp>
      <p:sp>
        <p:nvSpPr>
          <p:cNvPr id="198659" name="Rectangle 3"/>
          <p:cNvSpPr>
            <a:spLocks noGrp="1" noChangeArrowheads="1"/>
          </p:cNvSpPr>
          <p:nvPr>
            <p:ph idx="1"/>
          </p:nvPr>
        </p:nvSpPr>
        <p:spPr/>
        <p:txBody>
          <a:bodyPr>
            <a:normAutofit/>
          </a:bodyPr>
          <a:lstStyle/>
          <a:p>
            <a:pPr>
              <a:spcBef>
                <a:spcPts val="600"/>
              </a:spcBef>
            </a:pPr>
            <a:r>
              <a:rPr lang="en-US" altLang="zh-CN" dirty="0"/>
              <a:t>Single set of blocks is allocated to a file </a:t>
            </a:r>
            <a:r>
              <a:rPr lang="en-US" altLang="zh-CN" dirty="0">
                <a:solidFill>
                  <a:srgbClr val="0000FF"/>
                </a:solidFill>
              </a:rPr>
              <a:t>at the time of creation</a:t>
            </a:r>
          </a:p>
          <a:p>
            <a:pPr lvl="1">
              <a:spcBef>
                <a:spcPts val="600"/>
              </a:spcBef>
            </a:pPr>
            <a:r>
              <a:rPr lang="en-US" altLang="zh-CN" dirty="0"/>
              <a:t>each file occupies a set of </a:t>
            </a:r>
            <a:r>
              <a:rPr lang="en-US" altLang="zh-CN" dirty="0">
                <a:solidFill>
                  <a:srgbClr val="0000FF"/>
                </a:solidFill>
              </a:rPr>
              <a:t>contiguous</a:t>
            </a:r>
            <a:r>
              <a:rPr lang="en-US" altLang="zh-CN" dirty="0"/>
              <a:t> blocks on the disk.</a:t>
            </a:r>
          </a:p>
          <a:p>
            <a:pPr>
              <a:spcBef>
                <a:spcPts val="600"/>
              </a:spcBef>
            </a:pPr>
            <a:r>
              <a:rPr lang="en-US" altLang="zh-CN" dirty="0"/>
              <a:t>Simple</a:t>
            </a:r>
          </a:p>
          <a:p>
            <a:pPr lvl="1">
              <a:spcBef>
                <a:spcPts val="600"/>
              </a:spcBef>
            </a:pPr>
            <a:r>
              <a:rPr lang="en-US" altLang="zh-CN" dirty="0"/>
              <a:t>Only a single entry in the file allocation table.</a:t>
            </a:r>
          </a:p>
          <a:p>
            <a:pPr lvl="1">
              <a:spcBef>
                <a:spcPts val="600"/>
              </a:spcBef>
            </a:pPr>
            <a:r>
              <a:rPr lang="en-US" altLang="zh-CN" dirty="0"/>
              <a:t>only </a:t>
            </a:r>
            <a:r>
              <a:rPr lang="en-US" altLang="zh-CN" dirty="0">
                <a:solidFill>
                  <a:srgbClr val="0000FF"/>
                </a:solidFill>
              </a:rPr>
              <a:t>starting</a:t>
            </a:r>
            <a:r>
              <a:rPr lang="en-US" altLang="zh-CN" dirty="0"/>
              <a:t> </a:t>
            </a:r>
            <a:r>
              <a:rPr lang="en-US" altLang="zh-CN" dirty="0">
                <a:solidFill>
                  <a:srgbClr val="0000FF"/>
                </a:solidFill>
              </a:rPr>
              <a:t>location</a:t>
            </a:r>
            <a:r>
              <a:rPr lang="en-US" altLang="zh-CN" dirty="0"/>
              <a:t> (block #) and </a:t>
            </a:r>
            <a:br>
              <a:rPr lang="en-US" altLang="zh-CN" dirty="0"/>
            </a:br>
            <a:r>
              <a:rPr lang="en-US" altLang="zh-CN" dirty="0">
                <a:solidFill>
                  <a:srgbClr val="0000FF"/>
                </a:solidFill>
              </a:rPr>
              <a:t>length</a:t>
            </a:r>
            <a:r>
              <a:rPr lang="en-US" altLang="zh-CN" dirty="0"/>
              <a:t> (number of blocks) are required.</a:t>
            </a:r>
          </a:p>
          <a:p>
            <a:pPr>
              <a:spcBef>
                <a:spcPts val="600"/>
              </a:spcBef>
            </a:pPr>
            <a:r>
              <a:rPr lang="en-US" altLang="zh-CN" dirty="0">
                <a:solidFill>
                  <a:srgbClr val="0000FF"/>
                </a:solidFill>
              </a:rPr>
              <a:t>Both sequential and direct access can be supported.</a:t>
            </a:r>
          </a:p>
          <a:p>
            <a:pPr>
              <a:spcBef>
                <a:spcPts val="600"/>
              </a:spcBef>
            </a:pPr>
            <a:r>
              <a:rPr lang="en-US" altLang="en-US" dirty="0"/>
              <a:t>Best performance in most cases.</a:t>
            </a:r>
          </a:p>
          <a:p>
            <a:pPr marL="742950" lvl="2" indent="-342900">
              <a:spcBef>
                <a:spcPts val="600"/>
              </a:spcBef>
              <a:buSzPct val="80000"/>
              <a:buFont typeface="Wingdings" panose="05000000000000000000" pitchFamily="2" charset="2"/>
              <a:buChar char="p"/>
            </a:pPr>
            <a:r>
              <a:rPr lang="en-US" altLang="zh-CN" sz="2400" dirty="0"/>
              <a:t>The number of disk seeks required is minimal.</a:t>
            </a:r>
          </a:p>
          <a:p>
            <a:pPr marL="742950" lvl="2" indent="-342900">
              <a:spcBef>
                <a:spcPts val="600"/>
              </a:spcBef>
              <a:buSzPct val="80000"/>
              <a:buFont typeface="Wingdings" panose="05000000000000000000" pitchFamily="2" charset="2"/>
              <a:buChar char="p"/>
            </a:pPr>
            <a:r>
              <a:rPr lang="en-US" altLang="zh-CN" sz="2400" dirty="0"/>
              <a:t>The seek time when a seek is finally needed is minimal.</a:t>
            </a:r>
            <a:endParaRPr lang="en-US" altLang="en-US" sz="2400" dirty="0"/>
          </a:p>
        </p:txBody>
      </p:sp>
      <p:sp>
        <p:nvSpPr>
          <p:cNvPr id="5" name="灯片编号占位符 3"/>
          <p:cNvSpPr>
            <a:spLocks noGrp="1"/>
          </p:cNvSpPr>
          <p:nvPr>
            <p:ph type="sldNum" sz="quarter" idx="10"/>
          </p:nvPr>
        </p:nvSpPr>
        <p:spPr/>
        <p:txBody>
          <a:bodyPr/>
          <a:lstStyle/>
          <a:p>
            <a:fld id="{50682256-91D2-4437-9E64-1AA6F18AEC41}" type="slidenum">
              <a:rPr lang="en-US" altLang="zh-CN"/>
              <a:pPr/>
              <a:t>23</a:t>
            </a:fld>
            <a:endParaRPr lang="en-US" altLang="zh-CN"/>
          </a:p>
        </p:txBody>
      </p:sp>
      <p:sp>
        <p:nvSpPr>
          <p:cNvPr id="198660" name="Rectangle 4"/>
          <p:cNvSpPr>
            <a:spLocks noChangeArrowheads="1"/>
          </p:cNvSpPr>
          <p:nvPr/>
        </p:nvSpPr>
        <p:spPr bwMode="auto">
          <a:xfrm>
            <a:off x="2406650" y="5399089"/>
            <a:ext cx="70294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25889084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8659">
                                            <p:txEl>
                                              <p:pRg st="0" end="0"/>
                                            </p:txEl>
                                          </p:spTgt>
                                        </p:tgtEl>
                                        <p:attrNameLst>
                                          <p:attrName>style.visibility</p:attrName>
                                        </p:attrNameLst>
                                      </p:cBhvr>
                                      <p:to>
                                        <p:strVal val="visible"/>
                                      </p:to>
                                    </p:set>
                                    <p:animEffect transition="in" filter="wipe(left)">
                                      <p:cBhvr>
                                        <p:cTn id="7" dur="500"/>
                                        <p:tgtEl>
                                          <p:spTgt spid="19865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8659">
                                            <p:txEl>
                                              <p:pRg st="1" end="1"/>
                                            </p:txEl>
                                          </p:spTgt>
                                        </p:tgtEl>
                                        <p:attrNameLst>
                                          <p:attrName>style.visibility</p:attrName>
                                        </p:attrNameLst>
                                      </p:cBhvr>
                                      <p:to>
                                        <p:strVal val="visible"/>
                                      </p:to>
                                    </p:set>
                                    <p:animEffect transition="in" filter="wipe(left)">
                                      <p:cBhvr>
                                        <p:cTn id="10" dur="500"/>
                                        <p:tgtEl>
                                          <p:spTgt spid="1986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8659">
                                            <p:txEl>
                                              <p:pRg st="2" end="2"/>
                                            </p:txEl>
                                          </p:spTgt>
                                        </p:tgtEl>
                                        <p:attrNameLst>
                                          <p:attrName>style.visibility</p:attrName>
                                        </p:attrNameLst>
                                      </p:cBhvr>
                                      <p:to>
                                        <p:strVal val="visible"/>
                                      </p:to>
                                    </p:set>
                                    <p:animEffect transition="in" filter="wipe(left)">
                                      <p:cBhvr>
                                        <p:cTn id="15" dur="500"/>
                                        <p:tgtEl>
                                          <p:spTgt spid="19865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98659">
                                            <p:txEl>
                                              <p:pRg st="3" end="3"/>
                                            </p:txEl>
                                          </p:spTgt>
                                        </p:tgtEl>
                                        <p:attrNameLst>
                                          <p:attrName>style.visibility</p:attrName>
                                        </p:attrNameLst>
                                      </p:cBhvr>
                                      <p:to>
                                        <p:strVal val="visible"/>
                                      </p:to>
                                    </p:set>
                                    <p:animEffect transition="in" filter="wipe(left)">
                                      <p:cBhvr>
                                        <p:cTn id="18" dur="500"/>
                                        <p:tgtEl>
                                          <p:spTgt spid="198659">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8659">
                                            <p:txEl>
                                              <p:pRg st="4" end="4"/>
                                            </p:txEl>
                                          </p:spTgt>
                                        </p:tgtEl>
                                        <p:attrNameLst>
                                          <p:attrName>style.visibility</p:attrName>
                                        </p:attrNameLst>
                                      </p:cBhvr>
                                      <p:to>
                                        <p:strVal val="visible"/>
                                      </p:to>
                                    </p:set>
                                    <p:animEffect transition="in" filter="wipe(left)">
                                      <p:cBhvr>
                                        <p:cTn id="21" dur="500"/>
                                        <p:tgtEl>
                                          <p:spTgt spid="19865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8659">
                                            <p:txEl>
                                              <p:pRg st="5" end="5"/>
                                            </p:txEl>
                                          </p:spTgt>
                                        </p:tgtEl>
                                        <p:attrNameLst>
                                          <p:attrName>style.visibility</p:attrName>
                                        </p:attrNameLst>
                                      </p:cBhvr>
                                      <p:to>
                                        <p:strVal val="visible"/>
                                      </p:to>
                                    </p:set>
                                    <p:animEffect transition="in" filter="wipe(left)">
                                      <p:cBhvr>
                                        <p:cTn id="26" dur="500"/>
                                        <p:tgtEl>
                                          <p:spTgt spid="1986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8659">
                                            <p:txEl>
                                              <p:pRg st="6" end="6"/>
                                            </p:txEl>
                                          </p:spTgt>
                                        </p:tgtEl>
                                        <p:attrNameLst>
                                          <p:attrName>style.visibility</p:attrName>
                                        </p:attrNameLst>
                                      </p:cBhvr>
                                      <p:to>
                                        <p:strVal val="visible"/>
                                      </p:to>
                                    </p:set>
                                    <p:animEffect transition="in" filter="wipe(left)">
                                      <p:cBhvr>
                                        <p:cTn id="31" dur="500"/>
                                        <p:tgtEl>
                                          <p:spTgt spid="198659">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98659">
                                            <p:txEl>
                                              <p:pRg st="7" end="7"/>
                                            </p:txEl>
                                          </p:spTgt>
                                        </p:tgtEl>
                                        <p:attrNameLst>
                                          <p:attrName>style.visibility</p:attrName>
                                        </p:attrNameLst>
                                      </p:cBhvr>
                                      <p:to>
                                        <p:strVal val="visible"/>
                                      </p:to>
                                    </p:set>
                                    <p:animEffect transition="in" filter="wipe(left)">
                                      <p:cBhvr>
                                        <p:cTn id="34" dur="500"/>
                                        <p:tgtEl>
                                          <p:spTgt spid="19865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98659">
                                            <p:txEl>
                                              <p:pRg st="8" end="8"/>
                                            </p:txEl>
                                          </p:spTgt>
                                        </p:tgtEl>
                                        <p:attrNameLst>
                                          <p:attrName>style.visibility</p:attrName>
                                        </p:attrNameLst>
                                      </p:cBhvr>
                                      <p:to>
                                        <p:strVal val="visible"/>
                                      </p:to>
                                    </p:set>
                                    <p:animEffect transition="in" filter="wipe(left)">
                                      <p:cBhvr>
                                        <p:cTn id="37" dur="500"/>
                                        <p:tgtEl>
                                          <p:spTgt spid="19865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solidFill>
            <a:srgbClr val="002060"/>
          </a:solidFill>
        </p:spPr>
        <p:txBody>
          <a:bodyPr/>
          <a:lstStyle/>
          <a:p>
            <a:r>
              <a:rPr lang="en-US" altLang="zh-CN" dirty="0"/>
              <a:t>Mapping from logical to physical*</a:t>
            </a:r>
          </a:p>
        </p:txBody>
      </p:sp>
      <p:sp>
        <p:nvSpPr>
          <p:cNvPr id="10" name="灯片编号占位符 3"/>
          <p:cNvSpPr>
            <a:spLocks noGrp="1"/>
          </p:cNvSpPr>
          <p:nvPr>
            <p:ph type="sldNum" sz="quarter" idx="10"/>
          </p:nvPr>
        </p:nvSpPr>
        <p:spPr/>
        <p:txBody>
          <a:bodyPr/>
          <a:lstStyle/>
          <a:p>
            <a:fld id="{9DA3E737-A073-4235-95C3-6336B21CC288}" type="slidenum">
              <a:rPr lang="en-US" altLang="zh-CN"/>
              <a:pPr/>
              <a:t>24</a:t>
            </a:fld>
            <a:endParaRPr lang="en-US" altLang="zh-CN"/>
          </a:p>
        </p:txBody>
      </p:sp>
      <p:sp>
        <p:nvSpPr>
          <p:cNvPr id="257027" name="Rectangle 3"/>
          <p:cNvSpPr>
            <a:spLocks noGrp="1" noChangeArrowheads="1"/>
          </p:cNvSpPr>
          <p:nvPr>
            <p:ph idx="4294967295"/>
          </p:nvPr>
        </p:nvSpPr>
        <p:spPr>
          <a:xfrm>
            <a:off x="360001" y="3159125"/>
            <a:ext cx="11592000" cy="3509963"/>
          </a:xfrm>
        </p:spPr>
        <p:txBody>
          <a:bodyPr>
            <a:normAutofit/>
          </a:bodyPr>
          <a:lstStyle/>
          <a:p>
            <a:r>
              <a:rPr kumimoji="0" lang="en-US" altLang="zh-CN" dirty="0"/>
              <a:t>Block to be accessed = Q + starting address</a:t>
            </a:r>
          </a:p>
          <a:p>
            <a:r>
              <a:rPr kumimoji="0" lang="en-US" altLang="zh-CN" dirty="0"/>
              <a:t>Displacement into block = R</a:t>
            </a:r>
          </a:p>
          <a:p>
            <a:r>
              <a:rPr kumimoji="0" lang="en-US" altLang="zh-CN" dirty="0"/>
              <a:t>Example</a:t>
            </a:r>
          </a:p>
          <a:p>
            <a:pPr lvl="1"/>
            <a:r>
              <a:rPr kumimoji="0" lang="en-US" altLang="zh-CN" dirty="0"/>
              <a:t>For text file</a:t>
            </a:r>
          </a:p>
          <a:p>
            <a:pPr lvl="1"/>
            <a:r>
              <a:rPr kumimoji="0" lang="en-US" altLang="zh-CN" dirty="0"/>
              <a:t>For record file</a:t>
            </a:r>
          </a:p>
        </p:txBody>
      </p:sp>
      <p:sp>
        <p:nvSpPr>
          <p:cNvPr id="2" name="矩形标注 1"/>
          <p:cNvSpPr/>
          <p:nvPr/>
        </p:nvSpPr>
        <p:spPr bwMode="auto">
          <a:xfrm>
            <a:off x="6771075" y="1327821"/>
            <a:ext cx="2160240" cy="450050"/>
          </a:xfrm>
          <a:prstGeom prst="wedgeRectCallout">
            <a:avLst>
              <a:gd name="adj1" fmla="val -81763"/>
              <a:gd name="adj2" fmla="val -2564"/>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b="1" dirty="0">
                <a:latin typeface="楷体" panose="02010609060101010101" pitchFamily="49" charset="-122"/>
                <a:ea typeface="楷体" panose="02010609060101010101" pitchFamily="49" charset="-122"/>
              </a:rPr>
              <a:t>逻辑块号</a:t>
            </a:r>
          </a:p>
        </p:txBody>
      </p:sp>
      <p:sp>
        <p:nvSpPr>
          <p:cNvPr id="7" name="矩形标注 6"/>
          <p:cNvSpPr/>
          <p:nvPr/>
        </p:nvSpPr>
        <p:spPr bwMode="auto">
          <a:xfrm>
            <a:off x="6816080" y="2078850"/>
            <a:ext cx="2160240" cy="450050"/>
          </a:xfrm>
          <a:prstGeom prst="wedgeRectCallout">
            <a:avLst>
              <a:gd name="adj1" fmla="val -84352"/>
              <a:gd name="adj2" fmla="val -1869"/>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b="1" dirty="0">
                <a:latin typeface="楷体" panose="02010609060101010101" pitchFamily="49" charset="-122"/>
                <a:ea typeface="楷体" panose="02010609060101010101" pitchFamily="49" charset="-122"/>
              </a:rPr>
              <a:t>块内偏移量</a:t>
            </a:r>
          </a:p>
        </p:txBody>
      </p:sp>
      <p:pic>
        <p:nvPicPr>
          <p:cNvPr id="5" name="图片 4">
            <a:extLst>
              <a:ext uri="{FF2B5EF4-FFF2-40B4-BE49-F238E27FC236}">
                <a16:creationId xmlns:a16="http://schemas.microsoft.com/office/drawing/2014/main" id="{B2AE366F-6CA6-9EDB-DA92-E476209AFF95}"/>
              </a:ext>
            </a:extLst>
          </p:cNvPr>
          <p:cNvPicPr>
            <a:picLocks noChangeAspect="1"/>
          </p:cNvPicPr>
          <p:nvPr/>
        </p:nvPicPr>
        <p:blipFill>
          <a:blip r:embed="rId2"/>
          <a:stretch>
            <a:fillRect/>
          </a:stretch>
        </p:blipFill>
        <p:spPr>
          <a:xfrm>
            <a:off x="2585610" y="1268760"/>
            <a:ext cx="3510390" cy="1226522"/>
          </a:xfrm>
          <a:prstGeom prst="rect">
            <a:avLst/>
          </a:prstGeom>
        </p:spPr>
      </p:pic>
    </p:spTree>
    <p:extLst>
      <p:ext uri="{BB962C8B-B14F-4D97-AF65-F5344CB8AC3E}">
        <p14:creationId xmlns:p14="http://schemas.microsoft.com/office/powerpoint/2010/main" val="1007977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7027">
                                            <p:txEl>
                                              <p:pRg st="0" end="0"/>
                                            </p:txEl>
                                          </p:spTgt>
                                        </p:tgtEl>
                                        <p:attrNameLst>
                                          <p:attrName>style.visibility</p:attrName>
                                        </p:attrNameLst>
                                      </p:cBhvr>
                                      <p:to>
                                        <p:strVal val="visible"/>
                                      </p:to>
                                    </p:set>
                                    <p:animEffect transition="in" filter="wipe(left)">
                                      <p:cBhvr>
                                        <p:cTn id="17" dur="500"/>
                                        <p:tgtEl>
                                          <p:spTgt spid="257027">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57027">
                                            <p:txEl>
                                              <p:pRg st="1" end="1"/>
                                            </p:txEl>
                                          </p:spTgt>
                                        </p:tgtEl>
                                        <p:attrNameLst>
                                          <p:attrName>style.visibility</p:attrName>
                                        </p:attrNameLst>
                                      </p:cBhvr>
                                      <p:to>
                                        <p:strVal val="visible"/>
                                      </p:to>
                                    </p:set>
                                    <p:animEffect transition="in" filter="wipe(left)">
                                      <p:cBhvr>
                                        <p:cTn id="20" dur="500"/>
                                        <p:tgtEl>
                                          <p:spTgt spid="257027">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57027">
                                            <p:txEl>
                                              <p:pRg st="2" end="2"/>
                                            </p:txEl>
                                          </p:spTgt>
                                        </p:tgtEl>
                                        <p:attrNameLst>
                                          <p:attrName>style.visibility</p:attrName>
                                        </p:attrNameLst>
                                      </p:cBhvr>
                                      <p:to>
                                        <p:strVal val="visible"/>
                                      </p:to>
                                    </p:set>
                                    <p:animEffect transition="in" filter="wipe(left)">
                                      <p:cBhvr>
                                        <p:cTn id="25" dur="500"/>
                                        <p:tgtEl>
                                          <p:spTgt spid="257027">
                                            <p:txEl>
                                              <p:pRg st="2" end="2"/>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57027">
                                            <p:txEl>
                                              <p:pRg st="3" end="3"/>
                                            </p:txEl>
                                          </p:spTgt>
                                        </p:tgtEl>
                                        <p:attrNameLst>
                                          <p:attrName>style.visibility</p:attrName>
                                        </p:attrNameLst>
                                      </p:cBhvr>
                                      <p:to>
                                        <p:strVal val="visible"/>
                                      </p:to>
                                    </p:set>
                                    <p:animEffect transition="in" filter="wipe(left)">
                                      <p:cBhvr>
                                        <p:cTn id="28" dur="500"/>
                                        <p:tgtEl>
                                          <p:spTgt spid="257027">
                                            <p:txEl>
                                              <p:pRg st="3" end="3"/>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57027">
                                            <p:txEl>
                                              <p:pRg st="4" end="4"/>
                                            </p:txEl>
                                          </p:spTgt>
                                        </p:tgtEl>
                                        <p:attrNameLst>
                                          <p:attrName>style.visibility</p:attrName>
                                        </p:attrNameLst>
                                      </p:cBhvr>
                                      <p:to>
                                        <p:strVal val="visible"/>
                                      </p:to>
                                    </p:set>
                                    <p:animEffect transition="in" filter="wipe(left)">
                                      <p:cBhvr>
                                        <p:cTn id="31" dur="500"/>
                                        <p:tgtEl>
                                          <p:spTgt spid="257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P spid="2"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solidFill>
            <a:srgbClr val="002060"/>
          </a:solidFill>
        </p:spPr>
        <p:txBody>
          <a:bodyPr/>
          <a:lstStyle/>
          <a:p>
            <a:r>
              <a:rPr lang="zh-CN" altLang="en-US" dirty="0"/>
              <a:t>连续文件举例</a:t>
            </a:r>
          </a:p>
        </p:txBody>
      </p:sp>
      <p:sp>
        <p:nvSpPr>
          <p:cNvPr id="276483" name="Rectangle 3"/>
          <p:cNvSpPr>
            <a:spLocks noGrp="1" noChangeArrowheads="1"/>
          </p:cNvSpPr>
          <p:nvPr>
            <p:ph idx="1"/>
          </p:nvPr>
        </p:nvSpPr>
        <p:spPr>
          <a:xfrm>
            <a:off x="360000" y="1043735"/>
            <a:ext cx="8875991" cy="5580000"/>
          </a:xfrm>
        </p:spPr>
        <p:txBody>
          <a:bodyPr/>
          <a:lstStyle/>
          <a:p>
            <a:pPr>
              <a:lnSpc>
                <a:spcPct val="120000"/>
              </a:lnSpc>
              <a:buFont typeface="Monotype Sorts" pitchFamily="2" charset="2"/>
              <a:buNone/>
            </a:pPr>
            <a:r>
              <a:rPr lang="zh-CN" altLang="en-US" sz="2400" dirty="0"/>
              <a:t>例如：某文件系统，磁盘块大小为  </a:t>
            </a:r>
            <a:r>
              <a:rPr lang="en-US" altLang="zh-CN" sz="2400" dirty="0"/>
              <a:t>512 B</a:t>
            </a:r>
          </a:p>
          <a:p>
            <a:pPr lvl="1">
              <a:lnSpc>
                <a:spcPct val="120000"/>
              </a:lnSpc>
            </a:pPr>
            <a:r>
              <a:rPr lang="zh-CN" altLang="en-US" dirty="0"/>
              <a:t>字符流文件 </a:t>
            </a:r>
            <a:r>
              <a:rPr lang="en-US" altLang="zh-CN" dirty="0"/>
              <a:t>A</a:t>
            </a:r>
            <a:r>
              <a:rPr lang="zh-CN" altLang="en-US" dirty="0"/>
              <a:t>，长度为 </a:t>
            </a:r>
            <a:r>
              <a:rPr lang="en-US" altLang="zh-CN" dirty="0"/>
              <a:t>1980 B</a:t>
            </a:r>
          </a:p>
          <a:p>
            <a:pPr lvl="2">
              <a:lnSpc>
                <a:spcPct val="120000"/>
              </a:lnSpc>
            </a:pPr>
            <a:r>
              <a:rPr lang="zh-CN" altLang="en-US" sz="2400" dirty="0"/>
              <a:t>文件</a:t>
            </a:r>
            <a:r>
              <a:rPr lang="en-US" altLang="zh-CN" sz="2400" dirty="0"/>
              <a:t>A</a:t>
            </a:r>
            <a:r>
              <a:rPr lang="zh-CN" altLang="en-US" sz="2400" dirty="0"/>
              <a:t>需要占用 </a:t>
            </a:r>
            <a:r>
              <a:rPr lang="en-US" altLang="zh-CN" sz="2400" dirty="0"/>
              <a:t>4 </a:t>
            </a:r>
            <a:r>
              <a:rPr lang="zh-CN" altLang="en-US" sz="2400" dirty="0"/>
              <a:t>个物理块。</a:t>
            </a:r>
            <a:endParaRPr lang="en-US" altLang="zh-CN" sz="2400" dirty="0"/>
          </a:p>
          <a:p>
            <a:pPr lvl="2">
              <a:lnSpc>
                <a:spcPct val="120000"/>
              </a:lnSpc>
            </a:pPr>
            <a:r>
              <a:rPr lang="zh-CN" altLang="en-US" sz="2400" dirty="0"/>
              <a:t>假如分配到</a:t>
            </a:r>
            <a:r>
              <a:rPr lang="en-US" altLang="zh-CN" sz="2400" dirty="0"/>
              <a:t>30</a:t>
            </a:r>
            <a:r>
              <a:rPr lang="zh-CN" altLang="en-US" sz="2400" dirty="0"/>
              <a:t>、</a:t>
            </a:r>
            <a:r>
              <a:rPr lang="en-US" altLang="zh-CN" sz="2400" dirty="0"/>
              <a:t>31 </a:t>
            </a:r>
            <a:r>
              <a:rPr lang="zh-CN" altLang="en-US" sz="2400" dirty="0"/>
              <a:t>、</a:t>
            </a:r>
            <a:r>
              <a:rPr lang="en-US" altLang="zh-CN" sz="2400" dirty="0"/>
              <a:t>32</a:t>
            </a:r>
            <a:r>
              <a:rPr lang="zh-CN" altLang="en-US" sz="2400" dirty="0"/>
              <a:t>和</a:t>
            </a:r>
            <a:r>
              <a:rPr lang="en-US" altLang="zh-CN" sz="2400" dirty="0"/>
              <a:t>33</a:t>
            </a:r>
            <a:r>
              <a:rPr lang="zh-CN" altLang="en-US" sz="2400" dirty="0"/>
              <a:t>四个相邻的物理块中。</a:t>
            </a:r>
          </a:p>
          <a:p>
            <a:pPr lvl="2">
              <a:lnSpc>
                <a:spcPct val="120000"/>
              </a:lnSpc>
            </a:pPr>
            <a:r>
              <a:rPr lang="zh-CN" altLang="en-US" sz="2400" dirty="0"/>
              <a:t>第</a:t>
            </a:r>
            <a:r>
              <a:rPr lang="en-US" altLang="zh-CN" sz="2400" dirty="0"/>
              <a:t>33</a:t>
            </a:r>
            <a:r>
              <a:rPr lang="zh-CN" altLang="en-US" sz="2400" dirty="0"/>
              <a:t>块中实际使用了</a:t>
            </a:r>
            <a:r>
              <a:rPr lang="en-US" altLang="zh-CN" sz="2400" dirty="0"/>
              <a:t>444</a:t>
            </a:r>
            <a:r>
              <a:rPr lang="zh-CN" altLang="en-US" sz="2400" dirty="0"/>
              <a:t>字节，剩余的</a:t>
            </a:r>
            <a:r>
              <a:rPr lang="en-US" altLang="zh-CN" sz="2400" dirty="0"/>
              <a:t>68</a:t>
            </a:r>
            <a:r>
              <a:rPr lang="zh-CN" altLang="en-US" sz="2400" dirty="0"/>
              <a:t>字节形成“内部碎片”。</a:t>
            </a:r>
          </a:p>
          <a:p>
            <a:pPr lvl="1">
              <a:lnSpc>
                <a:spcPct val="120000"/>
              </a:lnSpc>
            </a:pPr>
            <a:r>
              <a:rPr lang="zh-CN" altLang="en-US" dirty="0"/>
              <a:t>记录文件 </a:t>
            </a:r>
            <a:r>
              <a:rPr lang="en-US" altLang="zh-CN" dirty="0"/>
              <a:t>B</a:t>
            </a:r>
            <a:r>
              <a:rPr lang="zh-CN" altLang="en-US" dirty="0"/>
              <a:t>，逻辑记录长 </a:t>
            </a:r>
            <a:r>
              <a:rPr lang="en-US" altLang="zh-CN" dirty="0"/>
              <a:t>100 B</a:t>
            </a:r>
            <a:r>
              <a:rPr lang="zh-CN" altLang="en-US" dirty="0"/>
              <a:t>，有</a:t>
            </a:r>
            <a:r>
              <a:rPr lang="en-US" altLang="zh-CN" dirty="0"/>
              <a:t>23</a:t>
            </a:r>
            <a:r>
              <a:rPr lang="zh-CN" altLang="en-US" dirty="0"/>
              <a:t>个记录</a:t>
            </a:r>
          </a:p>
          <a:p>
            <a:pPr lvl="2">
              <a:lnSpc>
                <a:spcPct val="120000"/>
              </a:lnSpc>
            </a:pPr>
            <a:r>
              <a:rPr lang="zh-CN" altLang="en-US" sz="2400" dirty="0"/>
              <a:t>假设：逻辑记录不能跨物理块存放。</a:t>
            </a:r>
          </a:p>
          <a:p>
            <a:pPr lvl="2">
              <a:lnSpc>
                <a:spcPct val="120000"/>
              </a:lnSpc>
            </a:pPr>
            <a:r>
              <a:rPr lang="zh-CN" altLang="en-US" sz="2400" dirty="0"/>
              <a:t>每个物理块中可以存放</a:t>
            </a:r>
            <a:r>
              <a:rPr lang="en-US" altLang="zh-CN" sz="2400" dirty="0"/>
              <a:t>5</a:t>
            </a:r>
            <a:r>
              <a:rPr lang="zh-CN" altLang="en-US" sz="2400" dirty="0"/>
              <a:t>个逻辑记录，需要</a:t>
            </a:r>
            <a:r>
              <a:rPr lang="en-US" altLang="zh-CN" sz="2400" dirty="0"/>
              <a:t>5</a:t>
            </a:r>
            <a:r>
              <a:rPr lang="zh-CN" altLang="en-US" sz="2400" dirty="0"/>
              <a:t>个物理块。</a:t>
            </a:r>
            <a:endParaRPr lang="en-US" altLang="zh-CN" sz="2400" dirty="0"/>
          </a:p>
          <a:p>
            <a:pPr lvl="2">
              <a:lnSpc>
                <a:spcPct val="120000"/>
              </a:lnSpc>
            </a:pPr>
            <a:r>
              <a:rPr lang="zh-CN" altLang="en-US" sz="2400" dirty="0"/>
              <a:t>假设分配到第 </a:t>
            </a:r>
            <a:r>
              <a:rPr lang="en-US" altLang="zh-CN" sz="2400" dirty="0"/>
              <a:t>6</a:t>
            </a:r>
            <a:r>
              <a:rPr lang="zh-CN" altLang="en-US" sz="2400" dirty="0"/>
              <a:t>、</a:t>
            </a:r>
            <a:r>
              <a:rPr lang="en-US" altLang="zh-CN" sz="2400" dirty="0"/>
              <a:t>7</a:t>
            </a:r>
            <a:r>
              <a:rPr lang="zh-CN" altLang="en-US" sz="2400" dirty="0"/>
              <a:t>、</a:t>
            </a:r>
            <a:r>
              <a:rPr lang="en-US" altLang="zh-CN" sz="2400" dirty="0"/>
              <a:t>8</a:t>
            </a:r>
            <a:r>
              <a:rPr lang="zh-CN" altLang="en-US" sz="2400" dirty="0"/>
              <a:t>、</a:t>
            </a:r>
            <a:r>
              <a:rPr lang="en-US" altLang="zh-CN" sz="2400" dirty="0"/>
              <a:t>9</a:t>
            </a:r>
            <a:r>
              <a:rPr lang="zh-CN" altLang="en-US" sz="2400" dirty="0"/>
              <a:t>、</a:t>
            </a:r>
            <a:r>
              <a:rPr lang="en-US" altLang="zh-CN" sz="2400" dirty="0"/>
              <a:t>10 </a:t>
            </a:r>
            <a:r>
              <a:rPr lang="zh-CN" altLang="en-US" sz="2400" dirty="0"/>
              <a:t>块</a:t>
            </a:r>
          </a:p>
          <a:p>
            <a:pPr lvl="2">
              <a:lnSpc>
                <a:spcPct val="120000"/>
              </a:lnSpc>
            </a:pPr>
            <a:r>
              <a:rPr lang="zh-CN" altLang="en-US" sz="2400" dirty="0"/>
              <a:t>前</a:t>
            </a:r>
            <a:r>
              <a:rPr lang="en-US" altLang="zh-CN" sz="2400" dirty="0"/>
              <a:t>4</a:t>
            </a:r>
            <a:r>
              <a:rPr lang="zh-CN" altLang="en-US" sz="2400" dirty="0"/>
              <a:t>块各有内部碎片</a:t>
            </a:r>
            <a:r>
              <a:rPr lang="en-US" altLang="zh-CN" sz="2400" dirty="0"/>
              <a:t>12B</a:t>
            </a:r>
            <a:r>
              <a:rPr lang="zh-CN" altLang="en-US" sz="2400" dirty="0"/>
              <a:t>，最后一块有</a:t>
            </a:r>
            <a:r>
              <a:rPr lang="en-US" altLang="zh-CN" sz="2400" dirty="0"/>
              <a:t>212B</a:t>
            </a:r>
            <a:r>
              <a:rPr lang="zh-CN" altLang="en-US" sz="2400" dirty="0"/>
              <a:t>没有使用。</a:t>
            </a:r>
          </a:p>
        </p:txBody>
      </p:sp>
      <p:sp>
        <p:nvSpPr>
          <p:cNvPr id="5" name="灯片编号占位符 3"/>
          <p:cNvSpPr>
            <a:spLocks noGrp="1"/>
          </p:cNvSpPr>
          <p:nvPr>
            <p:ph type="sldNum" sz="quarter" idx="10"/>
          </p:nvPr>
        </p:nvSpPr>
        <p:spPr/>
        <p:txBody>
          <a:bodyPr/>
          <a:lstStyle/>
          <a:p>
            <a:fld id="{1006FDFE-2DEC-42F8-B2EC-7C8BBC887DF6}" type="slidenum">
              <a:rPr lang="en-US" altLang="zh-CN"/>
              <a:pPr/>
              <a:t>25</a:t>
            </a:fld>
            <a:endParaRPr lang="en-US" altLang="zh-CN" dirty="0"/>
          </a:p>
        </p:txBody>
      </p:sp>
      <p:sp>
        <p:nvSpPr>
          <p:cNvPr id="2" name="TextBox 1"/>
          <p:cNvSpPr txBox="1"/>
          <p:nvPr/>
        </p:nvSpPr>
        <p:spPr>
          <a:xfrm>
            <a:off x="9385244" y="1138680"/>
            <a:ext cx="2336380" cy="400110"/>
          </a:xfrm>
          <a:prstGeom prst="rect">
            <a:avLst/>
          </a:prstGeom>
          <a:solidFill>
            <a:srgbClr val="FFFF00"/>
          </a:solidFill>
        </p:spPr>
        <p:txBody>
          <a:bodyPr wrap="square" rtlCol="0">
            <a:spAutoFit/>
          </a:bodyPr>
          <a:lstStyle/>
          <a:p>
            <a:r>
              <a:rPr lang="en-US" altLang="zh-CN" sz="2000" b="1" dirty="0"/>
              <a:t>LA=1248      PA=</a:t>
            </a:r>
            <a:r>
              <a:rPr lang="zh-CN" altLang="en-US" sz="2000" b="1" dirty="0"/>
              <a:t>？</a:t>
            </a:r>
          </a:p>
        </p:txBody>
      </p:sp>
      <p:sp>
        <p:nvSpPr>
          <p:cNvPr id="6" name="TextBox 5"/>
          <p:cNvSpPr txBox="1"/>
          <p:nvPr/>
        </p:nvSpPr>
        <p:spPr>
          <a:xfrm>
            <a:off x="9384714" y="3813251"/>
            <a:ext cx="1864806" cy="400110"/>
          </a:xfrm>
          <a:prstGeom prst="rect">
            <a:avLst/>
          </a:prstGeom>
          <a:solidFill>
            <a:srgbClr val="FFFF00"/>
          </a:solidFill>
        </p:spPr>
        <p:txBody>
          <a:bodyPr wrap="none" rtlCol="0">
            <a:spAutoFit/>
          </a:bodyPr>
          <a:lstStyle/>
          <a:p>
            <a:r>
              <a:rPr lang="en-US" altLang="zh-CN" sz="2000" b="1" dirty="0"/>
              <a:t>LA=19,  PA=</a:t>
            </a:r>
            <a:r>
              <a:rPr lang="zh-CN" altLang="en-US" sz="2000" b="1" dirty="0"/>
              <a:t>？</a:t>
            </a:r>
          </a:p>
        </p:txBody>
      </p:sp>
      <p:grpSp>
        <p:nvGrpSpPr>
          <p:cNvPr id="11" name="组合 10"/>
          <p:cNvGrpSpPr/>
          <p:nvPr/>
        </p:nvGrpSpPr>
        <p:grpSpPr>
          <a:xfrm>
            <a:off x="7167136" y="1808821"/>
            <a:ext cx="819075" cy="712821"/>
            <a:chOff x="6813265" y="273715"/>
            <a:chExt cx="819075" cy="712821"/>
          </a:xfrm>
        </p:grpSpPr>
        <p:sp>
          <p:nvSpPr>
            <p:cNvPr id="3" name="TextBox 2"/>
            <p:cNvSpPr txBox="1"/>
            <p:nvPr/>
          </p:nvSpPr>
          <p:spPr>
            <a:xfrm>
              <a:off x="6867255" y="278650"/>
              <a:ext cx="697627" cy="707886"/>
            </a:xfrm>
            <a:prstGeom prst="rect">
              <a:avLst/>
            </a:prstGeom>
            <a:noFill/>
          </p:spPr>
          <p:txBody>
            <a:bodyPr wrap="none" rtlCol="0">
              <a:spAutoFit/>
            </a:bodyPr>
            <a:lstStyle/>
            <a:p>
              <a:r>
                <a:rPr lang="en-US" altLang="zh-CN" sz="2000" b="1" dirty="0"/>
                <a:t>1980</a:t>
              </a:r>
            </a:p>
            <a:p>
              <a:pPr algn="ctr"/>
              <a:r>
                <a:rPr lang="en-US" altLang="zh-CN" sz="2000" b="1" dirty="0"/>
                <a:t>512</a:t>
              </a:r>
              <a:endParaRPr lang="zh-CN" altLang="en-US" sz="2000" b="1" dirty="0"/>
            </a:p>
          </p:txBody>
        </p:sp>
        <p:cxnSp>
          <p:nvCxnSpPr>
            <p:cNvPr id="7" name="直接连接符 6"/>
            <p:cNvCxnSpPr>
              <a:stCxn id="3" idx="1"/>
              <a:endCxn id="3" idx="3"/>
            </p:cNvCxnSpPr>
            <p:nvPr/>
          </p:nvCxnSpPr>
          <p:spPr bwMode="auto">
            <a:xfrm>
              <a:off x="6867255" y="632593"/>
              <a:ext cx="697627"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9"/>
            <p:cNvCxnSpPr/>
            <p:nvPr/>
          </p:nvCxnSpPr>
          <p:spPr bwMode="auto">
            <a:xfrm>
              <a:off x="6813265" y="273715"/>
              <a:ext cx="0" cy="68400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6813265" y="282640"/>
              <a:ext cx="144000"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3"/>
            <p:cNvCxnSpPr/>
            <p:nvPr/>
          </p:nvCxnSpPr>
          <p:spPr bwMode="auto">
            <a:xfrm>
              <a:off x="7632340" y="273715"/>
              <a:ext cx="0" cy="68400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p:cNvCxnSpPr/>
            <p:nvPr/>
          </p:nvCxnSpPr>
          <p:spPr bwMode="auto">
            <a:xfrm>
              <a:off x="7488340" y="282640"/>
              <a:ext cx="144000"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2" name="组合 11"/>
          <p:cNvGrpSpPr/>
          <p:nvPr/>
        </p:nvGrpSpPr>
        <p:grpSpPr>
          <a:xfrm>
            <a:off x="9379990" y="4419110"/>
            <a:ext cx="783055" cy="765085"/>
            <a:chOff x="242535" y="4554125"/>
            <a:chExt cx="783055" cy="765085"/>
          </a:xfrm>
        </p:grpSpPr>
        <p:sp>
          <p:nvSpPr>
            <p:cNvPr id="19" name="TextBox 18"/>
            <p:cNvSpPr txBox="1"/>
            <p:nvPr/>
          </p:nvSpPr>
          <p:spPr>
            <a:xfrm>
              <a:off x="296525" y="4554125"/>
              <a:ext cx="612027" cy="707886"/>
            </a:xfrm>
            <a:prstGeom prst="rect">
              <a:avLst/>
            </a:prstGeom>
            <a:noFill/>
          </p:spPr>
          <p:txBody>
            <a:bodyPr wrap="none" rtlCol="0">
              <a:spAutoFit/>
            </a:bodyPr>
            <a:lstStyle/>
            <a:p>
              <a:r>
                <a:rPr lang="en-US" altLang="zh-CN" sz="2000" b="1" dirty="0"/>
                <a:t>512</a:t>
              </a:r>
            </a:p>
            <a:p>
              <a:pPr algn="ctr"/>
              <a:r>
                <a:rPr lang="en-US" altLang="zh-CN" sz="2000" b="1" dirty="0"/>
                <a:t>100</a:t>
              </a:r>
              <a:endParaRPr lang="zh-CN" altLang="en-US" sz="2000" b="1" dirty="0"/>
            </a:p>
          </p:txBody>
        </p:sp>
        <p:cxnSp>
          <p:nvCxnSpPr>
            <p:cNvPr id="20" name="直接连接符 19"/>
            <p:cNvCxnSpPr>
              <a:stCxn id="19" idx="1"/>
              <a:endCxn id="19" idx="3"/>
            </p:cNvCxnSpPr>
            <p:nvPr/>
          </p:nvCxnSpPr>
          <p:spPr bwMode="auto">
            <a:xfrm>
              <a:off x="296525" y="4908068"/>
              <a:ext cx="612027"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242535" y="4635210"/>
              <a:ext cx="0" cy="68400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p:nvPr/>
          </p:nvCxnSpPr>
          <p:spPr bwMode="auto">
            <a:xfrm>
              <a:off x="242535" y="5319210"/>
              <a:ext cx="144000"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a:off x="1016605" y="4635210"/>
              <a:ext cx="0" cy="68400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p:cNvCxnSpPr/>
            <p:nvPr/>
          </p:nvCxnSpPr>
          <p:spPr bwMode="auto">
            <a:xfrm>
              <a:off x="881590" y="5310285"/>
              <a:ext cx="144000"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25"/>
          <p:cNvGrpSpPr/>
          <p:nvPr/>
        </p:nvGrpSpPr>
        <p:grpSpPr>
          <a:xfrm>
            <a:off x="10660624" y="4500195"/>
            <a:ext cx="693045" cy="729005"/>
            <a:chOff x="6777245" y="278650"/>
            <a:chExt cx="693045" cy="729005"/>
          </a:xfrm>
        </p:grpSpPr>
        <p:sp>
          <p:nvSpPr>
            <p:cNvPr id="27" name="TextBox 26"/>
            <p:cNvSpPr txBox="1"/>
            <p:nvPr/>
          </p:nvSpPr>
          <p:spPr>
            <a:xfrm>
              <a:off x="6867255" y="278650"/>
              <a:ext cx="441146" cy="707886"/>
            </a:xfrm>
            <a:prstGeom prst="rect">
              <a:avLst/>
            </a:prstGeom>
            <a:noFill/>
          </p:spPr>
          <p:txBody>
            <a:bodyPr wrap="none" rtlCol="0">
              <a:spAutoFit/>
            </a:bodyPr>
            <a:lstStyle/>
            <a:p>
              <a:r>
                <a:rPr lang="en-US" altLang="zh-CN" sz="2000" b="1" dirty="0"/>
                <a:t>23</a:t>
              </a:r>
            </a:p>
            <a:p>
              <a:pPr algn="ctr"/>
              <a:r>
                <a:rPr lang="en-US" altLang="zh-CN" sz="2000" b="1" dirty="0"/>
                <a:t>5</a:t>
              </a:r>
              <a:endParaRPr lang="zh-CN" altLang="en-US" sz="2000" b="1" dirty="0"/>
            </a:p>
          </p:txBody>
        </p:sp>
        <p:cxnSp>
          <p:nvCxnSpPr>
            <p:cNvPr id="28" name="直接连接符 27"/>
            <p:cNvCxnSpPr>
              <a:stCxn id="27" idx="1"/>
              <a:endCxn id="27" idx="3"/>
            </p:cNvCxnSpPr>
            <p:nvPr/>
          </p:nvCxnSpPr>
          <p:spPr bwMode="auto">
            <a:xfrm>
              <a:off x="6867255" y="632593"/>
              <a:ext cx="441146"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6777245" y="314730"/>
              <a:ext cx="0" cy="68400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6777245" y="323655"/>
              <a:ext cx="144000"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p:cNvCxnSpPr/>
            <p:nvPr/>
          </p:nvCxnSpPr>
          <p:spPr bwMode="auto">
            <a:xfrm>
              <a:off x="7461305" y="323655"/>
              <a:ext cx="0" cy="68400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p:cNvCxnSpPr/>
            <p:nvPr/>
          </p:nvCxnSpPr>
          <p:spPr bwMode="auto">
            <a:xfrm>
              <a:off x="7326290" y="332580"/>
              <a:ext cx="144000"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 name="TextBox 34"/>
          <p:cNvSpPr txBox="1"/>
          <p:nvPr/>
        </p:nvSpPr>
        <p:spPr>
          <a:xfrm>
            <a:off x="9379990" y="5279140"/>
            <a:ext cx="1298753" cy="400110"/>
          </a:xfrm>
          <a:prstGeom prst="rect">
            <a:avLst/>
          </a:prstGeom>
          <a:solidFill>
            <a:srgbClr val="FFFF00"/>
          </a:solidFill>
        </p:spPr>
        <p:txBody>
          <a:bodyPr wrap="none" rtlCol="0">
            <a:spAutoFit/>
          </a:bodyPr>
          <a:lstStyle/>
          <a:p>
            <a:r>
              <a:rPr lang="en-US" altLang="zh-CN" sz="2000" b="1" dirty="0"/>
              <a:t>19/5 = 3..4</a:t>
            </a:r>
            <a:endParaRPr lang="zh-CN" altLang="en-US" sz="2000" b="1" dirty="0"/>
          </a:p>
        </p:txBody>
      </p:sp>
      <p:sp>
        <p:nvSpPr>
          <p:cNvPr id="33" name="TextBox 32"/>
          <p:cNvSpPr txBox="1"/>
          <p:nvPr/>
        </p:nvSpPr>
        <p:spPr>
          <a:xfrm>
            <a:off x="9385244" y="5819200"/>
            <a:ext cx="2097049" cy="400110"/>
          </a:xfrm>
          <a:prstGeom prst="rect">
            <a:avLst/>
          </a:prstGeom>
          <a:solidFill>
            <a:schemeClr val="accent1">
              <a:lumMod val="20000"/>
              <a:lumOff val="80000"/>
            </a:schemeClr>
          </a:solidFill>
        </p:spPr>
        <p:txBody>
          <a:bodyPr wrap="none" rtlCol="0">
            <a:spAutoFit/>
          </a:bodyPr>
          <a:lstStyle/>
          <a:p>
            <a:r>
              <a:rPr lang="en-US" altLang="zh-CN" sz="2000" b="1" dirty="0"/>
              <a:t>9</a:t>
            </a:r>
            <a:r>
              <a:rPr lang="en-US" altLang="zh-CN" sz="2000" b="1" baseline="30000" dirty="0"/>
              <a:t>th</a:t>
            </a:r>
            <a:r>
              <a:rPr lang="en-US" altLang="zh-CN" sz="2000" b="1" dirty="0"/>
              <a:t> </a:t>
            </a:r>
            <a:r>
              <a:rPr lang="zh-CN" altLang="en-US" sz="2000" b="1" dirty="0">
                <a:latin typeface="楷体" panose="02010609060101010101" pitchFamily="49" charset="-122"/>
                <a:ea typeface="楷体" panose="02010609060101010101" pitchFamily="49" charset="-122"/>
              </a:rPr>
              <a:t>块</a:t>
            </a:r>
            <a:r>
              <a:rPr lang="en-US" altLang="zh-CN" sz="2000" b="1" dirty="0"/>
              <a:t>,  400</a:t>
            </a:r>
            <a:r>
              <a:rPr lang="en-US" altLang="zh-CN" sz="2000" b="1" baseline="30000" dirty="0"/>
              <a:t>th</a:t>
            </a:r>
            <a:r>
              <a:rPr lang="en-US" altLang="zh-CN" sz="2000" b="1" dirty="0"/>
              <a:t> </a:t>
            </a:r>
            <a:r>
              <a:rPr lang="zh-CN" altLang="en-US" sz="2000" b="1" dirty="0">
                <a:latin typeface="楷体" panose="02010609060101010101" pitchFamily="49" charset="-122"/>
                <a:ea typeface="楷体" panose="02010609060101010101" pitchFamily="49" charset="-122"/>
              </a:rPr>
              <a:t>字节</a:t>
            </a:r>
          </a:p>
        </p:txBody>
      </p:sp>
      <p:sp>
        <p:nvSpPr>
          <p:cNvPr id="34" name="TextBox 33"/>
          <p:cNvSpPr txBox="1"/>
          <p:nvPr/>
        </p:nvSpPr>
        <p:spPr>
          <a:xfrm>
            <a:off x="9384714" y="1701062"/>
            <a:ext cx="2068195" cy="400110"/>
          </a:xfrm>
          <a:prstGeom prst="rect">
            <a:avLst/>
          </a:prstGeom>
          <a:solidFill>
            <a:srgbClr val="FFFF00"/>
          </a:solidFill>
        </p:spPr>
        <p:txBody>
          <a:bodyPr wrap="none" rtlCol="0">
            <a:spAutoFit/>
          </a:bodyPr>
          <a:lstStyle/>
          <a:p>
            <a:pPr algn="r"/>
            <a:r>
              <a:rPr lang="en-US" altLang="zh-CN" sz="2000" b="1" dirty="0"/>
              <a:t>1248/512 </a:t>
            </a:r>
            <a:r>
              <a:rPr lang="en-US" altLang="zh-CN" sz="2000" b="1" dirty="0">
                <a:sym typeface="Symbol"/>
              </a:rPr>
              <a:t>=</a:t>
            </a:r>
            <a:r>
              <a:rPr lang="en-US" altLang="zh-CN" sz="2000" b="1" dirty="0"/>
              <a:t> 2..224</a:t>
            </a:r>
            <a:endParaRPr lang="zh-CN" altLang="en-US" sz="2000" b="1" dirty="0"/>
          </a:p>
        </p:txBody>
      </p:sp>
      <p:sp>
        <p:nvSpPr>
          <p:cNvPr id="17" name="TextBox 16"/>
          <p:cNvSpPr txBox="1"/>
          <p:nvPr/>
        </p:nvSpPr>
        <p:spPr>
          <a:xfrm>
            <a:off x="9232429" y="2258870"/>
            <a:ext cx="2161168" cy="400110"/>
          </a:xfrm>
          <a:prstGeom prst="rect">
            <a:avLst/>
          </a:prstGeom>
          <a:solidFill>
            <a:schemeClr val="accent1">
              <a:lumMod val="20000"/>
              <a:lumOff val="80000"/>
            </a:schemeClr>
          </a:solidFill>
        </p:spPr>
        <p:txBody>
          <a:bodyPr wrap="none" rtlCol="0">
            <a:spAutoFit/>
          </a:bodyPr>
          <a:lstStyle/>
          <a:p>
            <a:pPr algn="r"/>
            <a:r>
              <a:rPr lang="en-US" altLang="zh-CN" sz="2000" b="1" dirty="0">
                <a:ea typeface="楷体" panose="02010609060101010101" pitchFamily="49" charset="-122"/>
                <a:cs typeface="Times New Roman" panose="02020603050405020304" pitchFamily="18" charset="0"/>
              </a:rPr>
              <a:t>32</a:t>
            </a:r>
            <a:r>
              <a:rPr lang="en-US" altLang="zh-CN" sz="2000" b="1" baseline="30000" dirty="0">
                <a:ea typeface="楷体" panose="02010609060101010101" pitchFamily="49" charset="-122"/>
                <a:cs typeface="Times New Roman" panose="02020603050405020304" pitchFamily="18" charset="0"/>
              </a:rPr>
              <a:t>th</a:t>
            </a:r>
            <a:r>
              <a:rPr lang="zh-CN" altLang="en-US" sz="2000" b="1" dirty="0">
                <a:ea typeface="楷体" panose="02010609060101010101" pitchFamily="49" charset="-122"/>
                <a:cs typeface="Times New Roman" panose="02020603050405020304" pitchFamily="18" charset="0"/>
              </a:rPr>
              <a:t>块</a:t>
            </a:r>
            <a:r>
              <a:rPr lang="en-US" altLang="zh-CN" sz="2000" b="1" dirty="0">
                <a:ea typeface="楷体" panose="02010609060101010101" pitchFamily="49" charset="-122"/>
                <a:cs typeface="Times New Roman" panose="02020603050405020304" pitchFamily="18" charset="0"/>
              </a:rPr>
              <a:t>,  224</a:t>
            </a:r>
            <a:r>
              <a:rPr lang="en-US" altLang="zh-CN" sz="2000" b="1" baseline="30000" dirty="0">
                <a:ea typeface="楷体" panose="02010609060101010101" pitchFamily="49" charset="-122"/>
                <a:cs typeface="Times New Roman" panose="02020603050405020304" pitchFamily="18" charset="0"/>
              </a:rPr>
              <a:t>th</a:t>
            </a:r>
            <a:r>
              <a:rPr lang="en-US" altLang="zh-CN" sz="2000"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字节</a:t>
            </a:r>
          </a:p>
        </p:txBody>
      </p:sp>
    </p:spTree>
    <p:extLst>
      <p:ext uri="{BB962C8B-B14F-4D97-AF65-F5344CB8AC3E}">
        <p14:creationId xmlns:p14="http://schemas.microsoft.com/office/powerpoint/2010/main" val="2937883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wipe(left)">
                                      <p:cBhvr>
                                        <p:cTn id="7" dur="500"/>
                                        <p:tgtEl>
                                          <p:spTgt spid="276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wipe(left)">
                                      <p:cBhvr>
                                        <p:cTn id="12" dur="500"/>
                                        <p:tgtEl>
                                          <p:spTgt spid="2764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wipe(left)">
                                      <p:cBhvr>
                                        <p:cTn id="17" dur="500"/>
                                        <p:tgtEl>
                                          <p:spTgt spid="276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483">
                                            <p:txEl>
                                              <p:pRg st="3" end="3"/>
                                            </p:txEl>
                                          </p:spTgt>
                                        </p:tgtEl>
                                        <p:attrNameLst>
                                          <p:attrName>style.visibility</p:attrName>
                                        </p:attrNameLst>
                                      </p:cBhvr>
                                      <p:to>
                                        <p:strVal val="visible"/>
                                      </p:to>
                                    </p:set>
                                    <p:animEffect transition="in" filter="wipe(left)">
                                      <p:cBhvr>
                                        <p:cTn id="27" dur="500"/>
                                        <p:tgtEl>
                                          <p:spTgt spid="27648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483">
                                            <p:txEl>
                                              <p:pRg st="4" end="4"/>
                                            </p:txEl>
                                          </p:spTgt>
                                        </p:tgtEl>
                                        <p:attrNameLst>
                                          <p:attrName>style.visibility</p:attrName>
                                        </p:attrNameLst>
                                      </p:cBhvr>
                                      <p:to>
                                        <p:strVal val="visible"/>
                                      </p:to>
                                    </p:set>
                                    <p:animEffect transition="in" filter="wipe(left)">
                                      <p:cBhvr>
                                        <p:cTn id="32" dur="500"/>
                                        <p:tgtEl>
                                          <p:spTgt spid="27648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6483">
                                            <p:txEl>
                                              <p:pRg st="5" end="5"/>
                                            </p:txEl>
                                          </p:spTgt>
                                        </p:tgtEl>
                                        <p:attrNameLst>
                                          <p:attrName>style.visibility</p:attrName>
                                        </p:attrNameLst>
                                      </p:cBhvr>
                                      <p:to>
                                        <p:strVal val="visible"/>
                                      </p:to>
                                    </p:set>
                                    <p:animEffect transition="in" filter="wipe(left)">
                                      <p:cBhvr>
                                        <p:cTn id="52" dur="500"/>
                                        <p:tgtEl>
                                          <p:spTgt spid="276483">
                                            <p:txEl>
                                              <p:pRg st="5" end="5"/>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276483">
                                            <p:txEl>
                                              <p:pRg st="6" end="6"/>
                                            </p:txEl>
                                          </p:spTgt>
                                        </p:tgtEl>
                                        <p:attrNameLst>
                                          <p:attrName>style.visibility</p:attrName>
                                        </p:attrNameLst>
                                      </p:cBhvr>
                                      <p:to>
                                        <p:strVal val="visible"/>
                                      </p:to>
                                    </p:set>
                                    <p:animEffect transition="in" filter="wipe(left)">
                                      <p:cBhvr>
                                        <p:cTn id="55" dur="500"/>
                                        <p:tgtEl>
                                          <p:spTgt spid="276483">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76483">
                                            <p:txEl>
                                              <p:pRg st="7" end="7"/>
                                            </p:txEl>
                                          </p:spTgt>
                                        </p:tgtEl>
                                        <p:attrNameLst>
                                          <p:attrName>style.visibility</p:attrName>
                                        </p:attrNameLst>
                                      </p:cBhvr>
                                      <p:to>
                                        <p:strVal val="visible"/>
                                      </p:to>
                                    </p:set>
                                    <p:animEffect transition="in" filter="wipe(left)">
                                      <p:cBhvr>
                                        <p:cTn id="60" dur="500"/>
                                        <p:tgtEl>
                                          <p:spTgt spid="276483">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barn(inVertical)">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barn(inVertical)">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76483">
                                            <p:txEl>
                                              <p:pRg st="8" end="8"/>
                                            </p:txEl>
                                          </p:spTgt>
                                        </p:tgtEl>
                                        <p:attrNameLst>
                                          <p:attrName>style.visibility</p:attrName>
                                        </p:attrNameLst>
                                      </p:cBhvr>
                                      <p:to>
                                        <p:strVal val="visible"/>
                                      </p:to>
                                    </p:set>
                                    <p:animEffect transition="in" filter="wipe(left)">
                                      <p:cBhvr>
                                        <p:cTn id="75" dur="500"/>
                                        <p:tgtEl>
                                          <p:spTgt spid="276483">
                                            <p:txEl>
                                              <p:pRg st="8" end="8"/>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276483">
                                            <p:txEl>
                                              <p:pRg st="9" end="9"/>
                                            </p:txEl>
                                          </p:spTgt>
                                        </p:tgtEl>
                                        <p:attrNameLst>
                                          <p:attrName>style.visibility</p:attrName>
                                        </p:attrNameLst>
                                      </p:cBhvr>
                                      <p:to>
                                        <p:strVal val="visible"/>
                                      </p:to>
                                    </p:set>
                                    <p:animEffect transition="in" filter="wipe(left)">
                                      <p:cBhvr>
                                        <p:cTn id="78" dur="500"/>
                                        <p:tgtEl>
                                          <p:spTgt spid="276483">
                                            <p:txEl>
                                              <p:pRg st="9" end="9"/>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animEffect transition="in" filter="wipe(left)">
                                      <p:cBhvr>
                                        <p:cTn id="83" dur="500"/>
                                        <p:tgtEl>
                                          <p:spTgt spid="6"/>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left)">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uiExpand="1" build="p" bldLvl="2"/>
      <p:bldP spid="2" grpId="0" uiExpand="1" animBg="1"/>
      <p:bldP spid="6" grpId="0" animBg="1"/>
      <p:bldP spid="35" grpId="0" animBg="1"/>
      <p:bldP spid="33" grpId="0" animBg="1"/>
      <p:bldP spid="34"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solidFill>
            <a:srgbClr val="002060"/>
          </a:solidFill>
        </p:spPr>
        <p:txBody>
          <a:bodyPr/>
          <a:lstStyle/>
          <a:p>
            <a:r>
              <a:rPr lang="zh-CN" altLang="en-US" dirty="0"/>
              <a:t>总结：连续文件的地址转换</a:t>
            </a:r>
          </a:p>
        </p:txBody>
      </p:sp>
      <p:sp>
        <p:nvSpPr>
          <p:cNvPr id="277507" name="Rectangle 3"/>
          <p:cNvSpPr>
            <a:spLocks noGrp="1" noChangeArrowheads="1"/>
          </p:cNvSpPr>
          <p:nvPr>
            <p:ph idx="1"/>
          </p:nvPr>
        </p:nvSpPr>
        <p:spPr/>
        <p:txBody>
          <a:bodyPr/>
          <a:lstStyle/>
          <a:p>
            <a:pPr>
              <a:lnSpc>
                <a:spcPct val="110000"/>
              </a:lnSpc>
            </a:pPr>
            <a:r>
              <a:rPr lang="zh-CN" altLang="en-US" sz="2400" dirty="0"/>
              <a:t>在文件说明信息中有关于存放位置的描述</a:t>
            </a:r>
          </a:p>
          <a:p>
            <a:pPr lvl="1">
              <a:lnSpc>
                <a:spcPct val="110000"/>
              </a:lnSpc>
            </a:pPr>
            <a:r>
              <a:rPr lang="zh-CN" altLang="en-US" dirty="0"/>
              <a:t>开始块号、总块数（物理文件的长度）</a:t>
            </a:r>
          </a:p>
          <a:p>
            <a:pPr>
              <a:lnSpc>
                <a:spcPct val="110000"/>
              </a:lnSpc>
            </a:pPr>
            <a:r>
              <a:rPr lang="zh-CN" altLang="en-US" sz="2400" dirty="0"/>
              <a:t>字符流文件中逻辑地址  </a:t>
            </a:r>
            <a:r>
              <a:rPr lang="en-US" altLang="zh-CN" sz="2400" dirty="0"/>
              <a:t>L</a:t>
            </a:r>
          </a:p>
          <a:p>
            <a:pPr lvl="1">
              <a:lnSpc>
                <a:spcPct val="110000"/>
              </a:lnSpc>
            </a:pPr>
            <a:r>
              <a:rPr lang="en-US" altLang="zh-CN" dirty="0"/>
              <a:t>L/</a:t>
            </a:r>
            <a:r>
              <a:rPr lang="zh-CN" altLang="en-US" dirty="0"/>
              <a:t>物理块大小，商</a:t>
            </a:r>
            <a:r>
              <a:rPr lang="en-US" altLang="zh-CN" dirty="0"/>
              <a:t>s</a:t>
            </a:r>
            <a:r>
              <a:rPr lang="zh-CN" altLang="en-US" dirty="0"/>
              <a:t>：逻辑块号，余数</a:t>
            </a:r>
            <a:r>
              <a:rPr lang="en-US" altLang="zh-CN" dirty="0"/>
              <a:t>d</a:t>
            </a:r>
            <a:r>
              <a:rPr lang="zh-CN" altLang="en-US" dirty="0"/>
              <a:t>：块内地址</a:t>
            </a:r>
          </a:p>
          <a:p>
            <a:pPr lvl="1">
              <a:lnSpc>
                <a:spcPct val="110000"/>
              </a:lnSpc>
            </a:pPr>
            <a:r>
              <a:rPr lang="zh-CN" altLang="en-US" dirty="0"/>
              <a:t>物理地址：块号：开始块号</a:t>
            </a:r>
            <a:r>
              <a:rPr lang="en-US" altLang="zh-CN" dirty="0"/>
              <a:t>+s</a:t>
            </a:r>
            <a:r>
              <a:rPr lang="zh-CN" altLang="en-US" dirty="0"/>
              <a:t>，块内地址：</a:t>
            </a:r>
            <a:r>
              <a:rPr lang="en-US" altLang="zh-CN" dirty="0"/>
              <a:t>d</a:t>
            </a:r>
          </a:p>
          <a:p>
            <a:pPr>
              <a:lnSpc>
                <a:spcPct val="110000"/>
              </a:lnSpc>
            </a:pPr>
            <a:r>
              <a:rPr lang="zh-CN" altLang="en-US" sz="2400" dirty="0"/>
              <a:t>记录文件中的逻辑记录号 </a:t>
            </a:r>
            <a:r>
              <a:rPr lang="en-US" altLang="zh-CN" sz="2400" dirty="0"/>
              <a:t>n (</a:t>
            </a:r>
            <a:r>
              <a:rPr lang="zh-CN" altLang="en-US" sz="2400" dirty="0">
                <a:solidFill>
                  <a:srgbClr val="0000FF"/>
                </a:solidFill>
              </a:rPr>
              <a:t>记录不可跨块存放时</a:t>
            </a:r>
            <a:r>
              <a:rPr lang="en-US" altLang="zh-CN" sz="2400" dirty="0"/>
              <a:t>)</a:t>
            </a:r>
          </a:p>
          <a:p>
            <a:pPr lvl="1">
              <a:lnSpc>
                <a:spcPct val="110000"/>
              </a:lnSpc>
            </a:pPr>
            <a:r>
              <a:rPr lang="zh-CN" altLang="en-US" dirty="0"/>
              <a:t>每个物理块中可以存放逻辑记录数 </a:t>
            </a:r>
            <a:r>
              <a:rPr lang="en-US" altLang="zh-CN" dirty="0"/>
              <a:t>m</a:t>
            </a:r>
          </a:p>
          <a:p>
            <a:pPr lvl="2">
              <a:lnSpc>
                <a:spcPct val="110000"/>
              </a:lnSpc>
            </a:pPr>
            <a:r>
              <a:rPr lang="en-US" altLang="zh-CN" sz="2400" dirty="0"/>
              <a:t>m=</a:t>
            </a:r>
            <a:r>
              <a:rPr lang="zh-CN" altLang="en-US" sz="2400" dirty="0"/>
              <a:t>物理块大小</a:t>
            </a:r>
            <a:r>
              <a:rPr lang="en-US" altLang="zh-CN" sz="2400" dirty="0"/>
              <a:t>/</a:t>
            </a:r>
            <a:r>
              <a:rPr lang="zh-CN" altLang="en-US" sz="2400" dirty="0"/>
              <a:t>逻辑记录大小</a:t>
            </a:r>
          </a:p>
          <a:p>
            <a:pPr lvl="1">
              <a:lnSpc>
                <a:spcPct val="110000"/>
              </a:lnSpc>
            </a:pPr>
            <a:r>
              <a:rPr lang="en-US" altLang="zh-CN" dirty="0"/>
              <a:t>n/m</a:t>
            </a:r>
            <a:r>
              <a:rPr lang="zh-CN" altLang="en-US" dirty="0"/>
              <a:t>，商</a:t>
            </a:r>
            <a:r>
              <a:rPr lang="en-US" altLang="zh-CN" dirty="0"/>
              <a:t>s</a:t>
            </a:r>
            <a:r>
              <a:rPr lang="zh-CN" altLang="en-US" dirty="0"/>
              <a:t>：逻辑块号，余数</a:t>
            </a:r>
            <a:r>
              <a:rPr lang="en-US" altLang="zh-CN" dirty="0"/>
              <a:t>w</a:t>
            </a:r>
            <a:r>
              <a:rPr lang="zh-CN" altLang="en-US" dirty="0"/>
              <a:t>：块内记录号</a:t>
            </a:r>
          </a:p>
          <a:p>
            <a:pPr lvl="1">
              <a:lnSpc>
                <a:spcPct val="110000"/>
              </a:lnSpc>
            </a:pPr>
            <a:r>
              <a:rPr lang="zh-CN" altLang="en-US" dirty="0"/>
              <a:t>物理地址</a:t>
            </a:r>
          </a:p>
          <a:p>
            <a:pPr lvl="2">
              <a:lnSpc>
                <a:spcPct val="110000"/>
              </a:lnSpc>
            </a:pPr>
            <a:r>
              <a:rPr lang="zh-CN" altLang="en-US" sz="2400" dirty="0"/>
              <a:t>块号：开始块号</a:t>
            </a:r>
            <a:r>
              <a:rPr lang="en-US" altLang="zh-CN" sz="2400" dirty="0"/>
              <a:t>+s</a:t>
            </a:r>
            <a:r>
              <a:rPr lang="zh-CN" altLang="en-US" sz="2400" dirty="0"/>
              <a:t>，块内地址</a:t>
            </a:r>
            <a:r>
              <a:rPr lang="en-US" altLang="zh-CN" sz="2400" dirty="0"/>
              <a:t>d=</a:t>
            </a:r>
            <a:r>
              <a:rPr lang="zh-CN" altLang="en-US" sz="2400" dirty="0"/>
              <a:t>逻辑记录长度*</a:t>
            </a:r>
            <a:r>
              <a:rPr lang="en-US" altLang="zh-CN" sz="2400" dirty="0"/>
              <a:t>w</a:t>
            </a:r>
          </a:p>
        </p:txBody>
      </p:sp>
      <p:sp>
        <p:nvSpPr>
          <p:cNvPr id="5" name="灯片编号占位符 3"/>
          <p:cNvSpPr>
            <a:spLocks noGrp="1"/>
          </p:cNvSpPr>
          <p:nvPr>
            <p:ph type="sldNum" sz="quarter" idx="10"/>
          </p:nvPr>
        </p:nvSpPr>
        <p:spPr/>
        <p:txBody>
          <a:bodyPr/>
          <a:lstStyle/>
          <a:p>
            <a:fld id="{1006FDFE-2DEC-42F8-B2EC-7C8BBC887DF6}" type="slidenum">
              <a:rPr lang="en-US" altLang="zh-CN"/>
              <a:pPr/>
              <a:t>26</a:t>
            </a:fld>
            <a:endParaRPr lang="en-US" altLang="zh-CN" dirty="0"/>
          </a:p>
        </p:txBody>
      </p:sp>
    </p:spTree>
    <p:extLst>
      <p:ext uri="{BB962C8B-B14F-4D97-AF65-F5344CB8AC3E}">
        <p14:creationId xmlns:p14="http://schemas.microsoft.com/office/powerpoint/2010/main" val="7605551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left)">
                                      <p:cBhvr>
                                        <p:cTn id="7" dur="500"/>
                                        <p:tgtEl>
                                          <p:spTgt spid="27750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7507">
                                            <p:txEl>
                                              <p:pRg st="1" end="1"/>
                                            </p:txEl>
                                          </p:spTgt>
                                        </p:tgtEl>
                                        <p:attrNameLst>
                                          <p:attrName>style.visibility</p:attrName>
                                        </p:attrNameLst>
                                      </p:cBhvr>
                                      <p:to>
                                        <p:strVal val="visible"/>
                                      </p:to>
                                    </p:set>
                                    <p:animEffect transition="in" filter="wipe(left)">
                                      <p:cBhvr>
                                        <p:cTn id="10" dur="500"/>
                                        <p:tgtEl>
                                          <p:spTgt spid="2775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77507">
                                            <p:txEl>
                                              <p:pRg st="2" end="2"/>
                                            </p:txEl>
                                          </p:spTgt>
                                        </p:tgtEl>
                                        <p:attrNameLst>
                                          <p:attrName>style.visibility</p:attrName>
                                        </p:attrNameLst>
                                      </p:cBhvr>
                                      <p:to>
                                        <p:strVal val="visible"/>
                                      </p:to>
                                    </p:set>
                                    <p:animEffect transition="in" filter="wipe(left)">
                                      <p:cBhvr>
                                        <p:cTn id="15" dur="500"/>
                                        <p:tgtEl>
                                          <p:spTgt spid="27750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77507">
                                            <p:txEl>
                                              <p:pRg st="3" end="3"/>
                                            </p:txEl>
                                          </p:spTgt>
                                        </p:tgtEl>
                                        <p:attrNameLst>
                                          <p:attrName>style.visibility</p:attrName>
                                        </p:attrNameLst>
                                      </p:cBhvr>
                                      <p:to>
                                        <p:strVal val="visible"/>
                                      </p:to>
                                    </p:set>
                                    <p:animEffect transition="in" filter="wipe(left)">
                                      <p:cBhvr>
                                        <p:cTn id="18" dur="500"/>
                                        <p:tgtEl>
                                          <p:spTgt spid="27750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77507">
                                            <p:txEl>
                                              <p:pRg st="4" end="4"/>
                                            </p:txEl>
                                          </p:spTgt>
                                        </p:tgtEl>
                                        <p:attrNameLst>
                                          <p:attrName>style.visibility</p:attrName>
                                        </p:attrNameLst>
                                      </p:cBhvr>
                                      <p:to>
                                        <p:strVal val="visible"/>
                                      </p:to>
                                    </p:set>
                                    <p:animEffect transition="in" filter="wipe(left)">
                                      <p:cBhvr>
                                        <p:cTn id="21" dur="500"/>
                                        <p:tgtEl>
                                          <p:spTgt spid="277507">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77507">
                                            <p:txEl>
                                              <p:pRg st="5" end="5"/>
                                            </p:txEl>
                                          </p:spTgt>
                                        </p:tgtEl>
                                        <p:attrNameLst>
                                          <p:attrName>style.visibility</p:attrName>
                                        </p:attrNameLst>
                                      </p:cBhvr>
                                      <p:to>
                                        <p:strVal val="visible"/>
                                      </p:to>
                                    </p:set>
                                    <p:animEffect transition="in" filter="wipe(left)">
                                      <p:cBhvr>
                                        <p:cTn id="26" dur="500"/>
                                        <p:tgtEl>
                                          <p:spTgt spid="27750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77507">
                                            <p:txEl>
                                              <p:pRg st="6" end="6"/>
                                            </p:txEl>
                                          </p:spTgt>
                                        </p:tgtEl>
                                        <p:attrNameLst>
                                          <p:attrName>style.visibility</p:attrName>
                                        </p:attrNameLst>
                                      </p:cBhvr>
                                      <p:to>
                                        <p:strVal val="visible"/>
                                      </p:to>
                                    </p:set>
                                    <p:animEffect transition="in" filter="wipe(left)">
                                      <p:cBhvr>
                                        <p:cTn id="29" dur="500"/>
                                        <p:tgtEl>
                                          <p:spTgt spid="27750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77507">
                                            <p:txEl>
                                              <p:pRg st="7" end="7"/>
                                            </p:txEl>
                                          </p:spTgt>
                                        </p:tgtEl>
                                        <p:attrNameLst>
                                          <p:attrName>style.visibility</p:attrName>
                                        </p:attrNameLst>
                                      </p:cBhvr>
                                      <p:to>
                                        <p:strVal val="visible"/>
                                      </p:to>
                                    </p:set>
                                    <p:animEffect transition="in" filter="wipe(left)">
                                      <p:cBhvr>
                                        <p:cTn id="32" dur="500"/>
                                        <p:tgtEl>
                                          <p:spTgt spid="27750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77507">
                                            <p:txEl>
                                              <p:pRg st="8" end="8"/>
                                            </p:txEl>
                                          </p:spTgt>
                                        </p:tgtEl>
                                        <p:attrNameLst>
                                          <p:attrName>style.visibility</p:attrName>
                                        </p:attrNameLst>
                                      </p:cBhvr>
                                      <p:to>
                                        <p:strVal val="visible"/>
                                      </p:to>
                                    </p:set>
                                    <p:animEffect transition="in" filter="wipe(left)">
                                      <p:cBhvr>
                                        <p:cTn id="35" dur="500"/>
                                        <p:tgtEl>
                                          <p:spTgt spid="277507">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77507">
                                            <p:txEl>
                                              <p:pRg st="9" end="9"/>
                                            </p:txEl>
                                          </p:spTgt>
                                        </p:tgtEl>
                                        <p:attrNameLst>
                                          <p:attrName>style.visibility</p:attrName>
                                        </p:attrNameLst>
                                      </p:cBhvr>
                                      <p:to>
                                        <p:strVal val="visible"/>
                                      </p:to>
                                    </p:set>
                                    <p:animEffect transition="in" filter="wipe(left)">
                                      <p:cBhvr>
                                        <p:cTn id="38" dur="500"/>
                                        <p:tgtEl>
                                          <p:spTgt spid="277507">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77507">
                                            <p:txEl>
                                              <p:pRg st="10" end="10"/>
                                            </p:txEl>
                                          </p:spTgt>
                                        </p:tgtEl>
                                        <p:attrNameLst>
                                          <p:attrName>style.visibility</p:attrName>
                                        </p:attrNameLst>
                                      </p:cBhvr>
                                      <p:to>
                                        <p:strVal val="visible"/>
                                      </p:to>
                                    </p:set>
                                    <p:animEffect transition="in" filter="wipe(left)">
                                      <p:cBhvr>
                                        <p:cTn id="41" dur="500"/>
                                        <p:tgtEl>
                                          <p:spTgt spid="277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Contiguous Allocation</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120000"/>
              </a:lnSpc>
              <a:spcBef>
                <a:spcPts val="300"/>
              </a:spcBef>
            </a:pPr>
            <a:r>
              <a:rPr lang="en-US" altLang="zh-CN" dirty="0"/>
              <a:t>Problems</a:t>
            </a:r>
          </a:p>
          <a:p>
            <a:pPr lvl="1">
              <a:lnSpc>
                <a:spcPct val="120000"/>
              </a:lnSpc>
              <a:spcBef>
                <a:spcPts val="300"/>
              </a:spcBef>
            </a:pPr>
            <a:r>
              <a:rPr lang="en-US" altLang="zh-CN" dirty="0"/>
              <a:t>Difficult to find space for a new file.</a:t>
            </a:r>
          </a:p>
          <a:p>
            <a:pPr lvl="2">
              <a:lnSpc>
                <a:spcPct val="120000"/>
              </a:lnSpc>
              <a:spcBef>
                <a:spcPts val="300"/>
              </a:spcBef>
            </a:pPr>
            <a:r>
              <a:rPr lang="en-US" altLang="en-US" dirty="0"/>
              <a:t>First-fit, best-fit</a:t>
            </a:r>
            <a:endParaRPr lang="en-US" altLang="zh-CN" dirty="0"/>
          </a:p>
          <a:p>
            <a:pPr lvl="1">
              <a:lnSpc>
                <a:spcPct val="120000"/>
              </a:lnSpc>
              <a:spcBef>
                <a:spcPts val="300"/>
              </a:spcBef>
            </a:pPr>
            <a:r>
              <a:rPr lang="en-US" altLang="zh-CN" dirty="0"/>
              <a:t>External fragmentation</a:t>
            </a:r>
          </a:p>
          <a:p>
            <a:pPr lvl="1">
              <a:lnSpc>
                <a:spcPct val="120000"/>
              </a:lnSpc>
              <a:spcBef>
                <a:spcPts val="300"/>
              </a:spcBef>
            </a:pPr>
            <a:r>
              <a:rPr lang="en-US" altLang="zh-CN" dirty="0"/>
              <a:t>Determine how much space is needed for a file</a:t>
            </a:r>
          </a:p>
          <a:p>
            <a:pPr lvl="2">
              <a:lnSpc>
                <a:spcPct val="120000"/>
              </a:lnSpc>
              <a:spcBef>
                <a:spcPts val="300"/>
              </a:spcBef>
            </a:pPr>
            <a:r>
              <a:rPr lang="en-US" altLang="zh-CN" dirty="0"/>
              <a:t>Initial size, file grows (find a larger hole, copy file, release previous space )</a:t>
            </a:r>
          </a:p>
          <a:p>
            <a:pPr lvl="2">
              <a:lnSpc>
                <a:spcPct val="120000"/>
              </a:lnSpc>
              <a:spcBef>
                <a:spcPts val="300"/>
              </a:spcBef>
            </a:pPr>
            <a:r>
              <a:rPr lang="en-US" altLang="zh-CN" dirty="0"/>
              <a:t>Knowing the final total amount of space</a:t>
            </a:r>
          </a:p>
          <a:p>
            <a:pPr lvl="1">
              <a:lnSpc>
                <a:spcPct val="120000"/>
              </a:lnSpc>
              <a:spcBef>
                <a:spcPts val="300"/>
              </a:spcBef>
            </a:pPr>
            <a:r>
              <a:rPr lang="en-US" altLang="en-US" dirty="0">
                <a:solidFill>
                  <a:srgbClr val="0000FF"/>
                </a:solidFill>
              </a:rPr>
              <a:t>compaction off-line</a:t>
            </a:r>
            <a:r>
              <a:rPr lang="en-US" altLang="en-US" dirty="0"/>
              <a:t> (</a:t>
            </a:r>
            <a:r>
              <a:rPr lang="en-US" altLang="en-US" dirty="0">
                <a:solidFill>
                  <a:srgbClr val="0000FF"/>
                </a:solidFill>
              </a:rPr>
              <a:t>downtime</a:t>
            </a:r>
            <a:r>
              <a:rPr lang="en-US" altLang="en-US" dirty="0"/>
              <a:t>) or </a:t>
            </a:r>
            <a:r>
              <a:rPr lang="en-US" altLang="en-US" dirty="0">
                <a:solidFill>
                  <a:srgbClr val="0000FF"/>
                </a:solidFill>
              </a:rPr>
              <a:t>on-line</a:t>
            </a:r>
          </a:p>
          <a:p>
            <a:pPr>
              <a:lnSpc>
                <a:spcPct val="120000"/>
              </a:lnSpc>
              <a:spcBef>
                <a:spcPts val="300"/>
              </a:spcBef>
            </a:pPr>
            <a:r>
              <a:rPr lang="en-US" altLang="zh-CN" dirty="0">
                <a:solidFill>
                  <a:srgbClr val="0000FF"/>
                </a:solidFill>
              </a:rPr>
              <a:t>Extent-Based Systems</a:t>
            </a:r>
            <a:r>
              <a:rPr lang="en-US" altLang="zh-CN" dirty="0"/>
              <a:t>, a modified contiguous allocation scheme</a:t>
            </a:r>
          </a:p>
          <a:p>
            <a:pPr lvl="1">
              <a:lnSpc>
                <a:spcPct val="120000"/>
              </a:lnSpc>
              <a:spcBef>
                <a:spcPts val="300"/>
              </a:spcBef>
            </a:pPr>
            <a:r>
              <a:rPr lang="en-US" altLang="zh-CN" dirty="0"/>
              <a:t>An </a:t>
            </a:r>
            <a:r>
              <a:rPr lang="en-US" altLang="zh-CN" dirty="0">
                <a:solidFill>
                  <a:srgbClr val="0000FF"/>
                </a:solidFill>
              </a:rPr>
              <a:t>extent</a:t>
            </a:r>
            <a:r>
              <a:rPr lang="en-US" altLang="zh-CN" dirty="0"/>
              <a:t> is a contiguous block of disks.</a:t>
            </a:r>
          </a:p>
          <a:p>
            <a:pPr lvl="1">
              <a:lnSpc>
                <a:spcPct val="120000"/>
              </a:lnSpc>
              <a:spcBef>
                <a:spcPts val="300"/>
              </a:spcBef>
            </a:pPr>
            <a:r>
              <a:rPr lang="en-US" altLang="zh-CN" dirty="0"/>
              <a:t>Extent-based file systems allocate disk blocks in </a:t>
            </a:r>
            <a:r>
              <a:rPr lang="en-US" altLang="zh-CN" dirty="0">
                <a:solidFill>
                  <a:srgbClr val="0000FF"/>
                </a:solidFill>
              </a:rPr>
              <a:t>extents</a:t>
            </a:r>
            <a:r>
              <a:rPr lang="en-US" altLang="zh-CN" dirty="0"/>
              <a:t>. </a:t>
            </a:r>
          </a:p>
          <a:p>
            <a:pPr lvl="1">
              <a:lnSpc>
                <a:spcPct val="120000"/>
              </a:lnSpc>
              <a:spcBef>
                <a:spcPts val="300"/>
              </a:spcBef>
            </a:pPr>
            <a:r>
              <a:rPr lang="en-US" altLang="zh-CN" dirty="0"/>
              <a:t>A contiguous chunk of space is allocated initially, when that amount is not large enough, an </a:t>
            </a:r>
            <a:r>
              <a:rPr lang="en-US" altLang="zh-CN" dirty="0">
                <a:solidFill>
                  <a:srgbClr val="0000FF"/>
                </a:solidFill>
              </a:rPr>
              <a:t>extent </a:t>
            </a:r>
            <a:r>
              <a:rPr lang="en-US" altLang="zh-CN" dirty="0"/>
              <a:t>is added.</a:t>
            </a:r>
          </a:p>
          <a:p>
            <a:pPr lvl="1">
              <a:lnSpc>
                <a:spcPct val="120000"/>
              </a:lnSpc>
              <a:spcBef>
                <a:spcPts val="300"/>
              </a:spcBef>
            </a:pPr>
            <a:r>
              <a:rPr lang="en-US" altLang="zh-CN" dirty="0"/>
              <a:t>A file consists of one or more extents.</a:t>
            </a:r>
          </a:p>
          <a:p>
            <a:pPr lvl="1">
              <a:lnSpc>
                <a:spcPct val="120000"/>
              </a:lnSpc>
              <a:spcBef>
                <a:spcPts val="300"/>
              </a:spcBef>
            </a:pPr>
            <a:endParaRPr lang="zh-CN" altLang="en-US" dirty="0">
              <a:solidFill>
                <a:srgbClr val="0000FF"/>
              </a:solidFill>
            </a:endParaRPr>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27</a:t>
            </a:fld>
            <a:endParaRPr lang="en-US" altLang="zh-CN"/>
          </a:p>
        </p:txBody>
      </p:sp>
    </p:spTree>
    <p:extLst>
      <p:ext uri="{BB962C8B-B14F-4D97-AF65-F5344CB8AC3E}">
        <p14:creationId xmlns:p14="http://schemas.microsoft.com/office/powerpoint/2010/main" val="335753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wipe(left)">
                                      <p:cBhvr>
                                        <p:cTn id="39" dur="500"/>
                                        <p:tgtEl>
                                          <p:spTgt spid="3">
                                            <p:txEl>
                                              <p:pRg st="10" end="10"/>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wipe(left)">
                                      <p:cBhvr>
                                        <p:cTn id="42" dur="500"/>
                                        <p:tgtEl>
                                          <p:spTgt spid="3">
                                            <p:txEl>
                                              <p:pRg st="11" end="11"/>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wipe(left)">
                                      <p:cBhvr>
                                        <p:cTn id="4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1175" y="1057611"/>
            <a:ext cx="4203214" cy="3543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02" name="Rectangle 2"/>
          <p:cNvSpPr>
            <a:spLocks noGrp="1" noChangeArrowheads="1"/>
          </p:cNvSpPr>
          <p:nvPr>
            <p:ph type="title"/>
          </p:nvPr>
        </p:nvSpPr>
        <p:spPr/>
        <p:txBody>
          <a:bodyPr/>
          <a:lstStyle/>
          <a:p>
            <a:r>
              <a:rPr lang="en-US" altLang="zh-CN" dirty="0"/>
              <a:t>Linked Allocation</a:t>
            </a:r>
          </a:p>
        </p:txBody>
      </p:sp>
      <p:sp>
        <p:nvSpPr>
          <p:cNvPr id="204803" name="Rectangle 3"/>
          <p:cNvSpPr>
            <a:spLocks noGrp="1" noChangeArrowheads="1"/>
          </p:cNvSpPr>
          <p:nvPr>
            <p:ph idx="1"/>
          </p:nvPr>
        </p:nvSpPr>
        <p:spPr/>
        <p:txBody>
          <a:bodyPr>
            <a:normAutofit/>
          </a:bodyPr>
          <a:lstStyle/>
          <a:p>
            <a:pPr>
              <a:lnSpc>
                <a:spcPct val="120000"/>
              </a:lnSpc>
              <a:spcBef>
                <a:spcPts val="400"/>
              </a:spcBef>
            </a:pPr>
            <a:r>
              <a:rPr lang="en-US" altLang="zh-CN" dirty="0"/>
              <a:t>Allocation on basis of individual block.</a:t>
            </a:r>
          </a:p>
          <a:p>
            <a:pPr>
              <a:lnSpc>
                <a:spcPct val="120000"/>
              </a:lnSpc>
              <a:spcBef>
                <a:spcPts val="400"/>
              </a:spcBef>
            </a:pPr>
            <a:r>
              <a:rPr lang="en-US" altLang="zh-CN" dirty="0"/>
              <a:t>Each file is a linked list of disk blocks: </a:t>
            </a:r>
            <a:br>
              <a:rPr lang="en-US" altLang="zh-CN" dirty="0"/>
            </a:br>
            <a:r>
              <a:rPr lang="en-US" altLang="zh-CN" dirty="0"/>
              <a:t>blocks may be scattered anywhere on the disk.</a:t>
            </a:r>
          </a:p>
          <a:p>
            <a:pPr>
              <a:lnSpc>
                <a:spcPct val="120000"/>
              </a:lnSpc>
              <a:spcBef>
                <a:spcPts val="400"/>
              </a:spcBef>
            </a:pPr>
            <a:r>
              <a:rPr lang="en-US" altLang="zh-CN" dirty="0"/>
              <a:t>The directory contains a pointer to the first </a:t>
            </a:r>
            <a:br>
              <a:rPr lang="en-US" altLang="zh-CN" dirty="0"/>
            </a:br>
            <a:r>
              <a:rPr lang="en-US" altLang="zh-CN" dirty="0"/>
              <a:t>and last blocks of the file.</a:t>
            </a:r>
          </a:p>
          <a:p>
            <a:pPr>
              <a:spcBef>
                <a:spcPts val="400"/>
              </a:spcBef>
            </a:pPr>
            <a:r>
              <a:rPr lang="en-US" altLang="zh-CN" dirty="0"/>
              <a:t>Each block contains a </a:t>
            </a:r>
            <a:r>
              <a:rPr lang="en-US" altLang="zh-CN" dirty="0">
                <a:solidFill>
                  <a:srgbClr val="0000FF"/>
                </a:solidFill>
              </a:rPr>
              <a:t>pointer</a:t>
            </a:r>
            <a:r>
              <a:rPr lang="en-US" altLang="zh-CN" dirty="0"/>
              <a:t> to the next </a:t>
            </a:r>
            <a:br>
              <a:rPr lang="en-US" altLang="zh-CN" dirty="0"/>
            </a:br>
            <a:r>
              <a:rPr lang="en-US" altLang="zh-CN" dirty="0"/>
              <a:t>block in the chain. </a:t>
            </a:r>
          </a:p>
          <a:p>
            <a:pPr>
              <a:spcBef>
                <a:spcPts val="400"/>
              </a:spcBef>
            </a:pPr>
            <a:r>
              <a:rPr lang="en-US" altLang="zh-CN" dirty="0"/>
              <a:t>There </a:t>
            </a:r>
            <a:r>
              <a:rPr lang="en-US" altLang="zh-CN" dirty="0">
                <a:solidFill>
                  <a:srgbClr val="0000FF"/>
                </a:solidFill>
              </a:rPr>
              <a:t>is no external fragmentation</a:t>
            </a:r>
            <a:r>
              <a:rPr lang="en-US" altLang="zh-CN" dirty="0"/>
              <a:t>.</a:t>
            </a:r>
          </a:p>
          <a:p>
            <a:pPr>
              <a:spcBef>
                <a:spcPts val="400"/>
              </a:spcBef>
            </a:pPr>
            <a:r>
              <a:rPr lang="en-US" altLang="zh-CN" dirty="0"/>
              <a:t>Any free block on the free-space list can </a:t>
            </a:r>
            <a:br>
              <a:rPr lang="en-US" altLang="zh-CN" dirty="0"/>
            </a:br>
            <a:r>
              <a:rPr lang="en-US" altLang="zh-CN" dirty="0"/>
              <a:t>be used to satisfy a request.</a:t>
            </a:r>
          </a:p>
          <a:p>
            <a:pPr>
              <a:spcBef>
                <a:spcPts val="400"/>
              </a:spcBef>
            </a:pPr>
            <a:r>
              <a:rPr lang="en-US" altLang="zh-CN" dirty="0">
                <a:solidFill>
                  <a:srgbClr val="0000FF"/>
                </a:solidFill>
              </a:rPr>
              <a:t>Disadvantages: No random access,   Space for pointers,   Reliability</a:t>
            </a:r>
          </a:p>
          <a:p>
            <a:pPr>
              <a:lnSpc>
                <a:spcPct val="120000"/>
              </a:lnSpc>
              <a:spcBef>
                <a:spcPts val="400"/>
              </a:spcBef>
            </a:pPr>
            <a:endParaRPr lang="en-US" altLang="zh-CN" dirty="0"/>
          </a:p>
        </p:txBody>
      </p:sp>
      <p:sp>
        <p:nvSpPr>
          <p:cNvPr id="9" name="灯片编号占位符 3"/>
          <p:cNvSpPr>
            <a:spLocks noGrp="1"/>
          </p:cNvSpPr>
          <p:nvPr>
            <p:ph type="sldNum" sz="quarter" idx="10"/>
          </p:nvPr>
        </p:nvSpPr>
        <p:spPr/>
        <p:txBody>
          <a:bodyPr/>
          <a:lstStyle/>
          <a:p>
            <a:fld id="{9311315E-70BD-4B9D-94E0-AB1ED342BE84}" type="slidenum">
              <a:rPr lang="en-US" altLang="zh-CN"/>
              <a:pPr/>
              <a:t>28</a:t>
            </a:fld>
            <a:endParaRPr lang="en-US" altLang="zh-CN"/>
          </a:p>
        </p:txBody>
      </p:sp>
      <p:grpSp>
        <p:nvGrpSpPr>
          <p:cNvPr id="204804" name="Group 4"/>
          <p:cNvGrpSpPr>
            <a:grpSpLocks/>
          </p:cNvGrpSpPr>
          <p:nvPr/>
        </p:nvGrpSpPr>
        <p:grpSpPr bwMode="auto">
          <a:xfrm>
            <a:off x="9258113" y="4701885"/>
            <a:ext cx="2481263" cy="1112380"/>
            <a:chOff x="1863" y="1537"/>
            <a:chExt cx="1563" cy="984"/>
          </a:xfrm>
        </p:grpSpPr>
        <p:sp>
          <p:nvSpPr>
            <p:cNvPr id="204805" name="Rectangle 5"/>
            <p:cNvSpPr>
              <a:spLocks noChangeArrowheads="1"/>
            </p:cNvSpPr>
            <p:nvPr/>
          </p:nvSpPr>
          <p:spPr bwMode="auto">
            <a:xfrm>
              <a:off x="2481" y="1576"/>
              <a:ext cx="945" cy="272"/>
            </a:xfrm>
            <a:prstGeom prst="rect">
              <a:avLst/>
            </a:prstGeom>
            <a:solidFill>
              <a:schemeClr val="bg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cs typeface="Times New Roman" panose="02020603050405020304" pitchFamily="18" charset="0"/>
                </a:rPr>
                <a:t>pointer</a:t>
              </a:r>
            </a:p>
          </p:txBody>
        </p:sp>
        <p:sp>
          <p:nvSpPr>
            <p:cNvPr id="204806" name="Rectangle 6"/>
            <p:cNvSpPr>
              <a:spLocks noChangeArrowheads="1"/>
            </p:cNvSpPr>
            <p:nvPr/>
          </p:nvSpPr>
          <p:spPr bwMode="auto">
            <a:xfrm>
              <a:off x="2481" y="1848"/>
              <a:ext cx="945" cy="67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04807" name="Text Box 7"/>
            <p:cNvSpPr txBox="1">
              <a:spLocks noChangeArrowheads="1"/>
            </p:cNvSpPr>
            <p:nvPr/>
          </p:nvSpPr>
          <p:spPr bwMode="auto">
            <a:xfrm>
              <a:off x="1863" y="1537"/>
              <a:ext cx="625" cy="3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r">
                <a:spcBef>
                  <a:spcPct val="50000"/>
                </a:spcBef>
              </a:pPr>
              <a:r>
                <a:rPr lang="en-US" altLang="zh-CN" sz="2000" b="1" dirty="0">
                  <a:cs typeface="Times New Roman" panose="02020603050405020304" pitchFamily="18" charset="0"/>
                </a:rPr>
                <a:t>block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wipe(left)">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wipe(left)">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wipe(left)">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wipe(left)">
                                      <p:cBhvr>
                                        <p:cTn id="22" dur="500"/>
                                        <p:tgtEl>
                                          <p:spTgt spid="2048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wipe(left)">
                                      <p:cBhvr>
                                        <p:cTn id="27" dur="500"/>
                                        <p:tgtEl>
                                          <p:spTgt spid="2048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wipe(left)">
                                      <p:cBhvr>
                                        <p:cTn id="32" dur="500"/>
                                        <p:tgtEl>
                                          <p:spTgt spid="2048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wipe(left)">
                                      <p:cBhvr>
                                        <p:cTn id="37" dur="500"/>
                                        <p:tgtEl>
                                          <p:spTgt spid="2048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4804"/>
                                        </p:tgtEl>
                                        <p:attrNameLst>
                                          <p:attrName>style.visibility</p:attrName>
                                        </p:attrNameLst>
                                      </p:cBhvr>
                                      <p:to>
                                        <p:strVal val="visible"/>
                                      </p:to>
                                    </p:set>
                                    <p:animEffect transition="in" filter="wipe(left)">
                                      <p:cBhvr>
                                        <p:cTn id="42" dur="500"/>
                                        <p:tgtEl>
                                          <p:spTgt spid="204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1146" y="3065253"/>
            <a:ext cx="4500500" cy="354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a:t>Linked Allocation</a:t>
            </a:r>
            <a:endParaRPr lang="zh-CN" altLang="en-US" dirty="0"/>
          </a:p>
        </p:txBody>
      </p:sp>
      <p:sp>
        <p:nvSpPr>
          <p:cNvPr id="208899" name="Rectangle 3"/>
          <p:cNvSpPr>
            <a:spLocks noGrp="1" noChangeArrowheads="1"/>
          </p:cNvSpPr>
          <p:nvPr>
            <p:ph idx="1"/>
          </p:nvPr>
        </p:nvSpPr>
        <p:spPr>
          <a:xfrm>
            <a:off x="360000" y="1006352"/>
            <a:ext cx="11556000" cy="5617383"/>
          </a:xfrm>
        </p:spPr>
        <p:txBody>
          <a:bodyPr>
            <a:normAutofit/>
          </a:bodyPr>
          <a:lstStyle/>
          <a:p>
            <a:pPr>
              <a:spcBef>
                <a:spcPts val="300"/>
              </a:spcBef>
            </a:pPr>
            <a:r>
              <a:rPr lang="en-US" altLang="zh-CN" sz="2600" dirty="0"/>
              <a:t>Address mapping</a:t>
            </a:r>
          </a:p>
          <a:p>
            <a:pPr lvl="1">
              <a:spcBef>
                <a:spcPts val="300"/>
              </a:spcBef>
            </a:pPr>
            <a:r>
              <a:rPr lang="en-US" altLang="zh-CN" dirty="0"/>
              <a:t>Block to be accessed is the </a:t>
            </a:r>
            <a:r>
              <a:rPr lang="en-US" altLang="zh-CN" dirty="0" err="1"/>
              <a:t>Q</a:t>
            </a:r>
            <a:r>
              <a:rPr lang="en-US" altLang="zh-CN" baseline="30000" dirty="0" err="1"/>
              <a:t>th</a:t>
            </a:r>
            <a:r>
              <a:rPr lang="en-US" altLang="zh-CN" dirty="0"/>
              <a:t> block in the linked chain.        </a:t>
            </a:r>
            <a:r>
              <a:rPr lang="zh-CN" altLang="en-US" sz="2000" dirty="0"/>
              <a:t>逻辑块号</a:t>
            </a:r>
            <a:endParaRPr lang="en-US" altLang="zh-CN" dirty="0"/>
          </a:p>
          <a:p>
            <a:pPr lvl="1">
              <a:spcBef>
                <a:spcPts val="300"/>
              </a:spcBef>
            </a:pPr>
            <a:r>
              <a:rPr lang="en-US" altLang="zh-CN" dirty="0"/>
              <a:t>Displacement into block = R </a:t>
            </a:r>
            <a:r>
              <a:rPr lang="en-US" altLang="zh-CN" dirty="0">
                <a:solidFill>
                  <a:srgbClr val="0000FF"/>
                </a:solidFill>
              </a:rPr>
              <a:t>+ </a:t>
            </a:r>
            <a:r>
              <a:rPr lang="en-US" altLang="zh-CN" dirty="0" err="1">
                <a:solidFill>
                  <a:srgbClr val="0000FF"/>
                </a:solidFill>
              </a:rPr>
              <a:t>ptr_space</a:t>
            </a:r>
            <a:r>
              <a:rPr lang="en-US" altLang="zh-CN" dirty="0">
                <a:solidFill>
                  <a:srgbClr val="0000FF"/>
                </a:solidFill>
              </a:rPr>
              <a:t>                                  </a:t>
            </a:r>
            <a:r>
              <a:rPr lang="zh-CN" altLang="en-US" sz="2000" dirty="0"/>
              <a:t>块内偏移</a:t>
            </a:r>
            <a:endParaRPr lang="en-US" altLang="zh-CN" sz="2000" dirty="0"/>
          </a:p>
          <a:p>
            <a:pPr>
              <a:spcBef>
                <a:spcPts val="300"/>
              </a:spcBef>
            </a:pPr>
            <a:r>
              <a:rPr lang="en-US" altLang="en-US" sz="2600" dirty="0">
                <a:solidFill>
                  <a:srgbClr val="000000"/>
                </a:solidFill>
              </a:rPr>
              <a:t>Locating a block can take many I/</a:t>
            </a:r>
            <a:r>
              <a:rPr lang="en-US" altLang="en-US" sz="2600" dirty="0" err="1">
                <a:solidFill>
                  <a:srgbClr val="000000"/>
                </a:solidFill>
              </a:rPr>
              <a:t>Os</a:t>
            </a:r>
            <a:r>
              <a:rPr lang="en-US" altLang="en-US" sz="2600" dirty="0">
                <a:solidFill>
                  <a:srgbClr val="000000"/>
                </a:solidFill>
              </a:rPr>
              <a:t> and disk seeks.</a:t>
            </a:r>
          </a:p>
          <a:p>
            <a:pPr>
              <a:spcBef>
                <a:spcPts val="300"/>
              </a:spcBef>
            </a:pPr>
            <a:r>
              <a:rPr lang="en-US" altLang="en-US" sz="2600" dirty="0">
                <a:solidFill>
                  <a:srgbClr val="000000"/>
                </a:solidFill>
              </a:rPr>
              <a:t>Improve efficiency by </a:t>
            </a:r>
            <a:r>
              <a:rPr lang="en-US" altLang="en-US" sz="2600" dirty="0">
                <a:solidFill>
                  <a:srgbClr val="0000FF"/>
                </a:solidFill>
              </a:rPr>
              <a:t>clustering blocks</a:t>
            </a:r>
            <a:r>
              <a:rPr lang="en-US" altLang="en-US" sz="2600" dirty="0">
                <a:solidFill>
                  <a:srgbClr val="000000"/>
                </a:solidFill>
              </a:rPr>
              <a:t> into </a:t>
            </a:r>
            <a:br>
              <a:rPr lang="en-US" altLang="en-US" sz="2600" dirty="0">
                <a:solidFill>
                  <a:srgbClr val="000000"/>
                </a:solidFill>
              </a:rPr>
            </a:br>
            <a:r>
              <a:rPr lang="en-US" altLang="en-US" sz="2600" dirty="0">
                <a:solidFill>
                  <a:srgbClr val="000000"/>
                </a:solidFill>
              </a:rPr>
              <a:t>groups but increases internal fragmentation</a:t>
            </a:r>
          </a:p>
          <a:p>
            <a:pPr>
              <a:spcBef>
                <a:spcPts val="300"/>
              </a:spcBef>
            </a:pPr>
            <a:r>
              <a:rPr lang="en-US" altLang="zh-CN" sz="2600" dirty="0">
                <a:solidFill>
                  <a:srgbClr val="0000FF"/>
                </a:solidFill>
              </a:rPr>
              <a:t>File-allocation table (FAT)</a:t>
            </a:r>
          </a:p>
          <a:p>
            <a:pPr lvl="1">
              <a:spcBef>
                <a:spcPts val="300"/>
              </a:spcBef>
            </a:pPr>
            <a:r>
              <a:rPr lang="en-US" altLang="zh-CN" dirty="0"/>
              <a:t>Simple but efficient method used by </a:t>
            </a:r>
            <a:br>
              <a:rPr lang="en-US" altLang="zh-CN" dirty="0"/>
            </a:br>
            <a:r>
              <a:rPr lang="en-US" altLang="zh-CN" dirty="0"/>
              <a:t>MS-DOS and OS/2</a:t>
            </a:r>
          </a:p>
          <a:p>
            <a:pPr lvl="1">
              <a:spcBef>
                <a:spcPts val="300"/>
              </a:spcBef>
            </a:pPr>
            <a:r>
              <a:rPr lang="en-US" altLang="zh-CN" dirty="0"/>
              <a:t>Contained in a section at the beginning of each partition. </a:t>
            </a:r>
          </a:p>
          <a:p>
            <a:pPr lvl="1">
              <a:spcBef>
                <a:spcPts val="300"/>
              </a:spcBef>
            </a:pPr>
            <a:r>
              <a:rPr lang="en-US" altLang="zh-CN" dirty="0"/>
              <a:t>One entry per block.</a:t>
            </a:r>
          </a:p>
          <a:p>
            <a:pPr lvl="1">
              <a:spcBef>
                <a:spcPts val="300"/>
              </a:spcBef>
            </a:pPr>
            <a:r>
              <a:rPr lang="en-US" altLang="zh-CN" dirty="0"/>
              <a:t>Indexed by block number.</a:t>
            </a:r>
          </a:p>
          <a:p>
            <a:pPr lvl="1">
              <a:spcBef>
                <a:spcPts val="300"/>
              </a:spcBef>
            </a:pPr>
            <a:r>
              <a:rPr lang="en-US" altLang="zh-CN" dirty="0"/>
              <a:t>Cached in memory</a:t>
            </a:r>
          </a:p>
        </p:txBody>
      </p:sp>
      <p:sp>
        <p:nvSpPr>
          <p:cNvPr id="11" name="灯片编号占位符 3"/>
          <p:cNvSpPr>
            <a:spLocks noGrp="1"/>
          </p:cNvSpPr>
          <p:nvPr>
            <p:ph type="sldNum" sz="quarter" idx="10"/>
          </p:nvPr>
        </p:nvSpPr>
        <p:spPr/>
        <p:txBody>
          <a:bodyPr/>
          <a:lstStyle/>
          <a:p>
            <a:fld id="{ED9D86CF-4A52-4383-ACAC-904F82B06A6F}" type="slidenum">
              <a:rPr lang="en-US" altLang="zh-CN"/>
              <a:pPr/>
              <a:t>29</a:t>
            </a:fld>
            <a:endParaRPr lang="en-US" altLang="zh-CN"/>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5949" y="98630"/>
            <a:ext cx="4860000" cy="8627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7015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wipe(left)">
                                      <p:cBhvr>
                                        <p:cTn id="7" dur="500"/>
                                        <p:tgtEl>
                                          <p:spTgt spid="20889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wipe(left)">
                                      <p:cBhvr>
                                        <p:cTn id="11" dur="500"/>
                                        <p:tgtEl>
                                          <p:spTgt spid="819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208899">
                                            <p:txEl>
                                              <p:pRg st="1" end="1"/>
                                            </p:txEl>
                                          </p:spTgt>
                                        </p:tgtEl>
                                        <p:attrNameLst>
                                          <p:attrName>style.visibility</p:attrName>
                                        </p:attrNameLst>
                                      </p:cBhvr>
                                      <p:to>
                                        <p:strVal val="visible"/>
                                      </p:to>
                                    </p:set>
                                    <p:animEffect transition="in" filter="wipe(left)">
                                      <p:cBhvr>
                                        <p:cTn id="14" dur="500"/>
                                        <p:tgtEl>
                                          <p:spTgt spid="208899">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wipe(left)">
                                      <p:cBhvr>
                                        <p:cTn id="17" dur="500"/>
                                        <p:tgtEl>
                                          <p:spTgt spid="208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wipe(left)">
                                      <p:cBhvr>
                                        <p:cTn id="22" dur="500"/>
                                        <p:tgtEl>
                                          <p:spTgt spid="2088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8899">
                                            <p:txEl>
                                              <p:pRg st="4" end="4"/>
                                            </p:txEl>
                                          </p:spTgt>
                                        </p:tgtEl>
                                        <p:attrNameLst>
                                          <p:attrName>style.visibility</p:attrName>
                                        </p:attrNameLst>
                                      </p:cBhvr>
                                      <p:to>
                                        <p:strVal val="visible"/>
                                      </p:to>
                                    </p:set>
                                    <p:animEffect transition="in" filter="wipe(left)">
                                      <p:cBhvr>
                                        <p:cTn id="27" dur="500"/>
                                        <p:tgtEl>
                                          <p:spTgt spid="2088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8899">
                                            <p:txEl>
                                              <p:pRg st="5" end="5"/>
                                            </p:txEl>
                                          </p:spTgt>
                                        </p:tgtEl>
                                        <p:attrNameLst>
                                          <p:attrName>style.visibility</p:attrName>
                                        </p:attrNameLst>
                                      </p:cBhvr>
                                      <p:to>
                                        <p:strVal val="visible"/>
                                      </p:to>
                                    </p:set>
                                    <p:animEffect transition="in" filter="wipe(left)">
                                      <p:cBhvr>
                                        <p:cTn id="32" dur="500"/>
                                        <p:tgtEl>
                                          <p:spTgt spid="208899">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08899">
                                            <p:txEl>
                                              <p:pRg st="6" end="6"/>
                                            </p:txEl>
                                          </p:spTgt>
                                        </p:tgtEl>
                                        <p:attrNameLst>
                                          <p:attrName>style.visibility</p:attrName>
                                        </p:attrNameLst>
                                      </p:cBhvr>
                                      <p:to>
                                        <p:strVal val="visible"/>
                                      </p:to>
                                    </p:set>
                                    <p:animEffect transition="in" filter="wipe(left)">
                                      <p:cBhvr>
                                        <p:cTn id="35" dur="500"/>
                                        <p:tgtEl>
                                          <p:spTgt spid="208899">
                                            <p:txEl>
                                              <p:pRg st="6" end="6"/>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08899">
                                            <p:txEl>
                                              <p:pRg st="7" end="7"/>
                                            </p:txEl>
                                          </p:spTgt>
                                        </p:tgtEl>
                                        <p:attrNameLst>
                                          <p:attrName>style.visibility</p:attrName>
                                        </p:attrNameLst>
                                      </p:cBhvr>
                                      <p:to>
                                        <p:strVal val="visible"/>
                                      </p:to>
                                    </p:set>
                                    <p:animEffect transition="in" filter="wipe(left)">
                                      <p:cBhvr>
                                        <p:cTn id="38" dur="500"/>
                                        <p:tgtEl>
                                          <p:spTgt spid="208899">
                                            <p:txEl>
                                              <p:pRg st="7" end="7"/>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08899">
                                            <p:txEl>
                                              <p:pRg st="8" end="8"/>
                                            </p:txEl>
                                          </p:spTgt>
                                        </p:tgtEl>
                                        <p:attrNameLst>
                                          <p:attrName>style.visibility</p:attrName>
                                        </p:attrNameLst>
                                      </p:cBhvr>
                                      <p:to>
                                        <p:strVal val="visible"/>
                                      </p:to>
                                    </p:set>
                                    <p:animEffect transition="in" filter="wipe(left)">
                                      <p:cBhvr>
                                        <p:cTn id="41" dur="500"/>
                                        <p:tgtEl>
                                          <p:spTgt spid="208899">
                                            <p:txEl>
                                              <p:pRg st="8" end="8"/>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8899">
                                            <p:txEl>
                                              <p:pRg st="9" end="9"/>
                                            </p:txEl>
                                          </p:spTgt>
                                        </p:tgtEl>
                                        <p:attrNameLst>
                                          <p:attrName>style.visibility</p:attrName>
                                        </p:attrNameLst>
                                      </p:cBhvr>
                                      <p:to>
                                        <p:strVal val="visible"/>
                                      </p:to>
                                    </p:set>
                                    <p:animEffect transition="in" filter="wipe(left)">
                                      <p:cBhvr>
                                        <p:cTn id="44" dur="500"/>
                                        <p:tgtEl>
                                          <p:spTgt spid="208899">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08899">
                                            <p:txEl>
                                              <p:pRg st="10" end="10"/>
                                            </p:txEl>
                                          </p:spTgt>
                                        </p:tgtEl>
                                        <p:attrNameLst>
                                          <p:attrName>style.visibility</p:attrName>
                                        </p:attrNameLst>
                                      </p:cBhvr>
                                      <p:to>
                                        <p:strVal val="visible"/>
                                      </p:to>
                                    </p:set>
                                    <p:animEffect transition="in" filter="wipe(left)">
                                      <p:cBhvr>
                                        <p:cTn id="47" dur="500"/>
                                        <p:tgtEl>
                                          <p:spTgt spid="208899">
                                            <p:txEl>
                                              <p:pRg st="10" end="10"/>
                                            </p:txEl>
                                          </p:spTgt>
                                        </p:tgtEl>
                                      </p:cBhvr>
                                    </p:animEffect>
                                  </p:childTnLst>
                                </p:cTn>
                              </p:par>
                              <p:par>
                                <p:cTn id="48" presetID="22" presetClass="entr" presetSubtype="8" fill="hold" nodeType="withEffect">
                                  <p:stCondLst>
                                    <p:cond delay="0"/>
                                  </p:stCondLst>
                                  <p:childTnLst>
                                    <p:set>
                                      <p:cBhvr>
                                        <p:cTn id="49" dur="1" fill="hold">
                                          <p:stCondLst>
                                            <p:cond delay="0"/>
                                          </p:stCondLst>
                                        </p:cTn>
                                        <p:tgtEl>
                                          <p:spTgt spid="6146"/>
                                        </p:tgtEl>
                                        <p:attrNameLst>
                                          <p:attrName>style.visibility</p:attrName>
                                        </p:attrNameLst>
                                      </p:cBhvr>
                                      <p:to>
                                        <p:strVal val="visible"/>
                                      </p:to>
                                    </p:set>
                                    <p:animEffect transition="in" filter="wipe(left)">
                                      <p:cBhvr>
                                        <p:cTn id="50"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uiExpand="1"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zh-CN" dirty="0"/>
              <a:t>Contents </a:t>
            </a:r>
          </a:p>
        </p:txBody>
      </p:sp>
      <p:sp>
        <p:nvSpPr>
          <p:cNvPr id="174083" name="Rectangle 3"/>
          <p:cNvSpPr>
            <a:spLocks noGrp="1" noChangeArrowheads="1"/>
          </p:cNvSpPr>
          <p:nvPr>
            <p:ph idx="1"/>
          </p:nvPr>
        </p:nvSpPr>
        <p:spPr/>
        <p:txBody>
          <a:bodyPr/>
          <a:lstStyle/>
          <a:p>
            <a:pPr>
              <a:buFont typeface="Monotype Sorts" pitchFamily="2" charset="2"/>
              <a:buNone/>
            </a:pPr>
            <a:r>
              <a:rPr lang="en-US" altLang="zh-CN" dirty="0"/>
              <a:t>11.1    File System Structure</a:t>
            </a:r>
          </a:p>
          <a:p>
            <a:pPr>
              <a:buFont typeface="Monotype Sorts" pitchFamily="2" charset="2"/>
              <a:buNone/>
            </a:pPr>
            <a:r>
              <a:rPr lang="en-US" altLang="zh-CN" dirty="0"/>
              <a:t>11.2    File System Implementation </a:t>
            </a:r>
          </a:p>
          <a:p>
            <a:pPr>
              <a:buFont typeface="Monotype Sorts" pitchFamily="2" charset="2"/>
              <a:buNone/>
            </a:pPr>
            <a:r>
              <a:rPr lang="en-US" altLang="zh-CN" dirty="0"/>
              <a:t>11.3    Directory Implementation</a:t>
            </a:r>
          </a:p>
          <a:p>
            <a:pPr>
              <a:buFont typeface="Monotype Sorts" pitchFamily="2" charset="2"/>
              <a:buNone/>
            </a:pPr>
            <a:r>
              <a:rPr lang="en-US" altLang="zh-CN" dirty="0"/>
              <a:t>11.4    Allocation Methods</a:t>
            </a:r>
          </a:p>
          <a:p>
            <a:pPr>
              <a:buFont typeface="Monotype Sorts" pitchFamily="2" charset="2"/>
              <a:buNone/>
            </a:pPr>
            <a:r>
              <a:rPr lang="en-US" altLang="zh-CN" dirty="0"/>
              <a:t>11.5    Free-Space Management </a:t>
            </a:r>
          </a:p>
        </p:txBody>
      </p:sp>
      <p:sp>
        <p:nvSpPr>
          <p:cNvPr id="4" name="灯片编号占位符 3"/>
          <p:cNvSpPr>
            <a:spLocks noGrp="1"/>
          </p:cNvSpPr>
          <p:nvPr>
            <p:ph type="sldNum" sz="quarter" idx="10"/>
          </p:nvPr>
        </p:nvSpPr>
        <p:spPr/>
        <p:txBody>
          <a:bodyPr/>
          <a:lstStyle/>
          <a:p>
            <a:fld id="{BB66445A-5EAD-4802-9B73-48DF058DB2C7}" type="slidenum">
              <a:rPr lang="en-US" altLang="zh-CN"/>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a:xfrm>
            <a:off x="360000" y="108000"/>
            <a:ext cx="7176160" cy="720000"/>
          </a:xfrm>
        </p:spPr>
        <p:txBody>
          <a:bodyPr/>
          <a:lstStyle/>
          <a:p>
            <a:r>
              <a:rPr lang="en-US" altLang="zh-CN" dirty="0"/>
              <a:t>Indexed Allocation</a:t>
            </a:r>
            <a:endParaRPr lang="zh-CN" altLang="en-US" dirty="0"/>
          </a:p>
        </p:txBody>
      </p:sp>
      <p:sp>
        <p:nvSpPr>
          <p:cNvPr id="212995" name="Rectangle 3"/>
          <p:cNvSpPr>
            <a:spLocks noGrp="1" noChangeArrowheads="1"/>
          </p:cNvSpPr>
          <p:nvPr>
            <p:ph idx="1"/>
          </p:nvPr>
        </p:nvSpPr>
        <p:spPr/>
        <p:txBody>
          <a:bodyPr>
            <a:normAutofit/>
          </a:bodyPr>
          <a:lstStyle/>
          <a:p>
            <a:pPr>
              <a:spcBef>
                <a:spcPts val="500"/>
              </a:spcBef>
            </a:pPr>
            <a:r>
              <a:rPr lang="en-US" altLang="zh-CN" dirty="0">
                <a:solidFill>
                  <a:srgbClr val="0000FF"/>
                </a:solidFill>
              </a:rPr>
              <a:t>index block</a:t>
            </a:r>
            <a:r>
              <a:rPr lang="zh-CN" altLang="en-US" dirty="0">
                <a:solidFill>
                  <a:srgbClr val="0000FF"/>
                </a:solidFill>
              </a:rPr>
              <a:t>：</a:t>
            </a:r>
            <a:r>
              <a:rPr lang="en-US" altLang="zh-CN" dirty="0"/>
              <a:t>all pointers</a:t>
            </a:r>
          </a:p>
          <a:p>
            <a:pPr>
              <a:spcBef>
                <a:spcPts val="500"/>
              </a:spcBef>
            </a:pPr>
            <a:r>
              <a:rPr lang="en-US" altLang="zh-CN" dirty="0"/>
              <a:t>Each file has its own index block, which is</a:t>
            </a:r>
            <a:br>
              <a:rPr lang="en-US" altLang="zh-CN" dirty="0"/>
            </a:br>
            <a:r>
              <a:rPr lang="en-US" altLang="zh-CN" dirty="0"/>
              <a:t>an array of disk-block addresses.</a:t>
            </a:r>
          </a:p>
          <a:p>
            <a:pPr>
              <a:spcBef>
                <a:spcPts val="500"/>
              </a:spcBef>
            </a:pPr>
            <a:r>
              <a:rPr lang="en-US" altLang="zh-CN" dirty="0"/>
              <a:t>The directory contains block number for</a:t>
            </a:r>
            <a:br>
              <a:rPr lang="en-US" altLang="zh-CN" dirty="0"/>
            </a:br>
            <a:r>
              <a:rPr lang="en-US" altLang="zh-CN" dirty="0"/>
              <a:t>the index block.</a:t>
            </a:r>
          </a:p>
          <a:p>
            <a:pPr>
              <a:spcBef>
                <a:spcPts val="500"/>
              </a:spcBef>
            </a:pPr>
            <a:r>
              <a:rPr lang="en-US" altLang="zh-CN" dirty="0">
                <a:solidFill>
                  <a:srgbClr val="0000FF"/>
                </a:solidFill>
              </a:rPr>
              <a:t>without external fragmentation,  Random access</a:t>
            </a:r>
          </a:p>
          <a:p>
            <a:pPr>
              <a:spcBef>
                <a:spcPts val="500"/>
              </a:spcBef>
            </a:pPr>
            <a:r>
              <a:rPr lang="en-US" altLang="zh-CN" dirty="0"/>
              <a:t>Need index table / index block</a:t>
            </a:r>
          </a:p>
          <a:p>
            <a:pPr>
              <a:spcBef>
                <a:spcPts val="500"/>
              </a:spcBef>
            </a:pPr>
            <a:r>
              <a:rPr lang="en-US" altLang="zh-CN" dirty="0"/>
              <a:t>Mapping from logical to physical in a file of maximum</a:t>
            </a:r>
            <a:br>
              <a:rPr lang="en-US" altLang="zh-CN" dirty="0"/>
            </a:br>
            <a:r>
              <a:rPr lang="en-US" altLang="zh-CN" dirty="0"/>
              <a:t>size of 256KB and block size of 1KB. </a:t>
            </a:r>
            <a:br>
              <a:rPr lang="en-US" altLang="zh-CN" dirty="0"/>
            </a:br>
            <a:r>
              <a:rPr lang="en-US" altLang="zh-CN" dirty="0"/>
              <a:t>We need only 1 block for index table.</a:t>
            </a:r>
          </a:p>
        </p:txBody>
      </p:sp>
      <p:sp>
        <p:nvSpPr>
          <p:cNvPr id="21" name="灯片编号占位符 3"/>
          <p:cNvSpPr>
            <a:spLocks noGrp="1"/>
          </p:cNvSpPr>
          <p:nvPr>
            <p:ph type="sldNum" sz="quarter" idx="10"/>
          </p:nvPr>
        </p:nvSpPr>
        <p:spPr/>
        <p:txBody>
          <a:bodyPr/>
          <a:lstStyle/>
          <a:p>
            <a:fld id="{CD600956-B2E2-41E4-B56F-247CE208776E}" type="slidenum">
              <a:rPr lang="en-US" altLang="zh-CN"/>
              <a:pPr/>
              <a:t>30</a:t>
            </a:fld>
            <a:endParaRPr lang="en-US" altLang="zh-CN"/>
          </a:p>
        </p:txBody>
      </p:sp>
      <p:grpSp>
        <p:nvGrpSpPr>
          <p:cNvPr id="212996" name="Group 4"/>
          <p:cNvGrpSpPr>
            <a:grpSpLocks/>
          </p:cNvGrpSpPr>
          <p:nvPr/>
        </p:nvGrpSpPr>
        <p:grpSpPr bwMode="auto">
          <a:xfrm>
            <a:off x="10344938" y="3455602"/>
            <a:ext cx="1447025" cy="1558242"/>
            <a:chOff x="1844" y="1473"/>
            <a:chExt cx="1183" cy="1387"/>
          </a:xfrm>
        </p:grpSpPr>
        <p:sp>
          <p:nvSpPr>
            <p:cNvPr id="212997" name="Rectangle 5"/>
            <p:cNvSpPr>
              <a:spLocks noChangeArrowheads="1"/>
            </p:cNvSpPr>
            <p:nvPr/>
          </p:nvSpPr>
          <p:spPr bwMode="auto">
            <a:xfrm>
              <a:off x="1918" y="1473"/>
              <a:ext cx="382" cy="2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2998" name="Rectangle 6"/>
            <p:cNvSpPr>
              <a:spLocks noChangeArrowheads="1"/>
            </p:cNvSpPr>
            <p:nvPr/>
          </p:nvSpPr>
          <p:spPr bwMode="auto">
            <a:xfrm>
              <a:off x="1918" y="1678"/>
              <a:ext cx="382" cy="2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2999" name="Rectangle 7"/>
            <p:cNvSpPr>
              <a:spLocks noChangeArrowheads="1"/>
            </p:cNvSpPr>
            <p:nvPr/>
          </p:nvSpPr>
          <p:spPr bwMode="auto">
            <a:xfrm>
              <a:off x="1918" y="1883"/>
              <a:ext cx="382" cy="2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0" name="Rectangle 8"/>
            <p:cNvSpPr>
              <a:spLocks noChangeArrowheads="1"/>
            </p:cNvSpPr>
            <p:nvPr/>
          </p:nvSpPr>
          <p:spPr bwMode="auto">
            <a:xfrm>
              <a:off x="1918" y="2088"/>
              <a:ext cx="382" cy="2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1" name="Rectangle 9"/>
            <p:cNvSpPr>
              <a:spLocks noChangeArrowheads="1"/>
            </p:cNvSpPr>
            <p:nvPr/>
          </p:nvSpPr>
          <p:spPr bwMode="auto">
            <a:xfrm>
              <a:off x="1918" y="2293"/>
              <a:ext cx="382" cy="2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2" name="Rectangle 10"/>
            <p:cNvSpPr>
              <a:spLocks noChangeArrowheads="1"/>
            </p:cNvSpPr>
            <p:nvPr/>
          </p:nvSpPr>
          <p:spPr bwMode="auto">
            <a:xfrm>
              <a:off x="2900" y="1482"/>
              <a:ext cx="127" cy="1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3" name="Rectangle 11"/>
            <p:cNvSpPr>
              <a:spLocks noChangeArrowheads="1"/>
            </p:cNvSpPr>
            <p:nvPr/>
          </p:nvSpPr>
          <p:spPr bwMode="auto">
            <a:xfrm>
              <a:off x="2900" y="1714"/>
              <a:ext cx="127" cy="1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4" name="Rectangle 12"/>
            <p:cNvSpPr>
              <a:spLocks noChangeArrowheads="1"/>
            </p:cNvSpPr>
            <p:nvPr/>
          </p:nvSpPr>
          <p:spPr bwMode="auto">
            <a:xfrm>
              <a:off x="2900" y="1946"/>
              <a:ext cx="127" cy="1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5" name="Rectangle 13"/>
            <p:cNvSpPr>
              <a:spLocks noChangeArrowheads="1"/>
            </p:cNvSpPr>
            <p:nvPr/>
          </p:nvSpPr>
          <p:spPr bwMode="auto">
            <a:xfrm>
              <a:off x="2900" y="2178"/>
              <a:ext cx="127" cy="1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6" name="Rectangle 14"/>
            <p:cNvSpPr>
              <a:spLocks noChangeArrowheads="1"/>
            </p:cNvSpPr>
            <p:nvPr/>
          </p:nvSpPr>
          <p:spPr bwMode="auto">
            <a:xfrm>
              <a:off x="2900" y="2410"/>
              <a:ext cx="127" cy="1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7" name="Line 15"/>
            <p:cNvSpPr>
              <a:spLocks noChangeShapeType="1"/>
            </p:cNvSpPr>
            <p:nvPr/>
          </p:nvSpPr>
          <p:spPr bwMode="auto">
            <a:xfrm>
              <a:off x="2318" y="1537"/>
              <a:ext cx="58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8" name="Line 16"/>
            <p:cNvSpPr>
              <a:spLocks noChangeShapeType="1"/>
            </p:cNvSpPr>
            <p:nvPr/>
          </p:nvSpPr>
          <p:spPr bwMode="auto">
            <a:xfrm>
              <a:off x="2296" y="1751"/>
              <a:ext cx="58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09" name="Line 17"/>
            <p:cNvSpPr>
              <a:spLocks noChangeShapeType="1"/>
            </p:cNvSpPr>
            <p:nvPr/>
          </p:nvSpPr>
          <p:spPr bwMode="auto">
            <a:xfrm>
              <a:off x="2301" y="2010"/>
              <a:ext cx="58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10" name="Line 18"/>
            <p:cNvSpPr>
              <a:spLocks noChangeShapeType="1"/>
            </p:cNvSpPr>
            <p:nvPr/>
          </p:nvSpPr>
          <p:spPr bwMode="auto">
            <a:xfrm>
              <a:off x="2279" y="2233"/>
              <a:ext cx="58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11" name="Line 19"/>
            <p:cNvSpPr>
              <a:spLocks noChangeShapeType="1"/>
            </p:cNvSpPr>
            <p:nvPr/>
          </p:nvSpPr>
          <p:spPr bwMode="auto">
            <a:xfrm>
              <a:off x="2293" y="2456"/>
              <a:ext cx="582"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b="1">
                <a:cs typeface="Times New Roman" panose="02020603050405020304" pitchFamily="18" charset="0"/>
              </a:endParaRPr>
            </a:p>
          </p:txBody>
        </p:sp>
        <p:sp>
          <p:nvSpPr>
            <p:cNvPr id="213012" name="Text Box 20"/>
            <p:cNvSpPr txBox="1">
              <a:spLocks noChangeArrowheads="1"/>
            </p:cNvSpPr>
            <p:nvPr/>
          </p:nvSpPr>
          <p:spPr bwMode="auto">
            <a:xfrm>
              <a:off x="1844" y="2504"/>
              <a:ext cx="1134" cy="35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sz="2000" b="1">
                  <a:cs typeface="Times New Roman" panose="02020603050405020304" pitchFamily="18" charset="0"/>
                </a:rPr>
                <a:t>index table</a:t>
              </a:r>
            </a:p>
          </p:txBody>
        </p:sp>
      </p:grpSp>
      <p:grpSp>
        <p:nvGrpSpPr>
          <p:cNvPr id="23" name="Group 4"/>
          <p:cNvGrpSpPr>
            <a:grpSpLocks/>
          </p:cNvGrpSpPr>
          <p:nvPr/>
        </p:nvGrpSpPr>
        <p:grpSpPr bwMode="auto">
          <a:xfrm>
            <a:off x="3575720" y="5659002"/>
            <a:ext cx="2018681" cy="1010358"/>
            <a:chOff x="2865" y="2886"/>
            <a:chExt cx="829" cy="588"/>
          </a:xfrm>
        </p:grpSpPr>
        <p:sp>
          <p:nvSpPr>
            <p:cNvPr id="24" name="Text Box 5"/>
            <p:cNvSpPr txBox="1">
              <a:spLocks noChangeArrowheads="1"/>
            </p:cNvSpPr>
            <p:nvPr/>
          </p:nvSpPr>
          <p:spPr bwMode="auto">
            <a:xfrm>
              <a:off x="2865" y="3085"/>
              <a:ext cx="509"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000" b="1" dirty="0">
                  <a:cs typeface="Times New Roman" panose="02020603050405020304" pitchFamily="18" charset="0"/>
                </a:rPr>
                <a:t>LA / 1024</a:t>
              </a:r>
            </a:p>
          </p:txBody>
        </p:sp>
        <p:sp>
          <p:nvSpPr>
            <p:cNvPr id="25" name="Text Box 6"/>
            <p:cNvSpPr txBox="1">
              <a:spLocks noChangeArrowheads="1"/>
            </p:cNvSpPr>
            <p:nvPr/>
          </p:nvSpPr>
          <p:spPr bwMode="auto">
            <a:xfrm>
              <a:off x="3483" y="2886"/>
              <a:ext cx="21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r>
                <a:rPr lang="en-US" altLang="zh-CN" sz="2000" b="1" dirty="0">
                  <a:cs typeface="Times New Roman" panose="02020603050405020304" pitchFamily="18" charset="0"/>
                </a:rPr>
                <a:t>Q</a:t>
              </a:r>
            </a:p>
          </p:txBody>
        </p:sp>
        <p:sp>
          <p:nvSpPr>
            <p:cNvPr id="26" name="Text Box 7"/>
            <p:cNvSpPr txBox="1">
              <a:spLocks noChangeArrowheads="1"/>
            </p:cNvSpPr>
            <p:nvPr/>
          </p:nvSpPr>
          <p:spPr bwMode="auto">
            <a:xfrm>
              <a:off x="3509" y="3243"/>
              <a:ext cx="151"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altLang="zh-CN" sz="2000" b="1" dirty="0">
                  <a:cs typeface="Times New Roman" panose="02020603050405020304" pitchFamily="18" charset="0"/>
                </a:rPr>
                <a:t>R</a:t>
              </a:r>
            </a:p>
          </p:txBody>
        </p:sp>
        <p:sp>
          <p:nvSpPr>
            <p:cNvPr id="27" name="Line 8"/>
            <p:cNvSpPr>
              <a:spLocks noChangeShapeType="1"/>
            </p:cNvSpPr>
            <p:nvPr/>
          </p:nvSpPr>
          <p:spPr bwMode="auto">
            <a:xfrm flipV="1">
              <a:off x="3353" y="3038"/>
              <a:ext cx="163" cy="1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anose="02020603050405020304" pitchFamily="18" charset="0"/>
              </a:endParaRPr>
            </a:p>
          </p:txBody>
        </p:sp>
        <p:sp>
          <p:nvSpPr>
            <p:cNvPr id="28" name="Line 9"/>
            <p:cNvSpPr>
              <a:spLocks noChangeShapeType="1"/>
            </p:cNvSpPr>
            <p:nvPr/>
          </p:nvSpPr>
          <p:spPr bwMode="auto">
            <a:xfrm>
              <a:off x="3358" y="3234"/>
              <a:ext cx="163" cy="10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cs typeface="Times New Roman" panose="02020603050405020304" pitchFamily="18" charset="0"/>
              </a:endParaRPr>
            </a:p>
          </p:txBody>
        </p:sp>
      </p:grpSp>
      <p:sp>
        <p:nvSpPr>
          <p:cNvPr id="29" name="Rectangle 10"/>
          <p:cNvSpPr>
            <a:spLocks noChangeArrowheads="1"/>
          </p:cNvSpPr>
          <p:nvPr/>
        </p:nvSpPr>
        <p:spPr bwMode="auto">
          <a:xfrm>
            <a:off x="6760421" y="5754573"/>
            <a:ext cx="5034932" cy="9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28600" indent="-228600">
              <a:buClr>
                <a:schemeClr val="accent2"/>
              </a:buClr>
            </a:pPr>
            <a:r>
              <a:rPr lang="en-US" altLang="zh-CN" b="1" dirty="0">
                <a:cs typeface="Times New Roman" panose="02020603050405020304" pitchFamily="18" charset="0"/>
              </a:rPr>
              <a:t>Q = displacement into index table</a:t>
            </a:r>
          </a:p>
          <a:p>
            <a:pPr marL="228600" indent="-228600">
              <a:buClr>
                <a:schemeClr val="accent2"/>
              </a:buClr>
            </a:pPr>
            <a:r>
              <a:rPr lang="en-US" altLang="zh-CN" b="1" dirty="0">
                <a:cs typeface="Times New Roman" panose="02020603050405020304" pitchFamily="18" charset="0"/>
              </a:rPr>
              <a:t>R = displacement into block</a:t>
            </a:r>
          </a:p>
        </p:txBody>
      </p:sp>
      <p:sp>
        <p:nvSpPr>
          <p:cNvPr id="2" name="TextBox 1"/>
          <p:cNvSpPr txBox="1"/>
          <p:nvPr/>
        </p:nvSpPr>
        <p:spPr>
          <a:xfrm>
            <a:off x="739612" y="5923438"/>
            <a:ext cx="2116028" cy="430887"/>
          </a:xfrm>
          <a:prstGeom prst="rect">
            <a:avLst/>
          </a:prstGeom>
          <a:solidFill>
            <a:srgbClr val="FFFF00"/>
          </a:solidFill>
        </p:spPr>
        <p:txBody>
          <a:bodyPr wrap="none" rtlCol="0">
            <a:spAutoFit/>
          </a:bodyPr>
          <a:lstStyle/>
          <a:p>
            <a:r>
              <a:rPr lang="en-US" altLang="zh-CN" sz="2200" b="1" dirty="0"/>
              <a:t>(4B </a:t>
            </a:r>
            <a:r>
              <a:rPr lang="en-US" altLang="zh-CN" sz="2200" b="1" dirty="0">
                <a:solidFill>
                  <a:srgbClr val="0000FF"/>
                </a:solidFill>
              </a:rPr>
              <a:t>per block #)</a:t>
            </a:r>
            <a:endParaRPr lang="zh-CN" altLang="en-US" sz="2200" b="1"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618" y="98630"/>
            <a:ext cx="4327032" cy="3105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wipe(left)">
                                      <p:cBhvr>
                                        <p:cTn id="7" dur="500"/>
                                        <p:tgtEl>
                                          <p:spTgt spid="212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wipe(left)">
                                      <p:cBhvr>
                                        <p:cTn id="12" dur="500"/>
                                        <p:tgtEl>
                                          <p:spTgt spid="21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wipe(left)">
                                      <p:cBhvr>
                                        <p:cTn id="17" dur="500"/>
                                        <p:tgtEl>
                                          <p:spTgt spid="212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wipe(left)">
                                      <p:cBhvr>
                                        <p:cTn id="22" dur="500"/>
                                        <p:tgtEl>
                                          <p:spTgt spid="212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wipe(left)">
                                      <p:cBhvr>
                                        <p:cTn id="27" dur="500"/>
                                        <p:tgtEl>
                                          <p:spTgt spid="212995">
                                            <p:txEl>
                                              <p:pRg st="4" end="4"/>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212996"/>
                                        </p:tgtEl>
                                        <p:attrNameLst>
                                          <p:attrName>style.visibility</p:attrName>
                                        </p:attrNameLst>
                                      </p:cBhvr>
                                      <p:to>
                                        <p:strVal val="visible"/>
                                      </p:to>
                                    </p:set>
                                    <p:animEffect transition="in" filter="wipe(left)">
                                      <p:cBhvr>
                                        <p:cTn id="30" dur="500"/>
                                        <p:tgtEl>
                                          <p:spTgt spid="21299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2995">
                                            <p:txEl>
                                              <p:pRg st="5" end="5"/>
                                            </p:txEl>
                                          </p:spTgt>
                                        </p:tgtEl>
                                        <p:attrNameLst>
                                          <p:attrName>style.visibility</p:attrName>
                                        </p:attrNameLst>
                                      </p:cBhvr>
                                      <p:to>
                                        <p:strVal val="visible"/>
                                      </p:to>
                                    </p:set>
                                    <p:animEffect transition="in" filter="wipe(left)">
                                      <p:cBhvr>
                                        <p:cTn id="35" dur="500"/>
                                        <p:tgtEl>
                                          <p:spTgt spid="21299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barn(inVertical)">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9">
                                            <p:txEl>
                                              <p:pRg st="0" end="0"/>
                                            </p:txEl>
                                          </p:spTgt>
                                        </p:tgtEl>
                                        <p:attrNameLst>
                                          <p:attrName>style.visibility</p:attrName>
                                        </p:attrNameLst>
                                      </p:cBhvr>
                                      <p:to>
                                        <p:strVal val="visible"/>
                                      </p:to>
                                    </p:set>
                                    <p:animEffect transition="in" filter="wipe(left)">
                                      <p:cBhvr>
                                        <p:cTn id="50" dur="500"/>
                                        <p:tgtEl>
                                          <p:spTgt spid="29">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9">
                                            <p:txEl>
                                              <p:pRg st="1" end="1"/>
                                            </p:txEl>
                                          </p:spTgt>
                                        </p:tgtEl>
                                        <p:attrNameLst>
                                          <p:attrName>style.visibility</p:attrName>
                                        </p:attrNameLst>
                                      </p:cBhvr>
                                      <p:to>
                                        <p:strVal val="visible"/>
                                      </p:to>
                                    </p:set>
                                    <p:animEffect transition="in" filter="wipe(left)">
                                      <p:cBhvr>
                                        <p:cTn id="55" dur="500"/>
                                        <p:tgtEl>
                                          <p:spTgt spid="2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autoUpdateAnimBg="0"/>
      <p:bldP spid="29" grpId="0" build="p" autoUpdateAnimBg="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53" name="Rectangle 17"/>
          <p:cNvSpPr>
            <a:spLocks noChangeArrowheads="1"/>
          </p:cNvSpPr>
          <p:nvPr/>
        </p:nvSpPr>
        <p:spPr bwMode="auto">
          <a:xfrm>
            <a:off x="3468010" y="5499230"/>
            <a:ext cx="8163605" cy="845016"/>
          </a:xfrm>
          <a:prstGeom prst="roundRect">
            <a:avLst>
              <a:gd name="adj" fmla="val 1263"/>
            </a:avLst>
          </a:prstGeom>
          <a:solidFill>
            <a:schemeClr val="bg1"/>
          </a:solidFill>
          <a:ln w="28575">
            <a:solidFill>
              <a:schemeClr val="bg1"/>
            </a:solidFill>
          </a:ln>
          <a:effectLst/>
        </p:spPr>
        <p:txBody>
          <a:bodyPr/>
          <a:lstStyle/>
          <a:p>
            <a:pPr>
              <a:buClr>
                <a:schemeClr val="accent2"/>
              </a:buClr>
              <a:buFont typeface="Monotype Sorts" pitchFamily="2" charset="2"/>
              <a:buNone/>
            </a:pPr>
            <a:r>
              <a:rPr lang="zh-CN" altLang="en-US" b="1" dirty="0">
                <a:ea typeface="楷体" panose="02010609060101010101" pitchFamily="49" charset="-122"/>
                <a:cs typeface="Times New Roman" panose="02020603050405020304" pitchFamily="18" charset="0"/>
              </a:rPr>
              <a:t>根据 </a:t>
            </a:r>
            <a:r>
              <a:rPr lang="en-US" altLang="zh-CN" b="1" dirty="0">
                <a:ea typeface="楷体" panose="02010609060101010101" pitchFamily="49" charset="-122"/>
                <a:cs typeface="Times New Roman" panose="02020603050405020304" pitchFamily="18" charset="0"/>
              </a:rPr>
              <a:t>Q</a:t>
            </a:r>
            <a:r>
              <a:rPr lang="en-US" altLang="zh-CN" b="1" baseline="-25000" dirty="0">
                <a:ea typeface="楷体" panose="02010609060101010101" pitchFamily="49" charset="-122"/>
                <a:cs typeface="Times New Roman" panose="02020603050405020304" pitchFamily="18" charset="0"/>
              </a:rPr>
              <a:t>2 </a:t>
            </a:r>
            <a:r>
              <a:rPr lang="zh-CN" altLang="en-US" b="1" dirty="0">
                <a:ea typeface="楷体" panose="02010609060101010101" pitchFamily="49" charset="-122"/>
                <a:cs typeface="Times New Roman" panose="02020603050405020304" pitchFamily="18" charset="0"/>
              </a:rPr>
              <a:t>在索引块链中找到索引块；</a:t>
            </a:r>
            <a:endParaRPr lang="en-US" altLang="zh-CN" b="1" dirty="0">
              <a:ea typeface="楷体" panose="02010609060101010101" pitchFamily="49" charset="-122"/>
              <a:cs typeface="Times New Roman" panose="02020603050405020304" pitchFamily="18" charset="0"/>
            </a:endParaRPr>
          </a:p>
          <a:p>
            <a:pPr>
              <a:buClr>
                <a:schemeClr val="accent2"/>
              </a:buClr>
              <a:buFont typeface="Monotype Sorts" pitchFamily="2" charset="2"/>
              <a:buNone/>
            </a:pPr>
            <a:r>
              <a:rPr lang="zh-CN" altLang="en-US" b="1" dirty="0">
                <a:ea typeface="楷体" panose="02010609060101010101" pitchFamily="49" charset="-122"/>
                <a:cs typeface="Times New Roman" panose="02020603050405020304" pitchFamily="18" charset="0"/>
              </a:rPr>
              <a:t>根据 </a:t>
            </a:r>
            <a:r>
              <a:rPr lang="en-US" altLang="zh-CN" b="1" dirty="0">
                <a:ea typeface="楷体" panose="02010609060101010101" pitchFamily="49" charset="-122"/>
                <a:cs typeface="Times New Roman" panose="02020603050405020304" pitchFamily="18" charset="0"/>
              </a:rPr>
              <a:t>R</a:t>
            </a:r>
            <a:r>
              <a:rPr lang="en-US" altLang="zh-CN" b="1" baseline="-25000" dirty="0">
                <a:ea typeface="楷体" panose="02010609060101010101" pitchFamily="49" charset="-122"/>
                <a:cs typeface="Times New Roman" panose="02020603050405020304" pitchFamily="18" charset="0"/>
              </a:rPr>
              <a:t>2 </a:t>
            </a:r>
            <a:r>
              <a:rPr lang="zh-CN" altLang="en-US" b="1" dirty="0">
                <a:ea typeface="楷体" panose="02010609060101010101" pitchFamily="49" charset="-122"/>
                <a:cs typeface="Times New Roman" panose="02020603050405020304" pitchFamily="18" charset="0"/>
              </a:rPr>
              <a:t>在索引块内偏移，取出的就是相应于 </a:t>
            </a:r>
            <a:r>
              <a:rPr lang="en-US" altLang="zh-CN" b="1" dirty="0">
                <a:ea typeface="楷体" panose="02010609060101010101" pitchFamily="49" charset="-122"/>
                <a:cs typeface="Times New Roman" panose="02020603050405020304" pitchFamily="18" charset="0"/>
              </a:rPr>
              <a:t>Q</a:t>
            </a:r>
            <a:r>
              <a:rPr lang="en-US" altLang="zh-CN" b="1" baseline="-25000" dirty="0">
                <a:ea typeface="楷体" panose="02010609060101010101" pitchFamily="49" charset="-122"/>
                <a:cs typeface="Times New Roman" panose="02020603050405020304" pitchFamily="18" charset="0"/>
              </a:rPr>
              <a:t>1 </a:t>
            </a:r>
            <a:r>
              <a:rPr lang="zh-CN" altLang="en-US" b="1" dirty="0">
                <a:ea typeface="楷体" panose="02010609060101010101" pitchFamily="49" charset="-122"/>
                <a:cs typeface="Times New Roman" panose="02020603050405020304" pitchFamily="18" charset="0"/>
              </a:rPr>
              <a:t>的物理块号。</a:t>
            </a:r>
            <a:endParaRPr lang="en-US" altLang="zh-CN" b="1" dirty="0">
              <a:ea typeface="楷体" panose="02010609060101010101" pitchFamily="49" charset="-122"/>
              <a:cs typeface="Times New Roman" panose="02020603050405020304" pitchFamily="18" charset="0"/>
            </a:endParaRPr>
          </a:p>
        </p:txBody>
      </p:sp>
      <p:sp>
        <p:nvSpPr>
          <p:cNvPr id="219138" name="Rectangle 2"/>
          <p:cNvSpPr>
            <a:spLocks noGrp="1" noChangeArrowheads="1"/>
          </p:cNvSpPr>
          <p:nvPr>
            <p:ph type="title"/>
          </p:nvPr>
        </p:nvSpPr>
        <p:spPr/>
        <p:txBody>
          <a:bodyPr/>
          <a:lstStyle/>
          <a:p>
            <a:r>
              <a:rPr lang="en-US" altLang="zh-CN" dirty="0"/>
              <a:t>Indexed Allocation – Mapping</a:t>
            </a:r>
          </a:p>
        </p:txBody>
      </p:sp>
      <p:sp>
        <p:nvSpPr>
          <p:cNvPr id="219139" name="Rectangle 3"/>
          <p:cNvSpPr>
            <a:spLocks noGrp="1" noChangeArrowheads="1"/>
          </p:cNvSpPr>
          <p:nvPr>
            <p:ph idx="1"/>
          </p:nvPr>
        </p:nvSpPr>
        <p:spPr>
          <a:xfrm>
            <a:off x="396647" y="1089360"/>
            <a:ext cx="11520000" cy="1114091"/>
          </a:xfrm>
        </p:spPr>
        <p:txBody>
          <a:bodyPr>
            <a:normAutofit/>
          </a:bodyPr>
          <a:lstStyle/>
          <a:p>
            <a:pPr>
              <a:spcBef>
                <a:spcPts val="500"/>
              </a:spcBef>
            </a:pPr>
            <a:r>
              <a:rPr lang="en-US" altLang="zh-CN" dirty="0"/>
              <a:t>Mapping from logical to physical in a file of unbounded length.</a:t>
            </a:r>
          </a:p>
          <a:p>
            <a:pPr>
              <a:spcBef>
                <a:spcPts val="500"/>
              </a:spcBef>
            </a:pPr>
            <a:r>
              <a:rPr lang="en-US" altLang="zh-CN" dirty="0"/>
              <a:t>Linked scheme – Link blocks of index table (no limit on size).</a:t>
            </a:r>
          </a:p>
        </p:txBody>
      </p:sp>
      <p:sp>
        <p:nvSpPr>
          <p:cNvPr id="61" name="灯片编号占位符 3"/>
          <p:cNvSpPr>
            <a:spLocks noGrp="1"/>
          </p:cNvSpPr>
          <p:nvPr>
            <p:ph type="sldNum" sz="quarter" idx="10"/>
          </p:nvPr>
        </p:nvSpPr>
        <p:spPr/>
        <p:txBody>
          <a:bodyPr/>
          <a:lstStyle/>
          <a:p>
            <a:fld id="{A163BA20-961E-426D-8346-45C537F5B15D}" type="slidenum">
              <a:rPr lang="en-US" altLang="zh-CN"/>
              <a:pPr/>
              <a:t>31</a:t>
            </a:fld>
            <a:endParaRPr lang="en-US" altLang="zh-CN"/>
          </a:p>
        </p:txBody>
      </p:sp>
      <p:grpSp>
        <p:nvGrpSpPr>
          <p:cNvPr id="219140" name="Group 4"/>
          <p:cNvGrpSpPr>
            <a:grpSpLocks/>
          </p:cNvGrpSpPr>
          <p:nvPr/>
        </p:nvGrpSpPr>
        <p:grpSpPr bwMode="auto">
          <a:xfrm>
            <a:off x="4790856" y="2798930"/>
            <a:ext cx="2499844" cy="1054824"/>
            <a:chOff x="3598" y="1723"/>
            <a:chExt cx="1246" cy="577"/>
          </a:xfrm>
        </p:grpSpPr>
        <p:sp>
          <p:nvSpPr>
            <p:cNvPr id="219141" name="Text Box 5"/>
            <p:cNvSpPr txBox="1">
              <a:spLocks noChangeArrowheads="1"/>
            </p:cNvSpPr>
            <p:nvPr/>
          </p:nvSpPr>
          <p:spPr bwMode="auto">
            <a:xfrm>
              <a:off x="3598" y="1882"/>
              <a:ext cx="736" cy="2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nchor="ctr">
              <a:spAutoFit/>
            </a:bodyPr>
            <a:lstStyle/>
            <a:p>
              <a:pPr algn="r">
                <a:spcBef>
                  <a:spcPct val="50000"/>
                </a:spcBef>
              </a:pPr>
              <a:r>
                <a:rPr lang="en-US" altLang="zh-CN" b="1" dirty="0">
                  <a:ea typeface="楷体" panose="02010609060101010101" pitchFamily="49" charset="-122"/>
                  <a:cs typeface="Times New Roman" panose="02020603050405020304" pitchFamily="18" charset="0"/>
                </a:rPr>
                <a:t>LA / 1024</a:t>
              </a:r>
            </a:p>
          </p:txBody>
        </p:sp>
        <p:sp>
          <p:nvSpPr>
            <p:cNvPr id="219142" name="Text Box 6"/>
            <p:cNvSpPr txBox="1">
              <a:spLocks noChangeArrowheads="1"/>
            </p:cNvSpPr>
            <p:nvPr/>
          </p:nvSpPr>
          <p:spPr bwMode="auto">
            <a:xfrm>
              <a:off x="4582" y="1723"/>
              <a:ext cx="262" cy="2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dirty="0">
                  <a:ea typeface="楷体" panose="02010609060101010101" pitchFamily="49" charset="-122"/>
                  <a:cs typeface="Times New Roman" panose="02020603050405020304" pitchFamily="18" charset="0"/>
                </a:rPr>
                <a:t>Q</a:t>
              </a:r>
              <a:r>
                <a:rPr lang="en-US" altLang="zh-CN" b="1" baseline="-25000" dirty="0">
                  <a:ea typeface="楷体" panose="02010609060101010101" pitchFamily="49" charset="-122"/>
                  <a:cs typeface="Times New Roman" panose="02020603050405020304" pitchFamily="18" charset="0"/>
                </a:rPr>
                <a:t>1</a:t>
              </a:r>
              <a:endParaRPr lang="en-US" altLang="zh-CN" b="1" dirty="0">
                <a:ea typeface="楷体" panose="02010609060101010101" pitchFamily="49" charset="-122"/>
                <a:cs typeface="Times New Roman" panose="02020603050405020304" pitchFamily="18" charset="0"/>
              </a:endParaRPr>
            </a:p>
          </p:txBody>
        </p:sp>
        <p:sp>
          <p:nvSpPr>
            <p:cNvPr id="219143" name="Text Box 7"/>
            <p:cNvSpPr txBox="1">
              <a:spLocks noChangeArrowheads="1"/>
            </p:cNvSpPr>
            <p:nvPr/>
          </p:nvSpPr>
          <p:spPr bwMode="auto">
            <a:xfrm>
              <a:off x="4582" y="2047"/>
              <a:ext cx="254" cy="2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dirty="0">
                  <a:ea typeface="楷体" panose="02010609060101010101" pitchFamily="49" charset="-122"/>
                  <a:cs typeface="Times New Roman" panose="02020603050405020304" pitchFamily="18" charset="0"/>
                </a:rPr>
                <a:t>R</a:t>
              </a:r>
              <a:r>
                <a:rPr lang="en-US" altLang="zh-CN" b="1" baseline="-25000" dirty="0">
                  <a:ea typeface="楷体" panose="02010609060101010101" pitchFamily="49" charset="-122"/>
                  <a:cs typeface="Times New Roman" panose="02020603050405020304" pitchFamily="18" charset="0"/>
                </a:rPr>
                <a:t>1</a:t>
              </a:r>
              <a:endParaRPr lang="en-US" altLang="zh-CN" b="1" dirty="0">
                <a:ea typeface="楷体" panose="02010609060101010101" pitchFamily="49" charset="-122"/>
                <a:cs typeface="Times New Roman" panose="02020603050405020304" pitchFamily="18" charset="0"/>
              </a:endParaRPr>
            </a:p>
          </p:txBody>
        </p:sp>
        <p:sp>
          <p:nvSpPr>
            <p:cNvPr id="219144" name="Line 8"/>
            <p:cNvSpPr>
              <a:spLocks noChangeShapeType="1"/>
            </p:cNvSpPr>
            <p:nvPr/>
          </p:nvSpPr>
          <p:spPr bwMode="auto">
            <a:xfrm flipV="1">
              <a:off x="4338" y="1863"/>
              <a:ext cx="264"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2800">
                <a:ea typeface="楷体" panose="02010609060101010101" pitchFamily="49" charset="-122"/>
                <a:cs typeface="Times New Roman" panose="02020603050405020304" pitchFamily="18" charset="0"/>
              </a:endParaRPr>
            </a:p>
          </p:txBody>
        </p:sp>
        <p:sp>
          <p:nvSpPr>
            <p:cNvPr id="219145" name="Line 9"/>
            <p:cNvSpPr>
              <a:spLocks noChangeShapeType="1"/>
            </p:cNvSpPr>
            <p:nvPr/>
          </p:nvSpPr>
          <p:spPr bwMode="auto">
            <a:xfrm>
              <a:off x="4333" y="2015"/>
              <a:ext cx="264"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2800">
                <a:ea typeface="楷体" panose="02010609060101010101" pitchFamily="49" charset="-122"/>
                <a:cs typeface="Times New Roman" panose="02020603050405020304" pitchFamily="18" charset="0"/>
              </a:endParaRPr>
            </a:p>
          </p:txBody>
        </p:sp>
      </p:grpSp>
      <p:sp>
        <p:nvSpPr>
          <p:cNvPr id="219146" name="Rectangle 10"/>
          <p:cNvSpPr>
            <a:spLocks noChangeArrowheads="1"/>
          </p:cNvSpPr>
          <p:nvPr/>
        </p:nvSpPr>
        <p:spPr bwMode="auto">
          <a:xfrm>
            <a:off x="7401146" y="2734524"/>
            <a:ext cx="2188369" cy="1144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buClr>
                <a:schemeClr val="accent2"/>
              </a:buClr>
              <a:buFont typeface="Monotype Sorts" pitchFamily="2" charset="2"/>
              <a:buNone/>
            </a:pPr>
            <a:r>
              <a:rPr lang="en-US" altLang="zh-CN"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逻辑块号</a:t>
            </a:r>
            <a:endParaRPr lang="en-US" altLang="zh-CN" b="1" dirty="0">
              <a:ea typeface="楷体" panose="02010609060101010101" pitchFamily="49" charset="-122"/>
              <a:cs typeface="Times New Roman" panose="02020603050405020304" pitchFamily="18" charset="0"/>
            </a:endParaRPr>
          </a:p>
          <a:p>
            <a:pPr>
              <a:lnSpc>
                <a:spcPct val="150000"/>
              </a:lnSpc>
              <a:buClr>
                <a:schemeClr val="accent2"/>
              </a:buClr>
              <a:buFont typeface="Monotype Sorts" pitchFamily="2" charset="2"/>
              <a:buNone/>
            </a:pPr>
            <a:r>
              <a:rPr lang="en-US" altLang="zh-CN"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块内偏移</a:t>
            </a:r>
            <a:endParaRPr lang="en-US" altLang="zh-CN" b="1" dirty="0">
              <a:ea typeface="楷体" panose="02010609060101010101" pitchFamily="49" charset="-122"/>
              <a:cs typeface="Times New Roman" panose="02020603050405020304" pitchFamily="18" charset="0"/>
            </a:endParaRPr>
          </a:p>
        </p:txBody>
      </p:sp>
      <p:grpSp>
        <p:nvGrpSpPr>
          <p:cNvPr id="219147" name="Group 11"/>
          <p:cNvGrpSpPr>
            <a:grpSpLocks/>
          </p:cNvGrpSpPr>
          <p:nvPr/>
        </p:nvGrpSpPr>
        <p:grpSpPr bwMode="auto">
          <a:xfrm>
            <a:off x="4916820" y="4078741"/>
            <a:ext cx="2373550" cy="1028437"/>
            <a:chOff x="3645" y="2570"/>
            <a:chExt cx="995" cy="587"/>
          </a:xfrm>
        </p:grpSpPr>
        <p:sp>
          <p:nvSpPr>
            <p:cNvPr id="219148" name="Text Box 12"/>
            <p:cNvSpPr txBox="1">
              <a:spLocks noChangeArrowheads="1"/>
            </p:cNvSpPr>
            <p:nvPr/>
          </p:nvSpPr>
          <p:spPr bwMode="auto">
            <a:xfrm>
              <a:off x="3645" y="2736"/>
              <a:ext cx="514" cy="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dirty="0">
                  <a:ea typeface="楷体" panose="02010609060101010101" pitchFamily="49" charset="-122"/>
                  <a:cs typeface="Times New Roman" panose="02020603050405020304" pitchFamily="18" charset="0"/>
                </a:rPr>
                <a:t>Q</a:t>
              </a:r>
              <a:r>
                <a:rPr lang="en-US" altLang="zh-CN" b="1" baseline="-25000" dirty="0">
                  <a:ea typeface="楷体" panose="02010609060101010101" pitchFamily="49" charset="-122"/>
                  <a:cs typeface="Times New Roman" panose="02020603050405020304" pitchFamily="18" charset="0"/>
                </a:rPr>
                <a:t>1</a:t>
              </a:r>
              <a:r>
                <a:rPr lang="en-US" altLang="zh-CN" b="1" dirty="0">
                  <a:ea typeface="楷体" panose="02010609060101010101" pitchFamily="49" charset="-122"/>
                  <a:cs typeface="Times New Roman" panose="02020603050405020304" pitchFamily="18" charset="0"/>
                </a:rPr>
                <a:t> / 255</a:t>
              </a:r>
            </a:p>
          </p:txBody>
        </p:sp>
        <p:sp>
          <p:nvSpPr>
            <p:cNvPr id="219149" name="Text Box 13"/>
            <p:cNvSpPr txBox="1">
              <a:spLocks noChangeArrowheads="1"/>
            </p:cNvSpPr>
            <p:nvPr/>
          </p:nvSpPr>
          <p:spPr bwMode="auto">
            <a:xfrm>
              <a:off x="4419" y="2570"/>
              <a:ext cx="221" cy="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a:ea typeface="楷体" panose="02010609060101010101" pitchFamily="49" charset="-122"/>
                  <a:cs typeface="Times New Roman" panose="02020603050405020304" pitchFamily="18" charset="0"/>
                </a:rPr>
                <a:t>Q</a:t>
              </a:r>
              <a:r>
                <a:rPr lang="en-US" altLang="zh-CN" b="1" baseline="-25000">
                  <a:ea typeface="楷体" panose="02010609060101010101" pitchFamily="49" charset="-122"/>
                  <a:cs typeface="Times New Roman" panose="02020603050405020304" pitchFamily="18" charset="0"/>
                </a:rPr>
                <a:t>2</a:t>
              </a:r>
              <a:endParaRPr lang="en-US" altLang="zh-CN" b="1">
                <a:ea typeface="楷体" panose="02010609060101010101" pitchFamily="49" charset="-122"/>
                <a:cs typeface="Times New Roman" panose="02020603050405020304" pitchFamily="18" charset="0"/>
              </a:endParaRPr>
            </a:p>
          </p:txBody>
        </p:sp>
        <p:sp>
          <p:nvSpPr>
            <p:cNvPr id="219150" name="Text Box 14"/>
            <p:cNvSpPr txBox="1">
              <a:spLocks noChangeArrowheads="1"/>
            </p:cNvSpPr>
            <p:nvPr/>
          </p:nvSpPr>
          <p:spPr bwMode="auto">
            <a:xfrm>
              <a:off x="4417" y="2893"/>
              <a:ext cx="214" cy="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a:ea typeface="楷体" panose="02010609060101010101" pitchFamily="49" charset="-122"/>
                  <a:cs typeface="Times New Roman" panose="02020603050405020304" pitchFamily="18" charset="0"/>
                </a:rPr>
                <a:t>R</a:t>
              </a:r>
              <a:r>
                <a:rPr lang="en-US" altLang="zh-CN" b="1" baseline="-25000">
                  <a:ea typeface="楷体" panose="02010609060101010101" pitchFamily="49" charset="-122"/>
                  <a:cs typeface="Times New Roman" panose="02020603050405020304" pitchFamily="18" charset="0"/>
                </a:rPr>
                <a:t>2</a:t>
              </a:r>
              <a:endParaRPr lang="en-US" altLang="zh-CN" b="1">
                <a:ea typeface="楷体" panose="02010609060101010101" pitchFamily="49" charset="-122"/>
                <a:cs typeface="Times New Roman" panose="02020603050405020304" pitchFamily="18" charset="0"/>
              </a:endParaRPr>
            </a:p>
          </p:txBody>
        </p:sp>
        <p:sp>
          <p:nvSpPr>
            <p:cNvPr id="219151" name="Line 15"/>
            <p:cNvSpPr>
              <a:spLocks noChangeShapeType="1"/>
            </p:cNvSpPr>
            <p:nvPr/>
          </p:nvSpPr>
          <p:spPr bwMode="auto">
            <a:xfrm flipV="1">
              <a:off x="4152" y="2714"/>
              <a:ext cx="264"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2800">
                <a:ea typeface="楷体" panose="02010609060101010101" pitchFamily="49" charset="-122"/>
                <a:cs typeface="Times New Roman" panose="02020603050405020304" pitchFamily="18" charset="0"/>
              </a:endParaRPr>
            </a:p>
          </p:txBody>
        </p:sp>
        <p:sp>
          <p:nvSpPr>
            <p:cNvPr id="219152" name="Line 16"/>
            <p:cNvSpPr>
              <a:spLocks noChangeShapeType="1"/>
            </p:cNvSpPr>
            <p:nvPr/>
          </p:nvSpPr>
          <p:spPr bwMode="auto">
            <a:xfrm>
              <a:off x="4147" y="2866"/>
              <a:ext cx="264"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2800">
                <a:ea typeface="楷体" panose="02010609060101010101" pitchFamily="49" charset="-122"/>
                <a:cs typeface="Times New Roman" panose="02020603050405020304" pitchFamily="18" charset="0"/>
              </a:endParaRPr>
            </a:p>
          </p:txBody>
        </p:sp>
      </p:grpSp>
      <p:grpSp>
        <p:nvGrpSpPr>
          <p:cNvPr id="219154" name="Group 18"/>
          <p:cNvGrpSpPr>
            <a:grpSpLocks/>
          </p:cNvGrpSpPr>
          <p:nvPr/>
        </p:nvGrpSpPr>
        <p:grpSpPr bwMode="auto">
          <a:xfrm>
            <a:off x="675447" y="2367129"/>
            <a:ext cx="2135188" cy="3960000"/>
            <a:chOff x="174" y="1888"/>
            <a:chExt cx="1345" cy="2268"/>
          </a:xfrm>
        </p:grpSpPr>
        <p:grpSp>
          <p:nvGrpSpPr>
            <p:cNvPr id="219155" name="Group 19"/>
            <p:cNvGrpSpPr>
              <a:grpSpLocks/>
            </p:cNvGrpSpPr>
            <p:nvPr/>
          </p:nvGrpSpPr>
          <p:grpSpPr bwMode="auto">
            <a:xfrm>
              <a:off x="174" y="1888"/>
              <a:ext cx="717" cy="1270"/>
              <a:chOff x="174" y="1888"/>
              <a:chExt cx="717" cy="1270"/>
            </a:xfrm>
          </p:grpSpPr>
          <p:sp>
            <p:nvSpPr>
              <p:cNvPr id="219156" name="Rectangle 20"/>
              <p:cNvSpPr>
                <a:spLocks noChangeArrowheads="1"/>
              </p:cNvSpPr>
              <p:nvPr/>
            </p:nvSpPr>
            <p:spPr bwMode="auto">
              <a:xfrm>
                <a:off x="340" y="1888"/>
                <a:ext cx="408" cy="4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7" name="Rectangle 21"/>
              <p:cNvSpPr>
                <a:spLocks noChangeArrowheads="1"/>
              </p:cNvSpPr>
              <p:nvPr/>
            </p:nvSpPr>
            <p:spPr bwMode="auto">
              <a:xfrm>
                <a:off x="340" y="2523"/>
                <a:ext cx="408" cy="4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58" name="Line 22"/>
              <p:cNvSpPr>
                <a:spLocks noChangeShapeType="1"/>
              </p:cNvSpPr>
              <p:nvPr/>
            </p:nvSpPr>
            <p:spPr bwMode="auto">
              <a:xfrm>
                <a:off x="340" y="2297"/>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159" name="Line 23"/>
              <p:cNvSpPr>
                <a:spLocks noChangeShapeType="1"/>
              </p:cNvSpPr>
              <p:nvPr/>
            </p:nvSpPr>
            <p:spPr bwMode="auto">
              <a:xfrm>
                <a:off x="340" y="2932"/>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160" name="Freeform 24"/>
              <p:cNvSpPr>
                <a:spLocks/>
              </p:cNvSpPr>
              <p:nvPr/>
            </p:nvSpPr>
            <p:spPr bwMode="auto">
              <a:xfrm>
                <a:off x="181" y="2342"/>
                <a:ext cx="710" cy="181"/>
              </a:xfrm>
              <a:custGeom>
                <a:avLst/>
                <a:gdLst>
                  <a:gd name="T0" fmla="*/ 522 w 710"/>
                  <a:gd name="T1" fmla="*/ 0 h 181"/>
                  <a:gd name="T2" fmla="*/ 703 w 710"/>
                  <a:gd name="T3" fmla="*/ 45 h 181"/>
                  <a:gd name="T4" fmla="*/ 567 w 710"/>
                  <a:gd name="T5" fmla="*/ 91 h 181"/>
                  <a:gd name="T6" fmla="*/ 68 w 710"/>
                  <a:gd name="T7" fmla="*/ 91 h 181"/>
                  <a:gd name="T8" fmla="*/ 159 w 710"/>
                  <a:gd name="T9" fmla="*/ 181 h 181"/>
                </a:gdLst>
                <a:ahLst/>
                <a:cxnLst>
                  <a:cxn ang="0">
                    <a:pos x="T0" y="T1"/>
                  </a:cxn>
                  <a:cxn ang="0">
                    <a:pos x="T2" y="T3"/>
                  </a:cxn>
                  <a:cxn ang="0">
                    <a:pos x="T4" y="T5"/>
                  </a:cxn>
                  <a:cxn ang="0">
                    <a:pos x="T6" y="T7"/>
                  </a:cxn>
                  <a:cxn ang="0">
                    <a:pos x="T8" y="T9"/>
                  </a:cxn>
                </a:cxnLst>
                <a:rect l="0" t="0" r="r" b="b"/>
                <a:pathLst>
                  <a:path w="710" h="181">
                    <a:moveTo>
                      <a:pt x="522" y="0"/>
                    </a:moveTo>
                    <a:cubicBezTo>
                      <a:pt x="609" y="15"/>
                      <a:pt x="696" y="30"/>
                      <a:pt x="703" y="45"/>
                    </a:cubicBezTo>
                    <a:cubicBezTo>
                      <a:pt x="710" y="60"/>
                      <a:pt x="673" y="83"/>
                      <a:pt x="567" y="91"/>
                    </a:cubicBezTo>
                    <a:cubicBezTo>
                      <a:pt x="461" y="99"/>
                      <a:pt x="136" y="76"/>
                      <a:pt x="68" y="91"/>
                    </a:cubicBezTo>
                    <a:cubicBezTo>
                      <a:pt x="0" y="106"/>
                      <a:pt x="79" y="143"/>
                      <a:pt x="159" y="181"/>
                    </a:cubicBezTo>
                  </a:path>
                </a:pathLst>
              </a:custGeom>
              <a:noFill/>
              <a:ln w="9525">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161" name="Freeform 25"/>
              <p:cNvSpPr>
                <a:spLocks/>
              </p:cNvSpPr>
              <p:nvPr/>
            </p:nvSpPr>
            <p:spPr bwMode="auto">
              <a:xfrm>
                <a:off x="174" y="2977"/>
                <a:ext cx="710" cy="181"/>
              </a:xfrm>
              <a:custGeom>
                <a:avLst/>
                <a:gdLst>
                  <a:gd name="T0" fmla="*/ 522 w 710"/>
                  <a:gd name="T1" fmla="*/ 0 h 181"/>
                  <a:gd name="T2" fmla="*/ 703 w 710"/>
                  <a:gd name="T3" fmla="*/ 45 h 181"/>
                  <a:gd name="T4" fmla="*/ 567 w 710"/>
                  <a:gd name="T5" fmla="*/ 91 h 181"/>
                  <a:gd name="T6" fmla="*/ 68 w 710"/>
                  <a:gd name="T7" fmla="*/ 91 h 181"/>
                  <a:gd name="T8" fmla="*/ 159 w 710"/>
                  <a:gd name="T9" fmla="*/ 181 h 181"/>
                </a:gdLst>
                <a:ahLst/>
                <a:cxnLst>
                  <a:cxn ang="0">
                    <a:pos x="T0" y="T1"/>
                  </a:cxn>
                  <a:cxn ang="0">
                    <a:pos x="T2" y="T3"/>
                  </a:cxn>
                  <a:cxn ang="0">
                    <a:pos x="T4" y="T5"/>
                  </a:cxn>
                  <a:cxn ang="0">
                    <a:pos x="T6" y="T7"/>
                  </a:cxn>
                  <a:cxn ang="0">
                    <a:pos x="T8" y="T9"/>
                  </a:cxn>
                </a:cxnLst>
                <a:rect l="0" t="0" r="r" b="b"/>
                <a:pathLst>
                  <a:path w="710" h="181">
                    <a:moveTo>
                      <a:pt x="522" y="0"/>
                    </a:moveTo>
                    <a:cubicBezTo>
                      <a:pt x="609" y="15"/>
                      <a:pt x="696" y="30"/>
                      <a:pt x="703" y="45"/>
                    </a:cubicBezTo>
                    <a:cubicBezTo>
                      <a:pt x="710" y="60"/>
                      <a:pt x="673" y="83"/>
                      <a:pt x="567" y="91"/>
                    </a:cubicBezTo>
                    <a:cubicBezTo>
                      <a:pt x="461" y="99"/>
                      <a:pt x="136" y="76"/>
                      <a:pt x="68" y="91"/>
                    </a:cubicBezTo>
                    <a:cubicBezTo>
                      <a:pt x="0" y="106"/>
                      <a:pt x="79" y="143"/>
                      <a:pt x="159" y="181"/>
                    </a:cubicBezTo>
                  </a:path>
                </a:pathLst>
              </a:custGeom>
              <a:noFill/>
              <a:ln w="9525">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9162" name="Group 26"/>
            <p:cNvGrpSpPr>
              <a:grpSpLocks/>
            </p:cNvGrpSpPr>
            <p:nvPr/>
          </p:nvGrpSpPr>
          <p:grpSpPr bwMode="auto">
            <a:xfrm>
              <a:off x="174" y="3521"/>
              <a:ext cx="710" cy="635"/>
              <a:chOff x="174" y="3521"/>
              <a:chExt cx="710" cy="635"/>
            </a:xfrm>
          </p:grpSpPr>
          <p:sp>
            <p:nvSpPr>
              <p:cNvPr id="219163" name="Rectangle 27"/>
              <p:cNvSpPr>
                <a:spLocks noChangeArrowheads="1"/>
              </p:cNvSpPr>
              <p:nvPr/>
            </p:nvSpPr>
            <p:spPr bwMode="auto">
              <a:xfrm>
                <a:off x="340" y="3657"/>
                <a:ext cx="408" cy="499"/>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4" name="Line 28"/>
              <p:cNvSpPr>
                <a:spLocks noChangeShapeType="1"/>
              </p:cNvSpPr>
              <p:nvPr/>
            </p:nvSpPr>
            <p:spPr bwMode="auto">
              <a:xfrm>
                <a:off x="340" y="4065"/>
                <a:ext cx="4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9165" name="Freeform 29"/>
              <p:cNvSpPr>
                <a:spLocks/>
              </p:cNvSpPr>
              <p:nvPr/>
            </p:nvSpPr>
            <p:spPr bwMode="auto">
              <a:xfrm>
                <a:off x="174" y="3521"/>
                <a:ext cx="710" cy="181"/>
              </a:xfrm>
              <a:custGeom>
                <a:avLst/>
                <a:gdLst>
                  <a:gd name="T0" fmla="*/ 522 w 710"/>
                  <a:gd name="T1" fmla="*/ 0 h 181"/>
                  <a:gd name="T2" fmla="*/ 703 w 710"/>
                  <a:gd name="T3" fmla="*/ 45 h 181"/>
                  <a:gd name="T4" fmla="*/ 567 w 710"/>
                  <a:gd name="T5" fmla="*/ 91 h 181"/>
                  <a:gd name="T6" fmla="*/ 68 w 710"/>
                  <a:gd name="T7" fmla="*/ 91 h 181"/>
                  <a:gd name="T8" fmla="*/ 159 w 710"/>
                  <a:gd name="T9" fmla="*/ 181 h 181"/>
                </a:gdLst>
                <a:ahLst/>
                <a:cxnLst>
                  <a:cxn ang="0">
                    <a:pos x="T0" y="T1"/>
                  </a:cxn>
                  <a:cxn ang="0">
                    <a:pos x="T2" y="T3"/>
                  </a:cxn>
                  <a:cxn ang="0">
                    <a:pos x="T4" y="T5"/>
                  </a:cxn>
                  <a:cxn ang="0">
                    <a:pos x="T6" y="T7"/>
                  </a:cxn>
                  <a:cxn ang="0">
                    <a:pos x="T8" y="T9"/>
                  </a:cxn>
                </a:cxnLst>
                <a:rect l="0" t="0" r="r" b="b"/>
                <a:pathLst>
                  <a:path w="710" h="181">
                    <a:moveTo>
                      <a:pt x="522" y="0"/>
                    </a:moveTo>
                    <a:cubicBezTo>
                      <a:pt x="609" y="15"/>
                      <a:pt x="696" y="30"/>
                      <a:pt x="703" y="45"/>
                    </a:cubicBezTo>
                    <a:cubicBezTo>
                      <a:pt x="710" y="60"/>
                      <a:pt x="673" y="83"/>
                      <a:pt x="567" y="91"/>
                    </a:cubicBezTo>
                    <a:cubicBezTo>
                      <a:pt x="461" y="99"/>
                      <a:pt x="136" y="76"/>
                      <a:pt x="68" y="91"/>
                    </a:cubicBezTo>
                    <a:cubicBezTo>
                      <a:pt x="0" y="106"/>
                      <a:pt x="79" y="143"/>
                      <a:pt x="159" y="181"/>
                    </a:cubicBezTo>
                  </a:path>
                </a:pathLst>
              </a:custGeom>
              <a:noFill/>
              <a:ln w="9525">
                <a:solidFill>
                  <a:schemeClr val="tx1"/>
                </a:solidFill>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9166" name="Text Box 30"/>
            <p:cNvSpPr txBox="1">
              <a:spLocks noChangeArrowheads="1"/>
            </p:cNvSpPr>
            <p:nvPr/>
          </p:nvSpPr>
          <p:spPr bwMode="auto">
            <a:xfrm>
              <a:off x="381" y="3207"/>
              <a:ext cx="427"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3200">
                  <a:sym typeface="Symbol" pitchFamily="18" charset="2"/>
                </a:rPr>
                <a:t></a:t>
              </a:r>
            </a:p>
          </p:txBody>
        </p:sp>
        <p:grpSp>
          <p:nvGrpSpPr>
            <p:cNvPr id="219167" name="Group 31"/>
            <p:cNvGrpSpPr>
              <a:grpSpLocks/>
            </p:cNvGrpSpPr>
            <p:nvPr/>
          </p:nvGrpSpPr>
          <p:grpSpPr bwMode="auto">
            <a:xfrm>
              <a:off x="748" y="1888"/>
              <a:ext cx="771" cy="91"/>
              <a:chOff x="748" y="1888"/>
              <a:chExt cx="771" cy="91"/>
            </a:xfrm>
          </p:grpSpPr>
          <p:sp>
            <p:nvSpPr>
              <p:cNvPr id="219168" name="Rectangle 32"/>
              <p:cNvSpPr>
                <a:spLocks noChangeArrowheads="1"/>
              </p:cNvSpPr>
              <p:nvPr/>
            </p:nvSpPr>
            <p:spPr bwMode="auto">
              <a:xfrm>
                <a:off x="1156" y="1888"/>
                <a:ext cx="363"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69" name="Line 33"/>
              <p:cNvSpPr>
                <a:spLocks noChangeShapeType="1"/>
              </p:cNvSpPr>
              <p:nvPr/>
            </p:nvSpPr>
            <p:spPr bwMode="auto">
              <a:xfrm>
                <a:off x="748" y="1933"/>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9170" name="Group 34"/>
            <p:cNvGrpSpPr>
              <a:grpSpLocks/>
            </p:cNvGrpSpPr>
            <p:nvPr/>
          </p:nvGrpSpPr>
          <p:grpSpPr bwMode="auto">
            <a:xfrm>
              <a:off x="748" y="2024"/>
              <a:ext cx="771" cy="91"/>
              <a:chOff x="748" y="1888"/>
              <a:chExt cx="771" cy="91"/>
            </a:xfrm>
          </p:grpSpPr>
          <p:sp>
            <p:nvSpPr>
              <p:cNvPr id="219171" name="Rectangle 35"/>
              <p:cNvSpPr>
                <a:spLocks noChangeArrowheads="1"/>
              </p:cNvSpPr>
              <p:nvPr/>
            </p:nvSpPr>
            <p:spPr bwMode="auto">
              <a:xfrm>
                <a:off x="1156" y="1888"/>
                <a:ext cx="363"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72" name="Line 36"/>
              <p:cNvSpPr>
                <a:spLocks noChangeShapeType="1"/>
              </p:cNvSpPr>
              <p:nvPr/>
            </p:nvSpPr>
            <p:spPr bwMode="auto">
              <a:xfrm>
                <a:off x="748" y="1933"/>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9173" name="Group 37"/>
            <p:cNvGrpSpPr>
              <a:grpSpLocks/>
            </p:cNvGrpSpPr>
            <p:nvPr/>
          </p:nvGrpSpPr>
          <p:grpSpPr bwMode="auto">
            <a:xfrm>
              <a:off x="748" y="2205"/>
              <a:ext cx="771" cy="91"/>
              <a:chOff x="748" y="1888"/>
              <a:chExt cx="771" cy="91"/>
            </a:xfrm>
          </p:grpSpPr>
          <p:sp>
            <p:nvSpPr>
              <p:cNvPr id="219174" name="Rectangle 38"/>
              <p:cNvSpPr>
                <a:spLocks noChangeArrowheads="1"/>
              </p:cNvSpPr>
              <p:nvPr/>
            </p:nvSpPr>
            <p:spPr bwMode="auto">
              <a:xfrm>
                <a:off x="1156" y="1888"/>
                <a:ext cx="363"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75" name="Line 39"/>
              <p:cNvSpPr>
                <a:spLocks noChangeShapeType="1"/>
              </p:cNvSpPr>
              <p:nvPr/>
            </p:nvSpPr>
            <p:spPr bwMode="auto">
              <a:xfrm>
                <a:off x="748" y="1933"/>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9176" name="Group 40"/>
            <p:cNvGrpSpPr>
              <a:grpSpLocks/>
            </p:cNvGrpSpPr>
            <p:nvPr/>
          </p:nvGrpSpPr>
          <p:grpSpPr bwMode="auto">
            <a:xfrm>
              <a:off x="748" y="2523"/>
              <a:ext cx="771" cy="91"/>
              <a:chOff x="748" y="1888"/>
              <a:chExt cx="771" cy="91"/>
            </a:xfrm>
          </p:grpSpPr>
          <p:sp>
            <p:nvSpPr>
              <p:cNvPr id="219177" name="Rectangle 41"/>
              <p:cNvSpPr>
                <a:spLocks noChangeArrowheads="1"/>
              </p:cNvSpPr>
              <p:nvPr/>
            </p:nvSpPr>
            <p:spPr bwMode="auto">
              <a:xfrm>
                <a:off x="1156" y="1888"/>
                <a:ext cx="363"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78" name="Line 42"/>
              <p:cNvSpPr>
                <a:spLocks noChangeShapeType="1"/>
              </p:cNvSpPr>
              <p:nvPr/>
            </p:nvSpPr>
            <p:spPr bwMode="auto">
              <a:xfrm>
                <a:off x="748" y="1933"/>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9179" name="Group 43"/>
            <p:cNvGrpSpPr>
              <a:grpSpLocks/>
            </p:cNvGrpSpPr>
            <p:nvPr/>
          </p:nvGrpSpPr>
          <p:grpSpPr bwMode="auto">
            <a:xfrm>
              <a:off x="748" y="2659"/>
              <a:ext cx="771" cy="91"/>
              <a:chOff x="748" y="1888"/>
              <a:chExt cx="771" cy="91"/>
            </a:xfrm>
          </p:grpSpPr>
          <p:sp>
            <p:nvSpPr>
              <p:cNvPr id="219180" name="Rectangle 44"/>
              <p:cNvSpPr>
                <a:spLocks noChangeArrowheads="1"/>
              </p:cNvSpPr>
              <p:nvPr/>
            </p:nvSpPr>
            <p:spPr bwMode="auto">
              <a:xfrm>
                <a:off x="1156" y="1888"/>
                <a:ext cx="363"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81" name="Line 45"/>
              <p:cNvSpPr>
                <a:spLocks noChangeShapeType="1"/>
              </p:cNvSpPr>
              <p:nvPr/>
            </p:nvSpPr>
            <p:spPr bwMode="auto">
              <a:xfrm>
                <a:off x="748" y="1933"/>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9182" name="Group 46"/>
            <p:cNvGrpSpPr>
              <a:grpSpLocks/>
            </p:cNvGrpSpPr>
            <p:nvPr/>
          </p:nvGrpSpPr>
          <p:grpSpPr bwMode="auto">
            <a:xfrm>
              <a:off x="748" y="2840"/>
              <a:ext cx="771" cy="91"/>
              <a:chOff x="748" y="1888"/>
              <a:chExt cx="771" cy="91"/>
            </a:xfrm>
          </p:grpSpPr>
          <p:sp>
            <p:nvSpPr>
              <p:cNvPr id="219183" name="Rectangle 47"/>
              <p:cNvSpPr>
                <a:spLocks noChangeArrowheads="1"/>
              </p:cNvSpPr>
              <p:nvPr/>
            </p:nvSpPr>
            <p:spPr bwMode="auto">
              <a:xfrm>
                <a:off x="1156" y="1888"/>
                <a:ext cx="363"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84" name="Line 48"/>
              <p:cNvSpPr>
                <a:spLocks noChangeShapeType="1"/>
              </p:cNvSpPr>
              <p:nvPr/>
            </p:nvSpPr>
            <p:spPr bwMode="auto">
              <a:xfrm>
                <a:off x="748" y="1933"/>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9185" name="Group 49"/>
            <p:cNvGrpSpPr>
              <a:grpSpLocks/>
            </p:cNvGrpSpPr>
            <p:nvPr/>
          </p:nvGrpSpPr>
          <p:grpSpPr bwMode="auto">
            <a:xfrm>
              <a:off x="748" y="3657"/>
              <a:ext cx="771" cy="91"/>
              <a:chOff x="748" y="1888"/>
              <a:chExt cx="771" cy="91"/>
            </a:xfrm>
          </p:grpSpPr>
          <p:sp>
            <p:nvSpPr>
              <p:cNvPr id="219186" name="Rectangle 50"/>
              <p:cNvSpPr>
                <a:spLocks noChangeArrowheads="1"/>
              </p:cNvSpPr>
              <p:nvPr/>
            </p:nvSpPr>
            <p:spPr bwMode="auto">
              <a:xfrm>
                <a:off x="1156" y="1888"/>
                <a:ext cx="363"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87" name="Line 51"/>
              <p:cNvSpPr>
                <a:spLocks noChangeShapeType="1"/>
              </p:cNvSpPr>
              <p:nvPr/>
            </p:nvSpPr>
            <p:spPr bwMode="auto">
              <a:xfrm>
                <a:off x="748" y="1933"/>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9188" name="Group 52"/>
            <p:cNvGrpSpPr>
              <a:grpSpLocks/>
            </p:cNvGrpSpPr>
            <p:nvPr/>
          </p:nvGrpSpPr>
          <p:grpSpPr bwMode="auto">
            <a:xfrm>
              <a:off x="748" y="3793"/>
              <a:ext cx="771" cy="91"/>
              <a:chOff x="748" y="1888"/>
              <a:chExt cx="771" cy="91"/>
            </a:xfrm>
          </p:grpSpPr>
          <p:sp>
            <p:nvSpPr>
              <p:cNvPr id="219189" name="Rectangle 53"/>
              <p:cNvSpPr>
                <a:spLocks noChangeArrowheads="1"/>
              </p:cNvSpPr>
              <p:nvPr/>
            </p:nvSpPr>
            <p:spPr bwMode="auto">
              <a:xfrm>
                <a:off x="1156" y="1888"/>
                <a:ext cx="363"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90" name="Line 54"/>
              <p:cNvSpPr>
                <a:spLocks noChangeShapeType="1"/>
              </p:cNvSpPr>
              <p:nvPr/>
            </p:nvSpPr>
            <p:spPr bwMode="auto">
              <a:xfrm>
                <a:off x="748" y="1933"/>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19191" name="Group 55"/>
            <p:cNvGrpSpPr>
              <a:grpSpLocks/>
            </p:cNvGrpSpPr>
            <p:nvPr/>
          </p:nvGrpSpPr>
          <p:grpSpPr bwMode="auto">
            <a:xfrm>
              <a:off x="748" y="3974"/>
              <a:ext cx="771" cy="91"/>
              <a:chOff x="748" y="1888"/>
              <a:chExt cx="771" cy="91"/>
            </a:xfrm>
          </p:grpSpPr>
          <p:sp>
            <p:nvSpPr>
              <p:cNvPr id="219192" name="Rectangle 56"/>
              <p:cNvSpPr>
                <a:spLocks noChangeArrowheads="1"/>
              </p:cNvSpPr>
              <p:nvPr/>
            </p:nvSpPr>
            <p:spPr bwMode="auto">
              <a:xfrm>
                <a:off x="1156" y="1888"/>
                <a:ext cx="363"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9193" name="Line 57"/>
              <p:cNvSpPr>
                <a:spLocks noChangeShapeType="1"/>
              </p:cNvSpPr>
              <p:nvPr/>
            </p:nvSpPr>
            <p:spPr bwMode="auto">
              <a:xfrm>
                <a:off x="748" y="1933"/>
                <a:ext cx="4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19194" name="Text Box 58"/>
            <p:cNvSpPr txBox="1">
              <a:spLocks noChangeArrowheads="1"/>
            </p:cNvSpPr>
            <p:nvPr/>
          </p:nvSpPr>
          <p:spPr bwMode="auto">
            <a:xfrm>
              <a:off x="793" y="196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ym typeface="Symbol" pitchFamily="18" charset="2"/>
                </a:rPr>
                <a:t></a:t>
              </a:r>
            </a:p>
          </p:txBody>
        </p:sp>
        <p:sp>
          <p:nvSpPr>
            <p:cNvPr id="219195" name="Text Box 59"/>
            <p:cNvSpPr txBox="1">
              <a:spLocks noChangeArrowheads="1"/>
            </p:cNvSpPr>
            <p:nvPr/>
          </p:nvSpPr>
          <p:spPr bwMode="auto">
            <a:xfrm>
              <a:off x="793" y="259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ym typeface="Symbol" pitchFamily="18" charset="2"/>
                </a:rPr>
                <a:t></a:t>
              </a:r>
            </a:p>
          </p:txBody>
        </p:sp>
        <p:sp>
          <p:nvSpPr>
            <p:cNvPr id="219196" name="Text Box 60"/>
            <p:cNvSpPr txBox="1">
              <a:spLocks noChangeArrowheads="1"/>
            </p:cNvSpPr>
            <p:nvPr/>
          </p:nvSpPr>
          <p:spPr bwMode="auto">
            <a:xfrm>
              <a:off x="793" y="373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ym typeface="Symbol" pitchFamily="18" charset="2"/>
                </a:rPr>
                <a:t></a:t>
              </a:r>
            </a:p>
          </p:txBody>
        </p:sp>
      </p:grpSp>
      <p:sp>
        <p:nvSpPr>
          <p:cNvPr id="62" name="Rectangle 17"/>
          <p:cNvSpPr>
            <a:spLocks noChangeArrowheads="1"/>
          </p:cNvSpPr>
          <p:nvPr/>
        </p:nvSpPr>
        <p:spPr bwMode="auto">
          <a:xfrm>
            <a:off x="7446150" y="3988462"/>
            <a:ext cx="2610290" cy="123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buClr>
                <a:schemeClr val="accent2"/>
              </a:buClr>
              <a:buFont typeface="Monotype Sorts" pitchFamily="2" charset="2"/>
              <a:buNone/>
            </a:pPr>
            <a:r>
              <a:rPr lang="en-US" altLang="zh-CN"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索引块序号</a:t>
            </a:r>
            <a:endParaRPr lang="en-US" altLang="zh-CN" sz="2000" b="1" dirty="0">
              <a:ea typeface="楷体" panose="02010609060101010101" pitchFamily="49" charset="-122"/>
              <a:cs typeface="Times New Roman" panose="02020603050405020304" pitchFamily="18" charset="0"/>
            </a:endParaRPr>
          </a:p>
          <a:p>
            <a:pPr>
              <a:lnSpc>
                <a:spcPct val="150000"/>
              </a:lnSpc>
              <a:buClr>
                <a:schemeClr val="accent2"/>
              </a:buClr>
              <a:buFont typeface="Monotype Sorts" pitchFamily="2" charset="2"/>
              <a:buNone/>
            </a:pPr>
            <a:r>
              <a:rPr lang="en-US" altLang="zh-CN"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索引块内偏移</a:t>
            </a:r>
            <a:endParaRPr lang="en-US" altLang="zh-CN" b="1" dirty="0">
              <a:ea typeface="楷体" panose="02010609060101010101" pitchFamily="49" charset="-122"/>
              <a:cs typeface="Times New Roman" panose="02020603050405020304" pitchFamily="18" charset="0"/>
            </a:endParaRPr>
          </a:p>
        </p:txBody>
      </p:sp>
      <p:sp>
        <p:nvSpPr>
          <p:cNvPr id="2" name="圆角矩形 1"/>
          <p:cNvSpPr/>
          <p:nvPr/>
        </p:nvSpPr>
        <p:spPr bwMode="auto">
          <a:xfrm>
            <a:off x="3395700" y="5442260"/>
            <a:ext cx="8424670" cy="957070"/>
          </a:xfrm>
          <a:prstGeom prst="roundRect">
            <a:avLst>
              <a:gd name="adj" fmla="val 8675"/>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3" name="文本框 2">
            <a:extLst>
              <a:ext uri="{FF2B5EF4-FFF2-40B4-BE49-F238E27FC236}">
                <a16:creationId xmlns:a16="http://schemas.microsoft.com/office/drawing/2014/main" id="{FDD89027-93FD-4472-8E9F-8B90CE0FC208}"/>
              </a:ext>
            </a:extLst>
          </p:cNvPr>
          <p:cNvSpPr txBox="1"/>
          <p:nvPr/>
        </p:nvSpPr>
        <p:spPr>
          <a:xfrm>
            <a:off x="4810730" y="2168860"/>
            <a:ext cx="3114955" cy="461665"/>
          </a:xfrm>
          <a:prstGeom prst="rect">
            <a:avLst/>
          </a:prstGeom>
          <a:noFill/>
        </p:spPr>
        <p:txBody>
          <a:bodyPr wrap="none" rtlCol="0">
            <a:spAutoFit/>
          </a:bodyPr>
          <a:lstStyle/>
          <a:p>
            <a:r>
              <a:rPr lang="en-US" altLang="zh-CN" b="1" dirty="0"/>
              <a:t>(</a:t>
            </a:r>
            <a:r>
              <a:rPr lang="en-US" altLang="zh-CN" b="1" dirty="0" err="1"/>
              <a:t>eg.</a:t>
            </a:r>
            <a:r>
              <a:rPr lang="en-US" altLang="zh-CN" b="1" dirty="0"/>
              <a:t> </a:t>
            </a:r>
            <a:r>
              <a:rPr lang="en-US" altLang="zh-CN" b="1" dirty="0">
                <a:solidFill>
                  <a:srgbClr val="0000FF"/>
                </a:solidFill>
              </a:rPr>
              <a:t>block size of 1KB</a:t>
            </a:r>
            <a:r>
              <a:rPr lang="en-US" altLang="zh-CN" b="1" dirty="0"/>
              <a:t>)</a:t>
            </a:r>
            <a:endParaRPr lang="zh-CN" altLang="en-US" b="1" dirty="0"/>
          </a:p>
        </p:txBody>
      </p:sp>
      <p:sp>
        <p:nvSpPr>
          <p:cNvPr id="4" name="文本框 3">
            <a:extLst>
              <a:ext uri="{FF2B5EF4-FFF2-40B4-BE49-F238E27FC236}">
                <a16:creationId xmlns:a16="http://schemas.microsoft.com/office/drawing/2014/main" id="{D93C6677-1617-4ADA-9BDE-BBE6178662B3}"/>
              </a:ext>
            </a:extLst>
          </p:cNvPr>
          <p:cNvSpPr txBox="1"/>
          <p:nvPr/>
        </p:nvSpPr>
        <p:spPr>
          <a:xfrm>
            <a:off x="2765631" y="2303875"/>
            <a:ext cx="492443" cy="2331407"/>
          </a:xfrm>
          <a:prstGeom prst="rect">
            <a:avLst/>
          </a:prstGeom>
          <a:noFill/>
        </p:spPr>
        <p:txBody>
          <a:bodyPr wrap="none" rtlCol="0">
            <a:spAutoFit/>
          </a:bodyPr>
          <a:lstStyle/>
          <a:p>
            <a:pPr>
              <a:spcBef>
                <a:spcPts val="300"/>
              </a:spcBef>
            </a:pPr>
            <a:r>
              <a:rPr lang="en-US" altLang="zh-CN" sz="1600" b="1" dirty="0"/>
              <a:t>0</a:t>
            </a:r>
          </a:p>
          <a:p>
            <a:pPr>
              <a:spcBef>
                <a:spcPts val="300"/>
              </a:spcBef>
            </a:pPr>
            <a:r>
              <a:rPr lang="en-US" altLang="zh-CN" sz="1600" b="1" dirty="0"/>
              <a:t>1</a:t>
            </a:r>
          </a:p>
          <a:p>
            <a:pPr>
              <a:spcBef>
                <a:spcPts val="300"/>
              </a:spcBef>
            </a:pPr>
            <a:r>
              <a:rPr lang="en-US" altLang="zh-CN" sz="1600" b="1" dirty="0"/>
              <a:t>254</a:t>
            </a:r>
          </a:p>
          <a:p>
            <a:pPr>
              <a:spcBef>
                <a:spcPts val="300"/>
              </a:spcBef>
            </a:pPr>
            <a:endParaRPr lang="en-US" altLang="zh-CN" sz="1600" b="1" dirty="0"/>
          </a:p>
          <a:p>
            <a:pPr>
              <a:spcBef>
                <a:spcPts val="300"/>
              </a:spcBef>
            </a:pPr>
            <a:r>
              <a:rPr lang="en-US" altLang="zh-CN" sz="1600" b="1" dirty="0"/>
              <a:t>255</a:t>
            </a:r>
          </a:p>
          <a:p>
            <a:pPr>
              <a:spcBef>
                <a:spcPts val="300"/>
              </a:spcBef>
            </a:pPr>
            <a:r>
              <a:rPr lang="en-US" altLang="zh-CN" sz="1600" b="1" dirty="0"/>
              <a:t>256</a:t>
            </a:r>
          </a:p>
          <a:p>
            <a:pPr>
              <a:spcBef>
                <a:spcPts val="300"/>
              </a:spcBef>
            </a:pPr>
            <a:r>
              <a:rPr lang="en-US" altLang="zh-CN" sz="1600" b="1" dirty="0"/>
              <a:t>510</a:t>
            </a:r>
          </a:p>
          <a:p>
            <a:pPr>
              <a:spcBef>
                <a:spcPts val="300"/>
              </a:spcBef>
            </a:pPr>
            <a:r>
              <a:rPr lang="en-US" altLang="zh-CN" sz="1600" b="1" dirty="0"/>
              <a:t>…</a:t>
            </a:r>
            <a:endParaRPr lang="zh-CN" altLang="en-US" sz="1600" b="1" dirty="0"/>
          </a:p>
        </p:txBody>
      </p:sp>
      <p:sp>
        <p:nvSpPr>
          <p:cNvPr id="66" name="文本框 65">
            <a:extLst>
              <a:ext uri="{FF2B5EF4-FFF2-40B4-BE49-F238E27FC236}">
                <a16:creationId xmlns:a16="http://schemas.microsoft.com/office/drawing/2014/main" id="{F57E978F-B40A-45B0-8D67-50C8B27F5E3F}"/>
              </a:ext>
            </a:extLst>
          </p:cNvPr>
          <p:cNvSpPr txBox="1"/>
          <p:nvPr/>
        </p:nvSpPr>
        <p:spPr>
          <a:xfrm>
            <a:off x="560385" y="2357007"/>
            <a:ext cx="389850" cy="2554545"/>
          </a:xfrm>
          <a:prstGeom prst="rect">
            <a:avLst/>
          </a:prstGeom>
          <a:noFill/>
        </p:spPr>
        <p:txBody>
          <a:bodyPr wrap="none" rtlCol="0">
            <a:spAutoFit/>
          </a:bodyPr>
          <a:lstStyle/>
          <a:p>
            <a:r>
              <a:rPr lang="en-US" altLang="zh-CN" sz="1600" b="1" dirty="0"/>
              <a:t>0</a:t>
            </a:r>
          </a:p>
          <a:p>
            <a:endParaRPr lang="en-US" altLang="zh-CN" sz="1600" b="1" dirty="0"/>
          </a:p>
          <a:p>
            <a:endParaRPr lang="en-US" altLang="zh-CN" sz="1600" b="1" dirty="0"/>
          </a:p>
          <a:p>
            <a:endParaRPr lang="en-US" altLang="zh-CN" sz="1600" b="1" dirty="0"/>
          </a:p>
          <a:p>
            <a:r>
              <a:rPr lang="en-US" altLang="zh-CN" sz="1600" b="1" dirty="0"/>
              <a:t>1</a:t>
            </a:r>
          </a:p>
          <a:p>
            <a:endParaRPr lang="en-US" altLang="zh-CN" sz="1600" b="1" dirty="0"/>
          </a:p>
          <a:p>
            <a:endParaRPr lang="en-US" altLang="zh-CN" sz="1600" b="1" dirty="0"/>
          </a:p>
          <a:p>
            <a:endParaRPr lang="en-US" altLang="zh-CN" sz="1600" b="1" dirty="0"/>
          </a:p>
          <a:p>
            <a:endParaRPr lang="en-US" altLang="zh-CN" sz="1600" b="1" dirty="0"/>
          </a:p>
          <a:p>
            <a:r>
              <a:rPr lang="en-US" altLang="zh-CN" sz="1600" b="1" dirty="0"/>
              <a:t>…</a:t>
            </a:r>
            <a:endParaRPr lang="zh-CN" alt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wipe(left)">
                                      <p:cBhvr>
                                        <p:cTn id="7" dur="5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wipe(left)">
                                      <p:cBhvr>
                                        <p:cTn id="12" dur="500"/>
                                        <p:tgtEl>
                                          <p:spTgt spid="219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19154"/>
                                        </p:tgtEl>
                                        <p:attrNameLst>
                                          <p:attrName>style.visibility</p:attrName>
                                        </p:attrNameLst>
                                      </p:cBhvr>
                                      <p:to>
                                        <p:strVal val="visible"/>
                                      </p:to>
                                    </p:set>
                                    <p:animEffect transition="in" filter="wipe(up)">
                                      <p:cBhvr>
                                        <p:cTn id="17" dur="500"/>
                                        <p:tgtEl>
                                          <p:spTgt spid="2191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6"/>
                                        </p:tgtEl>
                                        <p:attrNameLst>
                                          <p:attrName>style.visibility</p:attrName>
                                        </p:attrNameLst>
                                      </p:cBhvr>
                                      <p:to>
                                        <p:strVal val="visible"/>
                                      </p:to>
                                    </p:set>
                                    <p:animEffect transition="in" filter="wipe(up)">
                                      <p:cBhvr>
                                        <p:cTn id="32" dur="500"/>
                                        <p:tgtEl>
                                          <p:spTgt spid="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9140"/>
                                        </p:tgtEl>
                                        <p:attrNameLst>
                                          <p:attrName>style.visibility</p:attrName>
                                        </p:attrNameLst>
                                      </p:cBhvr>
                                      <p:to>
                                        <p:strVal val="visible"/>
                                      </p:to>
                                    </p:set>
                                    <p:animEffect transition="in" filter="wipe(left)">
                                      <p:cBhvr>
                                        <p:cTn id="37" dur="500"/>
                                        <p:tgtEl>
                                          <p:spTgt spid="21914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9146">
                                            <p:txEl>
                                              <p:pRg st="0" end="0"/>
                                            </p:txEl>
                                          </p:spTgt>
                                        </p:tgtEl>
                                        <p:attrNameLst>
                                          <p:attrName>style.visibility</p:attrName>
                                        </p:attrNameLst>
                                      </p:cBhvr>
                                      <p:to>
                                        <p:strVal val="visible"/>
                                      </p:to>
                                    </p:set>
                                    <p:animEffect transition="in" filter="wipe(left)">
                                      <p:cBhvr>
                                        <p:cTn id="42" dur="500"/>
                                        <p:tgtEl>
                                          <p:spTgt spid="219146">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19146">
                                            <p:txEl>
                                              <p:pRg st="1" end="1"/>
                                            </p:txEl>
                                          </p:spTgt>
                                        </p:tgtEl>
                                        <p:attrNameLst>
                                          <p:attrName>style.visibility</p:attrName>
                                        </p:attrNameLst>
                                      </p:cBhvr>
                                      <p:to>
                                        <p:strVal val="visible"/>
                                      </p:to>
                                    </p:set>
                                    <p:animEffect transition="in" filter="wipe(left)">
                                      <p:cBhvr>
                                        <p:cTn id="45" dur="500"/>
                                        <p:tgtEl>
                                          <p:spTgt spid="219146">
                                            <p:txEl>
                                              <p:pRg st="1" end="1"/>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219147"/>
                                        </p:tgtEl>
                                        <p:attrNameLst>
                                          <p:attrName>style.visibility</p:attrName>
                                        </p:attrNameLst>
                                      </p:cBhvr>
                                      <p:to>
                                        <p:strVal val="visible"/>
                                      </p:to>
                                    </p:set>
                                    <p:animEffect transition="in" filter="wipe(left)">
                                      <p:cBhvr>
                                        <p:cTn id="50" dur="500"/>
                                        <p:tgtEl>
                                          <p:spTgt spid="21914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2">
                                            <p:txEl>
                                              <p:pRg st="0" end="0"/>
                                            </p:txEl>
                                          </p:spTgt>
                                        </p:tgtEl>
                                        <p:attrNameLst>
                                          <p:attrName>style.visibility</p:attrName>
                                        </p:attrNameLst>
                                      </p:cBhvr>
                                      <p:to>
                                        <p:strVal val="visible"/>
                                      </p:to>
                                    </p:set>
                                    <p:animEffect transition="in" filter="wipe(left)">
                                      <p:cBhvr>
                                        <p:cTn id="55" dur="500"/>
                                        <p:tgtEl>
                                          <p:spTgt spid="62">
                                            <p:txEl>
                                              <p:pRg st="0" end="0"/>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62">
                                            <p:txEl>
                                              <p:pRg st="1" end="1"/>
                                            </p:txEl>
                                          </p:spTgt>
                                        </p:tgtEl>
                                        <p:attrNameLst>
                                          <p:attrName>style.visibility</p:attrName>
                                        </p:attrNameLst>
                                      </p:cBhvr>
                                      <p:to>
                                        <p:strVal val="visible"/>
                                      </p:to>
                                    </p:set>
                                    <p:animEffect transition="in" filter="wipe(left)">
                                      <p:cBhvr>
                                        <p:cTn id="58" dur="500"/>
                                        <p:tgtEl>
                                          <p:spTgt spid="62">
                                            <p:txEl>
                                              <p:pRg st="1" end="1"/>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9153">
                                            <p:txEl>
                                              <p:pRg st="0" end="0"/>
                                            </p:txEl>
                                          </p:spTgt>
                                        </p:tgtEl>
                                        <p:attrNameLst>
                                          <p:attrName>style.visibility</p:attrName>
                                        </p:attrNameLst>
                                      </p:cBhvr>
                                      <p:to>
                                        <p:strVal val="visible"/>
                                      </p:to>
                                    </p:set>
                                    <p:animEffect transition="in" filter="wipe(left)">
                                      <p:cBhvr>
                                        <p:cTn id="63" dur="500"/>
                                        <p:tgtEl>
                                          <p:spTgt spid="219153">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19153">
                                            <p:txEl>
                                              <p:pRg st="1" end="1"/>
                                            </p:txEl>
                                          </p:spTgt>
                                        </p:tgtEl>
                                        <p:attrNameLst>
                                          <p:attrName>style.visibility</p:attrName>
                                        </p:attrNameLst>
                                      </p:cBhvr>
                                      <p:to>
                                        <p:strVal val="visible"/>
                                      </p:to>
                                    </p:set>
                                    <p:animEffect transition="in" filter="wipe(left)">
                                      <p:cBhvr>
                                        <p:cTn id="68" dur="500"/>
                                        <p:tgtEl>
                                          <p:spTgt spid="219153">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2"/>
                                        </p:tgtEl>
                                        <p:attrNameLst>
                                          <p:attrName>style.visibility</p:attrName>
                                        </p:attrNameLst>
                                      </p:cBhvr>
                                      <p:to>
                                        <p:strVal val="visible"/>
                                      </p:to>
                                    </p:set>
                                    <p:animEffect transition="in" filter="wipe(left)">
                                      <p:cBhvr>
                                        <p:cTn id="7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3" grpId="0" build="p" autoUpdateAnimBg="0"/>
      <p:bldP spid="219139" grpId="0" build="p" autoUpdateAnimBg="0"/>
      <p:bldP spid="219146" grpId="0" uiExpand="1" build="p" autoUpdateAnimBg="0"/>
      <p:bldP spid="62" grpId="0" uiExpand="1" build="p" autoUpdateAnimBg="0"/>
      <p:bldP spid="2" grpId="0" animBg="1"/>
      <p:bldP spid="3" grpId="0"/>
      <p:bldP spid="4" grpId="0"/>
      <p:bldP spid="6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 name="Rectangle 17"/>
          <p:cNvSpPr>
            <a:spLocks noChangeArrowheads="1"/>
          </p:cNvSpPr>
          <p:nvPr/>
        </p:nvSpPr>
        <p:spPr bwMode="auto">
          <a:xfrm>
            <a:off x="5447018" y="4588371"/>
            <a:ext cx="5464518" cy="1674040"/>
          </a:xfrm>
          <a:prstGeom prst="rect">
            <a:avLst/>
          </a:prstGeom>
          <a:noFill/>
          <a:ln>
            <a:noFill/>
          </a:ln>
          <a:effectLst/>
        </p:spPr>
        <p:txBody>
          <a:bodyPr/>
          <a:lstStyle/>
          <a:p>
            <a:pPr>
              <a:buClr>
                <a:schemeClr val="accent2"/>
              </a:buClr>
              <a:buFont typeface="Monotype Sorts" pitchFamily="2" charset="2"/>
              <a:buNone/>
            </a:pPr>
            <a:r>
              <a:rPr lang="zh-CN" altLang="en-US" b="1" dirty="0">
                <a:ea typeface="楷体" panose="02010609060101010101" pitchFamily="49" charset="-122"/>
                <a:cs typeface="Times New Roman" panose="02020603050405020304" pitchFamily="18" charset="0"/>
              </a:rPr>
              <a:t>根据 </a:t>
            </a:r>
            <a:r>
              <a:rPr lang="en-US" altLang="zh-CN" b="1" dirty="0">
                <a:ea typeface="楷体" panose="02010609060101010101" pitchFamily="49" charset="-122"/>
                <a:cs typeface="Times New Roman" panose="02020603050405020304" pitchFamily="18" charset="0"/>
              </a:rPr>
              <a:t>Q</a:t>
            </a:r>
            <a:r>
              <a:rPr lang="en-US" altLang="zh-CN" b="1" baseline="-25000" dirty="0">
                <a:ea typeface="楷体" panose="02010609060101010101" pitchFamily="49" charset="-122"/>
                <a:cs typeface="Times New Roman" panose="02020603050405020304" pitchFamily="18" charset="0"/>
              </a:rPr>
              <a:t>2 </a:t>
            </a:r>
            <a:r>
              <a:rPr lang="zh-CN" altLang="en-US" b="1" dirty="0">
                <a:ea typeface="楷体" panose="02010609060101010101" pitchFamily="49" charset="-122"/>
                <a:cs typeface="Times New Roman" panose="02020603050405020304" pitchFamily="18" charset="0"/>
              </a:rPr>
              <a:t>在外索引块内偏移，取出的是索引块的物理块号；</a:t>
            </a:r>
            <a:endParaRPr lang="en-US" altLang="zh-CN" b="1" dirty="0">
              <a:ea typeface="楷体" panose="02010609060101010101" pitchFamily="49" charset="-122"/>
              <a:cs typeface="Times New Roman" panose="02020603050405020304" pitchFamily="18" charset="0"/>
            </a:endParaRPr>
          </a:p>
          <a:p>
            <a:pPr>
              <a:buClr>
                <a:schemeClr val="accent2"/>
              </a:buClr>
              <a:buFont typeface="Monotype Sorts" pitchFamily="2" charset="2"/>
              <a:buNone/>
            </a:pPr>
            <a:r>
              <a:rPr lang="zh-CN" altLang="en-US" b="1" dirty="0">
                <a:ea typeface="楷体" panose="02010609060101010101" pitchFamily="49" charset="-122"/>
                <a:cs typeface="Times New Roman" panose="02020603050405020304" pitchFamily="18" charset="0"/>
              </a:rPr>
              <a:t>根据 </a:t>
            </a:r>
            <a:r>
              <a:rPr lang="en-US" altLang="zh-CN" b="1" dirty="0">
                <a:ea typeface="楷体" panose="02010609060101010101" pitchFamily="49" charset="-122"/>
                <a:cs typeface="Times New Roman" panose="02020603050405020304" pitchFamily="18" charset="0"/>
              </a:rPr>
              <a:t>R</a:t>
            </a:r>
            <a:r>
              <a:rPr lang="en-US" altLang="zh-CN" b="1" baseline="-25000" dirty="0">
                <a:ea typeface="楷体" panose="02010609060101010101" pitchFamily="49" charset="-122"/>
                <a:cs typeface="Times New Roman" panose="02020603050405020304" pitchFamily="18" charset="0"/>
              </a:rPr>
              <a:t>2 </a:t>
            </a:r>
            <a:r>
              <a:rPr lang="zh-CN" altLang="en-US" b="1" dirty="0">
                <a:ea typeface="楷体" panose="02010609060101010101" pitchFamily="49" charset="-122"/>
                <a:cs typeface="Times New Roman" panose="02020603050405020304" pitchFamily="18" charset="0"/>
              </a:rPr>
              <a:t>在该索引块内偏移，取出的是相应于 </a:t>
            </a:r>
            <a:r>
              <a:rPr lang="en-US" altLang="zh-CN" b="1" dirty="0">
                <a:ea typeface="楷体" panose="02010609060101010101" pitchFamily="49" charset="-122"/>
                <a:cs typeface="Times New Roman" panose="02020603050405020304" pitchFamily="18" charset="0"/>
              </a:rPr>
              <a:t>Q</a:t>
            </a:r>
            <a:r>
              <a:rPr lang="en-US" altLang="zh-CN" b="1" baseline="-25000" dirty="0">
                <a:ea typeface="楷体" panose="02010609060101010101" pitchFamily="49" charset="-122"/>
                <a:cs typeface="Times New Roman" panose="02020603050405020304" pitchFamily="18" charset="0"/>
              </a:rPr>
              <a:t>1 </a:t>
            </a:r>
            <a:r>
              <a:rPr lang="zh-CN" altLang="en-US" b="1" dirty="0">
                <a:ea typeface="楷体" panose="02010609060101010101" pitchFamily="49" charset="-122"/>
                <a:cs typeface="Times New Roman" panose="02020603050405020304" pitchFamily="18" charset="0"/>
              </a:rPr>
              <a:t>的物理块号。</a:t>
            </a:r>
            <a:endParaRPr lang="en-US" altLang="zh-CN" b="1" dirty="0">
              <a:ea typeface="楷体" panose="02010609060101010101" pitchFamily="49" charset="-122"/>
              <a:cs typeface="Times New Roman" panose="02020603050405020304" pitchFamily="18" charset="0"/>
            </a:endParaRPr>
          </a:p>
        </p:txBody>
      </p:sp>
      <p:sp>
        <p:nvSpPr>
          <p:cNvPr id="221186" name="Rectangle 2"/>
          <p:cNvSpPr>
            <a:spLocks noGrp="1" noChangeArrowheads="1"/>
          </p:cNvSpPr>
          <p:nvPr>
            <p:ph type="title"/>
          </p:nvPr>
        </p:nvSpPr>
        <p:spPr/>
        <p:txBody>
          <a:bodyPr/>
          <a:lstStyle/>
          <a:p>
            <a:r>
              <a:rPr lang="en-US" altLang="zh-CN" dirty="0"/>
              <a:t>Indexed Allocation – Mapping</a:t>
            </a:r>
          </a:p>
        </p:txBody>
      </p:sp>
      <p:sp>
        <p:nvSpPr>
          <p:cNvPr id="221187" name="Rectangle 3"/>
          <p:cNvSpPr>
            <a:spLocks noGrp="1" noChangeArrowheads="1"/>
          </p:cNvSpPr>
          <p:nvPr>
            <p:ph idx="1"/>
          </p:nvPr>
        </p:nvSpPr>
        <p:spPr>
          <a:xfrm>
            <a:off x="396647" y="1089360"/>
            <a:ext cx="11520000" cy="465298"/>
          </a:xfrm>
        </p:spPr>
        <p:txBody>
          <a:bodyPr>
            <a:normAutofit fontScale="92500" lnSpcReduction="10000"/>
          </a:bodyPr>
          <a:lstStyle/>
          <a:p>
            <a:r>
              <a:rPr lang="en-US" altLang="zh-CN" dirty="0"/>
              <a:t>Two-level index (maximum file size is 256</a:t>
            </a:r>
            <a:r>
              <a:rPr lang="zh-CN" altLang="en-US" dirty="0"/>
              <a:t>*</a:t>
            </a:r>
            <a:r>
              <a:rPr lang="en-US" altLang="zh-CN" dirty="0"/>
              <a:t>256</a:t>
            </a:r>
            <a:r>
              <a:rPr lang="zh-CN" altLang="en-US" dirty="0"/>
              <a:t>*</a:t>
            </a:r>
            <a:r>
              <a:rPr lang="en-US" altLang="zh-CN" dirty="0"/>
              <a:t>1KB)</a:t>
            </a:r>
          </a:p>
        </p:txBody>
      </p:sp>
      <p:sp>
        <p:nvSpPr>
          <p:cNvPr id="76" name="灯片编号占位符 3"/>
          <p:cNvSpPr>
            <a:spLocks noGrp="1"/>
          </p:cNvSpPr>
          <p:nvPr>
            <p:ph type="sldNum" sz="quarter" idx="10"/>
          </p:nvPr>
        </p:nvSpPr>
        <p:spPr/>
        <p:txBody>
          <a:bodyPr/>
          <a:lstStyle/>
          <a:p>
            <a:fld id="{533948FC-624A-46B1-9879-45E95E4AC895}" type="slidenum">
              <a:rPr lang="en-US" altLang="zh-CN"/>
              <a:pPr/>
              <a:t>32</a:t>
            </a:fld>
            <a:endParaRPr lang="en-US" altLang="zh-CN"/>
          </a:p>
        </p:txBody>
      </p:sp>
      <p:grpSp>
        <p:nvGrpSpPr>
          <p:cNvPr id="221202" name="Group 18"/>
          <p:cNvGrpSpPr>
            <a:grpSpLocks/>
          </p:cNvGrpSpPr>
          <p:nvPr/>
        </p:nvGrpSpPr>
        <p:grpSpPr bwMode="auto">
          <a:xfrm>
            <a:off x="929178" y="1709933"/>
            <a:ext cx="3024187" cy="4824413"/>
            <a:chOff x="249" y="1026"/>
            <a:chExt cx="1905" cy="3039"/>
          </a:xfrm>
        </p:grpSpPr>
        <p:sp>
          <p:nvSpPr>
            <p:cNvPr id="221203" name="Rectangle 19"/>
            <p:cNvSpPr>
              <a:spLocks noChangeArrowheads="1"/>
            </p:cNvSpPr>
            <p:nvPr/>
          </p:nvSpPr>
          <p:spPr bwMode="auto">
            <a:xfrm>
              <a:off x="249" y="1662"/>
              <a:ext cx="499" cy="7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4" name="Rectangle 20"/>
            <p:cNvSpPr>
              <a:spLocks noChangeArrowheads="1"/>
            </p:cNvSpPr>
            <p:nvPr/>
          </p:nvSpPr>
          <p:spPr bwMode="auto">
            <a:xfrm>
              <a:off x="1066" y="1026"/>
              <a:ext cx="499" cy="7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5" name="Rectangle 21"/>
            <p:cNvSpPr>
              <a:spLocks noChangeArrowheads="1"/>
            </p:cNvSpPr>
            <p:nvPr/>
          </p:nvSpPr>
          <p:spPr bwMode="auto">
            <a:xfrm>
              <a:off x="1066" y="1842"/>
              <a:ext cx="499" cy="7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6" name="Rectangle 22"/>
            <p:cNvSpPr>
              <a:spLocks noChangeArrowheads="1"/>
            </p:cNvSpPr>
            <p:nvPr/>
          </p:nvSpPr>
          <p:spPr bwMode="auto">
            <a:xfrm>
              <a:off x="1066" y="3340"/>
              <a:ext cx="499" cy="725"/>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1207" name="Group 23"/>
            <p:cNvGrpSpPr>
              <a:grpSpLocks/>
            </p:cNvGrpSpPr>
            <p:nvPr/>
          </p:nvGrpSpPr>
          <p:grpSpPr bwMode="auto">
            <a:xfrm>
              <a:off x="1519" y="1026"/>
              <a:ext cx="635" cy="726"/>
              <a:chOff x="1565" y="1026"/>
              <a:chExt cx="635" cy="726"/>
            </a:xfrm>
          </p:grpSpPr>
          <p:grpSp>
            <p:nvGrpSpPr>
              <p:cNvPr id="221208" name="Group 24"/>
              <p:cNvGrpSpPr>
                <a:grpSpLocks/>
              </p:cNvGrpSpPr>
              <p:nvPr/>
            </p:nvGrpSpPr>
            <p:grpSpPr bwMode="auto">
              <a:xfrm>
                <a:off x="1565" y="1026"/>
                <a:ext cx="635" cy="91"/>
                <a:chOff x="1610" y="1026"/>
                <a:chExt cx="635" cy="91"/>
              </a:xfrm>
            </p:grpSpPr>
            <p:sp>
              <p:nvSpPr>
                <p:cNvPr id="221209" name="Rectangle 25"/>
                <p:cNvSpPr>
                  <a:spLocks noChangeArrowheads="1"/>
                </p:cNvSpPr>
                <p:nvPr/>
              </p:nvSpPr>
              <p:spPr bwMode="auto">
                <a:xfrm>
                  <a:off x="1837" y="1026"/>
                  <a:ext cx="408"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10" name="Line 26"/>
                <p:cNvSpPr>
                  <a:spLocks noChangeShapeType="1"/>
                </p:cNvSpPr>
                <p:nvPr/>
              </p:nvSpPr>
              <p:spPr bwMode="auto">
                <a:xfrm>
                  <a:off x="1610" y="1071"/>
                  <a:ext cx="22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1211" name="Group 27"/>
              <p:cNvGrpSpPr>
                <a:grpSpLocks/>
              </p:cNvGrpSpPr>
              <p:nvPr/>
            </p:nvGrpSpPr>
            <p:grpSpPr bwMode="auto">
              <a:xfrm>
                <a:off x="1565" y="1162"/>
                <a:ext cx="635" cy="91"/>
                <a:chOff x="1610" y="1026"/>
                <a:chExt cx="635" cy="91"/>
              </a:xfrm>
            </p:grpSpPr>
            <p:sp>
              <p:nvSpPr>
                <p:cNvPr id="221212" name="Rectangle 28"/>
                <p:cNvSpPr>
                  <a:spLocks noChangeArrowheads="1"/>
                </p:cNvSpPr>
                <p:nvPr/>
              </p:nvSpPr>
              <p:spPr bwMode="auto">
                <a:xfrm>
                  <a:off x="1837" y="1026"/>
                  <a:ext cx="408"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13" name="Line 29"/>
                <p:cNvSpPr>
                  <a:spLocks noChangeShapeType="1"/>
                </p:cNvSpPr>
                <p:nvPr/>
              </p:nvSpPr>
              <p:spPr bwMode="auto">
                <a:xfrm>
                  <a:off x="1610" y="1071"/>
                  <a:ext cx="22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1214" name="Group 30"/>
              <p:cNvGrpSpPr>
                <a:grpSpLocks/>
              </p:cNvGrpSpPr>
              <p:nvPr/>
            </p:nvGrpSpPr>
            <p:grpSpPr bwMode="auto">
              <a:xfrm>
                <a:off x="1565" y="1661"/>
                <a:ext cx="635" cy="91"/>
                <a:chOff x="1610" y="1026"/>
                <a:chExt cx="635" cy="91"/>
              </a:xfrm>
            </p:grpSpPr>
            <p:sp>
              <p:nvSpPr>
                <p:cNvPr id="221215" name="Rectangle 31"/>
                <p:cNvSpPr>
                  <a:spLocks noChangeArrowheads="1"/>
                </p:cNvSpPr>
                <p:nvPr/>
              </p:nvSpPr>
              <p:spPr bwMode="auto">
                <a:xfrm>
                  <a:off x="1837" y="1026"/>
                  <a:ext cx="408"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16" name="Line 32"/>
                <p:cNvSpPr>
                  <a:spLocks noChangeShapeType="1"/>
                </p:cNvSpPr>
                <p:nvPr/>
              </p:nvSpPr>
              <p:spPr bwMode="auto">
                <a:xfrm>
                  <a:off x="1610" y="1071"/>
                  <a:ext cx="22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1217" name="Text Box 33"/>
              <p:cNvSpPr txBox="1">
                <a:spLocks noChangeArrowheads="1"/>
              </p:cNvSpPr>
              <p:nvPr/>
            </p:nvSpPr>
            <p:spPr bwMode="auto">
              <a:xfrm>
                <a:off x="1731" y="1320"/>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grpSp>
        <p:grpSp>
          <p:nvGrpSpPr>
            <p:cNvPr id="221218" name="Group 34"/>
            <p:cNvGrpSpPr>
              <a:grpSpLocks/>
            </p:cNvGrpSpPr>
            <p:nvPr/>
          </p:nvGrpSpPr>
          <p:grpSpPr bwMode="auto">
            <a:xfrm>
              <a:off x="1519" y="1842"/>
              <a:ext cx="635" cy="726"/>
              <a:chOff x="1565" y="1026"/>
              <a:chExt cx="635" cy="726"/>
            </a:xfrm>
          </p:grpSpPr>
          <p:grpSp>
            <p:nvGrpSpPr>
              <p:cNvPr id="221219" name="Group 35"/>
              <p:cNvGrpSpPr>
                <a:grpSpLocks/>
              </p:cNvGrpSpPr>
              <p:nvPr/>
            </p:nvGrpSpPr>
            <p:grpSpPr bwMode="auto">
              <a:xfrm>
                <a:off x="1565" y="1026"/>
                <a:ext cx="635" cy="91"/>
                <a:chOff x="1610" y="1026"/>
                <a:chExt cx="635" cy="91"/>
              </a:xfrm>
            </p:grpSpPr>
            <p:sp>
              <p:nvSpPr>
                <p:cNvPr id="221220" name="Rectangle 36"/>
                <p:cNvSpPr>
                  <a:spLocks noChangeArrowheads="1"/>
                </p:cNvSpPr>
                <p:nvPr/>
              </p:nvSpPr>
              <p:spPr bwMode="auto">
                <a:xfrm>
                  <a:off x="1837" y="1026"/>
                  <a:ext cx="408"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21" name="Line 37"/>
                <p:cNvSpPr>
                  <a:spLocks noChangeShapeType="1"/>
                </p:cNvSpPr>
                <p:nvPr/>
              </p:nvSpPr>
              <p:spPr bwMode="auto">
                <a:xfrm>
                  <a:off x="1610" y="1071"/>
                  <a:ext cx="22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1222" name="Group 38"/>
              <p:cNvGrpSpPr>
                <a:grpSpLocks/>
              </p:cNvGrpSpPr>
              <p:nvPr/>
            </p:nvGrpSpPr>
            <p:grpSpPr bwMode="auto">
              <a:xfrm>
                <a:off x="1565" y="1162"/>
                <a:ext cx="635" cy="91"/>
                <a:chOff x="1610" y="1026"/>
                <a:chExt cx="635" cy="91"/>
              </a:xfrm>
            </p:grpSpPr>
            <p:sp>
              <p:nvSpPr>
                <p:cNvPr id="221223" name="Rectangle 39"/>
                <p:cNvSpPr>
                  <a:spLocks noChangeArrowheads="1"/>
                </p:cNvSpPr>
                <p:nvPr/>
              </p:nvSpPr>
              <p:spPr bwMode="auto">
                <a:xfrm>
                  <a:off x="1837" y="1026"/>
                  <a:ext cx="408"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24" name="Line 40"/>
                <p:cNvSpPr>
                  <a:spLocks noChangeShapeType="1"/>
                </p:cNvSpPr>
                <p:nvPr/>
              </p:nvSpPr>
              <p:spPr bwMode="auto">
                <a:xfrm>
                  <a:off x="1610" y="1071"/>
                  <a:ext cx="22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1225" name="Group 41"/>
              <p:cNvGrpSpPr>
                <a:grpSpLocks/>
              </p:cNvGrpSpPr>
              <p:nvPr/>
            </p:nvGrpSpPr>
            <p:grpSpPr bwMode="auto">
              <a:xfrm>
                <a:off x="1565" y="1661"/>
                <a:ext cx="635" cy="91"/>
                <a:chOff x="1610" y="1026"/>
                <a:chExt cx="635" cy="91"/>
              </a:xfrm>
            </p:grpSpPr>
            <p:sp>
              <p:nvSpPr>
                <p:cNvPr id="221226" name="Rectangle 42"/>
                <p:cNvSpPr>
                  <a:spLocks noChangeArrowheads="1"/>
                </p:cNvSpPr>
                <p:nvPr/>
              </p:nvSpPr>
              <p:spPr bwMode="auto">
                <a:xfrm>
                  <a:off x="1837" y="1026"/>
                  <a:ext cx="408"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27" name="Line 43"/>
                <p:cNvSpPr>
                  <a:spLocks noChangeShapeType="1"/>
                </p:cNvSpPr>
                <p:nvPr/>
              </p:nvSpPr>
              <p:spPr bwMode="auto">
                <a:xfrm>
                  <a:off x="1610" y="1071"/>
                  <a:ext cx="22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1228" name="Text Box 44"/>
              <p:cNvSpPr txBox="1">
                <a:spLocks noChangeArrowheads="1"/>
              </p:cNvSpPr>
              <p:nvPr/>
            </p:nvSpPr>
            <p:spPr bwMode="auto">
              <a:xfrm>
                <a:off x="1731" y="1320"/>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grpSp>
        <p:grpSp>
          <p:nvGrpSpPr>
            <p:cNvPr id="221229" name="Group 45"/>
            <p:cNvGrpSpPr>
              <a:grpSpLocks/>
            </p:cNvGrpSpPr>
            <p:nvPr/>
          </p:nvGrpSpPr>
          <p:grpSpPr bwMode="auto">
            <a:xfrm>
              <a:off x="1519" y="3339"/>
              <a:ext cx="635" cy="726"/>
              <a:chOff x="1565" y="1026"/>
              <a:chExt cx="635" cy="726"/>
            </a:xfrm>
          </p:grpSpPr>
          <p:grpSp>
            <p:nvGrpSpPr>
              <p:cNvPr id="221230" name="Group 46"/>
              <p:cNvGrpSpPr>
                <a:grpSpLocks/>
              </p:cNvGrpSpPr>
              <p:nvPr/>
            </p:nvGrpSpPr>
            <p:grpSpPr bwMode="auto">
              <a:xfrm>
                <a:off x="1565" y="1026"/>
                <a:ext cx="635" cy="91"/>
                <a:chOff x="1610" y="1026"/>
                <a:chExt cx="635" cy="91"/>
              </a:xfrm>
            </p:grpSpPr>
            <p:sp>
              <p:nvSpPr>
                <p:cNvPr id="221231" name="Rectangle 47"/>
                <p:cNvSpPr>
                  <a:spLocks noChangeArrowheads="1"/>
                </p:cNvSpPr>
                <p:nvPr/>
              </p:nvSpPr>
              <p:spPr bwMode="auto">
                <a:xfrm>
                  <a:off x="1837" y="1026"/>
                  <a:ext cx="408"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2" name="Line 48"/>
                <p:cNvSpPr>
                  <a:spLocks noChangeShapeType="1"/>
                </p:cNvSpPr>
                <p:nvPr/>
              </p:nvSpPr>
              <p:spPr bwMode="auto">
                <a:xfrm>
                  <a:off x="1610" y="1071"/>
                  <a:ext cx="22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1233" name="Group 49"/>
              <p:cNvGrpSpPr>
                <a:grpSpLocks/>
              </p:cNvGrpSpPr>
              <p:nvPr/>
            </p:nvGrpSpPr>
            <p:grpSpPr bwMode="auto">
              <a:xfrm>
                <a:off x="1565" y="1162"/>
                <a:ext cx="635" cy="91"/>
                <a:chOff x="1610" y="1026"/>
                <a:chExt cx="635" cy="91"/>
              </a:xfrm>
            </p:grpSpPr>
            <p:sp>
              <p:nvSpPr>
                <p:cNvPr id="221234" name="Rectangle 50"/>
                <p:cNvSpPr>
                  <a:spLocks noChangeArrowheads="1"/>
                </p:cNvSpPr>
                <p:nvPr/>
              </p:nvSpPr>
              <p:spPr bwMode="auto">
                <a:xfrm>
                  <a:off x="1837" y="1026"/>
                  <a:ext cx="408"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5" name="Line 51"/>
                <p:cNvSpPr>
                  <a:spLocks noChangeShapeType="1"/>
                </p:cNvSpPr>
                <p:nvPr/>
              </p:nvSpPr>
              <p:spPr bwMode="auto">
                <a:xfrm>
                  <a:off x="1610" y="1071"/>
                  <a:ext cx="22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1236" name="Group 52"/>
              <p:cNvGrpSpPr>
                <a:grpSpLocks/>
              </p:cNvGrpSpPr>
              <p:nvPr/>
            </p:nvGrpSpPr>
            <p:grpSpPr bwMode="auto">
              <a:xfrm>
                <a:off x="1565" y="1661"/>
                <a:ext cx="635" cy="91"/>
                <a:chOff x="1610" y="1026"/>
                <a:chExt cx="635" cy="91"/>
              </a:xfrm>
            </p:grpSpPr>
            <p:sp>
              <p:nvSpPr>
                <p:cNvPr id="221237" name="Rectangle 53"/>
                <p:cNvSpPr>
                  <a:spLocks noChangeArrowheads="1"/>
                </p:cNvSpPr>
                <p:nvPr/>
              </p:nvSpPr>
              <p:spPr bwMode="auto">
                <a:xfrm>
                  <a:off x="1837" y="1026"/>
                  <a:ext cx="408" cy="9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38" name="Line 54"/>
                <p:cNvSpPr>
                  <a:spLocks noChangeShapeType="1"/>
                </p:cNvSpPr>
                <p:nvPr/>
              </p:nvSpPr>
              <p:spPr bwMode="auto">
                <a:xfrm>
                  <a:off x="1610" y="1071"/>
                  <a:ext cx="227"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1239" name="Text Box 55"/>
              <p:cNvSpPr txBox="1">
                <a:spLocks noChangeArrowheads="1"/>
              </p:cNvSpPr>
              <p:nvPr/>
            </p:nvSpPr>
            <p:spPr bwMode="auto">
              <a:xfrm>
                <a:off x="1731" y="1320"/>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grpSp>
        <p:sp>
          <p:nvSpPr>
            <p:cNvPr id="221240" name="Text Box 56"/>
            <p:cNvSpPr txBox="1">
              <a:spLocks noChangeArrowheads="1"/>
            </p:cNvSpPr>
            <p:nvPr/>
          </p:nvSpPr>
          <p:spPr bwMode="auto">
            <a:xfrm>
              <a:off x="1177" y="2795"/>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1241" name="Line 57"/>
            <p:cNvSpPr>
              <a:spLocks noChangeShapeType="1"/>
            </p:cNvSpPr>
            <p:nvPr/>
          </p:nvSpPr>
          <p:spPr bwMode="auto">
            <a:xfrm flipV="1">
              <a:off x="612" y="1071"/>
              <a:ext cx="454" cy="635"/>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42" name="Line 58"/>
            <p:cNvSpPr>
              <a:spLocks noChangeShapeType="1"/>
            </p:cNvSpPr>
            <p:nvPr/>
          </p:nvSpPr>
          <p:spPr bwMode="auto">
            <a:xfrm>
              <a:off x="1066" y="1162"/>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43" name="Line 59"/>
            <p:cNvSpPr>
              <a:spLocks noChangeShapeType="1"/>
            </p:cNvSpPr>
            <p:nvPr/>
          </p:nvSpPr>
          <p:spPr bwMode="auto">
            <a:xfrm>
              <a:off x="1066" y="1298"/>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44" name="Line 60"/>
            <p:cNvSpPr>
              <a:spLocks noChangeShapeType="1"/>
            </p:cNvSpPr>
            <p:nvPr/>
          </p:nvSpPr>
          <p:spPr bwMode="auto">
            <a:xfrm>
              <a:off x="1066" y="1616"/>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45" name="Line 61"/>
            <p:cNvSpPr>
              <a:spLocks noChangeShapeType="1"/>
            </p:cNvSpPr>
            <p:nvPr/>
          </p:nvSpPr>
          <p:spPr bwMode="auto">
            <a:xfrm>
              <a:off x="1066" y="1979"/>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46" name="Line 62"/>
            <p:cNvSpPr>
              <a:spLocks noChangeShapeType="1"/>
            </p:cNvSpPr>
            <p:nvPr/>
          </p:nvSpPr>
          <p:spPr bwMode="auto">
            <a:xfrm>
              <a:off x="1066" y="2115"/>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47" name="Line 63"/>
            <p:cNvSpPr>
              <a:spLocks noChangeShapeType="1"/>
            </p:cNvSpPr>
            <p:nvPr/>
          </p:nvSpPr>
          <p:spPr bwMode="auto">
            <a:xfrm>
              <a:off x="1066" y="2432"/>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48" name="Line 64"/>
            <p:cNvSpPr>
              <a:spLocks noChangeShapeType="1"/>
            </p:cNvSpPr>
            <p:nvPr/>
          </p:nvSpPr>
          <p:spPr bwMode="auto">
            <a:xfrm>
              <a:off x="1066" y="3475"/>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49" name="Line 65"/>
            <p:cNvSpPr>
              <a:spLocks noChangeShapeType="1"/>
            </p:cNvSpPr>
            <p:nvPr/>
          </p:nvSpPr>
          <p:spPr bwMode="auto">
            <a:xfrm>
              <a:off x="1066" y="3611"/>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50" name="Line 66"/>
            <p:cNvSpPr>
              <a:spLocks noChangeShapeType="1"/>
            </p:cNvSpPr>
            <p:nvPr/>
          </p:nvSpPr>
          <p:spPr bwMode="auto">
            <a:xfrm>
              <a:off x="1066" y="3929"/>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51" name="Line 67"/>
            <p:cNvSpPr>
              <a:spLocks noChangeShapeType="1"/>
            </p:cNvSpPr>
            <p:nvPr/>
          </p:nvSpPr>
          <p:spPr bwMode="auto">
            <a:xfrm>
              <a:off x="249" y="1797"/>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52" name="Line 68"/>
            <p:cNvSpPr>
              <a:spLocks noChangeShapeType="1"/>
            </p:cNvSpPr>
            <p:nvPr/>
          </p:nvSpPr>
          <p:spPr bwMode="auto">
            <a:xfrm>
              <a:off x="249" y="1933"/>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53" name="Line 69"/>
            <p:cNvSpPr>
              <a:spLocks noChangeShapeType="1"/>
            </p:cNvSpPr>
            <p:nvPr/>
          </p:nvSpPr>
          <p:spPr bwMode="auto">
            <a:xfrm>
              <a:off x="249" y="2251"/>
              <a:ext cx="49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54" name="Text Box 70"/>
            <p:cNvSpPr txBox="1">
              <a:spLocks noChangeArrowheads="1"/>
            </p:cNvSpPr>
            <p:nvPr/>
          </p:nvSpPr>
          <p:spPr bwMode="auto">
            <a:xfrm>
              <a:off x="1222" y="1298"/>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1255" name="Text Box 71"/>
            <p:cNvSpPr txBox="1">
              <a:spLocks noChangeArrowheads="1"/>
            </p:cNvSpPr>
            <p:nvPr/>
          </p:nvSpPr>
          <p:spPr bwMode="auto">
            <a:xfrm>
              <a:off x="1222" y="2150"/>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1256" name="Text Box 72"/>
            <p:cNvSpPr txBox="1">
              <a:spLocks noChangeArrowheads="1"/>
            </p:cNvSpPr>
            <p:nvPr/>
          </p:nvSpPr>
          <p:spPr bwMode="auto">
            <a:xfrm>
              <a:off x="1222" y="3647"/>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1257" name="Text Box 73"/>
            <p:cNvSpPr txBox="1">
              <a:spLocks noChangeArrowheads="1"/>
            </p:cNvSpPr>
            <p:nvPr/>
          </p:nvSpPr>
          <p:spPr bwMode="auto">
            <a:xfrm>
              <a:off x="382" y="1933"/>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1258" name="Line 74"/>
            <p:cNvSpPr>
              <a:spLocks noChangeShapeType="1"/>
            </p:cNvSpPr>
            <p:nvPr/>
          </p:nvSpPr>
          <p:spPr bwMode="auto">
            <a:xfrm>
              <a:off x="612" y="1842"/>
              <a:ext cx="454"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1259" name="Line 75"/>
            <p:cNvSpPr>
              <a:spLocks noChangeShapeType="1"/>
            </p:cNvSpPr>
            <p:nvPr/>
          </p:nvSpPr>
          <p:spPr bwMode="auto">
            <a:xfrm>
              <a:off x="612" y="2296"/>
              <a:ext cx="454" cy="1043"/>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7" name="Group 4"/>
          <p:cNvGrpSpPr>
            <a:grpSpLocks/>
          </p:cNvGrpSpPr>
          <p:nvPr/>
        </p:nvGrpSpPr>
        <p:grpSpPr bwMode="auto">
          <a:xfrm>
            <a:off x="5688948" y="1873226"/>
            <a:ext cx="2499844" cy="1054824"/>
            <a:chOff x="3598" y="1723"/>
            <a:chExt cx="1246" cy="577"/>
          </a:xfrm>
        </p:grpSpPr>
        <p:sp>
          <p:nvSpPr>
            <p:cNvPr id="78" name="Text Box 5"/>
            <p:cNvSpPr txBox="1">
              <a:spLocks noChangeArrowheads="1"/>
            </p:cNvSpPr>
            <p:nvPr/>
          </p:nvSpPr>
          <p:spPr bwMode="auto">
            <a:xfrm>
              <a:off x="3598" y="1882"/>
              <a:ext cx="736" cy="2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anchor="ctr">
              <a:spAutoFit/>
            </a:bodyPr>
            <a:lstStyle/>
            <a:p>
              <a:pPr algn="r">
                <a:spcBef>
                  <a:spcPct val="50000"/>
                </a:spcBef>
              </a:pPr>
              <a:r>
                <a:rPr lang="en-US" altLang="zh-CN" b="1" dirty="0">
                  <a:ea typeface="楷体" panose="02010609060101010101" pitchFamily="49" charset="-122"/>
                  <a:cs typeface="Times New Roman" panose="02020603050405020304" pitchFamily="18" charset="0"/>
                </a:rPr>
                <a:t>LA / 1024</a:t>
              </a:r>
            </a:p>
          </p:txBody>
        </p:sp>
        <p:sp>
          <p:nvSpPr>
            <p:cNvPr id="79" name="Text Box 6"/>
            <p:cNvSpPr txBox="1">
              <a:spLocks noChangeArrowheads="1"/>
            </p:cNvSpPr>
            <p:nvPr/>
          </p:nvSpPr>
          <p:spPr bwMode="auto">
            <a:xfrm>
              <a:off x="4582" y="1723"/>
              <a:ext cx="262" cy="2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dirty="0">
                  <a:ea typeface="楷体" panose="02010609060101010101" pitchFamily="49" charset="-122"/>
                  <a:cs typeface="Times New Roman" panose="02020603050405020304" pitchFamily="18" charset="0"/>
                </a:rPr>
                <a:t>Q</a:t>
              </a:r>
              <a:r>
                <a:rPr lang="en-US" altLang="zh-CN" b="1" baseline="-25000" dirty="0">
                  <a:ea typeface="楷体" panose="02010609060101010101" pitchFamily="49" charset="-122"/>
                  <a:cs typeface="Times New Roman" panose="02020603050405020304" pitchFamily="18" charset="0"/>
                </a:rPr>
                <a:t>1</a:t>
              </a:r>
              <a:endParaRPr lang="en-US" altLang="zh-CN" b="1" dirty="0">
                <a:ea typeface="楷体" panose="02010609060101010101" pitchFamily="49" charset="-122"/>
                <a:cs typeface="Times New Roman" panose="02020603050405020304" pitchFamily="18" charset="0"/>
              </a:endParaRPr>
            </a:p>
          </p:txBody>
        </p:sp>
        <p:sp>
          <p:nvSpPr>
            <p:cNvPr id="80" name="Text Box 7"/>
            <p:cNvSpPr txBox="1">
              <a:spLocks noChangeArrowheads="1"/>
            </p:cNvSpPr>
            <p:nvPr/>
          </p:nvSpPr>
          <p:spPr bwMode="auto">
            <a:xfrm>
              <a:off x="4582" y="2047"/>
              <a:ext cx="254" cy="2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dirty="0">
                  <a:ea typeface="楷体" panose="02010609060101010101" pitchFamily="49" charset="-122"/>
                  <a:cs typeface="Times New Roman" panose="02020603050405020304" pitchFamily="18" charset="0"/>
                </a:rPr>
                <a:t>R</a:t>
              </a:r>
              <a:r>
                <a:rPr lang="en-US" altLang="zh-CN" b="1" baseline="-25000" dirty="0">
                  <a:ea typeface="楷体" panose="02010609060101010101" pitchFamily="49" charset="-122"/>
                  <a:cs typeface="Times New Roman" panose="02020603050405020304" pitchFamily="18" charset="0"/>
                </a:rPr>
                <a:t>1</a:t>
              </a:r>
              <a:endParaRPr lang="en-US" altLang="zh-CN" b="1" dirty="0">
                <a:ea typeface="楷体" panose="02010609060101010101" pitchFamily="49" charset="-122"/>
                <a:cs typeface="Times New Roman" panose="02020603050405020304" pitchFamily="18" charset="0"/>
              </a:endParaRPr>
            </a:p>
          </p:txBody>
        </p:sp>
        <p:sp>
          <p:nvSpPr>
            <p:cNvPr id="81" name="Line 8"/>
            <p:cNvSpPr>
              <a:spLocks noChangeShapeType="1"/>
            </p:cNvSpPr>
            <p:nvPr/>
          </p:nvSpPr>
          <p:spPr bwMode="auto">
            <a:xfrm flipV="1">
              <a:off x="4338" y="1863"/>
              <a:ext cx="264"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2800">
                <a:ea typeface="楷体" panose="02010609060101010101" pitchFamily="49" charset="-122"/>
                <a:cs typeface="Times New Roman" panose="02020603050405020304" pitchFamily="18" charset="0"/>
              </a:endParaRPr>
            </a:p>
          </p:txBody>
        </p:sp>
        <p:sp>
          <p:nvSpPr>
            <p:cNvPr id="82" name="Line 9"/>
            <p:cNvSpPr>
              <a:spLocks noChangeShapeType="1"/>
            </p:cNvSpPr>
            <p:nvPr/>
          </p:nvSpPr>
          <p:spPr bwMode="auto">
            <a:xfrm>
              <a:off x="4333" y="2015"/>
              <a:ext cx="264"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2800">
                <a:ea typeface="楷体" panose="02010609060101010101" pitchFamily="49" charset="-122"/>
                <a:cs typeface="Times New Roman" panose="02020603050405020304" pitchFamily="18" charset="0"/>
              </a:endParaRPr>
            </a:p>
          </p:txBody>
        </p:sp>
      </p:grpSp>
      <p:sp>
        <p:nvSpPr>
          <p:cNvPr id="83" name="Rectangle 10"/>
          <p:cNvSpPr>
            <a:spLocks noChangeArrowheads="1"/>
          </p:cNvSpPr>
          <p:nvPr/>
        </p:nvSpPr>
        <p:spPr bwMode="auto">
          <a:xfrm>
            <a:off x="8282362" y="1808820"/>
            <a:ext cx="2188369" cy="1144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buClr>
                <a:schemeClr val="accent2"/>
              </a:buClr>
              <a:buFont typeface="Monotype Sorts" pitchFamily="2" charset="2"/>
              <a:buNone/>
            </a:pPr>
            <a:r>
              <a:rPr lang="en-US" altLang="zh-CN"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逻辑块号</a:t>
            </a:r>
            <a:endParaRPr lang="en-US" altLang="zh-CN" b="1" dirty="0">
              <a:ea typeface="楷体" panose="02010609060101010101" pitchFamily="49" charset="-122"/>
              <a:cs typeface="Times New Roman" panose="02020603050405020304" pitchFamily="18" charset="0"/>
            </a:endParaRPr>
          </a:p>
          <a:p>
            <a:pPr>
              <a:lnSpc>
                <a:spcPct val="150000"/>
              </a:lnSpc>
              <a:buClr>
                <a:schemeClr val="accent2"/>
              </a:buClr>
              <a:buFont typeface="Monotype Sorts" pitchFamily="2" charset="2"/>
              <a:buNone/>
            </a:pPr>
            <a:r>
              <a:rPr lang="en-US" altLang="zh-CN"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块内偏移</a:t>
            </a:r>
            <a:endParaRPr lang="en-US" altLang="zh-CN" b="1" dirty="0">
              <a:ea typeface="楷体" panose="02010609060101010101" pitchFamily="49" charset="-122"/>
              <a:cs typeface="Times New Roman" panose="02020603050405020304" pitchFamily="18" charset="0"/>
            </a:endParaRPr>
          </a:p>
        </p:txBody>
      </p:sp>
      <p:grpSp>
        <p:nvGrpSpPr>
          <p:cNvPr id="84" name="Group 11"/>
          <p:cNvGrpSpPr>
            <a:grpSpLocks/>
          </p:cNvGrpSpPr>
          <p:nvPr/>
        </p:nvGrpSpPr>
        <p:grpSpPr bwMode="auto">
          <a:xfrm>
            <a:off x="5895134" y="3228110"/>
            <a:ext cx="2297216" cy="1028437"/>
            <a:chOff x="3645" y="2570"/>
            <a:chExt cx="963" cy="587"/>
          </a:xfrm>
        </p:grpSpPr>
        <p:sp>
          <p:nvSpPr>
            <p:cNvPr id="85" name="Text Box 12"/>
            <p:cNvSpPr txBox="1">
              <a:spLocks noChangeArrowheads="1"/>
            </p:cNvSpPr>
            <p:nvPr/>
          </p:nvSpPr>
          <p:spPr bwMode="auto">
            <a:xfrm>
              <a:off x="3645" y="2736"/>
              <a:ext cx="514" cy="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dirty="0">
                  <a:ea typeface="楷体" panose="02010609060101010101" pitchFamily="49" charset="-122"/>
                  <a:cs typeface="Times New Roman" panose="02020603050405020304" pitchFamily="18" charset="0"/>
                </a:rPr>
                <a:t>Q</a:t>
              </a:r>
              <a:r>
                <a:rPr lang="en-US" altLang="zh-CN" b="1" baseline="-25000" dirty="0">
                  <a:ea typeface="楷体" panose="02010609060101010101" pitchFamily="49" charset="-122"/>
                  <a:cs typeface="Times New Roman" panose="02020603050405020304" pitchFamily="18" charset="0"/>
                </a:rPr>
                <a:t>1</a:t>
              </a:r>
              <a:r>
                <a:rPr lang="en-US" altLang="zh-CN" b="1" dirty="0">
                  <a:ea typeface="楷体" panose="02010609060101010101" pitchFamily="49" charset="-122"/>
                  <a:cs typeface="Times New Roman" panose="02020603050405020304" pitchFamily="18" charset="0"/>
                </a:rPr>
                <a:t> / 256</a:t>
              </a:r>
            </a:p>
          </p:txBody>
        </p:sp>
        <p:sp>
          <p:nvSpPr>
            <p:cNvPr id="86" name="Text Box 13"/>
            <p:cNvSpPr txBox="1">
              <a:spLocks noChangeArrowheads="1"/>
            </p:cNvSpPr>
            <p:nvPr/>
          </p:nvSpPr>
          <p:spPr bwMode="auto">
            <a:xfrm>
              <a:off x="4387" y="2570"/>
              <a:ext cx="221" cy="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dirty="0">
                  <a:ea typeface="楷体" panose="02010609060101010101" pitchFamily="49" charset="-122"/>
                  <a:cs typeface="Times New Roman" panose="02020603050405020304" pitchFamily="18" charset="0"/>
                </a:rPr>
                <a:t>Q</a:t>
              </a:r>
              <a:r>
                <a:rPr lang="en-US" altLang="zh-CN" b="1" baseline="-25000" dirty="0">
                  <a:ea typeface="楷体" panose="02010609060101010101" pitchFamily="49" charset="-122"/>
                  <a:cs typeface="Times New Roman" panose="02020603050405020304" pitchFamily="18" charset="0"/>
                </a:rPr>
                <a:t>2</a:t>
              </a:r>
              <a:endParaRPr lang="en-US" altLang="zh-CN" b="1" dirty="0">
                <a:ea typeface="楷体" panose="02010609060101010101" pitchFamily="49" charset="-122"/>
                <a:cs typeface="Times New Roman" panose="02020603050405020304" pitchFamily="18" charset="0"/>
              </a:endParaRPr>
            </a:p>
          </p:txBody>
        </p:sp>
        <p:sp>
          <p:nvSpPr>
            <p:cNvPr id="87" name="Text Box 14"/>
            <p:cNvSpPr txBox="1">
              <a:spLocks noChangeArrowheads="1"/>
            </p:cNvSpPr>
            <p:nvPr/>
          </p:nvSpPr>
          <p:spPr bwMode="auto">
            <a:xfrm>
              <a:off x="4385" y="2893"/>
              <a:ext cx="214" cy="2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spAutoFit/>
            </a:bodyPr>
            <a:lstStyle/>
            <a:p>
              <a:pPr algn="ctr">
                <a:spcBef>
                  <a:spcPct val="50000"/>
                </a:spcBef>
              </a:pPr>
              <a:r>
                <a:rPr lang="en-US" altLang="zh-CN" b="1">
                  <a:ea typeface="楷体" panose="02010609060101010101" pitchFamily="49" charset="-122"/>
                  <a:cs typeface="Times New Roman" panose="02020603050405020304" pitchFamily="18" charset="0"/>
                </a:rPr>
                <a:t>R</a:t>
              </a:r>
              <a:r>
                <a:rPr lang="en-US" altLang="zh-CN" b="1" baseline="-25000">
                  <a:ea typeface="楷体" panose="02010609060101010101" pitchFamily="49" charset="-122"/>
                  <a:cs typeface="Times New Roman" panose="02020603050405020304" pitchFamily="18" charset="0"/>
                </a:rPr>
                <a:t>2</a:t>
              </a:r>
              <a:endParaRPr lang="en-US" altLang="zh-CN" b="1">
                <a:ea typeface="楷体" panose="02010609060101010101" pitchFamily="49" charset="-122"/>
                <a:cs typeface="Times New Roman" panose="02020603050405020304" pitchFamily="18" charset="0"/>
              </a:endParaRPr>
            </a:p>
          </p:txBody>
        </p:sp>
        <p:sp>
          <p:nvSpPr>
            <p:cNvPr id="88" name="Line 15"/>
            <p:cNvSpPr>
              <a:spLocks noChangeShapeType="1"/>
            </p:cNvSpPr>
            <p:nvPr/>
          </p:nvSpPr>
          <p:spPr bwMode="auto">
            <a:xfrm flipV="1">
              <a:off x="4152" y="2714"/>
              <a:ext cx="226"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2800">
                <a:ea typeface="楷体" panose="02010609060101010101" pitchFamily="49" charset="-122"/>
                <a:cs typeface="Times New Roman" panose="02020603050405020304" pitchFamily="18" charset="0"/>
              </a:endParaRPr>
            </a:p>
          </p:txBody>
        </p:sp>
        <p:sp>
          <p:nvSpPr>
            <p:cNvPr id="89" name="Line 16"/>
            <p:cNvSpPr>
              <a:spLocks noChangeShapeType="1"/>
            </p:cNvSpPr>
            <p:nvPr/>
          </p:nvSpPr>
          <p:spPr bwMode="auto">
            <a:xfrm>
              <a:off x="4147" y="2866"/>
              <a:ext cx="226"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zh-CN" altLang="en-US" sz="2800">
                <a:ea typeface="楷体" panose="02010609060101010101" pitchFamily="49" charset="-122"/>
                <a:cs typeface="Times New Roman" panose="02020603050405020304" pitchFamily="18" charset="0"/>
              </a:endParaRPr>
            </a:p>
          </p:txBody>
        </p:sp>
      </p:grpSp>
      <p:sp>
        <p:nvSpPr>
          <p:cNvPr id="90" name="Rectangle 17"/>
          <p:cNvSpPr>
            <a:spLocks noChangeArrowheads="1"/>
          </p:cNvSpPr>
          <p:nvPr/>
        </p:nvSpPr>
        <p:spPr bwMode="auto">
          <a:xfrm>
            <a:off x="8310490" y="3137831"/>
            <a:ext cx="2196000" cy="123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50000"/>
              </a:lnSpc>
              <a:buClr>
                <a:schemeClr val="accent2"/>
              </a:buClr>
              <a:buFont typeface="Monotype Sorts" pitchFamily="2" charset="2"/>
              <a:buNone/>
            </a:pPr>
            <a:r>
              <a:rPr lang="en-US" altLang="zh-CN"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索引块序号</a:t>
            </a:r>
            <a:endParaRPr lang="en-US" altLang="zh-CN" sz="2000" b="1" dirty="0">
              <a:ea typeface="楷体" panose="02010609060101010101" pitchFamily="49" charset="-122"/>
              <a:cs typeface="Times New Roman" panose="02020603050405020304" pitchFamily="18" charset="0"/>
            </a:endParaRPr>
          </a:p>
          <a:p>
            <a:pPr>
              <a:lnSpc>
                <a:spcPct val="150000"/>
              </a:lnSpc>
              <a:buClr>
                <a:schemeClr val="accent2"/>
              </a:buClr>
              <a:buFont typeface="Monotype Sorts" pitchFamily="2" charset="2"/>
              <a:buNone/>
            </a:pPr>
            <a:r>
              <a:rPr lang="en-US" altLang="zh-CN" b="1" dirty="0">
                <a:ea typeface="楷体" panose="02010609060101010101" pitchFamily="49" charset="-122"/>
                <a:cs typeface="Times New Roman" panose="02020603050405020304" pitchFamily="18" charset="0"/>
              </a:rPr>
              <a:t>-- </a:t>
            </a:r>
            <a:r>
              <a:rPr lang="zh-CN" altLang="en-US" sz="2000" b="1" dirty="0">
                <a:ea typeface="楷体" panose="02010609060101010101" pitchFamily="49" charset="-122"/>
                <a:cs typeface="Times New Roman" panose="02020603050405020304" pitchFamily="18" charset="0"/>
              </a:rPr>
              <a:t>索引块内偏移</a:t>
            </a:r>
            <a:endParaRPr lang="en-US" altLang="zh-CN" b="1" dirty="0">
              <a:ea typeface="楷体" panose="02010609060101010101" pitchFamily="49" charset="-122"/>
              <a:cs typeface="Times New Roman" panose="02020603050405020304" pitchFamily="18" charset="0"/>
            </a:endParaRPr>
          </a:p>
        </p:txBody>
      </p:sp>
      <p:sp>
        <p:nvSpPr>
          <p:cNvPr id="93" name="圆角矩形 92"/>
          <p:cNvSpPr/>
          <p:nvPr/>
        </p:nvSpPr>
        <p:spPr bwMode="auto">
          <a:xfrm>
            <a:off x="5330914" y="4509121"/>
            <a:ext cx="5464517" cy="1699431"/>
          </a:xfrm>
          <a:prstGeom prst="roundRect">
            <a:avLst>
              <a:gd name="adj" fmla="val 7882"/>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p>
        </p:txBody>
      </p:sp>
      <p:sp>
        <p:nvSpPr>
          <p:cNvPr id="92" name="文本框 91">
            <a:extLst>
              <a:ext uri="{FF2B5EF4-FFF2-40B4-BE49-F238E27FC236}">
                <a16:creationId xmlns:a16="http://schemas.microsoft.com/office/drawing/2014/main" id="{B5703578-A2E4-426A-8BFB-F2979FCFB6A0}"/>
              </a:ext>
            </a:extLst>
          </p:cNvPr>
          <p:cNvSpPr txBox="1"/>
          <p:nvPr/>
        </p:nvSpPr>
        <p:spPr>
          <a:xfrm>
            <a:off x="3935760" y="1538790"/>
            <a:ext cx="697627" cy="5218736"/>
          </a:xfrm>
          <a:prstGeom prst="rect">
            <a:avLst/>
          </a:prstGeom>
          <a:noFill/>
        </p:spPr>
        <p:txBody>
          <a:bodyPr wrap="none" rtlCol="0">
            <a:spAutoFit/>
          </a:bodyPr>
          <a:lstStyle/>
          <a:p>
            <a:pPr>
              <a:lnSpc>
                <a:spcPct val="110000"/>
              </a:lnSpc>
            </a:pPr>
            <a:r>
              <a:rPr lang="en-US" altLang="zh-CN" sz="1600" b="1" dirty="0"/>
              <a:t>0</a:t>
            </a:r>
          </a:p>
          <a:p>
            <a:pPr>
              <a:lnSpc>
                <a:spcPct val="110000"/>
              </a:lnSpc>
            </a:pPr>
            <a:r>
              <a:rPr lang="en-US" altLang="zh-CN" sz="1600" b="1" dirty="0"/>
              <a:t>1</a:t>
            </a:r>
          </a:p>
          <a:p>
            <a:pPr>
              <a:lnSpc>
                <a:spcPct val="110000"/>
              </a:lnSpc>
            </a:pPr>
            <a:r>
              <a:rPr lang="en-US" altLang="zh-CN" sz="1600" b="1" dirty="0"/>
              <a:t>…</a:t>
            </a:r>
          </a:p>
          <a:p>
            <a:pPr>
              <a:lnSpc>
                <a:spcPct val="110000"/>
              </a:lnSpc>
            </a:pPr>
            <a:endParaRPr lang="en-US" altLang="zh-CN" sz="1600" b="1" dirty="0"/>
          </a:p>
          <a:p>
            <a:pPr>
              <a:lnSpc>
                <a:spcPct val="110000"/>
              </a:lnSpc>
            </a:pPr>
            <a:r>
              <a:rPr lang="en-US" altLang="zh-CN" sz="1600" b="1" dirty="0"/>
              <a:t>255</a:t>
            </a:r>
          </a:p>
          <a:p>
            <a:pPr>
              <a:lnSpc>
                <a:spcPct val="110000"/>
              </a:lnSpc>
            </a:pPr>
            <a:r>
              <a:rPr lang="en-US" altLang="zh-CN" sz="1600" b="1" dirty="0"/>
              <a:t>256</a:t>
            </a:r>
          </a:p>
          <a:p>
            <a:pPr>
              <a:lnSpc>
                <a:spcPct val="110000"/>
              </a:lnSpc>
            </a:pPr>
            <a:r>
              <a:rPr lang="en-US" altLang="zh-CN" sz="1600" b="1" dirty="0"/>
              <a:t>257</a:t>
            </a:r>
          </a:p>
          <a:p>
            <a:pPr>
              <a:lnSpc>
                <a:spcPct val="110000"/>
              </a:lnSpc>
            </a:pPr>
            <a:r>
              <a:rPr lang="en-US" altLang="zh-CN" sz="1600" b="1" dirty="0"/>
              <a:t>…</a:t>
            </a:r>
          </a:p>
          <a:p>
            <a:pPr>
              <a:lnSpc>
                <a:spcPct val="110000"/>
              </a:lnSpc>
            </a:pPr>
            <a:endParaRPr lang="en-US" altLang="zh-CN" sz="1600" b="1" dirty="0"/>
          </a:p>
          <a:p>
            <a:pPr>
              <a:lnSpc>
                <a:spcPct val="110000"/>
              </a:lnSpc>
            </a:pPr>
            <a:r>
              <a:rPr lang="en-US" altLang="zh-CN" sz="1600" b="1" dirty="0"/>
              <a:t>511</a:t>
            </a:r>
          </a:p>
          <a:p>
            <a:pPr>
              <a:lnSpc>
                <a:spcPct val="110000"/>
              </a:lnSpc>
            </a:pPr>
            <a:r>
              <a:rPr lang="en-US" altLang="zh-CN" sz="1600" b="1" dirty="0"/>
              <a:t>…</a:t>
            </a:r>
          </a:p>
          <a:p>
            <a:pPr>
              <a:lnSpc>
                <a:spcPct val="110000"/>
              </a:lnSpc>
            </a:pPr>
            <a:endParaRPr lang="en-US" altLang="zh-CN" sz="1600" b="1" dirty="0"/>
          </a:p>
          <a:p>
            <a:pPr>
              <a:lnSpc>
                <a:spcPct val="110000"/>
              </a:lnSpc>
            </a:pPr>
            <a:endParaRPr lang="en-US" altLang="zh-CN" sz="1600" b="1" dirty="0"/>
          </a:p>
          <a:p>
            <a:pPr>
              <a:lnSpc>
                <a:spcPct val="110000"/>
              </a:lnSpc>
            </a:pPr>
            <a:endParaRPr lang="en-US" altLang="zh-CN" sz="1600" b="1" dirty="0"/>
          </a:p>
          <a:p>
            <a:pPr>
              <a:lnSpc>
                <a:spcPct val="110000"/>
              </a:lnSpc>
            </a:pPr>
            <a:endParaRPr lang="en-US" altLang="zh-CN" sz="1600" b="1" dirty="0"/>
          </a:p>
          <a:p>
            <a:pPr>
              <a:lnSpc>
                <a:spcPct val="110000"/>
              </a:lnSpc>
            </a:pPr>
            <a:endParaRPr lang="en-US" altLang="zh-CN" sz="1600" b="1" dirty="0"/>
          </a:p>
          <a:p>
            <a:pPr>
              <a:lnSpc>
                <a:spcPct val="110000"/>
              </a:lnSpc>
            </a:pPr>
            <a:endParaRPr lang="en-US" altLang="zh-CN" sz="1600" b="1" dirty="0"/>
          </a:p>
          <a:p>
            <a:pPr>
              <a:lnSpc>
                <a:spcPct val="110000"/>
              </a:lnSpc>
            </a:pPr>
            <a:endParaRPr lang="en-US" altLang="zh-CN" sz="1600" b="1" dirty="0"/>
          </a:p>
          <a:p>
            <a:pPr>
              <a:lnSpc>
                <a:spcPct val="110000"/>
              </a:lnSpc>
            </a:pPr>
            <a:r>
              <a:rPr lang="en-US" altLang="zh-CN" sz="1600" b="1" dirty="0"/>
              <a:t>65535</a:t>
            </a:r>
            <a:endParaRPr lang="zh-CN" altLang="en-US" sz="1600" b="1" dirty="0"/>
          </a:p>
        </p:txBody>
      </p:sp>
      <p:sp>
        <p:nvSpPr>
          <p:cNvPr id="94" name="文本框 93">
            <a:extLst>
              <a:ext uri="{FF2B5EF4-FFF2-40B4-BE49-F238E27FC236}">
                <a16:creationId xmlns:a16="http://schemas.microsoft.com/office/drawing/2014/main" id="{BA6128D7-1865-4FDC-93BB-07881BBD57BB}"/>
              </a:ext>
            </a:extLst>
          </p:cNvPr>
          <p:cNvSpPr txBox="1"/>
          <p:nvPr/>
        </p:nvSpPr>
        <p:spPr>
          <a:xfrm>
            <a:off x="1682834" y="1673806"/>
            <a:ext cx="492506" cy="4031873"/>
          </a:xfrm>
          <a:prstGeom prst="rect">
            <a:avLst/>
          </a:prstGeom>
          <a:noFill/>
        </p:spPr>
        <p:txBody>
          <a:bodyPr wrap="none" rtlCol="0">
            <a:spAutoFit/>
          </a:bodyPr>
          <a:lstStyle/>
          <a:p>
            <a:pPr algn="r"/>
            <a:r>
              <a:rPr lang="en-US" altLang="zh-CN" sz="1600" b="1" dirty="0"/>
              <a:t>0</a:t>
            </a:r>
          </a:p>
          <a:p>
            <a:pPr algn="r"/>
            <a:endParaRPr lang="en-US" altLang="zh-CN" sz="1600" b="1" dirty="0"/>
          </a:p>
          <a:p>
            <a:pPr algn="r"/>
            <a:endParaRPr lang="en-US" altLang="zh-CN" sz="1600" b="1" dirty="0"/>
          </a:p>
          <a:p>
            <a:pPr algn="r"/>
            <a:endParaRPr lang="en-US" altLang="zh-CN" sz="1600" b="1" dirty="0"/>
          </a:p>
          <a:p>
            <a:pPr algn="r"/>
            <a:endParaRPr lang="en-US" altLang="zh-CN" sz="1600" b="1" dirty="0"/>
          </a:p>
          <a:p>
            <a:pPr algn="r"/>
            <a:endParaRPr lang="en-US" altLang="zh-CN" sz="1600" b="1" dirty="0"/>
          </a:p>
          <a:p>
            <a:pPr algn="r"/>
            <a:r>
              <a:rPr lang="en-US" altLang="zh-CN" sz="1600" b="1" dirty="0"/>
              <a:t>1</a:t>
            </a:r>
          </a:p>
          <a:p>
            <a:pPr algn="r"/>
            <a:endParaRPr lang="en-US" altLang="zh-CN" sz="1600" b="1" dirty="0"/>
          </a:p>
          <a:p>
            <a:pPr algn="r"/>
            <a:endParaRPr lang="en-US" altLang="zh-CN" sz="1600" b="1" dirty="0"/>
          </a:p>
          <a:p>
            <a:pPr algn="r"/>
            <a:endParaRPr lang="en-US" altLang="zh-CN" sz="1600" b="1" dirty="0"/>
          </a:p>
          <a:p>
            <a:pPr algn="r"/>
            <a:endParaRPr lang="en-US" altLang="zh-CN" sz="1600" b="1" dirty="0"/>
          </a:p>
          <a:p>
            <a:pPr algn="r"/>
            <a:r>
              <a:rPr lang="en-US" altLang="zh-CN" sz="1600" b="1" dirty="0"/>
              <a:t>…</a:t>
            </a:r>
          </a:p>
          <a:p>
            <a:pPr algn="r"/>
            <a:endParaRPr lang="en-US" altLang="zh-CN" sz="1600" b="1" dirty="0"/>
          </a:p>
          <a:p>
            <a:pPr algn="r"/>
            <a:endParaRPr lang="en-US" altLang="zh-CN" sz="1600" b="1" dirty="0"/>
          </a:p>
          <a:p>
            <a:pPr algn="r"/>
            <a:endParaRPr lang="en-US" altLang="zh-CN" sz="1600" b="1" dirty="0"/>
          </a:p>
          <a:p>
            <a:pPr algn="r"/>
            <a:r>
              <a:rPr lang="en-US" altLang="zh-CN" sz="1600" b="1" dirty="0"/>
              <a:t>255</a:t>
            </a:r>
            <a:endParaRPr lang="zh-CN" altLang="en-US" sz="1600" b="1" dirty="0"/>
          </a:p>
        </p:txBody>
      </p:sp>
      <p:sp>
        <p:nvSpPr>
          <p:cNvPr id="95" name="文本框 94">
            <a:extLst>
              <a:ext uri="{FF2B5EF4-FFF2-40B4-BE49-F238E27FC236}">
                <a16:creationId xmlns:a16="http://schemas.microsoft.com/office/drawing/2014/main" id="{2EB29698-F292-465C-A78C-63B1413910EE}"/>
              </a:ext>
            </a:extLst>
          </p:cNvPr>
          <p:cNvSpPr txBox="1"/>
          <p:nvPr/>
        </p:nvSpPr>
        <p:spPr>
          <a:xfrm>
            <a:off x="425370" y="2645622"/>
            <a:ext cx="492443" cy="1323439"/>
          </a:xfrm>
          <a:prstGeom prst="rect">
            <a:avLst/>
          </a:prstGeom>
          <a:noFill/>
        </p:spPr>
        <p:txBody>
          <a:bodyPr wrap="none" rtlCol="0">
            <a:spAutoFit/>
          </a:bodyPr>
          <a:lstStyle/>
          <a:p>
            <a:pPr algn="r"/>
            <a:r>
              <a:rPr lang="en-US" altLang="zh-CN" sz="1600" b="1" dirty="0"/>
              <a:t>0</a:t>
            </a:r>
          </a:p>
          <a:p>
            <a:pPr algn="r"/>
            <a:r>
              <a:rPr lang="en-US" altLang="zh-CN" sz="1600" b="1" dirty="0"/>
              <a:t>1</a:t>
            </a:r>
          </a:p>
          <a:p>
            <a:pPr algn="r"/>
            <a:r>
              <a:rPr lang="en-US" altLang="zh-CN" sz="1600" b="1" dirty="0"/>
              <a:t>…</a:t>
            </a:r>
          </a:p>
          <a:p>
            <a:pPr algn="r"/>
            <a:endParaRPr lang="en-US" altLang="zh-CN" sz="1600" b="1" dirty="0"/>
          </a:p>
          <a:p>
            <a:pPr algn="r"/>
            <a:r>
              <a:rPr lang="en-US" altLang="zh-CN" sz="1600" b="1" dirty="0"/>
              <a:t>255</a:t>
            </a:r>
            <a:endParaRPr lang="zh-CN" altLang="en-US" sz="16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left)">
                                      <p:cBhvr>
                                        <p:cTn id="7" dur="500"/>
                                        <p:tgtEl>
                                          <p:spTgt spid="221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1202"/>
                                        </p:tgtEl>
                                        <p:attrNameLst>
                                          <p:attrName>style.visibility</p:attrName>
                                        </p:attrNameLst>
                                      </p:cBhvr>
                                      <p:to>
                                        <p:strVal val="visible"/>
                                      </p:to>
                                    </p:set>
                                    <p:animEffect transition="in" filter="wipe(left)">
                                      <p:cBhvr>
                                        <p:cTn id="12" dur="500"/>
                                        <p:tgtEl>
                                          <p:spTgt spid="2212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up)">
                                      <p:cBhvr>
                                        <p:cTn id="17" dur="500"/>
                                        <p:tgtEl>
                                          <p:spTgt spid="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wipe(up)">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animEffect transition="in" filter="wipe(up)">
                                      <p:cBhvr>
                                        <p:cTn id="27" dur="500"/>
                                        <p:tgtEl>
                                          <p:spTgt spid="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wipe(left)">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3">
                                            <p:txEl>
                                              <p:pRg st="0" end="0"/>
                                            </p:txEl>
                                          </p:spTgt>
                                        </p:tgtEl>
                                        <p:attrNameLst>
                                          <p:attrName>style.visibility</p:attrName>
                                        </p:attrNameLst>
                                      </p:cBhvr>
                                      <p:to>
                                        <p:strVal val="visible"/>
                                      </p:to>
                                    </p:set>
                                    <p:animEffect transition="in" filter="wipe(left)">
                                      <p:cBhvr>
                                        <p:cTn id="37" dur="500"/>
                                        <p:tgtEl>
                                          <p:spTgt spid="83">
                                            <p:txEl>
                                              <p:pRg st="0" end="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83">
                                            <p:txEl>
                                              <p:pRg st="1" end="1"/>
                                            </p:txEl>
                                          </p:spTgt>
                                        </p:tgtEl>
                                        <p:attrNameLst>
                                          <p:attrName>style.visibility</p:attrName>
                                        </p:attrNameLst>
                                      </p:cBhvr>
                                      <p:to>
                                        <p:strVal val="visible"/>
                                      </p:to>
                                    </p:set>
                                    <p:animEffect transition="in" filter="wipe(left)">
                                      <p:cBhvr>
                                        <p:cTn id="40" dur="500"/>
                                        <p:tgtEl>
                                          <p:spTgt spid="8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wipe(left)">
                                      <p:cBhvr>
                                        <p:cTn id="45" dur="500"/>
                                        <p:tgtEl>
                                          <p:spTgt spid="8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0">
                                            <p:txEl>
                                              <p:pRg st="0" end="0"/>
                                            </p:txEl>
                                          </p:spTgt>
                                        </p:tgtEl>
                                        <p:attrNameLst>
                                          <p:attrName>style.visibility</p:attrName>
                                        </p:attrNameLst>
                                      </p:cBhvr>
                                      <p:to>
                                        <p:strVal val="visible"/>
                                      </p:to>
                                    </p:set>
                                    <p:animEffect transition="in" filter="wipe(left)">
                                      <p:cBhvr>
                                        <p:cTn id="50" dur="500"/>
                                        <p:tgtEl>
                                          <p:spTgt spid="90">
                                            <p:txEl>
                                              <p:pRg st="0" end="0"/>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90">
                                            <p:txEl>
                                              <p:pRg st="1" end="1"/>
                                            </p:txEl>
                                          </p:spTgt>
                                        </p:tgtEl>
                                        <p:attrNameLst>
                                          <p:attrName>style.visibility</p:attrName>
                                        </p:attrNameLst>
                                      </p:cBhvr>
                                      <p:to>
                                        <p:strVal val="visible"/>
                                      </p:to>
                                    </p:set>
                                    <p:animEffect transition="in" filter="wipe(left)">
                                      <p:cBhvr>
                                        <p:cTn id="53" dur="500"/>
                                        <p:tgtEl>
                                          <p:spTgt spid="90">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1">
                                            <p:txEl>
                                              <p:pRg st="0" end="0"/>
                                            </p:txEl>
                                          </p:spTgt>
                                        </p:tgtEl>
                                        <p:attrNameLst>
                                          <p:attrName>style.visibility</p:attrName>
                                        </p:attrNameLst>
                                      </p:cBhvr>
                                      <p:to>
                                        <p:strVal val="visible"/>
                                      </p:to>
                                    </p:set>
                                    <p:animEffect transition="in" filter="wipe(left)">
                                      <p:cBhvr>
                                        <p:cTn id="58" dur="500"/>
                                        <p:tgtEl>
                                          <p:spTgt spid="91">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1">
                                            <p:txEl>
                                              <p:pRg st="1" end="1"/>
                                            </p:txEl>
                                          </p:spTgt>
                                        </p:tgtEl>
                                        <p:attrNameLst>
                                          <p:attrName>style.visibility</p:attrName>
                                        </p:attrNameLst>
                                      </p:cBhvr>
                                      <p:to>
                                        <p:strVal val="visible"/>
                                      </p:to>
                                    </p:set>
                                    <p:animEffect transition="in" filter="wipe(left)">
                                      <p:cBhvr>
                                        <p:cTn id="63" dur="500"/>
                                        <p:tgtEl>
                                          <p:spTgt spid="91">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wipe(left)">
                                      <p:cBhvr>
                                        <p:cTn id="6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build="p" autoUpdateAnimBg="0"/>
      <p:bldP spid="221187" grpId="0" build="p" autoUpdateAnimBg="0"/>
      <p:bldP spid="83" grpId="0" build="p" autoUpdateAnimBg="0"/>
      <p:bldP spid="90" grpId="0" build="p" autoUpdateAnimBg="0"/>
      <p:bldP spid="93" grpId="0" animBg="1"/>
      <p:bldP spid="92" grpId="0"/>
      <p:bldP spid="94" grpId="0"/>
      <p:bldP spid="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a:t>Combined Scheme:  UNIX (4K bytes per block)</a:t>
            </a:r>
            <a:endParaRPr lang="zh-CN" altLang="en-US" dirty="0"/>
          </a:p>
        </p:txBody>
      </p:sp>
      <p:sp>
        <p:nvSpPr>
          <p:cNvPr id="54" name="灯片编号占位符 2"/>
          <p:cNvSpPr>
            <a:spLocks noGrp="1"/>
          </p:cNvSpPr>
          <p:nvPr>
            <p:ph type="sldNum" sz="quarter" idx="10"/>
          </p:nvPr>
        </p:nvSpPr>
        <p:spPr/>
        <p:txBody>
          <a:bodyPr/>
          <a:lstStyle/>
          <a:p>
            <a:fld id="{9BF9B646-6747-4597-BB45-FFCB0F8AD652}" type="slidenum">
              <a:rPr lang="en-US" altLang="zh-CN"/>
              <a:pPr/>
              <a:t>33</a:t>
            </a:fld>
            <a:endParaRPr lang="en-US" altLang="zh-CN"/>
          </a:p>
        </p:txBody>
      </p:sp>
      <p:sp>
        <p:nvSpPr>
          <p:cNvPr id="225282" name="Rectangle 2"/>
          <p:cNvSpPr>
            <a:spLocks noChangeArrowheads="1"/>
          </p:cNvSpPr>
          <p:nvPr/>
        </p:nvSpPr>
        <p:spPr bwMode="auto">
          <a:xfrm>
            <a:off x="875420" y="1066800"/>
            <a:ext cx="1828800" cy="4876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284" name="Group 4"/>
          <p:cNvGrpSpPr>
            <a:grpSpLocks/>
          </p:cNvGrpSpPr>
          <p:nvPr/>
        </p:nvGrpSpPr>
        <p:grpSpPr bwMode="auto">
          <a:xfrm>
            <a:off x="875420" y="1052514"/>
            <a:ext cx="1828800" cy="1800225"/>
            <a:chOff x="295" y="663"/>
            <a:chExt cx="1134" cy="1134"/>
          </a:xfrm>
        </p:grpSpPr>
        <p:sp>
          <p:nvSpPr>
            <p:cNvPr id="225285" name="Rectangle 5"/>
            <p:cNvSpPr>
              <a:spLocks noChangeArrowheads="1"/>
            </p:cNvSpPr>
            <p:nvPr/>
          </p:nvSpPr>
          <p:spPr bwMode="auto">
            <a:xfrm>
              <a:off x="295" y="663"/>
              <a:ext cx="113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mode</a:t>
              </a:r>
            </a:p>
          </p:txBody>
        </p:sp>
        <p:sp>
          <p:nvSpPr>
            <p:cNvPr id="225286" name="Rectangle 6"/>
            <p:cNvSpPr>
              <a:spLocks noChangeArrowheads="1"/>
            </p:cNvSpPr>
            <p:nvPr/>
          </p:nvSpPr>
          <p:spPr bwMode="auto">
            <a:xfrm>
              <a:off x="295" y="890"/>
              <a:ext cx="113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owners (2)</a:t>
              </a:r>
            </a:p>
          </p:txBody>
        </p:sp>
        <p:sp>
          <p:nvSpPr>
            <p:cNvPr id="225287" name="Rectangle 7"/>
            <p:cNvSpPr>
              <a:spLocks noChangeArrowheads="1"/>
            </p:cNvSpPr>
            <p:nvPr/>
          </p:nvSpPr>
          <p:spPr bwMode="auto">
            <a:xfrm>
              <a:off x="295" y="1117"/>
              <a:ext cx="113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timestamps (3)</a:t>
              </a:r>
            </a:p>
          </p:txBody>
        </p:sp>
        <p:sp>
          <p:nvSpPr>
            <p:cNvPr id="225288" name="Rectangle 8"/>
            <p:cNvSpPr>
              <a:spLocks noChangeArrowheads="1"/>
            </p:cNvSpPr>
            <p:nvPr/>
          </p:nvSpPr>
          <p:spPr bwMode="auto">
            <a:xfrm>
              <a:off x="295" y="1344"/>
              <a:ext cx="113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size block</a:t>
              </a:r>
            </a:p>
          </p:txBody>
        </p:sp>
        <p:sp>
          <p:nvSpPr>
            <p:cNvPr id="225289" name="Rectangle 9"/>
            <p:cNvSpPr>
              <a:spLocks noChangeArrowheads="1"/>
            </p:cNvSpPr>
            <p:nvPr/>
          </p:nvSpPr>
          <p:spPr bwMode="auto">
            <a:xfrm>
              <a:off x="295" y="1570"/>
              <a:ext cx="1134" cy="22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count</a:t>
              </a:r>
            </a:p>
          </p:txBody>
        </p:sp>
      </p:grpSp>
      <p:sp>
        <p:nvSpPr>
          <p:cNvPr id="225290" name="Rectangle 10"/>
          <p:cNvSpPr>
            <a:spLocks noChangeArrowheads="1"/>
          </p:cNvSpPr>
          <p:nvPr/>
        </p:nvSpPr>
        <p:spPr bwMode="auto">
          <a:xfrm>
            <a:off x="875420" y="2852738"/>
            <a:ext cx="1828800" cy="187325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direct blocks</a:t>
            </a:r>
          </a:p>
        </p:txBody>
      </p:sp>
      <p:sp>
        <p:nvSpPr>
          <p:cNvPr id="225291" name="Rectangle 11"/>
          <p:cNvSpPr>
            <a:spLocks noChangeArrowheads="1"/>
          </p:cNvSpPr>
          <p:nvPr/>
        </p:nvSpPr>
        <p:spPr bwMode="auto">
          <a:xfrm>
            <a:off x="875420" y="4724400"/>
            <a:ext cx="1828800" cy="433388"/>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single indirect</a:t>
            </a:r>
          </a:p>
        </p:txBody>
      </p:sp>
      <p:sp>
        <p:nvSpPr>
          <p:cNvPr id="225292" name="Rectangle 12"/>
          <p:cNvSpPr>
            <a:spLocks noChangeArrowheads="1"/>
          </p:cNvSpPr>
          <p:nvPr/>
        </p:nvSpPr>
        <p:spPr bwMode="auto">
          <a:xfrm>
            <a:off x="875420" y="5157789"/>
            <a:ext cx="1828800" cy="433387"/>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double indirect</a:t>
            </a:r>
          </a:p>
        </p:txBody>
      </p:sp>
      <p:sp>
        <p:nvSpPr>
          <p:cNvPr id="225293" name="Rectangle 13"/>
          <p:cNvSpPr>
            <a:spLocks noChangeArrowheads="1"/>
          </p:cNvSpPr>
          <p:nvPr/>
        </p:nvSpPr>
        <p:spPr bwMode="auto">
          <a:xfrm>
            <a:off x="875420" y="5589588"/>
            <a:ext cx="1828800" cy="4302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triple indirect</a:t>
            </a:r>
          </a:p>
        </p:txBody>
      </p:sp>
      <p:grpSp>
        <p:nvGrpSpPr>
          <p:cNvPr id="225294" name="Group 14"/>
          <p:cNvGrpSpPr>
            <a:grpSpLocks/>
          </p:cNvGrpSpPr>
          <p:nvPr/>
        </p:nvGrpSpPr>
        <p:grpSpPr bwMode="auto">
          <a:xfrm>
            <a:off x="2359734" y="2924175"/>
            <a:ext cx="1624013" cy="1728788"/>
            <a:chOff x="1223" y="1842"/>
            <a:chExt cx="1023" cy="1089"/>
          </a:xfrm>
        </p:grpSpPr>
        <p:sp>
          <p:nvSpPr>
            <p:cNvPr id="225295" name="Rectangle 15"/>
            <p:cNvSpPr>
              <a:spLocks noChangeArrowheads="1"/>
            </p:cNvSpPr>
            <p:nvPr/>
          </p:nvSpPr>
          <p:spPr bwMode="auto">
            <a:xfrm>
              <a:off x="1701" y="1842"/>
              <a:ext cx="545"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225296" name="Rectangle 16"/>
            <p:cNvSpPr>
              <a:spLocks noChangeArrowheads="1"/>
            </p:cNvSpPr>
            <p:nvPr/>
          </p:nvSpPr>
          <p:spPr bwMode="auto">
            <a:xfrm>
              <a:off x="1701" y="2069"/>
              <a:ext cx="545"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225297" name="Rectangle 17"/>
            <p:cNvSpPr>
              <a:spLocks noChangeArrowheads="1"/>
            </p:cNvSpPr>
            <p:nvPr/>
          </p:nvSpPr>
          <p:spPr bwMode="auto">
            <a:xfrm>
              <a:off x="1701" y="2750"/>
              <a:ext cx="545"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225298" name="Line 18"/>
            <p:cNvSpPr>
              <a:spLocks noChangeShapeType="1"/>
            </p:cNvSpPr>
            <p:nvPr/>
          </p:nvSpPr>
          <p:spPr bwMode="auto">
            <a:xfrm>
              <a:off x="1339" y="1933"/>
              <a:ext cx="362"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299" name="Line 19"/>
            <p:cNvSpPr>
              <a:spLocks noChangeShapeType="1"/>
            </p:cNvSpPr>
            <p:nvPr/>
          </p:nvSpPr>
          <p:spPr bwMode="auto">
            <a:xfrm>
              <a:off x="1339" y="2160"/>
              <a:ext cx="362"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0" name="Line 20"/>
            <p:cNvSpPr>
              <a:spLocks noChangeShapeType="1"/>
            </p:cNvSpPr>
            <p:nvPr/>
          </p:nvSpPr>
          <p:spPr bwMode="auto">
            <a:xfrm>
              <a:off x="1339" y="2840"/>
              <a:ext cx="362"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1" name="Text Box 21"/>
            <p:cNvSpPr txBox="1">
              <a:spLocks noChangeArrowheads="1"/>
            </p:cNvSpPr>
            <p:nvPr/>
          </p:nvSpPr>
          <p:spPr bwMode="auto">
            <a:xfrm>
              <a:off x="1812" y="2377"/>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5302" name="Text Box 22"/>
            <p:cNvSpPr txBox="1">
              <a:spLocks noChangeArrowheads="1"/>
            </p:cNvSpPr>
            <p:nvPr/>
          </p:nvSpPr>
          <p:spPr bwMode="auto">
            <a:xfrm>
              <a:off x="1223" y="2387"/>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grpSp>
      <p:sp>
        <p:nvSpPr>
          <p:cNvPr id="225303" name="Line 23"/>
          <p:cNvSpPr>
            <a:spLocks noChangeShapeType="1"/>
          </p:cNvSpPr>
          <p:nvPr/>
        </p:nvSpPr>
        <p:spPr bwMode="auto">
          <a:xfrm>
            <a:off x="2615321" y="4941888"/>
            <a:ext cx="1584325"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304" name="Group 24"/>
          <p:cNvGrpSpPr>
            <a:grpSpLocks/>
          </p:cNvGrpSpPr>
          <p:nvPr/>
        </p:nvGrpSpPr>
        <p:grpSpPr bwMode="auto">
          <a:xfrm>
            <a:off x="4199645" y="4149725"/>
            <a:ext cx="1943100" cy="1079500"/>
            <a:chOff x="2472" y="2886"/>
            <a:chExt cx="1224" cy="680"/>
          </a:xfrm>
        </p:grpSpPr>
        <p:sp>
          <p:nvSpPr>
            <p:cNvPr id="225305" name="Rectangle 25"/>
            <p:cNvSpPr>
              <a:spLocks noChangeArrowheads="1"/>
            </p:cNvSpPr>
            <p:nvPr/>
          </p:nvSpPr>
          <p:spPr bwMode="auto">
            <a:xfrm>
              <a:off x="3151" y="2886"/>
              <a:ext cx="545"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225306" name="Rectangle 26"/>
            <p:cNvSpPr>
              <a:spLocks noChangeArrowheads="1"/>
            </p:cNvSpPr>
            <p:nvPr/>
          </p:nvSpPr>
          <p:spPr bwMode="auto">
            <a:xfrm>
              <a:off x="2472" y="2932"/>
              <a:ext cx="363" cy="589"/>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07" name="Rectangle 27"/>
            <p:cNvSpPr>
              <a:spLocks noChangeArrowheads="1"/>
            </p:cNvSpPr>
            <p:nvPr/>
          </p:nvSpPr>
          <p:spPr bwMode="auto">
            <a:xfrm>
              <a:off x="3128" y="3385"/>
              <a:ext cx="545"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225308" name="Line 28"/>
            <p:cNvSpPr>
              <a:spLocks noChangeShapeType="1"/>
            </p:cNvSpPr>
            <p:nvPr/>
          </p:nvSpPr>
          <p:spPr bwMode="auto">
            <a:xfrm>
              <a:off x="2766" y="3475"/>
              <a:ext cx="362"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09" name="Text Box 29"/>
            <p:cNvSpPr txBox="1">
              <a:spLocks noChangeArrowheads="1"/>
            </p:cNvSpPr>
            <p:nvPr/>
          </p:nvSpPr>
          <p:spPr bwMode="auto">
            <a:xfrm>
              <a:off x="3239" y="3113"/>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5310" name="Text Box 30"/>
            <p:cNvSpPr txBox="1">
              <a:spLocks noChangeArrowheads="1"/>
            </p:cNvSpPr>
            <p:nvPr/>
          </p:nvSpPr>
          <p:spPr bwMode="auto">
            <a:xfrm>
              <a:off x="2650" y="3123"/>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5311" name="Line 31"/>
            <p:cNvSpPr>
              <a:spLocks noChangeShapeType="1"/>
            </p:cNvSpPr>
            <p:nvPr/>
          </p:nvSpPr>
          <p:spPr bwMode="auto">
            <a:xfrm>
              <a:off x="2789" y="2977"/>
              <a:ext cx="362"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12" name="Line 32"/>
          <p:cNvSpPr>
            <a:spLocks noChangeShapeType="1"/>
          </p:cNvSpPr>
          <p:nvPr/>
        </p:nvSpPr>
        <p:spPr bwMode="auto">
          <a:xfrm>
            <a:off x="2615321" y="5373688"/>
            <a:ext cx="3744913"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25313" name="Group 33"/>
          <p:cNvGrpSpPr>
            <a:grpSpLocks/>
          </p:cNvGrpSpPr>
          <p:nvPr/>
        </p:nvGrpSpPr>
        <p:grpSpPr bwMode="auto">
          <a:xfrm>
            <a:off x="6358646" y="4221164"/>
            <a:ext cx="2809875" cy="2376487"/>
            <a:chOff x="3832" y="2795"/>
            <a:chExt cx="1770" cy="1497"/>
          </a:xfrm>
        </p:grpSpPr>
        <p:sp>
          <p:nvSpPr>
            <p:cNvPr id="225314" name="Rectangle 34"/>
            <p:cNvSpPr>
              <a:spLocks noChangeArrowheads="1"/>
            </p:cNvSpPr>
            <p:nvPr/>
          </p:nvSpPr>
          <p:spPr bwMode="auto">
            <a:xfrm>
              <a:off x="3832" y="3203"/>
              <a:ext cx="318" cy="59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5315" name="Group 35"/>
            <p:cNvGrpSpPr>
              <a:grpSpLocks/>
            </p:cNvGrpSpPr>
            <p:nvPr/>
          </p:nvGrpSpPr>
          <p:grpSpPr bwMode="auto">
            <a:xfrm>
              <a:off x="4378" y="2795"/>
              <a:ext cx="1224" cy="680"/>
              <a:chOff x="2472" y="2886"/>
              <a:chExt cx="1224" cy="680"/>
            </a:xfrm>
          </p:grpSpPr>
          <p:sp>
            <p:nvSpPr>
              <p:cNvPr id="225316" name="Rectangle 36"/>
              <p:cNvSpPr>
                <a:spLocks noChangeArrowheads="1"/>
              </p:cNvSpPr>
              <p:nvPr/>
            </p:nvSpPr>
            <p:spPr bwMode="auto">
              <a:xfrm>
                <a:off x="3151" y="2886"/>
                <a:ext cx="545"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225317" name="Rectangle 37"/>
              <p:cNvSpPr>
                <a:spLocks noChangeArrowheads="1"/>
              </p:cNvSpPr>
              <p:nvPr/>
            </p:nvSpPr>
            <p:spPr bwMode="auto">
              <a:xfrm>
                <a:off x="2472" y="2932"/>
                <a:ext cx="363" cy="589"/>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18" name="Rectangle 38"/>
              <p:cNvSpPr>
                <a:spLocks noChangeArrowheads="1"/>
              </p:cNvSpPr>
              <p:nvPr/>
            </p:nvSpPr>
            <p:spPr bwMode="auto">
              <a:xfrm>
                <a:off x="3128" y="3385"/>
                <a:ext cx="545"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225319" name="Line 39"/>
              <p:cNvSpPr>
                <a:spLocks noChangeShapeType="1"/>
              </p:cNvSpPr>
              <p:nvPr/>
            </p:nvSpPr>
            <p:spPr bwMode="auto">
              <a:xfrm>
                <a:off x="2766" y="3475"/>
                <a:ext cx="362"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0" name="Text Box 40"/>
              <p:cNvSpPr txBox="1">
                <a:spLocks noChangeArrowheads="1"/>
              </p:cNvSpPr>
              <p:nvPr/>
            </p:nvSpPr>
            <p:spPr bwMode="auto">
              <a:xfrm>
                <a:off x="3239" y="3113"/>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5321" name="Text Box 41"/>
              <p:cNvSpPr txBox="1">
                <a:spLocks noChangeArrowheads="1"/>
              </p:cNvSpPr>
              <p:nvPr/>
            </p:nvSpPr>
            <p:spPr bwMode="auto">
              <a:xfrm>
                <a:off x="2650" y="3123"/>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5322" name="Line 42"/>
              <p:cNvSpPr>
                <a:spLocks noChangeShapeType="1"/>
              </p:cNvSpPr>
              <p:nvPr/>
            </p:nvSpPr>
            <p:spPr bwMode="auto">
              <a:xfrm>
                <a:off x="2789" y="2977"/>
                <a:ext cx="362"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5323" name="Group 43"/>
            <p:cNvGrpSpPr>
              <a:grpSpLocks/>
            </p:cNvGrpSpPr>
            <p:nvPr/>
          </p:nvGrpSpPr>
          <p:grpSpPr bwMode="auto">
            <a:xfrm>
              <a:off x="4377" y="3612"/>
              <a:ext cx="1224" cy="680"/>
              <a:chOff x="2472" y="2886"/>
              <a:chExt cx="1224" cy="680"/>
            </a:xfrm>
          </p:grpSpPr>
          <p:sp>
            <p:nvSpPr>
              <p:cNvPr id="225324" name="Rectangle 44"/>
              <p:cNvSpPr>
                <a:spLocks noChangeArrowheads="1"/>
              </p:cNvSpPr>
              <p:nvPr/>
            </p:nvSpPr>
            <p:spPr bwMode="auto">
              <a:xfrm>
                <a:off x="3151" y="2886"/>
                <a:ext cx="545"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225325" name="Rectangle 45"/>
              <p:cNvSpPr>
                <a:spLocks noChangeArrowheads="1"/>
              </p:cNvSpPr>
              <p:nvPr/>
            </p:nvSpPr>
            <p:spPr bwMode="auto">
              <a:xfrm>
                <a:off x="2472" y="2932"/>
                <a:ext cx="363" cy="589"/>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26" name="Rectangle 46"/>
              <p:cNvSpPr>
                <a:spLocks noChangeArrowheads="1"/>
              </p:cNvSpPr>
              <p:nvPr/>
            </p:nvSpPr>
            <p:spPr bwMode="auto">
              <a:xfrm>
                <a:off x="3128" y="3385"/>
                <a:ext cx="545" cy="181"/>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data</a:t>
                </a:r>
              </a:p>
            </p:txBody>
          </p:sp>
          <p:sp>
            <p:nvSpPr>
              <p:cNvPr id="225327" name="Line 47"/>
              <p:cNvSpPr>
                <a:spLocks noChangeShapeType="1"/>
              </p:cNvSpPr>
              <p:nvPr/>
            </p:nvSpPr>
            <p:spPr bwMode="auto">
              <a:xfrm>
                <a:off x="2766" y="3475"/>
                <a:ext cx="362"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28" name="Text Box 48"/>
              <p:cNvSpPr txBox="1">
                <a:spLocks noChangeArrowheads="1"/>
              </p:cNvSpPr>
              <p:nvPr/>
            </p:nvSpPr>
            <p:spPr bwMode="auto">
              <a:xfrm>
                <a:off x="3239" y="3113"/>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dirty="0">
                    <a:sym typeface="Symbol" pitchFamily="18" charset="2"/>
                  </a:rPr>
                  <a:t></a:t>
                </a:r>
              </a:p>
            </p:txBody>
          </p:sp>
          <p:sp>
            <p:nvSpPr>
              <p:cNvPr id="225329" name="Text Box 49"/>
              <p:cNvSpPr txBox="1">
                <a:spLocks noChangeArrowheads="1"/>
              </p:cNvSpPr>
              <p:nvPr/>
            </p:nvSpPr>
            <p:spPr bwMode="auto">
              <a:xfrm>
                <a:off x="2650" y="3123"/>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sp>
            <p:nvSpPr>
              <p:cNvPr id="225330" name="Line 50"/>
              <p:cNvSpPr>
                <a:spLocks noChangeShapeType="1"/>
              </p:cNvSpPr>
              <p:nvPr/>
            </p:nvSpPr>
            <p:spPr bwMode="auto">
              <a:xfrm>
                <a:off x="2789" y="2977"/>
                <a:ext cx="362"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331" name="Line 51"/>
            <p:cNvSpPr>
              <a:spLocks noChangeShapeType="1"/>
            </p:cNvSpPr>
            <p:nvPr/>
          </p:nvSpPr>
          <p:spPr bwMode="auto">
            <a:xfrm>
              <a:off x="4059" y="3294"/>
              <a:ext cx="318"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32" name="Line 52"/>
            <p:cNvSpPr>
              <a:spLocks noChangeShapeType="1"/>
            </p:cNvSpPr>
            <p:nvPr/>
          </p:nvSpPr>
          <p:spPr bwMode="auto">
            <a:xfrm>
              <a:off x="4059" y="3748"/>
              <a:ext cx="318" cy="0"/>
            </a:xfrm>
            <a:prstGeom prst="line">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33" name="Text Box 53"/>
            <p:cNvSpPr txBox="1">
              <a:spLocks noChangeArrowheads="1"/>
            </p:cNvSpPr>
            <p:nvPr/>
          </p:nvSpPr>
          <p:spPr bwMode="auto">
            <a:xfrm>
              <a:off x="3944" y="3375"/>
              <a:ext cx="388"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800">
                  <a:sym typeface="Symbol" pitchFamily="18" charset="2"/>
                </a:rPr>
                <a:t></a:t>
              </a:r>
            </a:p>
          </p:txBody>
        </p:sp>
      </p:grpSp>
      <p:sp>
        <p:nvSpPr>
          <p:cNvPr id="2" name="矩形 1"/>
          <p:cNvSpPr/>
          <p:nvPr/>
        </p:nvSpPr>
        <p:spPr bwMode="auto">
          <a:xfrm>
            <a:off x="4219895" y="998730"/>
            <a:ext cx="7726755" cy="2722564"/>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dirty="0"/>
              <a:t>Block size: 1KB</a:t>
            </a:r>
          </a:p>
          <a:p>
            <a:r>
              <a:rPr lang="en-US" altLang="zh-CN" dirty="0"/>
              <a:t>Direct block pointer:  12</a:t>
            </a:r>
          </a:p>
          <a:p>
            <a:r>
              <a:rPr lang="en-US" altLang="zh-CN" dirty="0"/>
              <a:t>One block pointer occupies 4 bytes</a:t>
            </a:r>
          </a:p>
          <a:p>
            <a:r>
              <a:rPr lang="en-US" altLang="zh-CN" dirty="0"/>
              <a:t>Answer the following questions:</a:t>
            </a:r>
          </a:p>
          <a:p>
            <a:r>
              <a:rPr lang="en-US" altLang="zh-CN" dirty="0"/>
              <a:t>(1) How many blocks can a file have at most?</a:t>
            </a:r>
          </a:p>
          <a:p>
            <a:r>
              <a:rPr lang="en-US" altLang="zh-CN" dirty="0"/>
              <a:t>(2)  To read 255667</a:t>
            </a:r>
            <a:r>
              <a:rPr lang="en-US" altLang="zh-CN" baseline="30000" dirty="0"/>
              <a:t>th</a:t>
            </a:r>
            <a:r>
              <a:rPr lang="en-US" altLang="zh-CN" dirty="0"/>
              <a:t>  byte in the file, how many I/O operations are needed? </a:t>
            </a:r>
            <a:r>
              <a:rPr lang="en-US" altLang="zh-CN" kern="0" dirty="0"/>
              <a:t>(assuming </a:t>
            </a:r>
            <a:r>
              <a:rPr lang="en-US" altLang="zh-CN" kern="0" dirty="0" err="1"/>
              <a:t>inode</a:t>
            </a:r>
            <a:r>
              <a:rPr lang="en-US" altLang="zh-CN" kern="0" dirty="0"/>
              <a:t> is in memory)</a:t>
            </a:r>
            <a:endParaRPr lang="zh-CN" altLang="en-US" dirty="0"/>
          </a:p>
        </p:txBody>
      </p:sp>
      <p:grpSp>
        <p:nvGrpSpPr>
          <p:cNvPr id="3" name="组合 2"/>
          <p:cNvGrpSpPr/>
          <p:nvPr/>
        </p:nvGrpSpPr>
        <p:grpSpPr>
          <a:xfrm>
            <a:off x="2604956" y="5454225"/>
            <a:ext cx="2835315" cy="1288258"/>
            <a:chOff x="2186735" y="5454225"/>
            <a:chExt cx="2835315" cy="1288258"/>
          </a:xfrm>
        </p:grpSpPr>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5236" y="5454225"/>
              <a:ext cx="1246814" cy="1288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8" name="肘形连接符 57"/>
            <p:cNvCxnSpPr/>
            <p:nvPr/>
          </p:nvCxnSpPr>
          <p:spPr bwMode="auto">
            <a:xfrm>
              <a:off x="2186735" y="5823330"/>
              <a:ext cx="1584000" cy="252000"/>
            </a:xfrm>
            <a:prstGeom prst="bentConnector3">
              <a:avLst>
                <a:gd name="adj1" fmla="val 50000"/>
              </a:avLst>
            </a:prstGeom>
            <a:noFill/>
            <a:ln w="952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282"/>
                                        </p:tgtEl>
                                        <p:attrNameLst>
                                          <p:attrName>style.visibility</p:attrName>
                                        </p:attrNameLst>
                                      </p:cBhvr>
                                      <p:to>
                                        <p:strVal val="visible"/>
                                      </p:to>
                                    </p:set>
                                    <p:animEffect transition="in" filter="wipe(up)">
                                      <p:cBhvr>
                                        <p:cTn id="7" dur="500"/>
                                        <p:tgtEl>
                                          <p:spTgt spid="225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5284"/>
                                        </p:tgtEl>
                                        <p:attrNameLst>
                                          <p:attrName>style.visibility</p:attrName>
                                        </p:attrNameLst>
                                      </p:cBhvr>
                                      <p:to>
                                        <p:strVal val="visible"/>
                                      </p:to>
                                    </p:set>
                                    <p:animEffect transition="in" filter="wipe(up)">
                                      <p:cBhvr>
                                        <p:cTn id="12" dur="500"/>
                                        <p:tgtEl>
                                          <p:spTgt spid="2252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5290"/>
                                        </p:tgtEl>
                                        <p:attrNameLst>
                                          <p:attrName>style.visibility</p:attrName>
                                        </p:attrNameLst>
                                      </p:cBhvr>
                                      <p:to>
                                        <p:strVal val="visible"/>
                                      </p:to>
                                    </p:set>
                                    <p:animEffect transition="in" filter="wipe(up)">
                                      <p:cBhvr>
                                        <p:cTn id="17" dur="500"/>
                                        <p:tgtEl>
                                          <p:spTgt spid="2252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5294"/>
                                        </p:tgtEl>
                                        <p:attrNameLst>
                                          <p:attrName>style.visibility</p:attrName>
                                        </p:attrNameLst>
                                      </p:cBhvr>
                                      <p:to>
                                        <p:strVal val="visible"/>
                                      </p:to>
                                    </p:set>
                                    <p:animEffect transition="in" filter="wipe(left)">
                                      <p:cBhvr>
                                        <p:cTn id="22" dur="500"/>
                                        <p:tgtEl>
                                          <p:spTgt spid="2252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291"/>
                                        </p:tgtEl>
                                        <p:attrNameLst>
                                          <p:attrName>style.visibility</p:attrName>
                                        </p:attrNameLst>
                                      </p:cBhvr>
                                      <p:to>
                                        <p:strVal val="visible"/>
                                      </p:to>
                                    </p:set>
                                    <p:animEffect transition="in" filter="wipe(left)">
                                      <p:cBhvr>
                                        <p:cTn id="27" dur="500"/>
                                        <p:tgtEl>
                                          <p:spTgt spid="2252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5303"/>
                                        </p:tgtEl>
                                        <p:attrNameLst>
                                          <p:attrName>style.visibility</p:attrName>
                                        </p:attrNameLst>
                                      </p:cBhvr>
                                      <p:to>
                                        <p:strVal val="visible"/>
                                      </p:to>
                                    </p:set>
                                    <p:animEffect transition="in" filter="wipe(left)">
                                      <p:cBhvr>
                                        <p:cTn id="32" dur="500"/>
                                        <p:tgtEl>
                                          <p:spTgt spid="225303"/>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25304"/>
                                        </p:tgtEl>
                                        <p:attrNameLst>
                                          <p:attrName>style.visibility</p:attrName>
                                        </p:attrNameLst>
                                      </p:cBhvr>
                                      <p:to>
                                        <p:strVal val="visible"/>
                                      </p:to>
                                    </p:set>
                                    <p:animEffect transition="in" filter="wipe(left)">
                                      <p:cBhvr>
                                        <p:cTn id="36" dur="500"/>
                                        <p:tgtEl>
                                          <p:spTgt spid="22530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5292"/>
                                        </p:tgtEl>
                                        <p:attrNameLst>
                                          <p:attrName>style.visibility</p:attrName>
                                        </p:attrNameLst>
                                      </p:cBhvr>
                                      <p:to>
                                        <p:strVal val="visible"/>
                                      </p:to>
                                    </p:set>
                                    <p:animEffect transition="in" filter="wipe(left)">
                                      <p:cBhvr>
                                        <p:cTn id="41" dur="500"/>
                                        <p:tgtEl>
                                          <p:spTgt spid="22529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25312"/>
                                        </p:tgtEl>
                                        <p:attrNameLst>
                                          <p:attrName>style.visibility</p:attrName>
                                        </p:attrNameLst>
                                      </p:cBhvr>
                                      <p:to>
                                        <p:strVal val="visible"/>
                                      </p:to>
                                    </p:set>
                                    <p:animEffect transition="in" filter="wipe(left)">
                                      <p:cBhvr>
                                        <p:cTn id="46" dur="500"/>
                                        <p:tgtEl>
                                          <p:spTgt spid="225312"/>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225313"/>
                                        </p:tgtEl>
                                        <p:attrNameLst>
                                          <p:attrName>style.visibility</p:attrName>
                                        </p:attrNameLst>
                                      </p:cBhvr>
                                      <p:to>
                                        <p:strVal val="visible"/>
                                      </p:to>
                                    </p:set>
                                    <p:animEffect transition="in" filter="wipe(left)">
                                      <p:cBhvr>
                                        <p:cTn id="50" dur="500"/>
                                        <p:tgtEl>
                                          <p:spTgt spid="2253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25293"/>
                                        </p:tgtEl>
                                        <p:attrNameLst>
                                          <p:attrName>style.visibility</p:attrName>
                                        </p:attrNameLst>
                                      </p:cBhvr>
                                      <p:to>
                                        <p:strVal val="visible"/>
                                      </p:to>
                                    </p:set>
                                    <p:animEffect transition="in" filter="wipe(left)">
                                      <p:cBhvr>
                                        <p:cTn id="55" dur="500"/>
                                        <p:tgtEl>
                                          <p:spTgt spid="22529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nimBg="1"/>
      <p:bldP spid="225290" grpId="0" animBg="1" autoUpdateAnimBg="0"/>
      <p:bldP spid="225291" grpId="0" animBg="1" autoUpdateAnimBg="0"/>
      <p:bldP spid="225292" grpId="0" animBg="1" autoUpdateAnimBg="0"/>
      <p:bldP spid="225293" grpId="0" animBg="1" autoUpdateAnimBg="0"/>
      <p:bldP spid="225303" grpId="0" animBg="1"/>
      <p:bldP spid="225312" grpId="0"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Answer </a:t>
            </a:r>
            <a:endParaRPr lang="zh-CN" altLang="en-US" dirty="0"/>
          </a:p>
        </p:txBody>
      </p:sp>
      <p:sp>
        <p:nvSpPr>
          <p:cNvPr id="3" name="内容占位符 2"/>
          <p:cNvSpPr>
            <a:spLocks noGrp="1"/>
          </p:cNvSpPr>
          <p:nvPr>
            <p:ph idx="1"/>
          </p:nvPr>
        </p:nvSpPr>
        <p:spPr/>
        <p:txBody>
          <a:bodyPr>
            <a:normAutofit/>
          </a:bodyPr>
          <a:lstStyle/>
          <a:p>
            <a:pPr marL="0" indent="0">
              <a:spcBef>
                <a:spcPct val="0"/>
              </a:spcBef>
              <a:buClrTx/>
              <a:buSzTx/>
              <a:buNone/>
            </a:pPr>
            <a:r>
              <a:rPr lang="zh-CN" altLang="en-US" sz="2400" dirty="0"/>
              <a:t>每个索引块可以存放</a:t>
            </a:r>
            <a:r>
              <a:rPr lang="en-US" altLang="zh-CN" sz="2400" dirty="0"/>
              <a:t>1024/4=256</a:t>
            </a:r>
            <a:r>
              <a:rPr lang="zh-CN" altLang="en-US" sz="2400" dirty="0"/>
              <a:t>个块号。</a:t>
            </a:r>
            <a:endParaRPr lang="en-US" altLang="zh-CN" sz="2400" dirty="0"/>
          </a:p>
          <a:p>
            <a:pPr marL="0" indent="0">
              <a:buNone/>
            </a:pPr>
            <a:r>
              <a:rPr lang="en-US" altLang="zh-CN" sz="2400" dirty="0"/>
              <a:t>(1) How many blocks can a file have at most?</a:t>
            </a:r>
          </a:p>
          <a:p>
            <a:pPr marL="0" indent="0">
              <a:buNone/>
            </a:pPr>
            <a:r>
              <a:rPr lang="en-US" altLang="zh-CN" sz="2400" dirty="0"/>
              <a:t>     </a:t>
            </a:r>
            <a:endParaRPr lang="zh-CN" altLang="en-US" sz="2400" dirty="0"/>
          </a:p>
          <a:p>
            <a:pPr marL="0" indent="0">
              <a:buNone/>
            </a:pPr>
            <a:endParaRPr lang="en-US" altLang="zh-CN" sz="2400" dirty="0"/>
          </a:p>
          <a:p>
            <a:pPr marL="0" indent="0">
              <a:buNone/>
            </a:pPr>
            <a:r>
              <a:rPr lang="en-US" altLang="zh-CN" sz="2400" dirty="0"/>
              <a:t>(2)  To read 255667</a:t>
            </a:r>
            <a:r>
              <a:rPr lang="en-US" altLang="zh-CN" sz="2400" baseline="30000" dirty="0"/>
              <a:t>th</a:t>
            </a:r>
            <a:r>
              <a:rPr lang="en-US" altLang="zh-CN" sz="2400" dirty="0"/>
              <a:t>  byte in the file, how many I/O operations are needed? </a:t>
            </a:r>
          </a:p>
          <a:p>
            <a:pPr marL="0" indent="0">
              <a:buNone/>
            </a:pPr>
            <a:r>
              <a:rPr lang="en-US" altLang="zh-CN" sz="2400" dirty="0"/>
              <a:t>      </a:t>
            </a:r>
            <a:endParaRPr lang="zh-CN" altLang="en-US" sz="2400" dirty="0"/>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34</a:t>
            </a:fld>
            <a:endParaRPr lang="en-US" altLang="zh-CN"/>
          </a:p>
        </p:txBody>
      </p:sp>
    </p:spTree>
    <p:extLst>
      <p:ext uri="{BB962C8B-B14F-4D97-AF65-F5344CB8AC3E}">
        <p14:creationId xmlns:p14="http://schemas.microsoft.com/office/powerpoint/2010/main" val="255088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3ED2B1-5782-EA38-40CC-E73643C40C15}"/>
              </a:ext>
            </a:extLst>
          </p:cNvPr>
          <p:cNvSpPr>
            <a:spLocks noGrp="1"/>
          </p:cNvSpPr>
          <p:nvPr>
            <p:ph type="title"/>
          </p:nvPr>
        </p:nvSpPr>
        <p:spPr/>
        <p:txBody>
          <a:bodyPr/>
          <a:lstStyle/>
          <a:p>
            <a:r>
              <a:rPr lang="en-US" altLang="zh-CN" dirty="0"/>
              <a:t>Exercise 1 </a:t>
            </a:r>
            <a:endParaRPr lang="zh-CN" altLang="en-US" dirty="0"/>
          </a:p>
        </p:txBody>
      </p:sp>
      <p:sp>
        <p:nvSpPr>
          <p:cNvPr id="3" name="内容占位符 2">
            <a:extLst>
              <a:ext uri="{FF2B5EF4-FFF2-40B4-BE49-F238E27FC236}">
                <a16:creationId xmlns:a16="http://schemas.microsoft.com/office/drawing/2014/main" id="{58018F8C-56CC-7CD6-8EEE-5B2EE8A9E4DB}"/>
              </a:ext>
            </a:extLst>
          </p:cNvPr>
          <p:cNvSpPr>
            <a:spLocks noGrp="1"/>
          </p:cNvSpPr>
          <p:nvPr>
            <p:ph idx="1"/>
          </p:nvPr>
        </p:nvSpPr>
        <p:spPr/>
        <p:txBody>
          <a:bodyPr/>
          <a:lstStyle/>
          <a:p>
            <a:pPr marL="0" indent="0" algn="just">
              <a:spcBef>
                <a:spcPts val="600"/>
              </a:spcBef>
              <a:buNone/>
            </a:pPr>
            <a:r>
              <a:rPr lang="en-US" altLang="zh-CN" sz="2400" kern="100" dirty="0">
                <a:effectLst/>
                <a:latin typeface="Times New Roman" panose="02020603050405020304" pitchFamily="18" charset="0"/>
                <a:ea typeface="宋体" panose="02010600030101010101" pitchFamily="2" charset="-122"/>
              </a:rPr>
              <a:t>      A file system uses 4096-byte physical blocks. Each file has a directory entry giving the file name and its location. </a:t>
            </a:r>
            <a:endParaRPr lang="zh-CN" altLang="zh-CN" sz="2400" kern="100" dirty="0">
              <a:effectLst/>
              <a:latin typeface="Times New Roman" panose="02020603050405020304" pitchFamily="18" charset="0"/>
              <a:ea typeface="宋体" panose="02010600030101010101" pitchFamily="2" charset="-122"/>
            </a:endParaRPr>
          </a:p>
          <a:p>
            <a:pPr marL="0" indent="0" algn="just">
              <a:spcBef>
                <a:spcPts val="600"/>
              </a:spcBef>
              <a:buNone/>
            </a:pPr>
            <a:r>
              <a:rPr lang="en-US" altLang="zh-CN" sz="2400" kern="100" dirty="0">
                <a:effectLst/>
                <a:latin typeface="Times New Roman" panose="02020603050405020304" pitchFamily="18" charset="0"/>
                <a:ea typeface="宋体" panose="02010600030101010101" pitchFamily="2" charset="-122"/>
              </a:rPr>
              <a:t>      For contiguous file and linked file, the location consists of the first block, length of the file, and last block position. For indexed file, the location refers to the index block (Assume a file has only one index block). </a:t>
            </a:r>
            <a:endParaRPr lang="zh-CN" altLang="zh-CN" sz="2400" kern="100" dirty="0">
              <a:effectLst/>
              <a:latin typeface="Times New Roman" panose="02020603050405020304" pitchFamily="18" charset="0"/>
              <a:ea typeface="宋体" panose="02010600030101010101" pitchFamily="2" charset="-122"/>
            </a:endParaRPr>
          </a:p>
          <a:p>
            <a:pPr marL="0" indent="0" algn="just">
              <a:spcBef>
                <a:spcPts val="600"/>
              </a:spcBef>
              <a:buNone/>
            </a:pPr>
            <a:r>
              <a:rPr lang="en-US" altLang="zh-CN" sz="2400" kern="100" dirty="0">
                <a:effectLst/>
                <a:latin typeface="Times New Roman" panose="02020603050405020304" pitchFamily="18" charset="0"/>
                <a:ea typeface="宋体" panose="02010600030101010101" pitchFamily="2" charset="-122"/>
              </a:rPr>
              <a:t>      Assume that the directory entry, the index block for index file, and the last physical block read is already in main memory. </a:t>
            </a:r>
            <a:endParaRPr lang="zh-CN" altLang="zh-CN" sz="2400" kern="100" dirty="0">
              <a:effectLst/>
              <a:latin typeface="Times New Roman" panose="02020603050405020304" pitchFamily="18" charset="0"/>
              <a:ea typeface="宋体" panose="02010600030101010101" pitchFamily="2" charset="-122"/>
            </a:endParaRPr>
          </a:p>
          <a:p>
            <a:pPr marL="0" indent="0" algn="just">
              <a:spcBef>
                <a:spcPts val="600"/>
              </a:spcBef>
              <a:buNone/>
            </a:pPr>
            <a:r>
              <a:rPr lang="en-US" altLang="zh-CN" sz="2400" b="1" kern="100" dirty="0">
                <a:effectLst/>
                <a:latin typeface="Times New Roman" panose="02020603050405020304" pitchFamily="18" charset="0"/>
                <a:ea typeface="宋体" panose="02010600030101010101" pitchFamily="2" charset="-122"/>
              </a:rPr>
              <a:t>      Explain how to locate the disk block to be read, and</a:t>
            </a:r>
            <a:r>
              <a:rPr lang="en-US" altLang="zh-CN" sz="2400" kern="100" dirty="0">
                <a:effectLst/>
                <a:latin typeface="Times New Roman" panose="02020603050405020304" pitchFamily="18" charset="0"/>
                <a:ea typeface="宋体" panose="02010600030101010101" pitchFamily="2" charset="-122"/>
              </a:rPr>
              <a:t> how many physical blocks must be read to access the specified block (including the reading of the specified block) on a system using contiguous allocation, linked allocation, and indexed allocation.</a:t>
            </a:r>
          </a:p>
          <a:p>
            <a:pPr marL="0" indent="0" algn="just">
              <a:spcBef>
                <a:spcPts val="600"/>
              </a:spcBef>
              <a:buNone/>
            </a:pPr>
            <a:r>
              <a:rPr lang="en-US" altLang="zh-CN" sz="2400" kern="100" dirty="0">
                <a:solidFill>
                  <a:srgbClr val="FF0000"/>
                </a:solidFill>
                <a:ea typeface="宋体" panose="02010600030101010101" pitchFamily="2" charset="-122"/>
              </a:rPr>
              <a:t>(Assume block numbers start with 1.)</a:t>
            </a:r>
            <a:endParaRPr lang="zh-CN" altLang="zh-CN" sz="2400" kern="100" dirty="0">
              <a:solidFill>
                <a:srgbClr val="FF0000"/>
              </a:solidFill>
              <a:effectLst/>
              <a:latin typeface="Times New Roman" panose="02020603050405020304" pitchFamily="18" charset="0"/>
              <a:ea typeface="宋体" panose="02010600030101010101" pitchFamily="2" charset="-122"/>
            </a:endParaRPr>
          </a:p>
          <a:p>
            <a:pPr marL="0" indent="0" algn="just">
              <a:spcBef>
                <a:spcPts val="600"/>
              </a:spcBef>
              <a:buNone/>
            </a:pPr>
            <a:r>
              <a:rPr lang="en-US" altLang="zh-CN" sz="2400" kern="100" dirty="0">
                <a:effectLst/>
                <a:latin typeface="Times New Roman" panose="02020603050405020304" pitchFamily="18" charset="0"/>
                <a:ea typeface="宋体" panose="02010600030101010101" pitchFamily="2" charset="-122"/>
              </a:rPr>
              <a:t>(1) Assume the last block read is 100, and the block to be read is 80.  </a:t>
            </a:r>
            <a:endParaRPr lang="zh-CN" altLang="zh-CN" sz="2400" kern="100" dirty="0">
              <a:effectLst/>
              <a:latin typeface="Times New Roman" panose="02020603050405020304" pitchFamily="18" charset="0"/>
              <a:ea typeface="宋体" panose="02010600030101010101" pitchFamily="2" charset="-122"/>
            </a:endParaRPr>
          </a:p>
          <a:p>
            <a:pPr marL="0" indent="0" algn="just">
              <a:spcBef>
                <a:spcPts val="600"/>
              </a:spcBef>
              <a:buNone/>
            </a:pPr>
            <a:r>
              <a:rPr lang="en-US" altLang="zh-CN" sz="2400" kern="100" dirty="0">
                <a:effectLst/>
                <a:latin typeface="Times New Roman" panose="02020603050405020304" pitchFamily="18" charset="0"/>
                <a:ea typeface="宋体" panose="02010600030101010101" pitchFamily="2" charset="-122"/>
              </a:rPr>
              <a:t>(2) Assume the last block read is 120, and the block to be read is 188.</a:t>
            </a:r>
            <a:endParaRPr lang="zh-CN" altLang="en-US" dirty="0"/>
          </a:p>
        </p:txBody>
      </p:sp>
      <p:sp>
        <p:nvSpPr>
          <p:cNvPr id="4" name="灯片编号占位符 3">
            <a:extLst>
              <a:ext uri="{FF2B5EF4-FFF2-40B4-BE49-F238E27FC236}">
                <a16:creationId xmlns:a16="http://schemas.microsoft.com/office/drawing/2014/main" id="{1A258EA8-3CF2-B860-69A9-2CC81F729A07}"/>
              </a:ext>
            </a:extLst>
          </p:cNvPr>
          <p:cNvSpPr>
            <a:spLocks noGrp="1"/>
          </p:cNvSpPr>
          <p:nvPr>
            <p:ph type="sldNum" sz="quarter" idx="10"/>
          </p:nvPr>
        </p:nvSpPr>
        <p:spPr/>
        <p:txBody>
          <a:bodyPr/>
          <a:lstStyle/>
          <a:p>
            <a:fld id="{E66D2CC7-F4CF-4117-A897-807AC786776F}" type="slidenum">
              <a:rPr lang="en-US" altLang="zh-CN" smtClean="0"/>
              <a:pPr/>
              <a:t>35</a:t>
            </a:fld>
            <a:endParaRPr lang="en-US" altLang="zh-CN"/>
          </a:p>
        </p:txBody>
      </p:sp>
    </p:spTree>
    <p:extLst>
      <p:ext uri="{BB962C8B-B14F-4D97-AF65-F5344CB8AC3E}">
        <p14:creationId xmlns:p14="http://schemas.microsoft.com/office/powerpoint/2010/main" val="2456285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C6384-D480-F522-27BE-A80B72175833}"/>
              </a:ext>
            </a:extLst>
          </p:cNvPr>
          <p:cNvSpPr>
            <a:spLocks noGrp="1"/>
          </p:cNvSpPr>
          <p:nvPr>
            <p:ph type="title"/>
          </p:nvPr>
        </p:nvSpPr>
        <p:spPr/>
        <p:txBody>
          <a:bodyPr/>
          <a:lstStyle/>
          <a:p>
            <a:r>
              <a:rPr lang="en-US" altLang="zh-CN" dirty="0"/>
              <a:t>Answer </a:t>
            </a:r>
            <a:endParaRPr lang="zh-CN" altLang="en-US" dirty="0"/>
          </a:p>
        </p:txBody>
      </p:sp>
      <p:sp>
        <p:nvSpPr>
          <p:cNvPr id="3" name="内容占位符 2">
            <a:extLst>
              <a:ext uri="{FF2B5EF4-FFF2-40B4-BE49-F238E27FC236}">
                <a16:creationId xmlns:a16="http://schemas.microsoft.com/office/drawing/2014/main" id="{DE7A3C63-FD05-86AD-BC5B-02FE0EF1093B}"/>
              </a:ext>
            </a:extLst>
          </p:cNvPr>
          <p:cNvSpPr>
            <a:spLocks noGrp="1"/>
          </p:cNvSpPr>
          <p:nvPr>
            <p:ph idx="1"/>
          </p:nvPr>
        </p:nvSpPr>
        <p:spPr/>
        <p:txBody>
          <a:bodyPr/>
          <a:lstStyle/>
          <a:p>
            <a:pPr marL="0" indent="0" algn="just">
              <a:buNone/>
            </a:pPr>
            <a:r>
              <a:rPr lang="en-US" altLang="zh-CN" sz="2800" kern="100" dirty="0">
                <a:effectLst/>
                <a:latin typeface="Times New Roman" panose="02020603050405020304" pitchFamily="18" charset="0"/>
                <a:ea typeface="宋体" panose="02010600030101010101" pitchFamily="2" charset="-122"/>
              </a:rPr>
              <a:t>(1) Assume the last block read is 100, and the block to be read is 80.  </a:t>
            </a:r>
          </a:p>
          <a:p>
            <a:pPr marL="400050" lvl="1" indent="0" algn="just">
              <a:buNone/>
            </a:pPr>
            <a:r>
              <a:rPr lang="en-US" altLang="zh-CN" sz="2800" b="1" dirty="0">
                <a:effectLst/>
                <a:latin typeface="Times New Roman" panose="02020603050405020304" pitchFamily="18" charset="0"/>
                <a:ea typeface="等线" panose="02010600030101010101" pitchFamily="2" charset="-122"/>
              </a:rPr>
              <a:t>contiguous allocation: </a:t>
            </a:r>
          </a:p>
          <a:p>
            <a:pPr marL="400050" lvl="1" indent="0" algn="just">
              <a:buNone/>
            </a:pPr>
            <a:r>
              <a:rPr lang="en-US" altLang="zh-CN" sz="2800" b="1" dirty="0">
                <a:effectLst/>
                <a:latin typeface="Times New Roman" panose="02020603050405020304" pitchFamily="18" charset="0"/>
                <a:ea typeface="等线" panose="02010600030101010101" pitchFamily="2" charset="-122"/>
              </a:rPr>
              <a:t>linked allocation: </a:t>
            </a:r>
            <a:endParaRPr lang="en-US" altLang="zh-CN" sz="2800" dirty="0">
              <a:ea typeface="等线" panose="02010600030101010101" pitchFamily="2" charset="-122"/>
            </a:endParaRPr>
          </a:p>
          <a:p>
            <a:pPr marL="400050" lvl="1" indent="0" algn="just">
              <a:buNone/>
            </a:pPr>
            <a:r>
              <a:rPr lang="en-US" altLang="zh-CN" sz="2800" b="1" dirty="0">
                <a:effectLst/>
                <a:latin typeface="Times New Roman" panose="02020603050405020304" pitchFamily="18" charset="0"/>
                <a:ea typeface="等线" panose="02010600030101010101" pitchFamily="2" charset="-122"/>
              </a:rPr>
              <a:t>indexed allocation: </a:t>
            </a:r>
          </a:p>
          <a:p>
            <a:pPr marL="400050" lvl="1" indent="0" algn="just">
              <a:buNone/>
            </a:pPr>
            <a:endParaRPr lang="zh-CN" altLang="zh-CN" sz="2800" kern="100" dirty="0">
              <a:effectLst/>
              <a:latin typeface="Times New Roman" panose="02020603050405020304" pitchFamily="18" charset="0"/>
              <a:ea typeface="宋体" panose="02010600030101010101" pitchFamily="2" charset="-122"/>
            </a:endParaRPr>
          </a:p>
          <a:p>
            <a:pPr marL="0" indent="0" algn="just">
              <a:buNone/>
            </a:pPr>
            <a:r>
              <a:rPr lang="en-US" altLang="zh-CN" sz="2800" kern="100" dirty="0">
                <a:effectLst/>
                <a:latin typeface="Times New Roman" panose="02020603050405020304" pitchFamily="18" charset="0"/>
                <a:ea typeface="宋体" panose="02010600030101010101" pitchFamily="2" charset="-122"/>
              </a:rPr>
              <a:t>(2) Assume the last block read is 120, and the block to be read is 188. </a:t>
            </a:r>
          </a:p>
          <a:p>
            <a:pPr marL="400050" lvl="1" indent="0" algn="just">
              <a:buNone/>
            </a:pPr>
            <a:r>
              <a:rPr lang="en-US" altLang="zh-CN" sz="2800" b="1" dirty="0">
                <a:effectLst/>
                <a:latin typeface="Times New Roman" panose="02020603050405020304" pitchFamily="18" charset="0"/>
                <a:ea typeface="等线" panose="02010600030101010101" pitchFamily="2" charset="-122"/>
              </a:rPr>
              <a:t>contiguous allocation: </a:t>
            </a:r>
          </a:p>
          <a:p>
            <a:pPr marL="400050" lvl="1" indent="0" algn="just">
              <a:buNone/>
            </a:pPr>
            <a:r>
              <a:rPr lang="en-US" altLang="zh-CN" sz="2800" b="1" dirty="0">
                <a:effectLst/>
                <a:latin typeface="Times New Roman" panose="02020603050405020304" pitchFamily="18" charset="0"/>
                <a:ea typeface="等线" panose="02010600030101010101" pitchFamily="2" charset="-122"/>
              </a:rPr>
              <a:t>linked allocation: </a:t>
            </a:r>
            <a:endParaRPr lang="en-US" altLang="zh-CN" sz="2800" dirty="0">
              <a:ea typeface="等线" panose="02010600030101010101" pitchFamily="2" charset="-122"/>
            </a:endParaRPr>
          </a:p>
          <a:p>
            <a:pPr marL="400050" lvl="1" indent="0" algn="just">
              <a:buNone/>
            </a:pPr>
            <a:r>
              <a:rPr lang="en-US" altLang="zh-CN" sz="2800" b="1" dirty="0">
                <a:effectLst/>
                <a:latin typeface="Times New Roman" panose="02020603050405020304" pitchFamily="18" charset="0"/>
                <a:ea typeface="等线" panose="02010600030101010101" pitchFamily="2" charset="-122"/>
              </a:rPr>
              <a:t>indexed allocation: </a:t>
            </a:r>
            <a:endParaRPr lang="zh-CN" altLang="zh-CN" sz="2800" kern="100" dirty="0">
              <a:effectLst/>
              <a:latin typeface="Times New Roman" panose="02020603050405020304" pitchFamily="18" charset="0"/>
              <a:ea typeface="宋体" panose="02010600030101010101" pitchFamily="2" charset="-122"/>
            </a:endParaRPr>
          </a:p>
          <a:p>
            <a:pPr marL="0" indent="0" algn="just">
              <a:buNone/>
            </a:pPr>
            <a:endParaRPr lang="zh-CN" altLang="zh-CN" sz="2800" kern="100" dirty="0">
              <a:effectLst/>
              <a:latin typeface="Times New Roman" panose="02020603050405020304" pitchFamily="18" charset="0"/>
              <a:ea typeface="宋体" panose="02010600030101010101" pitchFamily="2" charset="-122"/>
            </a:endParaRPr>
          </a:p>
          <a:p>
            <a:endParaRPr lang="zh-CN" altLang="en-US" dirty="0"/>
          </a:p>
        </p:txBody>
      </p:sp>
      <p:sp>
        <p:nvSpPr>
          <p:cNvPr id="4" name="灯片编号占位符 3">
            <a:extLst>
              <a:ext uri="{FF2B5EF4-FFF2-40B4-BE49-F238E27FC236}">
                <a16:creationId xmlns:a16="http://schemas.microsoft.com/office/drawing/2014/main" id="{076BD85A-7ED6-C295-20F7-6172EF135363}"/>
              </a:ext>
            </a:extLst>
          </p:cNvPr>
          <p:cNvSpPr>
            <a:spLocks noGrp="1"/>
          </p:cNvSpPr>
          <p:nvPr>
            <p:ph type="sldNum" sz="quarter" idx="10"/>
          </p:nvPr>
        </p:nvSpPr>
        <p:spPr/>
        <p:txBody>
          <a:bodyPr/>
          <a:lstStyle/>
          <a:p>
            <a:fld id="{E66D2CC7-F4CF-4117-A897-807AC786776F}" type="slidenum">
              <a:rPr lang="en-US" altLang="zh-CN" smtClean="0"/>
              <a:pPr/>
              <a:t>36</a:t>
            </a:fld>
            <a:endParaRPr lang="en-US" altLang="zh-CN"/>
          </a:p>
        </p:txBody>
      </p:sp>
    </p:spTree>
    <p:extLst>
      <p:ext uri="{BB962C8B-B14F-4D97-AF65-F5344CB8AC3E}">
        <p14:creationId xmlns:p14="http://schemas.microsoft.com/office/powerpoint/2010/main" val="2831242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70375" y="2373122"/>
            <a:ext cx="4950550" cy="4161223"/>
            <a:chOff x="251520" y="2229149"/>
            <a:chExt cx="5462562" cy="4460974"/>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29149"/>
              <a:ext cx="5462562" cy="4460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70" y="6264315"/>
              <a:ext cx="619125" cy="23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 name="标题 1"/>
          <p:cNvSpPr>
            <a:spLocks noGrp="1"/>
          </p:cNvSpPr>
          <p:nvPr>
            <p:ph type="title"/>
          </p:nvPr>
        </p:nvSpPr>
        <p:spPr>
          <a:solidFill>
            <a:srgbClr val="002060"/>
          </a:solidFill>
        </p:spPr>
        <p:txBody>
          <a:bodyPr/>
          <a:lstStyle/>
          <a:p>
            <a:r>
              <a:rPr lang="en-US" altLang="zh-CN" dirty="0"/>
              <a:t>Exercise 2 </a:t>
            </a:r>
            <a:endParaRPr lang="zh-CN" altLang="en-US" dirty="0"/>
          </a:p>
        </p:txBody>
      </p:sp>
      <p:sp>
        <p:nvSpPr>
          <p:cNvPr id="3" name="内容占位符 2"/>
          <p:cNvSpPr>
            <a:spLocks noGrp="1"/>
          </p:cNvSpPr>
          <p:nvPr>
            <p:ph idx="1"/>
          </p:nvPr>
        </p:nvSpPr>
        <p:spPr>
          <a:xfrm>
            <a:off x="2585610" y="998730"/>
            <a:ext cx="9340790" cy="1710190"/>
          </a:xfrm>
          <a:solidFill>
            <a:srgbClr val="FFFF00"/>
          </a:solidFill>
        </p:spPr>
        <p:txBody>
          <a:bodyPr/>
          <a:lstStyle/>
          <a:p>
            <a:r>
              <a:rPr lang="en-US" altLang="zh-CN" sz="2400" dirty="0"/>
              <a:t>A file system, its allocation scheme is as follows</a:t>
            </a:r>
            <a:r>
              <a:rPr lang="zh-CN" altLang="en-US" sz="2400" dirty="0"/>
              <a:t>：</a:t>
            </a:r>
            <a:endParaRPr lang="en-US" altLang="zh-CN" sz="2400" dirty="0"/>
          </a:p>
          <a:p>
            <a:r>
              <a:rPr lang="en-US" altLang="zh-CN" sz="2400" dirty="0"/>
              <a:t>each file, only one block can be used as </a:t>
            </a:r>
            <a:r>
              <a:rPr lang="en-US" altLang="zh-CN" sz="2400" dirty="0" err="1"/>
              <a:t>inode</a:t>
            </a:r>
            <a:r>
              <a:rPr lang="en-US" altLang="zh-CN" sz="2400" dirty="0"/>
              <a:t>, in which, 10 block numbers can be hold at most, 7 point to data blocks and 3 Single indirect blocks. </a:t>
            </a:r>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37</a:t>
            </a:fld>
            <a:endParaRPr lang="en-US" altLang="zh-CN"/>
          </a:p>
        </p:txBody>
      </p:sp>
      <p:sp>
        <p:nvSpPr>
          <p:cNvPr id="8" name="内容占位符 2"/>
          <p:cNvSpPr txBox="1">
            <a:spLocks/>
          </p:cNvSpPr>
          <p:nvPr/>
        </p:nvSpPr>
        <p:spPr bwMode="auto">
          <a:xfrm>
            <a:off x="3575720" y="2663917"/>
            <a:ext cx="8350679" cy="1710190"/>
          </a:xfrm>
          <a:prstGeom prst="rect">
            <a:avLst/>
          </a:prstGeom>
          <a:solidFill>
            <a:srgbClr val="FFFF00"/>
          </a:solidFill>
          <a:ln>
            <a:noFill/>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fontAlgn="base">
              <a:spcBef>
                <a:spcPct val="20000"/>
              </a:spcBef>
              <a:spcAft>
                <a:spcPct val="0"/>
              </a:spcAft>
              <a:buChar char="–"/>
              <a:defRPr kumimoji="1" sz="2400" b="1">
                <a:solidFill>
                  <a:schemeClr val="tx1"/>
                </a:solidFill>
                <a:latin typeface="+mn-lt"/>
                <a:ea typeface="+mn-ea"/>
              </a:defRPr>
            </a:lvl2pPr>
            <a:lvl3pPr marL="1143000" indent="-228600" algn="l" rtl="0" fontAlgn="base">
              <a:spcBef>
                <a:spcPct val="20000"/>
              </a:spcBef>
              <a:spcAft>
                <a:spcPct val="0"/>
              </a:spcAft>
              <a:buChar char="•"/>
              <a:defRPr kumimoji="1" sz="2000" b="1">
                <a:solidFill>
                  <a:schemeClr val="tx1"/>
                </a:solidFill>
                <a:latin typeface="+mn-lt"/>
                <a:ea typeface="+mn-ea"/>
              </a:defRPr>
            </a:lvl3pPr>
            <a:lvl4pPr marL="1600200" indent="-228600" algn="l" rtl="0" fontAlgn="base">
              <a:spcBef>
                <a:spcPct val="20000"/>
              </a:spcBef>
              <a:spcAft>
                <a:spcPct val="0"/>
              </a:spcAft>
              <a:buChar char="–"/>
              <a:defRPr kumimoji="1" b="1">
                <a:solidFill>
                  <a:schemeClr val="tx1"/>
                </a:solidFill>
                <a:latin typeface="+mn-lt"/>
                <a:ea typeface="+mn-ea"/>
              </a:defRPr>
            </a:lvl4pPr>
            <a:lvl5pPr marL="2057400" indent="-228600" algn="l" rtl="0" fontAlgn="base">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marL="0" indent="0">
              <a:buClr>
                <a:srgbClr val="0000FF"/>
              </a:buClr>
              <a:buNone/>
            </a:pPr>
            <a:r>
              <a:rPr lang="en-US" altLang="zh-CN" sz="2400" kern="0" dirty="0">
                <a:latin typeface="Times New Roman" panose="02020603050405020304" pitchFamily="18" charset="0"/>
                <a:cs typeface="Times New Roman" panose="02020603050405020304" pitchFamily="18" charset="0"/>
              </a:rPr>
              <a:t>(1) How many blocks is the largest size of a file?</a:t>
            </a:r>
            <a:endParaRPr lang="zh-CN" altLang="zh-CN" sz="2400" kern="0" dirty="0">
              <a:latin typeface="Times New Roman" panose="02020603050405020304" pitchFamily="18" charset="0"/>
              <a:cs typeface="Times New Roman" panose="02020603050405020304" pitchFamily="18" charset="0"/>
            </a:endParaRPr>
          </a:p>
          <a:p>
            <a:pPr marL="0" indent="0">
              <a:buClr>
                <a:srgbClr val="0000FF"/>
              </a:buClr>
              <a:buNone/>
            </a:pPr>
            <a:r>
              <a:rPr lang="en-US" altLang="zh-CN" sz="2400" kern="0" dirty="0">
                <a:latin typeface="Times New Roman" panose="02020603050405020304" pitchFamily="18" charset="0"/>
                <a:cs typeface="Times New Roman" panose="02020603050405020304" pitchFamily="18" charset="0"/>
              </a:rPr>
              <a:t>(2) There is a file F with 30 Blocks. If we want to access the 5</a:t>
            </a:r>
            <a:r>
              <a:rPr lang="en-US" altLang="zh-CN" sz="2400" kern="0" baseline="30000" dirty="0">
                <a:latin typeface="Times New Roman" panose="02020603050405020304" pitchFamily="18" charset="0"/>
                <a:cs typeface="Times New Roman" panose="02020603050405020304" pitchFamily="18" charset="0"/>
              </a:rPr>
              <a:t>th</a:t>
            </a:r>
            <a:r>
              <a:rPr lang="en-US" altLang="zh-CN" sz="2400" kern="0" dirty="0">
                <a:latin typeface="Times New Roman" panose="02020603050405020304" pitchFamily="18" charset="0"/>
                <a:cs typeface="Times New Roman" panose="02020603050405020304" pitchFamily="18" charset="0"/>
              </a:rPr>
              <a:t> Block in this file, how many blocks we need to access ? (assuming all Blocks is not in memory)</a:t>
            </a:r>
            <a:endParaRPr lang="zh-CN" altLang="en-US" sz="2400" kern="0" dirty="0">
              <a:latin typeface="Times New Roman" panose="02020603050405020304" pitchFamily="18" charset="0"/>
              <a:cs typeface="Times New Roman" panose="02020603050405020304" pitchFamily="18" charset="0"/>
            </a:endParaRPr>
          </a:p>
        </p:txBody>
      </p:sp>
      <p:sp>
        <p:nvSpPr>
          <p:cNvPr id="6" name="矩形 5"/>
          <p:cNvSpPr/>
          <p:nvPr/>
        </p:nvSpPr>
        <p:spPr bwMode="auto">
          <a:xfrm>
            <a:off x="6771077" y="4876907"/>
            <a:ext cx="2655295" cy="1384670"/>
          </a:xfrm>
          <a:prstGeom prst="rect">
            <a:avLst/>
          </a:prstGeom>
          <a:solidFill>
            <a:srgbClr val="FFFF66"/>
          </a:solidFill>
          <a:ln w="9525" cap="flat" cmpd="sng" algn="ctr">
            <a:solidFill>
              <a:srgbClr val="FFFF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cs typeface="Times New Roman" panose="02020603050405020304" pitchFamily="18" charset="0"/>
              </a:rPr>
              <a:t>Answer:</a:t>
            </a:r>
          </a:p>
          <a:p>
            <a:r>
              <a:rPr lang="en-US" altLang="zh-CN" b="1" dirty="0">
                <a:cs typeface="Times New Roman" panose="02020603050405020304" pitchFamily="18" charset="0"/>
              </a:rPr>
              <a:t>(1)</a:t>
            </a:r>
            <a:endParaRPr lang="zh-CN" altLang="zh-CN" dirty="0">
              <a:cs typeface="Times New Roman" panose="02020603050405020304" pitchFamily="18" charset="0"/>
            </a:endParaRPr>
          </a:p>
          <a:p>
            <a:r>
              <a:rPr lang="en-US" altLang="zh-CN" b="1" dirty="0">
                <a:cs typeface="Times New Roman" panose="02020603050405020304" pitchFamily="18" charset="0"/>
              </a:rPr>
              <a:t>(2) </a:t>
            </a:r>
            <a:endParaRPr lang="zh-CN" altLang="zh-CN" dirty="0">
              <a:cs typeface="Times New Roman" panose="02020603050405020304" pitchFamily="18" charset="0"/>
            </a:endParaRPr>
          </a:p>
        </p:txBody>
      </p:sp>
    </p:spTree>
    <p:extLst>
      <p:ext uri="{BB962C8B-B14F-4D97-AF65-F5344CB8AC3E}">
        <p14:creationId xmlns:p14="http://schemas.microsoft.com/office/powerpoint/2010/main" val="329698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left)">
                                      <p:cBhvr>
                                        <p:cTn id="7" dur="5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Performance</a:t>
            </a:r>
            <a:endParaRPr lang="zh-CN" altLang="en-US" dirty="0"/>
          </a:p>
        </p:txBody>
      </p:sp>
      <p:sp>
        <p:nvSpPr>
          <p:cNvPr id="3" name="内容占位符 2"/>
          <p:cNvSpPr>
            <a:spLocks noGrp="1"/>
          </p:cNvSpPr>
          <p:nvPr>
            <p:ph idx="1"/>
          </p:nvPr>
        </p:nvSpPr>
        <p:spPr/>
        <p:txBody>
          <a:bodyPr>
            <a:normAutofit/>
          </a:bodyPr>
          <a:lstStyle/>
          <a:p>
            <a:pPr>
              <a:spcBef>
                <a:spcPts val="0"/>
              </a:spcBef>
            </a:pPr>
            <a:r>
              <a:rPr lang="en-US" altLang="en-US" sz="2400" dirty="0"/>
              <a:t>Best method depends on file access type</a:t>
            </a:r>
          </a:p>
          <a:p>
            <a:pPr lvl="1">
              <a:spcBef>
                <a:spcPts val="0"/>
              </a:spcBef>
            </a:pPr>
            <a:r>
              <a:rPr lang="en-US" altLang="en-US" dirty="0"/>
              <a:t>Contiguous great for sequential and random</a:t>
            </a:r>
          </a:p>
          <a:p>
            <a:pPr lvl="1">
              <a:spcBef>
                <a:spcPts val="0"/>
              </a:spcBef>
            </a:pPr>
            <a:r>
              <a:rPr lang="en-US" altLang="en-US" dirty="0"/>
              <a:t>Linked good for sequential, not random</a:t>
            </a:r>
          </a:p>
          <a:p>
            <a:pPr>
              <a:spcBef>
                <a:spcPts val="0"/>
              </a:spcBef>
            </a:pPr>
            <a:r>
              <a:rPr lang="en-US" altLang="en-US" sz="2400" dirty="0"/>
              <a:t>Declare access type at creation </a:t>
            </a:r>
            <a:r>
              <a:rPr lang="en-US" altLang="zh-CN" sz="2400" dirty="0"/>
              <a:t>==</a:t>
            </a:r>
            <a:r>
              <a:rPr lang="en-US" altLang="en-US" sz="2400" dirty="0"/>
              <a:t>&gt; select either contiguous or linked.</a:t>
            </a:r>
          </a:p>
          <a:p>
            <a:pPr>
              <a:spcBef>
                <a:spcPts val="0"/>
              </a:spcBef>
            </a:pPr>
            <a:r>
              <a:rPr lang="en-US" altLang="en-US" sz="2400" dirty="0"/>
              <a:t>Indexed more complex</a:t>
            </a:r>
          </a:p>
          <a:p>
            <a:pPr lvl="1">
              <a:spcBef>
                <a:spcPts val="0"/>
              </a:spcBef>
            </a:pPr>
            <a:r>
              <a:rPr lang="en-US" altLang="zh-CN" dirty="0"/>
              <a:t>Depends</a:t>
            </a:r>
            <a:r>
              <a:rPr lang="zh-CN" altLang="en-US" dirty="0"/>
              <a:t> </a:t>
            </a:r>
            <a:r>
              <a:rPr lang="en-US" altLang="zh-CN" dirty="0"/>
              <a:t>on the index structure, on the size of the file, and on the position of the block desired.</a:t>
            </a:r>
            <a:endParaRPr lang="en-US" altLang="en-US" dirty="0"/>
          </a:p>
          <a:p>
            <a:pPr lvl="1">
              <a:spcBef>
                <a:spcPts val="0"/>
              </a:spcBef>
            </a:pPr>
            <a:r>
              <a:rPr lang="en-US" altLang="en-US" dirty="0"/>
              <a:t>Single block access could require: </a:t>
            </a:r>
          </a:p>
          <a:p>
            <a:pPr lvl="2">
              <a:spcBef>
                <a:spcPts val="0"/>
              </a:spcBef>
            </a:pPr>
            <a:r>
              <a:rPr lang="en-US" altLang="en-US" sz="2400" dirty="0"/>
              <a:t>2 I/</a:t>
            </a:r>
            <a:r>
              <a:rPr lang="en-US" altLang="en-US" sz="2400" dirty="0" err="1"/>
              <a:t>Os</a:t>
            </a:r>
            <a:r>
              <a:rPr lang="en-US" altLang="en-US" sz="2400" dirty="0"/>
              <a:t>, 1 for index block read, then 1 for data block read.</a:t>
            </a:r>
          </a:p>
          <a:p>
            <a:pPr lvl="2">
              <a:spcBef>
                <a:spcPts val="0"/>
              </a:spcBef>
            </a:pPr>
            <a:r>
              <a:rPr lang="en-US" altLang="en-US" sz="2400" dirty="0"/>
              <a:t>3 I/</a:t>
            </a:r>
            <a:r>
              <a:rPr lang="en-US" altLang="en-US" sz="2400" dirty="0" err="1"/>
              <a:t>Os</a:t>
            </a:r>
            <a:r>
              <a:rPr lang="en-US" altLang="en-US" sz="2400" dirty="0"/>
              <a:t>, 2 for index block read, then 1 for data block read.</a:t>
            </a:r>
          </a:p>
          <a:p>
            <a:pPr lvl="1">
              <a:spcBef>
                <a:spcPts val="0"/>
              </a:spcBef>
            </a:pPr>
            <a:r>
              <a:rPr lang="en-US" altLang="en-US" dirty="0"/>
              <a:t>Clustering can help improve throughput, reduce CPU overhead</a:t>
            </a:r>
          </a:p>
          <a:p>
            <a:pPr>
              <a:spcBef>
                <a:spcPts val="0"/>
              </a:spcBef>
            </a:pPr>
            <a:r>
              <a:rPr lang="en-US" altLang="zh-CN" sz="2400" dirty="0"/>
              <a:t>combine </a:t>
            </a:r>
            <a:r>
              <a:rPr lang="en-US" altLang="zh-CN" sz="2400" dirty="0">
                <a:solidFill>
                  <a:srgbClr val="0000FF"/>
                </a:solidFill>
              </a:rPr>
              <a:t>contiguous</a:t>
            </a:r>
            <a:r>
              <a:rPr lang="en-US" altLang="zh-CN" sz="2400" dirty="0"/>
              <a:t> allocation </a:t>
            </a:r>
            <a:r>
              <a:rPr lang="en-US" altLang="zh-CN" sz="2400" dirty="0">
                <a:solidFill>
                  <a:srgbClr val="0000FF"/>
                </a:solidFill>
              </a:rPr>
              <a:t>with indexed</a:t>
            </a:r>
            <a:r>
              <a:rPr lang="en-US" altLang="zh-CN" sz="2400" dirty="0"/>
              <a:t> allocation by </a:t>
            </a:r>
          </a:p>
          <a:p>
            <a:pPr lvl="1">
              <a:spcBef>
                <a:spcPts val="0"/>
              </a:spcBef>
            </a:pPr>
            <a:r>
              <a:rPr lang="en-US" altLang="zh-CN" dirty="0"/>
              <a:t>using contiguous allocation for small files (up to three or four blocks)</a:t>
            </a:r>
          </a:p>
          <a:p>
            <a:pPr lvl="1">
              <a:spcBef>
                <a:spcPts val="0"/>
              </a:spcBef>
            </a:pPr>
            <a:r>
              <a:rPr lang="en-US" altLang="zh-CN" dirty="0"/>
              <a:t>automatically switching to an indexed allocation if the file grows large.</a:t>
            </a:r>
            <a:endParaRPr lang="en-US" altLang="en-US" dirty="0"/>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38</a:t>
            </a:fld>
            <a:endParaRPr lang="en-US" altLang="zh-CN"/>
          </a:p>
        </p:txBody>
      </p:sp>
      <p:sp>
        <p:nvSpPr>
          <p:cNvPr id="5" name="动作按钮: 结束 5">
            <a:hlinkClick r:id="" action="ppaction://noaction" highlightClick="1"/>
            <a:extLst>
              <a:ext uri="{FF2B5EF4-FFF2-40B4-BE49-F238E27FC236}">
                <a16:creationId xmlns:a16="http://schemas.microsoft.com/office/drawing/2014/main" id="{9340BBE5-C467-F4C7-FFA2-FBEA4C5230ED}"/>
              </a:ext>
            </a:extLst>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93778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left)">
                                      <p:cBhvr>
                                        <p:cTn id="29" dur="500"/>
                                        <p:tgtEl>
                                          <p:spTgt spid="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left)">
                                      <p:cBhvr>
                                        <p:cTn id="43" dur="500"/>
                                        <p:tgtEl>
                                          <p:spTgt spid="3">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left)">
                                      <p:cBhvr>
                                        <p:cTn id="46" dur="500"/>
                                        <p:tgtEl>
                                          <p:spTgt spid="3">
                                            <p:txEl>
                                              <p:pRg st="11" end="11"/>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wipe(left)">
                                      <p:cBhvr>
                                        <p:cTn id="49" dur="500"/>
                                        <p:tgtEl>
                                          <p:spTgt spid="3">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32"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circle(out)">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US" altLang="zh-CN" dirty="0"/>
              <a:t>11.5  Free-Space Management</a:t>
            </a:r>
          </a:p>
        </p:txBody>
      </p:sp>
      <p:sp>
        <p:nvSpPr>
          <p:cNvPr id="227331" name="Rectangle 3"/>
          <p:cNvSpPr>
            <a:spLocks noGrp="1" noChangeArrowheads="1"/>
          </p:cNvSpPr>
          <p:nvPr>
            <p:ph idx="1"/>
          </p:nvPr>
        </p:nvSpPr>
        <p:spPr/>
        <p:txBody>
          <a:bodyPr/>
          <a:lstStyle/>
          <a:p>
            <a:r>
              <a:rPr lang="en-US" altLang="zh-CN" dirty="0"/>
              <a:t>Bit map / Bit vector </a:t>
            </a:r>
          </a:p>
          <a:p>
            <a:r>
              <a:rPr lang="en-US" altLang="zh-CN" dirty="0"/>
              <a:t>Linked list</a:t>
            </a:r>
          </a:p>
          <a:p>
            <a:r>
              <a:rPr lang="en-US" altLang="zh-CN" dirty="0"/>
              <a:t>Grouping</a:t>
            </a:r>
          </a:p>
          <a:p>
            <a:r>
              <a:rPr lang="en-US" altLang="zh-CN" dirty="0"/>
              <a:t>Counting </a:t>
            </a:r>
          </a:p>
        </p:txBody>
      </p:sp>
      <p:sp>
        <p:nvSpPr>
          <p:cNvPr id="195" name="灯片编号占位符 3"/>
          <p:cNvSpPr>
            <a:spLocks noGrp="1"/>
          </p:cNvSpPr>
          <p:nvPr>
            <p:ph type="sldNum" sz="quarter" idx="10"/>
          </p:nvPr>
        </p:nvSpPr>
        <p:spPr/>
        <p:txBody>
          <a:bodyPr/>
          <a:lstStyle/>
          <a:p>
            <a:fld id="{35321E91-863F-4DF1-A8EC-206BAF057EA4}" type="slidenum">
              <a:rPr lang="en-US" altLang="zh-CN"/>
              <a:pPr/>
              <a:t>39</a:t>
            </a:fld>
            <a:endParaRPr lang="en-US" altLang="zh-CN"/>
          </a:p>
        </p:txBody>
      </p:sp>
    </p:spTree>
    <p:extLst>
      <p:ext uri="{BB962C8B-B14F-4D97-AF65-F5344CB8AC3E}">
        <p14:creationId xmlns:p14="http://schemas.microsoft.com/office/powerpoint/2010/main" val="154508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left)">
                                      <p:cBhvr>
                                        <p:cTn id="7" dur="500"/>
                                        <p:tgtEl>
                                          <p:spTgt spid="2273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7331">
                                            <p:txEl>
                                              <p:pRg st="1" end="1"/>
                                            </p:txEl>
                                          </p:spTgt>
                                        </p:tgtEl>
                                        <p:attrNameLst>
                                          <p:attrName>style.visibility</p:attrName>
                                        </p:attrNameLst>
                                      </p:cBhvr>
                                      <p:to>
                                        <p:strVal val="visible"/>
                                      </p:to>
                                    </p:set>
                                    <p:animEffect transition="in" filter="wipe(left)">
                                      <p:cBhvr>
                                        <p:cTn id="10" dur="500"/>
                                        <p:tgtEl>
                                          <p:spTgt spid="2273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7331">
                                            <p:txEl>
                                              <p:pRg st="2" end="2"/>
                                            </p:txEl>
                                          </p:spTgt>
                                        </p:tgtEl>
                                        <p:attrNameLst>
                                          <p:attrName>style.visibility</p:attrName>
                                        </p:attrNameLst>
                                      </p:cBhvr>
                                      <p:to>
                                        <p:strVal val="visible"/>
                                      </p:to>
                                    </p:set>
                                    <p:animEffect transition="in" filter="wipe(left)">
                                      <p:cBhvr>
                                        <p:cTn id="13" dur="500"/>
                                        <p:tgtEl>
                                          <p:spTgt spid="22733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7331">
                                            <p:txEl>
                                              <p:pRg st="3" end="3"/>
                                            </p:txEl>
                                          </p:spTgt>
                                        </p:tgtEl>
                                        <p:attrNameLst>
                                          <p:attrName>style.visibility</p:attrName>
                                        </p:attrNameLst>
                                      </p:cBhvr>
                                      <p:to>
                                        <p:strVal val="visible"/>
                                      </p:to>
                                    </p:set>
                                    <p:animEffect transition="in" filter="wipe(left)">
                                      <p:cBhvr>
                                        <p:cTn id="16" dur="500"/>
                                        <p:tgtEl>
                                          <p:spTgt spid="227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dirty="0"/>
              <a:t>11.1  File-System Structure</a:t>
            </a:r>
          </a:p>
        </p:txBody>
      </p:sp>
      <p:sp>
        <p:nvSpPr>
          <p:cNvPr id="176131" name="Rectangle 3"/>
          <p:cNvSpPr>
            <a:spLocks noGrp="1" noChangeArrowheads="1"/>
          </p:cNvSpPr>
          <p:nvPr>
            <p:ph idx="1"/>
          </p:nvPr>
        </p:nvSpPr>
        <p:spPr/>
        <p:txBody>
          <a:bodyPr/>
          <a:lstStyle/>
          <a:p>
            <a:r>
              <a:rPr lang="en-US" altLang="zh-CN" dirty="0"/>
              <a:t>File</a:t>
            </a:r>
          </a:p>
          <a:p>
            <a:pPr lvl="1"/>
            <a:r>
              <a:rPr lang="en-US" altLang="zh-CN" dirty="0"/>
              <a:t>Collection of related information</a:t>
            </a:r>
          </a:p>
          <a:p>
            <a:pPr lvl="1"/>
            <a:r>
              <a:rPr lang="en-US" altLang="zh-CN" dirty="0"/>
              <a:t>Logical storage unit</a:t>
            </a:r>
          </a:p>
          <a:p>
            <a:r>
              <a:rPr lang="en-US" altLang="zh-CN" dirty="0"/>
              <a:t>Disk characteristics</a:t>
            </a:r>
          </a:p>
          <a:p>
            <a:pPr lvl="1"/>
            <a:r>
              <a:rPr lang="en-US" altLang="zh-CN" dirty="0"/>
              <a:t>A disk can be written in place.</a:t>
            </a:r>
          </a:p>
          <a:p>
            <a:pPr lvl="1"/>
            <a:r>
              <a:rPr lang="en-US" altLang="zh-CN" dirty="0"/>
              <a:t>A disk can access directly any given block of information.</a:t>
            </a:r>
          </a:p>
          <a:p>
            <a:pPr lvl="1"/>
            <a:r>
              <a:rPr lang="en-US" altLang="zh-CN" dirty="0"/>
              <a:t>I/O transfers between memory and disk in units of blocks.</a:t>
            </a:r>
          </a:p>
          <a:p>
            <a:r>
              <a:rPr lang="en-US" altLang="zh-CN" dirty="0"/>
              <a:t>File system resides on secondary storage (disks)</a:t>
            </a:r>
          </a:p>
          <a:p>
            <a:pPr lvl="1"/>
            <a:r>
              <a:rPr lang="en-US" altLang="en-US" dirty="0"/>
              <a:t>Provided user interface to storage, mapping logical to physical.</a:t>
            </a:r>
          </a:p>
          <a:p>
            <a:pPr lvl="1"/>
            <a:r>
              <a:rPr lang="en-US" altLang="en-US" dirty="0"/>
              <a:t>Provides efficient and convenient access to disk by allowing data to be stored, located and retrieved easily.</a:t>
            </a:r>
            <a:endParaRPr lang="en-US" altLang="zh-CN" dirty="0"/>
          </a:p>
        </p:txBody>
      </p:sp>
      <p:sp>
        <p:nvSpPr>
          <p:cNvPr id="4" name="灯片编号占位符 3"/>
          <p:cNvSpPr>
            <a:spLocks noGrp="1"/>
          </p:cNvSpPr>
          <p:nvPr>
            <p:ph type="sldNum" sz="quarter" idx="10"/>
          </p:nvPr>
        </p:nvSpPr>
        <p:spPr/>
        <p:txBody>
          <a:bodyPr/>
          <a:lstStyle/>
          <a:p>
            <a:fld id="{19F4FEF1-5428-4533-8144-2F5A324B61E4}" type="slidenum">
              <a:rPr lang="en-US" altLang="zh-CN"/>
              <a:pPr/>
              <a:t>4</a:t>
            </a:fld>
            <a:endParaRPr lang="en-US" altLang="zh-CN"/>
          </a:p>
        </p:txBody>
      </p:sp>
    </p:spTree>
    <p:extLst>
      <p:ext uri="{BB962C8B-B14F-4D97-AF65-F5344CB8AC3E}">
        <p14:creationId xmlns:p14="http://schemas.microsoft.com/office/powerpoint/2010/main" val="304891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wipe(left)">
                                      <p:cBhvr>
                                        <p:cTn id="10" dur="500"/>
                                        <p:tgtEl>
                                          <p:spTgt spid="1761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wipe(left)">
                                      <p:cBhvr>
                                        <p:cTn id="13" dur="500"/>
                                        <p:tgtEl>
                                          <p:spTgt spid="17613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6131">
                                            <p:txEl>
                                              <p:pRg st="3" end="3"/>
                                            </p:txEl>
                                          </p:spTgt>
                                        </p:tgtEl>
                                        <p:attrNameLst>
                                          <p:attrName>style.visibility</p:attrName>
                                        </p:attrNameLst>
                                      </p:cBhvr>
                                      <p:to>
                                        <p:strVal val="visible"/>
                                      </p:to>
                                    </p:set>
                                    <p:animEffect transition="in" filter="wipe(left)">
                                      <p:cBhvr>
                                        <p:cTn id="18" dur="500"/>
                                        <p:tgtEl>
                                          <p:spTgt spid="17613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6131">
                                            <p:txEl>
                                              <p:pRg st="4" end="4"/>
                                            </p:txEl>
                                          </p:spTgt>
                                        </p:tgtEl>
                                        <p:attrNameLst>
                                          <p:attrName>style.visibility</p:attrName>
                                        </p:attrNameLst>
                                      </p:cBhvr>
                                      <p:to>
                                        <p:strVal val="visible"/>
                                      </p:to>
                                    </p:set>
                                    <p:animEffect transition="in" filter="wipe(left)">
                                      <p:cBhvr>
                                        <p:cTn id="21" dur="500"/>
                                        <p:tgtEl>
                                          <p:spTgt spid="17613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6131">
                                            <p:txEl>
                                              <p:pRg st="5" end="5"/>
                                            </p:txEl>
                                          </p:spTgt>
                                        </p:tgtEl>
                                        <p:attrNameLst>
                                          <p:attrName>style.visibility</p:attrName>
                                        </p:attrNameLst>
                                      </p:cBhvr>
                                      <p:to>
                                        <p:strVal val="visible"/>
                                      </p:to>
                                    </p:set>
                                    <p:animEffect transition="in" filter="wipe(left)">
                                      <p:cBhvr>
                                        <p:cTn id="24" dur="500"/>
                                        <p:tgtEl>
                                          <p:spTgt spid="17613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76131">
                                            <p:txEl>
                                              <p:pRg st="6" end="6"/>
                                            </p:txEl>
                                          </p:spTgt>
                                        </p:tgtEl>
                                        <p:attrNameLst>
                                          <p:attrName>style.visibility</p:attrName>
                                        </p:attrNameLst>
                                      </p:cBhvr>
                                      <p:to>
                                        <p:strVal val="visible"/>
                                      </p:to>
                                    </p:set>
                                    <p:animEffect transition="in" filter="wipe(left)">
                                      <p:cBhvr>
                                        <p:cTn id="27" dur="500"/>
                                        <p:tgtEl>
                                          <p:spTgt spid="17613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131">
                                            <p:txEl>
                                              <p:pRg st="7" end="7"/>
                                            </p:txEl>
                                          </p:spTgt>
                                        </p:tgtEl>
                                        <p:attrNameLst>
                                          <p:attrName>style.visibility</p:attrName>
                                        </p:attrNameLst>
                                      </p:cBhvr>
                                      <p:to>
                                        <p:strVal val="visible"/>
                                      </p:to>
                                    </p:set>
                                    <p:animEffect transition="in" filter="wipe(left)">
                                      <p:cBhvr>
                                        <p:cTn id="32" dur="500"/>
                                        <p:tgtEl>
                                          <p:spTgt spid="176131">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76131">
                                            <p:txEl>
                                              <p:pRg st="8" end="8"/>
                                            </p:txEl>
                                          </p:spTgt>
                                        </p:tgtEl>
                                        <p:attrNameLst>
                                          <p:attrName>style.visibility</p:attrName>
                                        </p:attrNameLst>
                                      </p:cBhvr>
                                      <p:to>
                                        <p:strVal val="visible"/>
                                      </p:to>
                                    </p:set>
                                    <p:animEffect transition="in" filter="wipe(left)">
                                      <p:cBhvr>
                                        <p:cTn id="35" dur="500"/>
                                        <p:tgtEl>
                                          <p:spTgt spid="176131">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76131">
                                            <p:txEl>
                                              <p:pRg st="9" end="9"/>
                                            </p:txEl>
                                          </p:spTgt>
                                        </p:tgtEl>
                                        <p:attrNameLst>
                                          <p:attrName>style.visibility</p:attrName>
                                        </p:attrNameLst>
                                      </p:cBhvr>
                                      <p:to>
                                        <p:strVal val="visible"/>
                                      </p:to>
                                    </p:set>
                                    <p:animEffect transition="in" filter="wipe(left)">
                                      <p:cBhvr>
                                        <p:cTn id="38" dur="500"/>
                                        <p:tgtEl>
                                          <p:spTgt spid="176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1" name="Rectangle 3"/>
          <p:cNvSpPr>
            <a:spLocks noGrp="1" noChangeArrowheads="1"/>
          </p:cNvSpPr>
          <p:nvPr>
            <p:ph sz="half" idx="1"/>
          </p:nvPr>
        </p:nvSpPr>
        <p:spPr>
          <a:xfrm>
            <a:off x="406400" y="1088740"/>
            <a:ext cx="11520000" cy="943153"/>
          </a:xfrm>
        </p:spPr>
        <p:txBody>
          <a:bodyPr>
            <a:noAutofit/>
          </a:bodyPr>
          <a:lstStyle/>
          <a:p>
            <a:r>
              <a:rPr lang="en-US" altLang="zh-CN" dirty="0"/>
              <a:t>Each block is represented by 1 bit.</a:t>
            </a:r>
          </a:p>
          <a:p>
            <a:pPr>
              <a:spcBef>
                <a:spcPts val="0"/>
              </a:spcBef>
            </a:pPr>
            <a:r>
              <a:rPr lang="en-US" altLang="zh-CN" dirty="0"/>
              <a:t>For example, </a:t>
            </a:r>
            <a:r>
              <a:rPr lang="en-US" altLang="zh-CN" i="1" dirty="0"/>
              <a:t>n</a:t>
            </a:r>
            <a:r>
              <a:rPr lang="en-US" altLang="zh-CN" dirty="0"/>
              <a:t> blocks</a:t>
            </a:r>
          </a:p>
        </p:txBody>
      </p:sp>
      <p:sp>
        <p:nvSpPr>
          <p:cNvPr id="195" name="灯片编号占位符 3"/>
          <p:cNvSpPr>
            <a:spLocks noGrp="1"/>
          </p:cNvSpPr>
          <p:nvPr>
            <p:ph type="sldNum" sz="quarter" idx="10"/>
          </p:nvPr>
        </p:nvSpPr>
        <p:spPr/>
        <p:txBody>
          <a:bodyPr/>
          <a:lstStyle/>
          <a:p>
            <a:fld id="{35321E91-863F-4DF1-A8EC-206BAF057EA4}" type="slidenum">
              <a:rPr lang="en-US" altLang="zh-CN"/>
              <a:pPr/>
              <a:t>40</a:t>
            </a:fld>
            <a:endParaRPr lang="en-US" altLang="zh-CN"/>
          </a:p>
        </p:txBody>
      </p:sp>
      <p:sp>
        <p:nvSpPr>
          <p:cNvPr id="227330" name="Rectangle 2"/>
          <p:cNvSpPr>
            <a:spLocks noGrp="1" noChangeArrowheads="1"/>
          </p:cNvSpPr>
          <p:nvPr>
            <p:ph type="title"/>
          </p:nvPr>
        </p:nvSpPr>
        <p:spPr/>
        <p:txBody>
          <a:bodyPr/>
          <a:lstStyle/>
          <a:p>
            <a:r>
              <a:rPr lang="en-US" altLang="zh-CN" dirty="0"/>
              <a:t>Bit Map</a:t>
            </a:r>
          </a:p>
        </p:txBody>
      </p:sp>
      <p:sp>
        <p:nvSpPr>
          <p:cNvPr id="227332" name="Rectangle 4"/>
          <p:cNvSpPr>
            <a:spLocks noChangeArrowheads="1"/>
          </p:cNvSpPr>
          <p:nvPr/>
        </p:nvSpPr>
        <p:spPr bwMode="auto">
          <a:xfrm>
            <a:off x="406400" y="4766116"/>
            <a:ext cx="11520000" cy="189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342900" indent="-342900">
              <a:spcBef>
                <a:spcPct val="20000"/>
              </a:spcBef>
              <a:buClr>
                <a:srgbClr val="0000FF"/>
              </a:buClr>
              <a:buSzPct val="80000"/>
              <a:buFont typeface="Wingdings" panose="05000000000000000000" pitchFamily="2" charset="2"/>
              <a:buChar char="n"/>
            </a:pPr>
            <a:r>
              <a:rPr lang="en-US" altLang="zh-CN" sz="2800" b="1" dirty="0"/>
              <a:t>Calculation of the first free block number:</a:t>
            </a:r>
          </a:p>
          <a:p>
            <a:pPr marL="342900" indent="-342900"/>
            <a:r>
              <a:rPr lang="en-US" altLang="zh-CN" sz="2800" b="1" dirty="0"/>
              <a:t>  (number of bits per word)*(number of 0-value words)+offset of first 1 bit</a:t>
            </a:r>
          </a:p>
          <a:p>
            <a:pPr marL="342900" indent="-342900">
              <a:spcBef>
                <a:spcPct val="20000"/>
              </a:spcBef>
              <a:buClr>
                <a:srgbClr val="0000FF"/>
              </a:buClr>
              <a:buSzPct val="80000"/>
              <a:buFont typeface="Wingdings" panose="05000000000000000000" pitchFamily="2" charset="2"/>
              <a:buChar char="n"/>
            </a:pPr>
            <a:r>
              <a:rPr lang="en-US" altLang="en-US" sz="2800" b="1" dirty="0"/>
              <a:t>CPUs have instructions to return offset within word of first </a:t>
            </a:r>
            <a:r>
              <a:rPr lang="ja-JP" altLang="en-US" sz="2800" b="1" dirty="0"/>
              <a:t>“</a:t>
            </a:r>
            <a:r>
              <a:rPr lang="en-US" altLang="ja-JP" sz="2800" b="1" dirty="0"/>
              <a:t>1</a:t>
            </a:r>
            <a:r>
              <a:rPr lang="ja-JP" altLang="en-US" sz="2800" b="1" dirty="0"/>
              <a:t>”</a:t>
            </a:r>
            <a:r>
              <a:rPr lang="en-US" altLang="ja-JP" sz="2800" b="1" dirty="0"/>
              <a:t> bit.</a:t>
            </a:r>
            <a:endParaRPr lang="en-US" altLang="en-US" sz="2800" b="1" dirty="0"/>
          </a:p>
          <a:p>
            <a:pPr marL="342900" indent="-342900"/>
            <a:endParaRPr lang="en-US" altLang="zh-CN" sz="2800" b="1" dirty="0"/>
          </a:p>
        </p:txBody>
      </p:sp>
      <p:graphicFrame>
        <p:nvGraphicFramePr>
          <p:cNvPr id="227527" name="Group 199"/>
          <p:cNvGraphicFramePr>
            <a:graphicFrameLocks noGrp="1"/>
          </p:cNvGraphicFramePr>
          <p:nvPr>
            <p:extLst>
              <p:ext uri="{D42A27DB-BD31-4B8C-83A1-F6EECF244321}">
                <p14:modId xmlns:p14="http://schemas.microsoft.com/office/powerpoint/2010/main" val="212450338"/>
              </p:ext>
            </p:extLst>
          </p:nvPr>
        </p:nvGraphicFramePr>
        <p:xfrm>
          <a:off x="1841141" y="2988887"/>
          <a:ext cx="8118816" cy="1341120"/>
        </p:xfrm>
        <a:graphic>
          <a:graphicData uri="http://schemas.openxmlformats.org/drawingml/2006/table">
            <a:tbl>
              <a:tblPr/>
              <a:tblGrid>
                <a:gridCol w="253713">
                  <a:extLst>
                    <a:ext uri="{9D8B030D-6E8A-4147-A177-3AD203B41FA5}">
                      <a16:colId xmlns:a16="http://schemas.microsoft.com/office/drawing/2014/main" val="20000"/>
                    </a:ext>
                  </a:extLst>
                </a:gridCol>
                <a:gridCol w="253713">
                  <a:extLst>
                    <a:ext uri="{9D8B030D-6E8A-4147-A177-3AD203B41FA5}">
                      <a16:colId xmlns:a16="http://schemas.microsoft.com/office/drawing/2014/main" val="20001"/>
                    </a:ext>
                  </a:extLst>
                </a:gridCol>
                <a:gridCol w="253713">
                  <a:extLst>
                    <a:ext uri="{9D8B030D-6E8A-4147-A177-3AD203B41FA5}">
                      <a16:colId xmlns:a16="http://schemas.microsoft.com/office/drawing/2014/main" val="20002"/>
                    </a:ext>
                  </a:extLst>
                </a:gridCol>
                <a:gridCol w="253713">
                  <a:extLst>
                    <a:ext uri="{9D8B030D-6E8A-4147-A177-3AD203B41FA5}">
                      <a16:colId xmlns:a16="http://schemas.microsoft.com/office/drawing/2014/main" val="20003"/>
                    </a:ext>
                  </a:extLst>
                </a:gridCol>
                <a:gridCol w="253713">
                  <a:extLst>
                    <a:ext uri="{9D8B030D-6E8A-4147-A177-3AD203B41FA5}">
                      <a16:colId xmlns:a16="http://schemas.microsoft.com/office/drawing/2014/main" val="20004"/>
                    </a:ext>
                  </a:extLst>
                </a:gridCol>
                <a:gridCol w="253713">
                  <a:extLst>
                    <a:ext uri="{9D8B030D-6E8A-4147-A177-3AD203B41FA5}">
                      <a16:colId xmlns:a16="http://schemas.microsoft.com/office/drawing/2014/main" val="20005"/>
                    </a:ext>
                  </a:extLst>
                </a:gridCol>
                <a:gridCol w="253713">
                  <a:extLst>
                    <a:ext uri="{9D8B030D-6E8A-4147-A177-3AD203B41FA5}">
                      <a16:colId xmlns:a16="http://schemas.microsoft.com/office/drawing/2014/main" val="20006"/>
                    </a:ext>
                  </a:extLst>
                </a:gridCol>
                <a:gridCol w="253713">
                  <a:extLst>
                    <a:ext uri="{9D8B030D-6E8A-4147-A177-3AD203B41FA5}">
                      <a16:colId xmlns:a16="http://schemas.microsoft.com/office/drawing/2014/main" val="20007"/>
                    </a:ext>
                  </a:extLst>
                </a:gridCol>
                <a:gridCol w="253713">
                  <a:extLst>
                    <a:ext uri="{9D8B030D-6E8A-4147-A177-3AD203B41FA5}">
                      <a16:colId xmlns:a16="http://schemas.microsoft.com/office/drawing/2014/main" val="20008"/>
                    </a:ext>
                  </a:extLst>
                </a:gridCol>
                <a:gridCol w="253713">
                  <a:extLst>
                    <a:ext uri="{9D8B030D-6E8A-4147-A177-3AD203B41FA5}">
                      <a16:colId xmlns:a16="http://schemas.microsoft.com/office/drawing/2014/main" val="20009"/>
                    </a:ext>
                  </a:extLst>
                </a:gridCol>
                <a:gridCol w="253713">
                  <a:extLst>
                    <a:ext uri="{9D8B030D-6E8A-4147-A177-3AD203B41FA5}">
                      <a16:colId xmlns:a16="http://schemas.microsoft.com/office/drawing/2014/main" val="20010"/>
                    </a:ext>
                  </a:extLst>
                </a:gridCol>
                <a:gridCol w="253713">
                  <a:extLst>
                    <a:ext uri="{9D8B030D-6E8A-4147-A177-3AD203B41FA5}">
                      <a16:colId xmlns:a16="http://schemas.microsoft.com/office/drawing/2014/main" val="20011"/>
                    </a:ext>
                  </a:extLst>
                </a:gridCol>
                <a:gridCol w="253713">
                  <a:extLst>
                    <a:ext uri="{9D8B030D-6E8A-4147-A177-3AD203B41FA5}">
                      <a16:colId xmlns:a16="http://schemas.microsoft.com/office/drawing/2014/main" val="20012"/>
                    </a:ext>
                  </a:extLst>
                </a:gridCol>
                <a:gridCol w="253713">
                  <a:extLst>
                    <a:ext uri="{9D8B030D-6E8A-4147-A177-3AD203B41FA5}">
                      <a16:colId xmlns:a16="http://schemas.microsoft.com/office/drawing/2014/main" val="20013"/>
                    </a:ext>
                  </a:extLst>
                </a:gridCol>
                <a:gridCol w="253713">
                  <a:extLst>
                    <a:ext uri="{9D8B030D-6E8A-4147-A177-3AD203B41FA5}">
                      <a16:colId xmlns:a16="http://schemas.microsoft.com/office/drawing/2014/main" val="20014"/>
                    </a:ext>
                  </a:extLst>
                </a:gridCol>
                <a:gridCol w="253713">
                  <a:extLst>
                    <a:ext uri="{9D8B030D-6E8A-4147-A177-3AD203B41FA5}">
                      <a16:colId xmlns:a16="http://schemas.microsoft.com/office/drawing/2014/main" val="20015"/>
                    </a:ext>
                  </a:extLst>
                </a:gridCol>
                <a:gridCol w="253713">
                  <a:extLst>
                    <a:ext uri="{9D8B030D-6E8A-4147-A177-3AD203B41FA5}">
                      <a16:colId xmlns:a16="http://schemas.microsoft.com/office/drawing/2014/main" val="20016"/>
                    </a:ext>
                  </a:extLst>
                </a:gridCol>
                <a:gridCol w="253713">
                  <a:extLst>
                    <a:ext uri="{9D8B030D-6E8A-4147-A177-3AD203B41FA5}">
                      <a16:colId xmlns:a16="http://schemas.microsoft.com/office/drawing/2014/main" val="20017"/>
                    </a:ext>
                  </a:extLst>
                </a:gridCol>
                <a:gridCol w="253713">
                  <a:extLst>
                    <a:ext uri="{9D8B030D-6E8A-4147-A177-3AD203B41FA5}">
                      <a16:colId xmlns:a16="http://schemas.microsoft.com/office/drawing/2014/main" val="20018"/>
                    </a:ext>
                  </a:extLst>
                </a:gridCol>
                <a:gridCol w="253713">
                  <a:extLst>
                    <a:ext uri="{9D8B030D-6E8A-4147-A177-3AD203B41FA5}">
                      <a16:colId xmlns:a16="http://schemas.microsoft.com/office/drawing/2014/main" val="20019"/>
                    </a:ext>
                  </a:extLst>
                </a:gridCol>
                <a:gridCol w="253713">
                  <a:extLst>
                    <a:ext uri="{9D8B030D-6E8A-4147-A177-3AD203B41FA5}">
                      <a16:colId xmlns:a16="http://schemas.microsoft.com/office/drawing/2014/main" val="20020"/>
                    </a:ext>
                  </a:extLst>
                </a:gridCol>
                <a:gridCol w="253713">
                  <a:extLst>
                    <a:ext uri="{9D8B030D-6E8A-4147-A177-3AD203B41FA5}">
                      <a16:colId xmlns:a16="http://schemas.microsoft.com/office/drawing/2014/main" val="20021"/>
                    </a:ext>
                  </a:extLst>
                </a:gridCol>
                <a:gridCol w="253713">
                  <a:extLst>
                    <a:ext uri="{9D8B030D-6E8A-4147-A177-3AD203B41FA5}">
                      <a16:colId xmlns:a16="http://schemas.microsoft.com/office/drawing/2014/main" val="20022"/>
                    </a:ext>
                  </a:extLst>
                </a:gridCol>
                <a:gridCol w="253713">
                  <a:extLst>
                    <a:ext uri="{9D8B030D-6E8A-4147-A177-3AD203B41FA5}">
                      <a16:colId xmlns:a16="http://schemas.microsoft.com/office/drawing/2014/main" val="20023"/>
                    </a:ext>
                  </a:extLst>
                </a:gridCol>
                <a:gridCol w="253713">
                  <a:extLst>
                    <a:ext uri="{9D8B030D-6E8A-4147-A177-3AD203B41FA5}">
                      <a16:colId xmlns:a16="http://schemas.microsoft.com/office/drawing/2014/main" val="20024"/>
                    </a:ext>
                  </a:extLst>
                </a:gridCol>
                <a:gridCol w="253713">
                  <a:extLst>
                    <a:ext uri="{9D8B030D-6E8A-4147-A177-3AD203B41FA5}">
                      <a16:colId xmlns:a16="http://schemas.microsoft.com/office/drawing/2014/main" val="20025"/>
                    </a:ext>
                  </a:extLst>
                </a:gridCol>
                <a:gridCol w="253713">
                  <a:extLst>
                    <a:ext uri="{9D8B030D-6E8A-4147-A177-3AD203B41FA5}">
                      <a16:colId xmlns:a16="http://schemas.microsoft.com/office/drawing/2014/main" val="20026"/>
                    </a:ext>
                  </a:extLst>
                </a:gridCol>
                <a:gridCol w="253713">
                  <a:extLst>
                    <a:ext uri="{9D8B030D-6E8A-4147-A177-3AD203B41FA5}">
                      <a16:colId xmlns:a16="http://schemas.microsoft.com/office/drawing/2014/main" val="20027"/>
                    </a:ext>
                  </a:extLst>
                </a:gridCol>
                <a:gridCol w="253713">
                  <a:extLst>
                    <a:ext uri="{9D8B030D-6E8A-4147-A177-3AD203B41FA5}">
                      <a16:colId xmlns:a16="http://schemas.microsoft.com/office/drawing/2014/main" val="20028"/>
                    </a:ext>
                  </a:extLst>
                </a:gridCol>
                <a:gridCol w="253713">
                  <a:extLst>
                    <a:ext uri="{9D8B030D-6E8A-4147-A177-3AD203B41FA5}">
                      <a16:colId xmlns:a16="http://schemas.microsoft.com/office/drawing/2014/main" val="20029"/>
                    </a:ext>
                  </a:extLst>
                </a:gridCol>
                <a:gridCol w="253713">
                  <a:extLst>
                    <a:ext uri="{9D8B030D-6E8A-4147-A177-3AD203B41FA5}">
                      <a16:colId xmlns:a16="http://schemas.microsoft.com/office/drawing/2014/main" val="20030"/>
                    </a:ext>
                  </a:extLst>
                </a:gridCol>
                <a:gridCol w="253713">
                  <a:extLst>
                    <a:ext uri="{9D8B030D-6E8A-4147-A177-3AD203B41FA5}">
                      <a16:colId xmlns:a16="http://schemas.microsoft.com/office/drawing/2014/main" val="2003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Monotype Sorts" pitchFamily="2" charset="2"/>
                        <a:buNone/>
                        <a:tabLst/>
                      </a:pPr>
                      <a:endParaRPr kumimoji="1" lang="zh-CN" altLang="zh-CN" sz="16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7520" name="Text Box 192"/>
          <p:cNvSpPr txBox="1">
            <a:spLocks noChangeArrowheads="1"/>
          </p:cNvSpPr>
          <p:nvPr/>
        </p:nvSpPr>
        <p:spPr bwMode="auto">
          <a:xfrm>
            <a:off x="1814049" y="2677738"/>
            <a:ext cx="8174033" cy="307777"/>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400" b="1" dirty="0">
                <a:cs typeface="Times New Roman" panose="02020603050405020304" pitchFamily="18" charset="0"/>
              </a:rPr>
              <a:t>31 30                                                                            16  15                                                                       2   1   0</a:t>
            </a:r>
          </a:p>
        </p:txBody>
      </p:sp>
      <p:sp>
        <p:nvSpPr>
          <p:cNvPr id="227521" name="Text Box 193"/>
          <p:cNvSpPr txBox="1">
            <a:spLocks noChangeArrowheads="1"/>
          </p:cNvSpPr>
          <p:nvPr/>
        </p:nvSpPr>
        <p:spPr bwMode="auto">
          <a:xfrm>
            <a:off x="1483953" y="2985712"/>
            <a:ext cx="300082" cy="1366528"/>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0" lang="en-US" altLang="zh-CN" sz="1800" b="1" dirty="0">
                <a:cs typeface="Times New Roman" panose="02020603050405020304" pitchFamily="18" charset="0"/>
              </a:rPr>
              <a:t>0</a:t>
            </a:r>
          </a:p>
          <a:p>
            <a:pPr>
              <a:spcBef>
                <a:spcPct val="20000"/>
              </a:spcBef>
            </a:pPr>
            <a:r>
              <a:rPr kumimoji="0" lang="en-US" altLang="zh-CN" sz="1800" b="1" dirty="0">
                <a:cs typeface="Times New Roman" panose="02020603050405020304" pitchFamily="18" charset="0"/>
              </a:rPr>
              <a:t>1</a:t>
            </a:r>
          </a:p>
          <a:p>
            <a:pPr>
              <a:spcBef>
                <a:spcPct val="20000"/>
              </a:spcBef>
            </a:pPr>
            <a:r>
              <a:rPr kumimoji="0" lang="en-US" altLang="zh-CN" sz="1800" b="1" dirty="0">
                <a:cs typeface="Times New Roman" panose="02020603050405020304" pitchFamily="18" charset="0"/>
              </a:rPr>
              <a:t>2</a:t>
            </a:r>
          </a:p>
          <a:p>
            <a:pPr>
              <a:spcBef>
                <a:spcPct val="20000"/>
              </a:spcBef>
            </a:pPr>
            <a:r>
              <a:rPr kumimoji="0" lang="en-US" altLang="zh-CN" sz="1800" b="1" dirty="0">
                <a:cs typeface="Times New Roman" panose="02020603050405020304" pitchFamily="18" charset="0"/>
              </a:rPr>
              <a:t>3</a:t>
            </a:r>
          </a:p>
        </p:txBody>
      </p:sp>
      <p:sp>
        <p:nvSpPr>
          <p:cNvPr id="227522" name="Text Box 194"/>
          <p:cNvSpPr txBox="1">
            <a:spLocks noChangeArrowheads="1"/>
          </p:cNvSpPr>
          <p:nvPr/>
        </p:nvSpPr>
        <p:spPr bwMode="auto">
          <a:xfrm>
            <a:off x="1415480" y="2618910"/>
            <a:ext cx="415498" cy="36933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b="1" dirty="0">
                <a:cs typeface="Times New Roman" panose="02020603050405020304" pitchFamily="18" charset="0"/>
              </a:rPr>
              <a:t>W</a:t>
            </a:r>
          </a:p>
        </p:txBody>
      </p:sp>
      <p:cxnSp>
        <p:nvCxnSpPr>
          <p:cNvPr id="227523" name="AutoShape 195"/>
          <p:cNvCxnSpPr>
            <a:cxnSpLocks noChangeShapeType="1"/>
            <a:stCxn id="227521" idx="0"/>
            <a:endCxn id="227522" idx="2"/>
          </p:cNvCxnSpPr>
          <p:nvPr/>
        </p:nvCxnSpPr>
        <p:spPr bwMode="auto">
          <a:xfrm flipH="1">
            <a:off x="1623230" y="2985712"/>
            <a:ext cx="10765" cy="253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7524" name="Text Box 196"/>
          <p:cNvSpPr txBox="1">
            <a:spLocks noChangeArrowheads="1"/>
          </p:cNvSpPr>
          <p:nvPr/>
        </p:nvSpPr>
        <p:spPr bwMode="auto">
          <a:xfrm>
            <a:off x="9979012" y="2628202"/>
            <a:ext cx="312906" cy="36933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CN" sz="1800" b="1" dirty="0">
                <a:cs typeface="Times New Roman" panose="02020603050405020304" pitchFamily="18" charset="0"/>
              </a:rPr>
              <a:t>b</a:t>
            </a:r>
          </a:p>
        </p:txBody>
      </p:sp>
      <p:cxnSp>
        <p:nvCxnSpPr>
          <p:cNvPr id="227525" name="AutoShape 197"/>
          <p:cNvCxnSpPr>
            <a:cxnSpLocks noChangeShapeType="1"/>
            <a:stCxn id="227520" idx="3"/>
            <a:endCxn id="227524" idx="1"/>
          </p:cNvCxnSpPr>
          <p:nvPr/>
        </p:nvCxnSpPr>
        <p:spPr bwMode="auto">
          <a:xfrm flipH="1" flipV="1">
            <a:off x="9979013" y="2812868"/>
            <a:ext cx="9069" cy="187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462" y="997127"/>
            <a:ext cx="36195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 1"/>
          <p:cNvSpPr/>
          <p:nvPr/>
        </p:nvSpPr>
        <p:spPr bwMode="auto">
          <a:xfrm>
            <a:off x="9201345" y="3681060"/>
            <a:ext cx="252000" cy="28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cs typeface="Times New Roman" panose="02020603050405020304" pitchFamily="18" charset="0"/>
            </a:endParaRPr>
          </a:p>
        </p:txBody>
      </p:sp>
      <p:sp>
        <p:nvSpPr>
          <p:cNvPr id="19" name="圆角矩形 18"/>
          <p:cNvSpPr/>
          <p:nvPr/>
        </p:nvSpPr>
        <p:spPr bwMode="auto">
          <a:xfrm>
            <a:off x="4385810" y="3681060"/>
            <a:ext cx="504000" cy="28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cs typeface="Times New Roman" panose="02020603050405020304" pitchFamily="18" charset="0"/>
            </a:endParaRPr>
          </a:p>
        </p:txBody>
      </p:sp>
      <p:sp>
        <p:nvSpPr>
          <p:cNvPr id="3" name="对话气泡: 矩形 2">
            <a:extLst>
              <a:ext uri="{FF2B5EF4-FFF2-40B4-BE49-F238E27FC236}">
                <a16:creationId xmlns:a16="http://schemas.microsoft.com/office/drawing/2014/main" id="{BA159210-C312-435D-BCA8-919AA1616AE3}"/>
              </a:ext>
            </a:extLst>
          </p:cNvPr>
          <p:cNvSpPr/>
          <p:nvPr/>
        </p:nvSpPr>
        <p:spPr bwMode="auto">
          <a:xfrm>
            <a:off x="9696400" y="4464116"/>
            <a:ext cx="468000" cy="396000"/>
          </a:xfrm>
          <a:prstGeom prst="wedgeRectCallout">
            <a:avLst>
              <a:gd name="adj1" fmla="val -105544"/>
              <a:gd name="adj2" fmla="val -16918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1800" b="1" dirty="0">
                <a:ea typeface="黑体" pitchFamily="2" charset="-122"/>
              </a:rPr>
              <a:t>66</a:t>
            </a:r>
            <a:endParaRPr lang="zh-CN" altLang="en-US" sz="1800" b="1" dirty="0">
              <a:ea typeface="黑体" pitchFamily="2" charset="-122"/>
            </a:endParaRPr>
          </a:p>
        </p:txBody>
      </p:sp>
      <p:sp>
        <p:nvSpPr>
          <p:cNvPr id="21" name="矩形: 圆角 20">
            <a:extLst>
              <a:ext uri="{FF2B5EF4-FFF2-40B4-BE49-F238E27FC236}">
                <a16:creationId xmlns:a16="http://schemas.microsoft.com/office/drawing/2014/main" id="{B210CAC3-C8E4-419E-9F26-93F0F44AAEBE}"/>
              </a:ext>
            </a:extLst>
          </p:cNvPr>
          <p:cNvSpPr/>
          <p:nvPr/>
        </p:nvSpPr>
        <p:spPr bwMode="auto">
          <a:xfrm>
            <a:off x="5762651" y="6196721"/>
            <a:ext cx="2160000" cy="432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b="1" dirty="0">
                <a:ea typeface="黑体" pitchFamily="2" charset="-122"/>
              </a:rPr>
              <a:t>release 84</a:t>
            </a:r>
            <a:r>
              <a:rPr lang="zh-CN" altLang="en-US" sz="2000" b="1" dirty="0">
                <a:ea typeface="黑体" pitchFamily="2" charset="-122"/>
              </a:rPr>
              <a:t>、</a:t>
            </a:r>
            <a:r>
              <a:rPr lang="en-US" altLang="zh-CN" sz="2000" b="1" dirty="0">
                <a:ea typeface="黑体" pitchFamily="2" charset="-122"/>
              </a:rPr>
              <a:t>85?</a:t>
            </a:r>
            <a:endParaRPr lang="zh-CN" altLang="en-US" sz="2000" b="1" dirty="0">
              <a:ea typeface="黑体" pitchFamily="2" charset="-122"/>
            </a:endParaRPr>
          </a:p>
        </p:txBody>
      </p:sp>
      <p:sp>
        <p:nvSpPr>
          <p:cNvPr id="22" name="矩形: 圆角 21">
            <a:extLst>
              <a:ext uri="{FF2B5EF4-FFF2-40B4-BE49-F238E27FC236}">
                <a16:creationId xmlns:a16="http://schemas.microsoft.com/office/drawing/2014/main" id="{AC676EF8-7B13-4C3A-BF44-DD34B5745103}"/>
              </a:ext>
            </a:extLst>
          </p:cNvPr>
          <p:cNvSpPr/>
          <p:nvPr/>
        </p:nvSpPr>
        <p:spPr bwMode="auto">
          <a:xfrm>
            <a:off x="2900645" y="6202757"/>
            <a:ext cx="2160000" cy="4320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altLang="zh-CN" sz="2000" b="1" dirty="0">
                <a:ea typeface="黑体" pitchFamily="2" charset="-122"/>
              </a:rPr>
              <a:t>allocate 1 block?</a:t>
            </a:r>
            <a:endParaRPr lang="zh-CN" altLang="en-US" sz="2000" b="1" dirty="0">
              <a:ea typeface="黑体" pitchFamily="2" charset="-122"/>
            </a:endParaRPr>
          </a:p>
        </p:txBody>
      </p:sp>
      <p:pic>
        <p:nvPicPr>
          <p:cNvPr id="6" name="图片 5">
            <a:extLst>
              <a:ext uri="{FF2B5EF4-FFF2-40B4-BE49-F238E27FC236}">
                <a16:creationId xmlns:a16="http://schemas.microsoft.com/office/drawing/2014/main" id="{0A1F8915-3FAF-496B-81C6-1778527CEEE4}"/>
              </a:ext>
            </a:extLst>
          </p:cNvPr>
          <p:cNvPicPr>
            <a:picLocks noChangeAspect="1"/>
          </p:cNvPicPr>
          <p:nvPr/>
        </p:nvPicPr>
        <p:blipFill>
          <a:blip r:embed="rId4"/>
          <a:stretch>
            <a:fillRect/>
          </a:stretch>
        </p:blipFill>
        <p:spPr>
          <a:xfrm>
            <a:off x="7465462" y="1737432"/>
            <a:ext cx="3640624" cy="730372"/>
          </a:xfrm>
          <a:prstGeom prst="rect">
            <a:avLst/>
          </a:prstGeom>
        </p:spPr>
      </p:pic>
    </p:spTree>
    <p:extLst>
      <p:ext uri="{BB962C8B-B14F-4D97-AF65-F5344CB8AC3E}">
        <p14:creationId xmlns:p14="http://schemas.microsoft.com/office/powerpoint/2010/main" val="375721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wipe(left)">
                                      <p:cBhvr>
                                        <p:cTn id="7" dur="500"/>
                                        <p:tgtEl>
                                          <p:spTgt spid="227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wipe(left)">
                                      <p:cBhvr>
                                        <p:cTn id="12" dur="500"/>
                                        <p:tgtEl>
                                          <p:spTgt spid="227331">
                                            <p:txEl>
                                              <p:pRg st="1" end="1"/>
                                            </p:txEl>
                                          </p:spTgt>
                                        </p:tgtEl>
                                      </p:cBhvr>
                                    </p:animEffect>
                                  </p:childTnLst>
                                </p:cTn>
                              </p:par>
                            </p:childTnLst>
                          </p:cTn>
                        </p:par>
                        <p:par>
                          <p:cTn id="13" fill="hold" nodeType="with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146"/>
                                        </p:tgtEl>
                                        <p:attrNameLst>
                                          <p:attrName>style.visibility</p:attrName>
                                        </p:attrNameLst>
                                      </p:cBhvr>
                                      <p:to>
                                        <p:strVal val="visible"/>
                                      </p:to>
                                    </p:set>
                                    <p:animEffect transition="in" filter="wipe(left)">
                                      <p:cBhvr>
                                        <p:cTn id="16" dur="500"/>
                                        <p:tgtEl>
                                          <p:spTgt spid="61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27527"/>
                                        </p:tgtEl>
                                        <p:attrNameLst>
                                          <p:attrName>style.visibility</p:attrName>
                                        </p:attrNameLst>
                                      </p:cBhvr>
                                      <p:to>
                                        <p:strVal val="visible"/>
                                      </p:to>
                                    </p:set>
                                    <p:animEffect transition="in" filter="wipe(left)">
                                      <p:cBhvr>
                                        <p:cTn id="26" dur="500"/>
                                        <p:tgtEl>
                                          <p:spTgt spid="22752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227520"/>
                                        </p:tgtEl>
                                        <p:attrNameLst>
                                          <p:attrName>style.visibility</p:attrName>
                                        </p:attrNameLst>
                                      </p:cBhvr>
                                      <p:to>
                                        <p:strVal val="visible"/>
                                      </p:to>
                                    </p:set>
                                    <p:animEffect transition="in" filter="wipe(right)">
                                      <p:cBhvr>
                                        <p:cTn id="31" dur="500"/>
                                        <p:tgtEl>
                                          <p:spTgt spid="227520"/>
                                        </p:tgtEl>
                                      </p:cBhvr>
                                    </p:animEffect>
                                  </p:childTnLst>
                                </p:cTn>
                              </p:par>
                            </p:childTnLst>
                          </p:cTn>
                        </p:par>
                        <p:par>
                          <p:cTn id="32" fill="hold" nodeType="afterGroup">
                            <p:stCondLst>
                              <p:cond delay="500"/>
                            </p:stCondLst>
                            <p:childTnLst>
                              <p:par>
                                <p:cTn id="33" presetID="22" presetClass="entr" presetSubtype="4" fill="hold" nodeType="afterEffect">
                                  <p:stCondLst>
                                    <p:cond delay="0"/>
                                  </p:stCondLst>
                                  <p:childTnLst>
                                    <p:set>
                                      <p:cBhvr>
                                        <p:cTn id="34" dur="1" fill="hold">
                                          <p:stCondLst>
                                            <p:cond delay="0"/>
                                          </p:stCondLst>
                                        </p:cTn>
                                        <p:tgtEl>
                                          <p:spTgt spid="227525"/>
                                        </p:tgtEl>
                                        <p:attrNameLst>
                                          <p:attrName>style.visibility</p:attrName>
                                        </p:attrNameLst>
                                      </p:cBhvr>
                                      <p:to>
                                        <p:strVal val="visible"/>
                                      </p:to>
                                    </p:set>
                                    <p:animEffect transition="in" filter="wipe(down)">
                                      <p:cBhvr>
                                        <p:cTn id="35" dur="500"/>
                                        <p:tgtEl>
                                          <p:spTgt spid="227525"/>
                                        </p:tgtEl>
                                      </p:cBhvr>
                                    </p:animEffect>
                                  </p:childTnLst>
                                </p:cTn>
                              </p:par>
                            </p:childTnLst>
                          </p:cTn>
                        </p:par>
                        <p:par>
                          <p:cTn id="36" fill="hold" nodeType="afterGroup">
                            <p:stCondLst>
                              <p:cond delay="1000"/>
                            </p:stCondLst>
                            <p:childTnLst>
                              <p:par>
                                <p:cTn id="37" presetID="22" presetClass="entr" presetSubtype="4" fill="hold" grpId="0" nodeType="afterEffect">
                                  <p:stCondLst>
                                    <p:cond delay="0"/>
                                  </p:stCondLst>
                                  <p:childTnLst>
                                    <p:set>
                                      <p:cBhvr>
                                        <p:cTn id="38" dur="1" fill="hold">
                                          <p:stCondLst>
                                            <p:cond delay="0"/>
                                          </p:stCondLst>
                                        </p:cTn>
                                        <p:tgtEl>
                                          <p:spTgt spid="227524"/>
                                        </p:tgtEl>
                                        <p:attrNameLst>
                                          <p:attrName>style.visibility</p:attrName>
                                        </p:attrNameLst>
                                      </p:cBhvr>
                                      <p:to>
                                        <p:strVal val="visible"/>
                                      </p:to>
                                    </p:set>
                                    <p:animEffect transition="in" filter="wipe(down)">
                                      <p:cBhvr>
                                        <p:cTn id="39" dur="500"/>
                                        <p:tgtEl>
                                          <p:spTgt spid="22752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27521"/>
                                        </p:tgtEl>
                                        <p:attrNameLst>
                                          <p:attrName>style.visibility</p:attrName>
                                        </p:attrNameLst>
                                      </p:cBhvr>
                                      <p:to>
                                        <p:strVal val="visible"/>
                                      </p:to>
                                    </p:set>
                                    <p:animEffect transition="in" filter="wipe(up)">
                                      <p:cBhvr>
                                        <p:cTn id="44" dur="500"/>
                                        <p:tgtEl>
                                          <p:spTgt spid="227521"/>
                                        </p:tgtEl>
                                      </p:cBhvr>
                                    </p:animEffect>
                                  </p:childTnLst>
                                </p:cTn>
                              </p:par>
                            </p:childTnLst>
                          </p:cTn>
                        </p:par>
                        <p:par>
                          <p:cTn id="45" fill="hold" nodeType="afterGroup">
                            <p:stCondLst>
                              <p:cond delay="500"/>
                            </p:stCondLst>
                            <p:childTnLst>
                              <p:par>
                                <p:cTn id="46" presetID="22" presetClass="entr" presetSubtype="4" fill="hold" nodeType="afterEffect">
                                  <p:stCondLst>
                                    <p:cond delay="0"/>
                                  </p:stCondLst>
                                  <p:childTnLst>
                                    <p:set>
                                      <p:cBhvr>
                                        <p:cTn id="47" dur="1" fill="hold">
                                          <p:stCondLst>
                                            <p:cond delay="0"/>
                                          </p:stCondLst>
                                        </p:cTn>
                                        <p:tgtEl>
                                          <p:spTgt spid="227523"/>
                                        </p:tgtEl>
                                        <p:attrNameLst>
                                          <p:attrName>style.visibility</p:attrName>
                                        </p:attrNameLst>
                                      </p:cBhvr>
                                      <p:to>
                                        <p:strVal val="visible"/>
                                      </p:to>
                                    </p:set>
                                    <p:animEffect transition="in" filter="wipe(down)">
                                      <p:cBhvr>
                                        <p:cTn id="48" dur="500"/>
                                        <p:tgtEl>
                                          <p:spTgt spid="227523"/>
                                        </p:tgtEl>
                                      </p:cBhvr>
                                    </p:animEffect>
                                  </p:childTnLst>
                                </p:cTn>
                              </p:par>
                            </p:childTnLst>
                          </p:cTn>
                        </p:par>
                        <p:par>
                          <p:cTn id="49" fill="hold" nodeType="afterGroup">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227522"/>
                                        </p:tgtEl>
                                        <p:attrNameLst>
                                          <p:attrName>style.visibility</p:attrName>
                                        </p:attrNameLst>
                                      </p:cBhvr>
                                      <p:to>
                                        <p:strVal val="visible"/>
                                      </p:to>
                                    </p:set>
                                    <p:animEffect transition="in" filter="wipe(down)">
                                      <p:cBhvr>
                                        <p:cTn id="52" dur="500"/>
                                        <p:tgtEl>
                                          <p:spTgt spid="2275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27332">
                                            <p:txEl>
                                              <p:pRg st="0" end="0"/>
                                            </p:txEl>
                                          </p:spTgt>
                                        </p:tgtEl>
                                        <p:attrNameLst>
                                          <p:attrName>style.visibility</p:attrName>
                                        </p:attrNameLst>
                                      </p:cBhvr>
                                      <p:to>
                                        <p:strVal val="visible"/>
                                      </p:to>
                                    </p:set>
                                    <p:animEffect transition="in" filter="wipe(left)">
                                      <p:cBhvr>
                                        <p:cTn id="57" dur="500"/>
                                        <p:tgtEl>
                                          <p:spTgt spid="22733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27332">
                                            <p:txEl>
                                              <p:pRg st="1" end="1"/>
                                            </p:txEl>
                                          </p:spTgt>
                                        </p:tgtEl>
                                        <p:attrNameLst>
                                          <p:attrName>style.visibility</p:attrName>
                                        </p:attrNameLst>
                                      </p:cBhvr>
                                      <p:to>
                                        <p:strVal val="visible"/>
                                      </p:to>
                                    </p:set>
                                    <p:animEffect transition="in" filter="wipe(left)">
                                      <p:cBhvr>
                                        <p:cTn id="62" dur="500"/>
                                        <p:tgtEl>
                                          <p:spTgt spid="227332">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27332">
                                            <p:txEl>
                                              <p:pRg st="2" end="2"/>
                                            </p:txEl>
                                          </p:spTgt>
                                        </p:tgtEl>
                                        <p:attrNameLst>
                                          <p:attrName>style.visibility</p:attrName>
                                        </p:attrNameLst>
                                      </p:cBhvr>
                                      <p:to>
                                        <p:strVal val="visible"/>
                                      </p:to>
                                    </p:set>
                                    <p:animEffect transition="in" filter="wipe(left)">
                                      <p:cBhvr>
                                        <p:cTn id="67" dur="500"/>
                                        <p:tgtEl>
                                          <p:spTgt spid="227332">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lef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heel(1)">
                                      <p:cBhvr>
                                        <p:cTn id="77" dur="2000"/>
                                        <p:tgtEl>
                                          <p:spTgt spid="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wipe(up)">
                                      <p:cBhvr>
                                        <p:cTn id="82" dur="500"/>
                                        <p:tgtEl>
                                          <p:spTgt spid="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left)">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wheel(1)">
                                      <p:cBhvr>
                                        <p:cTn id="92"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P spid="227332" grpId="0" build="p" autoUpdateAnimBg="0"/>
      <p:bldP spid="227520" grpId="0" animBg="1"/>
      <p:bldP spid="227521" grpId="0" animBg="1"/>
      <p:bldP spid="227522" grpId="0" animBg="1"/>
      <p:bldP spid="227524" grpId="0" animBg="1"/>
      <p:bldP spid="2" grpId="0" animBg="1"/>
      <p:bldP spid="19" grpId="0" animBg="1"/>
      <p:bldP spid="3" grpId="0" animBg="1"/>
      <p:bldP spid="21"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r>
              <a:rPr lang="en-US" altLang="zh-CN" dirty="0"/>
              <a:t>Bit Map</a:t>
            </a:r>
          </a:p>
        </p:txBody>
      </p:sp>
      <p:sp>
        <p:nvSpPr>
          <p:cNvPr id="229379" name="Rectangle 3"/>
          <p:cNvSpPr>
            <a:spLocks noGrp="1" noChangeArrowheads="1"/>
          </p:cNvSpPr>
          <p:nvPr>
            <p:ph idx="1"/>
          </p:nvPr>
        </p:nvSpPr>
        <p:spPr/>
        <p:txBody>
          <a:bodyPr/>
          <a:lstStyle/>
          <a:p>
            <a:pPr>
              <a:tabLst>
                <a:tab pos="1312863" algn="l"/>
              </a:tabLst>
            </a:pPr>
            <a:r>
              <a:rPr lang="en-US" altLang="zh-CN" dirty="0"/>
              <a:t>Bit map requires extra space.  </a:t>
            </a:r>
          </a:p>
          <a:p>
            <a:pPr lvl="1">
              <a:tabLst>
                <a:tab pos="1312863" algn="l"/>
              </a:tabLst>
            </a:pPr>
            <a:r>
              <a:rPr lang="en-US" altLang="zh-CN" dirty="0"/>
              <a:t>Example:</a:t>
            </a:r>
          </a:p>
          <a:p>
            <a:pPr lvl="1">
              <a:buNone/>
              <a:tabLst>
                <a:tab pos="1312863" algn="l"/>
              </a:tabLst>
            </a:pPr>
            <a:r>
              <a:rPr lang="en-US" altLang="zh-CN" dirty="0"/>
              <a:t>	block size = 4KB = 2</a:t>
            </a:r>
            <a:r>
              <a:rPr lang="en-US" altLang="zh-CN" baseline="30000" dirty="0"/>
              <a:t>12</a:t>
            </a:r>
            <a:r>
              <a:rPr lang="en-US" altLang="zh-CN" dirty="0"/>
              <a:t> bytes</a:t>
            </a:r>
          </a:p>
          <a:p>
            <a:pPr lvl="1">
              <a:buNone/>
              <a:tabLst>
                <a:tab pos="1312863" algn="l"/>
              </a:tabLst>
            </a:pPr>
            <a:r>
              <a:rPr lang="en-US" altLang="zh-CN" dirty="0"/>
              <a:t>	disk size = 2</a:t>
            </a:r>
            <a:r>
              <a:rPr lang="en-US" altLang="zh-CN" baseline="30000" dirty="0"/>
              <a:t>30</a:t>
            </a:r>
            <a:r>
              <a:rPr lang="en-US" altLang="zh-CN" dirty="0"/>
              <a:t> bytes (1 gigabyte)</a:t>
            </a:r>
          </a:p>
          <a:p>
            <a:pPr lvl="1">
              <a:buNone/>
              <a:tabLst>
                <a:tab pos="1312863" algn="l"/>
              </a:tabLst>
            </a:pPr>
            <a:r>
              <a:rPr lang="en-US" altLang="zh-CN" dirty="0"/>
              <a:t>	</a:t>
            </a:r>
            <a:r>
              <a:rPr lang="en-US" altLang="zh-CN" i="1" dirty="0"/>
              <a:t>n</a:t>
            </a:r>
            <a:r>
              <a:rPr lang="en-US" altLang="zh-CN" dirty="0"/>
              <a:t> = 2</a:t>
            </a:r>
            <a:r>
              <a:rPr lang="en-US" altLang="zh-CN" baseline="30000" dirty="0"/>
              <a:t>30</a:t>
            </a:r>
            <a:r>
              <a:rPr lang="en-US" altLang="zh-CN" dirty="0"/>
              <a:t>/2</a:t>
            </a:r>
            <a:r>
              <a:rPr lang="en-US" altLang="zh-CN" baseline="30000" dirty="0"/>
              <a:t>12</a:t>
            </a:r>
            <a:r>
              <a:rPr lang="en-US" altLang="zh-CN" dirty="0"/>
              <a:t> = 2</a:t>
            </a:r>
            <a:r>
              <a:rPr lang="en-US" altLang="zh-CN" baseline="30000" dirty="0"/>
              <a:t>18</a:t>
            </a:r>
            <a:r>
              <a:rPr lang="en-US" altLang="zh-CN" dirty="0"/>
              <a:t> bits (2</a:t>
            </a:r>
            <a:r>
              <a:rPr lang="en-US" altLang="zh-CN" baseline="30000" dirty="0"/>
              <a:t>15</a:t>
            </a:r>
            <a:r>
              <a:rPr lang="en-US" altLang="zh-CN" dirty="0"/>
              <a:t> bytes or 32K bytes)</a:t>
            </a:r>
          </a:p>
          <a:p>
            <a:pPr lvl="1">
              <a:buNone/>
              <a:tabLst>
                <a:tab pos="1312863" algn="l"/>
              </a:tabLst>
            </a:pPr>
            <a:r>
              <a:rPr lang="en-US" altLang="zh-CN" dirty="0"/>
              <a:t>	256G    ==&gt;    8 MB of memory</a:t>
            </a:r>
          </a:p>
          <a:p>
            <a:pPr lvl="1">
              <a:lnSpc>
                <a:spcPct val="90000"/>
              </a:lnSpc>
              <a:tabLst>
                <a:tab pos="1311275" algn="l"/>
              </a:tabLst>
            </a:pPr>
            <a:r>
              <a:rPr lang="en-US" altLang="en-US" dirty="0"/>
              <a:t>Example:</a:t>
            </a:r>
          </a:p>
          <a:p>
            <a:pPr lvl="1">
              <a:lnSpc>
                <a:spcPct val="90000"/>
              </a:lnSpc>
              <a:buNone/>
              <a:tabLst>
                <a:tab pos="1311275" algn="l"/>
              </a:tabLst>
            </a:pPr>
            <a:r>
              <a:rPr lang="en-US" altLang="en-US" dirty="0"/>
              <a:t>	block size = 4KB =  2</a:t>
            </a:r>
            <a:r>
              <a:rPr lang="en-US" altLang="en-US" baseline="30000" dirty="0"/>
              <a:t>12</a:t>
            </a:r>
            <a:r>
              <a:rPr lang="en-US" altLang="en-US" dirty="0"/>
              <a:t> bytes</a:t>
            </a:r>
          </a:p>
          <a:p>
            <a:pPr lvl="1">
              <a:lnSpc>
                <a:spcPct val="90000"/>
              </a:lnSpc>
              <a:buNone/>
              <a:tabLst>
                <a:tab pos="1311275" algn="l"/>
              </a:tabLst>
            </a:pPr>
            <a:r>
              <a:rPr lang="en-US" altLang="en-US" dirty="0"/>
              <a:t>	disk size = 2</a:t>
            </a:r>
            <a:r>
              <a:rPr lang="en-US" altLang="en-US" baseline="30000" dirty="0"/>
              <a:t>40</a:t>
            </a:r>
            <a:r>
              <a:rPr lang="en-US" altLang="en-US" dirty="0"/>
              <a:t> bytes (1 terabyte)</a:t>
            </a:r>
          </a:p>
          <a:p>
            <a:pPr lvl="1">
              <a:lnSpc>
                <a:spcPct val="90000"/>
              </a:lnSpc>
              <a:buNone/>
              <a:tabLst>
                <a:tab pos="1311275" algn="l"/>
              </a:tabLst>
            </a:pPr>
            <a:r>
              <a:rPr lang="en-US" altLang="en-US" dirty="0"/>
              <a:t>	</a:t>
            </a:r>
            <a:r>
              <a:rPr lang="en-US" altLang="en-US" i="1" dirty="0"/>
              <a:t>n</a:t>
            </a:r>
            <a:r>
              <a:rPr lang="en-US" altLang="en-US" dirty="0"/>
              <a:t> = 2</a:t>
            </a:r>
            <a:r>
              <a:rPr lang="en-US" altLang="en-US" baseline="30000" dirty="0"/>
              <a:t>40</a:t>
            </a:r>
            <a:r>
              <a:rPr lang="en-US" altLang="en-US" dirty="0"/>
              <a:t>/2</a:t>
            </a:r>
            <a:r>
              <a:rPr lang="en-US" altLang="en-US" baseline="30000" dirty="0"/>
              <a:t>12</a:t>
            </a:r>
            <a:r>
              <a:rPr lang="en-US" altLang="en-US" dirty="0"/>
              <a:t> = 2</a:t>
            </a:r>
            <a:r>
              <a:rPr lang="en-US" altLang="en-US" baseline="30000" dirty="0"/>
              <a:t>28</a:t>
            </a:r>
            <a:r>
              <a:rPr lang="en-US" altLang="en-US" dirty="0"/>
              <a:t> bits (or 32MB)</a:t>
            </a:r>
          </a:p>
          <a:p>
            <a:pPr lvl="1">
              <a:lnSpc>
                <a:spcPct val="90000"/>
              </a:lnSpc>
              <a:buNone/>
              <a:tabLst>
                <a:tab pos="1311275" algn="l"/>
              </a:tabLst>
            </a:pPr>
            <a:r>
              <a:rPr lang="en-US" altLang="en-US" dirty="0"/>
              <a:t>	if clusters of 4 blocks ==&gt; 8MB of memory</a:t>
            </a:r>
          </a:p>
          <a:p>
            <a:pPr lvl="1">
              <a:tabLst>
                <a:tab pos="1312863" algn="l"/>
              </a:tabLst>
            </a:pPr>
            <a:r>
              <a:rPr lang="en-US" altLang="zh-CN" dirty="0"/>
              <a:t>Easy to get contiguous files space.</a:t>
            </a:r>
          </a:p>
        </p:txBody>
      </p:sp>
      <p:sp>
        <p:nvSpPr>
          <p:cNvPr id="4" name="灯片编号占位符 3"/>
          <p:cNvSpPr>
            <a:spLocks noGrp="1"/>
          </p:cNvSpPr>
          <p:nvPr>
            <p:ph type="sldNum" sz="quarter" idx="10"/>
          </p:nvPr>
        </p:nvSpPr>
        <p:spPr/>
        <p:txBody>
          <a:bodyPr/>
          <a:lstStyle/>
          <a:p>
            <a:fld id="{83256C9A-61A4-4C0C-9D5C-DB4E60652E0C}" type="slidenum">
              <a:rPr lang="en-US" altLang="zh-CN"/>
              <a:pPr/>
              <a:t>41</a:t>
            </a:fld>
            <a:endParaRPr lang="en-US" altLang="zh-CN"/>
          </a:p>
        </p:txBody>
      </p:sp>
    </p:spTree>
    <p:extLst>
      <p:ext uri="{BB962C8B-B14F-4D97-AF65-F5344CB8AC3E}">
        <p14:creationId xmlns:p14="http://schemas.microsoft.com/office/powerpoint/2010/main" val="3716593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pRg st="0" end="0"/>
                                            </p:txEl>
                                          </p:spTgt>
                                        </p:tgtEl>
                                        <p:attrNameLst>
                                          <p:attrName>style.visibility</p:attrName>
                                        </p:attrNameLst>
                                      </p:cBhvr>
                                      <p:to>
                                        <p:strVal val="visible"/>
                                      </p:to>
                                    </p:set>
                                    <p:animEffect transition="in" filter="wipe(left)">
                                      <p:cBhvr>
                                        <p:cTn id="7" dur="500"/>
                                        <p:tgtEl>
                                          <p:spTgt spid="2293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29379">
                                            <p:txEl>
                                              <p:pRg st="1" end="1"/>
                                            </p:txEl>
                                          </p:spTgt>
                                        </p:tgtEl>
                                        <p:attrNameLst>
                                          <p:attrName>style.visibility</p:attrName>
                                        </p:attrNameLst>
                                      </p:cBhvr>
                                      <p:to>
                                        <p:strVal val="visible"/>
                                      </p:to>
                                    </p:set>
                                    <p:animEffect transition="in" filter="wipe(left)">
                                      <p:cBhvr>
                                        <p:cTn id="10" dur="500"/>
                                        <p:tgtEl>
                                          <p:spTgt spid="22937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9379">
                                            <p:txEl>
                                              <p:pRg st="2" end="2"/>
                                            </p:txEl>
                                          </p:spTgt>
                                        </p:tgtEl>
                                        <p:attrNameLst>
                                          <p:attrName>style.visibility</p:attrName>
                                        </p:attrNameLst>
                                      </p:cBhvr>
                                      <p:to>
                                        <p:strVal val="visible"/>
                                      </p:to>
                                    </p:set>
                                    <p:animEffect transition="in" filter="wipe(left)">
                                      <p:cBhvr>
                                        <p:cTn id="13" dur="500"/>
                                        <p:tgtEl>
                                          <p:spTgt spid="22937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9379">
                                            <p:txEl>
                                              <p:pRg st="3" end="3"/>
                                            </p:txEl>
                                          </p:spTgt>
                                        </p:tgtEl>
                                        <p:attrNameLst>
                                          <p:attrName>style.visibility</p:attrName>
                                        </p:attrNameLst>
                                      </p:cBhvr>
                                      <p:to>
                                        <p:strVal val="visible"/>
                                      </p:to>
                                    </p:set>
                                    <p:animEffect transition="in" filter="wipe(left)">
                                      <p:cBhvr>
                                        <p:cTn id="16" dur="500"/>
                                        <p:tgtEl>
                                          <p:spTgt spid="22937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29379">
                                            <p:txEl>
                                              <p:pRg st="4" end="4"/>
                                            </p:txEl>
                                          </p:spTgt>
                                        </p:tgtEl>
                                        <p:attrNameLst>
                                          <p:attrName>style.visibility</p:attrName>
                                        </p:attrNameLst>
                                      </p:cBhvr>
                                      <p:to>
                                        <p:strVal val="visible"/>
                                      </p:to>
                                    </p:set>
                                    <p:animEffect transition="in" filter="wipe(left)">
                                      <p:cBhvr>
                                        <p:cTn id="19" dur="500"/>
                                        <p:tgtEl>
                                          <p:spTgt spid="229379">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29379">
                                            <p:txEl>
                                              <p:pRg st="5" end="5"/>
                                            </p:txEl>
                                          </p:spTgt>
                                        </p:tgtEl>
                                        <p:attrNameLst>
                                          <p:attrName>style.visibility</p:attrName>
                                        </p:attrNameLst>
                                      </p:cBhvr>
                                      <p:to>
                                        <p:strVal val="visible"/>
                                      </p:to>
                                    </p:set>
                                    <p:animEffect transition="in" filter="wipe(left)">
                                      <p:cBhvr>
                                        <p:cTn id="22" dur="500"/>
                                        <p:tgtEl>
                                          <p:spTgt spid="229379">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29379">
                                            <p:txEl>
                                              <p:pRg st="6" end="6"/>
                                            </p:txEl>
                                          </p:spTgt>
                                        </p:tgtEl>
                                        <p:attrNameLst>
                                          <p:attrName>style.visibility</p:attrName>
                                        </p:attrNameLst>
                                      </p:cBhvr>
                                      <p:to>
                                        <p:strVal val="visible"/>
                                      </p:to>
                                    </p:set>
                                    <p:animEffect transition="in" filter="wipe(left)">
                                      <p:cBhvr>
                                        <p:cTn id="25" dur="500"/>
                                        <p:tgtEl>
                                          <p:spTgt spid="229379">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29379">
                                            <p:txEl>
                                              <p:pRg st="7" end="7"/>
                                            </p:txEl>
                                          </p:spTgt>
                                        </p:tgtEl>
                                        <p:attrNameLst>
                                          <p:attrName>style.visibility</p:attrName>
                                        </p:attrNameLst>
                                      </p:cBhvr>
                                      <p:to>
                                        <p:strVal val="visible"/>
                                      </p:to>
                                    </p:set>
                                    <p:animEffect transition="in" filter="wipe(left)">
                                      <p:cBhvr>
                                        <p:cTn id="28" dur="500"/>
                                        <p:tgtEl>
                                          <p:spTgt spid="229379">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29379">
                                            <p:txEl>
                                              <p:pRg st="8" end="8"/>
                                            </p:txEl>
                                          </p:spTgt>
                                        </p:tgtEl>
                                        <p:attrNameLst>
                                          <p:attrName>style.visibility</p:attrName>
                                        </p:attrNameLst>
                                      </p:cBhvr>
                                      <p:to>
                                        <p:strVal val="visible"/>
                                      </p:to>
                                    </p:set>
                                    <p:animEffect transition="in" filter="wipe(left)">
                                      <p:cBhvr>
                                        <p:cTn id="31" dur="500"/>
                                        <p:tgtEl>
                                          <p:spTgt spid="229379">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29379">
                                            <p:txEl>
                                              <p:pRg st="9" end="9"/>
                                            </p:txEl>
                                          </p:spTgt>
                                        </p:tgtEl>
                                        <p:attrNameLst>
                                          <p:attrName>style.visibility</p:attrName>
                                        </p:attrNameLst>
                                      </p:cBhvr>
                                      <p:to>
                                        <p:strVal val="visible"/>
                                      </p:to>
                                    </p:set>
                                    <p:animEffect transition="in" filter="wipe(left)">
                                      <p:cBhvr>
                                        <p:cTn id="34" dur="500"/>
                                        <p:tgtEl>
                                          <p:spTgt spid="229379">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29379">
                                            <p:txEl>
                                              <p:pRg st="10" end="10"/>
                                            </p:txEl>
                                          </p:spTgt>
                                        </p:tgtEl>
                                        <p:attrNameLst>
                                          <p:attrName>style.visibility</p:attrName>
                                        </p:attrNameLst>
                                      </p:cBhvr>
                                      <p:to>
                                        <p:strVal val="visible"/>
                                      </p:to>
                                    </p:set>
                                    <p:animEffect transition="in" filter="wipe(left)">
                                      <p:cBhvr>
                                        <p:cTn id="37" dur="500"/>
                                        <p:tgtEl>
                                          <p:spTgt spid="229379">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29379">
                                            <p:txEl>
                                              <p:pRg st="11" end="11"/>
                                            </p:txEl>
                                          </p:spTgt>
                                        </p:tgtEl>
                                        <p:attrNameLst>
                                          <p:attrName>style.visibility</p:attrName>
                                        </p:attrNameLst>
                                      </p:cBhvr>
                                      <p:to>
                                        <p:strVal val="visible"/>
                                      </p:to>
                                    </p:set>
                                    <p:animEffect transition="in" filter="wipe(left)">
                                      <p:cBhvr>
                                        <p:cTn id="40" dur="500"/>
                                        <p:tgtEl>
                                          <p:spTgt spid="22937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uiExpand="1"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088" y="144114"/>
            <a:ext cx="4628567" cy="50873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60000" y="108000"/>
            <a:ext cx="6951135" cy="720000"/>
          </a:xfrm>
        </p:spPr>
        <p:txBody>
          <a:bodyPr/>
          <a:lstStyle/>
          <a:p>
            <a:r>
              <a:rPr lang="en-US" altLang="zh-CN" dirty="0"/>
              <a:t>Linked List</a:t>
            </a:r>
            <a:endParaRPr lang="zh-CN" altLang="en-US" dirty="0"/>
          </a:p>
        </p:txBody>
      </p:sp>
      <p:sp>
        <p:nvSpPr>
          <p:cNvPr id="3" name="内容占位符 2"/>
          <p:cNvSpPr>
            <a:spLocks noGrp="1"/>
          </p:cNvSpPr>
          <p:nvPr>
            <p:ph idx="1"/>
          </p:nvPr>
        </p:nvSpPr>
        <p:spPr>
          <a:xfrm>
            <a:off x="396647" y="1089360"/>
            <a:ext cx="7724579" cy="5580000"/>
          </a:xfrm>
        </p:spPr>
        <p:txBody>
          <a:bodyPr>
            <a:normAutofit/>
          </a:bodyPr>
          <a:lstStyle/>
          <a:p>
            <a:r>
              <a:rPr lang="en-US" altLang="en-US" dirty="0"/>
              <a:t>File system maintains </a:t>
            </a:r>
            <a:r>
              <a:rPr lang="en-US" altLang="en-US" dirty="0">
                <a:solidFill>
                  <a:srgbClr val="0000FF"/>
                </a:solidFill>
              </a:rPr>
              <a:t>free-space list to </a:t>
            </a:r>
            <a:r>
              <a:rPr lang="en-US" altLang="en-US" dirty="0"/>
              <a:t>track available blocks/clusters</a:t>
            </a:r>
          </a:p>
          <a:p>
            <a:r>
              <a:rPr lang="en-US" altLang="zh-CN" dirty="0"/>
              <a:t>To link together all the free disk blocks.</a:t>
            </a:r>
          </a:p>
          <a:p>
            <a:pPr lvl="1"/>
            <a:r>
              <a:rPr lang="en-US" altLang="zh-CN" dirty="0"/>
              <a:t>keeping a pointer to the first free block in a special location on the disk and caching it in memory.</a:t>
            </a:r>
          </a:p>
          <a:p>
            <a:pPr lvl="1"/>
            <a:r>
              <a:rPr lang="en-US" altLang="zh-CN" dirty="0"/>
              <a:t>Records the total number of free blocks.</a:t>
            </a:r>
          </a:p>
          <a:p>
            <a:r>
              <a:rPr lang="en-US" altLang="en-US" dirty="0"/>
              <a:t>No waste of space</a:t>
            </a:r>
          </a:p>
          <a:p>
            <a:r>
              <a:rPr lang="en-US" altLang="en-US" dirty="0"/>
              <a:t>Cannot get contiguous space easily.</a:t>
            </a:r>
          </a:p>
          <a:p>
            <a:r>
              <a:rPr lang="en-US" altLang="en-US" dirty="0"/>
              <a:t>No need to traverse the entire list</a:t>
            </a:r>
            <a:br>
              <a:rPr lang="en-US" altLang="en-US" dirty="0"/>
            </a:br>
            <a:r>
              <a:rPr lang="en-US" altLang="en-US" dirty="0"/>
              <a:t> (if # free blocks recorded).</a:t>
            </a:r>
            <a:endParaRPr lang="zh-CN" altLang="en-US" dirty="0"/>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42</a:t>
            </a:fld>
            <a:endParaRPr lang="en-US" altLang="zh-CN"/>
          </a:p>
        </p:txBody>
      </p:sp>
      <p:pic>
        <p:nvPicPr>
          <p:cNvPr id="16" name="图片 15">
            <a:extLst>
              <a:ext uri="{FF2B5EF4-FFF2-40B4-BE49-F238E27FC236}">
                <a16:creationId xmlns:a16="http://schemas.microsoft.com/office/drawing/2014/main" id="{BB3444D9-9E62-4271-B69D-0F838D586FEC}"/>
              </a:ext>
            </a:extLst>
          </p:cNvPr>
          <p:cNvPicPr>
            <a:picLocks noChangeAspect="1"/>
          </p:cNvPicPr>
          <p:nvPr/>
        </p:nvPicPr>
        <p:blipFill>
          <a:blip r:embed="rId3"/>
          <a:stretch>
            <a:fillRect/>
          </a:stretch>
        </p:blipFill>
        <p:spPr>
          <a:xfrm>
            <a:off x="6101698" y="5378858"/>
            <a:ext cx="1890209" cy="1074330"/>
          </a:xfrm>
          <a:prstGeom prst="rect">
            <a:avLst/>
          </a:prstGeom>
        </p:spPr>
      </p:pic>
    </p:spTree>
    <p:extLst>
      <p:ext uri="{BB962C8B-B14F-4D97-AF65-F5344CB8AC3E}">
        <p14:creationId xmlns:p14="http://schemas.microsoft.com/office/powerpoint/2010/main" val="74431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Grouping </a:t>
            </a:r>
            <a:endParaRPr lang="zh-CN" altLang="en-US" dirty="0"/>
          </a:p>
        </p:txBody>
      </p:sp>
      <p:sp>
        <p:nvSpPr>
          <p:cNvPr id="3" name="内容占位符 2"/>
          <p:cNvSpPr>
            <a:spLocks noGrp="1"/>
          </p:cNvSpPr>
          <p:nvPr>
            <p:ph idx="1"/>
          </p:nvPr>
        </p:nvSpPr>
        <p:spPr>
          <a:xfrm>
            <a:off x="406400" y="1134345"/>
            <a:ext cx="5779611" cy="5400000"/>
          </a:xfrm>
        </p:spPr>
        <p:txBody>
          <a:bodyPr/>
          <a:lstStyle/>
          <a:p>
            <a:pPr>
              <a:lnSpc>
                <a:spcPct val="120000"/>
              </a:lnSpc>
              <a:tabLst>
                <a:tab pos="1311275" algn="l"/>
              </a:tabLst>
            </a:pPr>
            <a:r>
              <a:rPr lang="en-US" altLang="en-US" dirty="0"/>
              <a:t>Modify linked list to store address of next </a:t>
            </a:r>
            <a:r>
              <a:rPr lang="en-US" altLang="en-US" i="1" dirty="0"/>
              <a:t>n-1</a:t>
            </a:r>
            <a:r>
              <a:rPr lang="en-US" altLang="en-US" dirty="0"/>
              <a:t> free blocks in first free block, plus a pointer to next block that contains free-block-pointers (like this one)</a:t>
            </a:r>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43</a:t>
            </a:fld>
            <a:endParaRPr lang="en-US" altLang="zh-CN"/>
          </a:p>
        </p:txBody>
      </p:sp>
      <p:grpSp>
        <p:nvGrpSpPr>
          <p:cNvPr id="5" name="Group 5"/>
          <p:cNvGrpSpPr>
            <a:grpSpLocks/>
          </p:cNvGrpSpPr>
          <p:nvPr/>
        </p:nvGrpSpPr>
        <p:grpSpPr bwMode="auto">
          <a:xfrm>
            <a:off x="9593404" y="4563300"/>
            <a:ext cx="1439862" cy="1584325"/>
            <a:chOff x="2971" y="3249"/>
            <a:chExt cx="907" cy="998"/>
          </a:xfrm>
        </p:grpSpPr>
        <p:sp>
          <p:nvSpPr>
            <p:cNvPr id="6" name="Oval 6"/>
            <p:cNvSpPr>
              <a:spLocks noChangeArrowheads="1"/>
            </p:cNvSpPr>
            <p:nvPr/>
          </p:nvSpPr>
          <p:spPr bwMode="auto">
            <a:xfrm>
              <a:off x="2971" y="3249"/>
              <a:ext cx="227" cy="227"/>
            </a:xfrm>
            <a:prstGeom prst="rect">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7" name="Oval 7"/>
            <p:cNvSpPr>
              <a:spLocks noChangeArrowheads="1"/>
            </p:cNvSpPr>
            <p:nvPr/>
          </p:nvSpPr>
          <p:spPr bwMode="auto">
            <a:xfrm>
              <a:off x="3606" y="3249"/>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8" name="Oval 8"/>
            <p:cNvSpPr>
              <a:spLocks noChangeArrowheads="1"/>
            </p:cNvSpPr>
            <p:nvPr/>
          </p:nvSpPr>
          <p:spPr bwMode="auto">
            <a:xfrm>
              <a:off x="3606" y="3521"/>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9" name="Oval 9"/>
            <p:cNvSpPr>
              <a:spLocks noChangeArrowheads="1"/>
            </p:cNvSpPr>
            <p:nvPr/>
          </p:nvSpPr>
          <p:spPr bwMode="auto">
            <a:xfrm>
              <a:off x="3606" y="4020"/>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cxnSp>
          <p:nvCxnSpPr>
            <p:cNvPr id="10" name="AutoShape 10"/>
            <p:cNvCxnSpPr>
              <a:cxnSpLocks noChangeShapeType="1"/>
              <a:stCxn id="6" idx="6"/>
              <a:endCxn id="7" idx="2"/>
            </p:cNvCxnSpPr>
            <p:nvPr/>
          </p:nvCxnSpPr>
          <p:spPr bwMode="auto">
            <a:xfrm>
              <a:off x="3198" y="3363"/>
              <a:ext cx="40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p:cNvCxnSpPr>
              <a:cxnSpLocks noChangeShapeType="1"/>
              <a:stCxn id="6" idx="5"/>
              <a:endCxn id="8" idx="2"/>
            </p:cNvCxnSpPr>
            <p:nvPr/>
          </p:nvCxnSpPr>
          <p:spPr bwMode="auto">
            <a:xfrm>
              <a:off x="3165" y="3443"/>
              <a:ext cx="441"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p:cNvCxnSpPr>
              <a:cxnSpLocks noChangeShapeType="1"/>
              <a:stCxn id="6" idx="4"/>
              <a:endCxn id="9" idx="2"/>
            </p:cNvCxnSpPr>
            <p:nvPr/>
          </p:nvCxnSpPr>
          <p:spPr bwMode="auto">
            <a:xfrm rot="16200000" flipH="1">
              <a:off x="3017" y="3544"/>
              <a:ext cx="658" cy="52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13"/>
            <p:cNvSpPr txBox="1">
              <a:spLocks noChangeArrowheads="1"/>
            </p:cNvSpPr>
            <p:nvPr/>
          </p:nvSpPr>
          <p:spPr bwMode="auto">
            <a:xfrm>
              <a:off x="3568" y="3756"/>
              <a:ext cx="31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000" b="1">
                  <a:latin typeface="宋体" pitchFamily="2" charset="-122"/>
                </a:rPr>
                <a:t>…</a:t>
              </a:r>
            </a:p>
          </p:txBody>
        </p:sp>
      </p:grpSp>
      <p:grpSp>
        <p:nvGrpSpPr>
          <p:cNvPr id="14" name="Group 14"/>
          <p:cNvGrpSpPr>
            <a:grpSpLocks/>
          </p:cNvGrpSpPr>
          <p:nvPr/>
        </p:nvGrpSpPr>
        <p:grpSpPr bwMode="auto">
          <a:xfrm>
            <a:off x="7266130" y="1178750"/>
            <a:ext cx="2212975" cy="2160587"/>
            <a:chOff x="189" y="1117"/>
            <a:chExt cx="1394" cy="1361"/>
          </a:xfrm>
        </p:grpSpPr>
        <p:sp>
          <p:nvSpPr>
            <p:cNvPr id="15" name="Text Box 15"/>
            <p:cNvSpPr txBox="1">
              <a:spLocks noChangeArrowheads="1"/>
            </p:cNvSpPr>
            <p:nvPr/>
          </p:nvSpPr>
          <p:spPr bwMode="auto">
            <a:xfrm>
              <a:off x="1202" y="1842"/>
              <a:ext cx="38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n-1</a:t>
              </a:r>
              <a:r>
                <a:rPr lang="en-US" altLang="zh-CN" sz="2000" b="1">
                  <a:sym typeface="Symbol" pitchFamily="18" charset="2"/>
                </a:rPr>
                <a:t></a:t>
              </a:r>
            </a:p>
          </p:txBody>
        </p:sp>
        <p:grpSp>
          <p:nvGrpSpPr>
            <p:cNvPr id="16" name="Group 16"/>
            <p:cNvGrpSpPr>
              <a:grpSpLocks/>
            </p:cNvGrpSpPr>
            <p:nvPr/>
          </p:nvGrpSpPr>
          <p:grpSpPr bwMode="auto">
            <a:xfrm>
              <a:off x="189" y="1117"/>
              <a:ext cx="1260" cy="1361"/>
              <a:chOff x="189" y="1117"/>
              <a:chExt cx="1260" cy="1361"/>
            </a:xfrm>
          </p:grpSpPr>
          <p:sp>
            <p:nvSpPr>
              <p:cNvPr id="17" name="Oval 17"/>
              <p:cNvSpPr>
                <a:spLocks noChangeArrowheads="1"/>
              </p:cNvSpPr>
              <p:nvPr/>
            </p:nvSpPr>
            <p:spPr bwMode="auto">
              <a:xfrm>
                <a:off x="340" y="1253"/>
                <a:ext cx="227" cy="227"/>
              </a:xfrm>
              <a:prstGeom prst="rect">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18" name="Oval 18"/>
              <p:cNvSpPr>
                <a:spLocks noChangeArrowheads="1"/>
              </p:cNvSpPr>
              <p:nvPr/>
            </p:nvSpPr>
            <p:spPr bwMode="auto">
              <a:xfrm>
                <a:off x="1020" y="1253"/>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19" name="Oval 19"/>
              <p:cNvSpPr>
                <a:spLocks noChangeArrowheads="1"/>
              </p:cNvSpPr>
              <p:nvPr/>
            </p:nvSpPr>
            <p:spPr bwMode="auto">
              <a:xfrm>
                <a:off x="1020" y="1525"/>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20" name="Oval 20"/>
              <p:cNvSpPr>
                <a:spLocks noChangeArrowheads="1"/>
              </p:cNvSpPr>
              <p:nvPr/>
            </p:nvSpPr>
            <p:spPr bwMode="auto">
              <a:xfrm>
                <a:off x="1020" y="1978"/>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cxnSp>
            <p:nvCxnSpPr>
              <p:cNvPr id="21" name="AutoShape 21"/>
              <p:cNvCxnSpPr>
                <a:cxnSpLocks noChangeShapeType="1"/>
              </p:cNvCxnSpPr>
              <p:nvPr/>
            </p:nvCxnSpPr>
            <p:spPr bwMode="auto">
              <a:xfrm>
                <a:off x="567" y="1367"/>
                <a:ext cx="45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2"/>
              <p:cNvCxnSpPr>
                <a:cxnSpLocks noChangeShapeType="1"/>
              </p:cNvCxnSpPr>
              <p:nvPr/>
            </p:nvCxnSpPr>
            <p:spPr bwMode="auto">
              <a:xfrm>
                <a:off x="534" y="1447"/>
                <a:ext cx="486"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3"/>
              <p:cNvCxnSpPr>
                <a:cxnSpLocks noChangeShapeType="1"/>
              </p:cNvCxnSpPr>
              <p:nvPr/>
            </p:nvCxnSpPr>
            <p:spPr bwMode="auto">
              <a:xfrm rot="16200000" flipH="1">
                <a:off x="454" y="1527"/>
                <a:ext cx="645" cy="486"/>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4"/>
              <p:cNvCxnSpPr>
                <a:cxnSpLocks noChangeShapeType="1"/>
                <a:endCxn id="30" idx="2"/>
              </p:cNvCxnSpPr>
              <p:nvPr/>
            </p:nvCxnSpPr>
            <p:spPr bwMode="auto">
              <a:xfrm rot="16200000" flipH="1">
                <a:off x="294" y="1640"/>
                <a:ext cx="885" cy="566"/>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 Box 25"/>
              <p:cNvSpPr txBox="1">
                <a:spLocks noChangeArrowheads="1"/>
              </p:cNvSpPr>
              <p:nvPr/>
            </p:nvSpPr>
            <p:spPr bwMode="auto">
              <a:xfrm>
                <a:off x="189" y="1207"/>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p>
            </p:txBody>
          </p:sp>
          <p:sp>
            <p:nvSpPr>
              <p:cNvPr id="26" name="Text Box 26"/>
              <p:cNvSpPr txBox="1">
                <a:spLocks noChangeArrowheads="1"/>
              </p:cNvSpPr>
              <p:nvPr/>
            </p:nvSpPr>
            <p:spPr bwMode="auto">
              <a:xfrm>
                <a:off x="1202" y="1117"/>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r>
                  <a:rPr lang="en-US" altLang="zh-CN" sz="2000" b="1">
                    <a:sym typeface="Symbol" pitchFamily="18" charset="2"/>
                  </a:rPr>
                  <a:t></a:t>
                </a:r>
              </a:p>
            </p:txBody>
          </p:sp>
          <p:sp>
            <p:nvSpPr>
              <p:cNvPr id="27" name="Text Box 27"/>
              <p:cNvSpPr txBox="1">
                <a:spLocks noChangeArrowheads="1"/>
              </p:cNvSpPr>
              <p:nvPr/>
            </p:nvSpPr>
            <p:spPr bwMode="auto">
              <a:xfrm>
                <a:off x="1202" y="1411"/>
                <a:ext cx="2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2</a:t>
                </a:r>
                <a:r>
                  <a:rPr lang="en-US" altLang="zh-CN" sz="2000" b="1">
                    <a:sym typeface="Symbol" pitchFamily="18" charset="2"/>
                  </a:rPr>
                  <a:t></a:t>
                </a:r>
              </a:p>
            </p:txBody>
          </p:sp>
          <p:sp>
            <p:nvSpPr>
              <p:cNvPr id="28" name="Text Box 28"/>
              <p:cNvSpPr txBox="1">
                <a:spLocks noChangeArrowheads="1"/>
              </p:cNvSpPr>
              <p:nvPr/>
            </p:nvSpPr>
            <p:spPr bwMode="auto">
              <a:xfrm>
                <a:off x="1202" y="2137"/>
                <a:ext cx="24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n</a:t>
                </a:r>
                <a:r>
                  <a:rPr lang="en-US" altLang="zh-CN" sz="2000" b="1">
                    <a:sym typeface="Symbol" pitchFamily="18" charset="2"/>
                  </a:rPr>
                  <a:t></a:t>
                </a:r>
              </a:p>
            </p:txBody>
          </p:sp>
          <p:sp>
            <p:nvSpPr>
              <p:cNvPr id="29" name="Text Box 29"/>
              <p:cNvSpPr txBox="1">
                <a:spLocks noChangeArrowheads="1"/>
              </p:cNvSpPr>
              <p:nvPr/>
            </p:nvSpPr>
            <p:spPr bwMode="auto">
              <a:xfrm>
                <a:off x="982" y="1736"/>
                <a:ext cx="31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000" b="1">
                    <a:latin typeface="宋体" pitchFamily="2" charset="-122"/>
                  </a:rPr>
                  <a:t>…</a:t>
                </a:r>
              </a:p>
            </p:txBody>
          </p:sp>
          <p:sp>
            <p:nvSpPr>
              <p:cNvPr id="30" name="Oval 30"/>
              <p:cNvSpPr>
                <a:spLocks noChangeArrowheads="1"/>
              </p:cNvSpPr>
              <p:nvPr/>
            </p:nvSpPr>
            <p:spPr bwMode="auto">
              <a:xfrm>
                <a:off x="1020" y="2251"/>
                <a:ext cx="227" cy="22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grpSp>
      <p:grpSp>
        <p:nvGrpSpPr>
          <p:cNvPr id="31" name="Group 31"/>
          <p:cNvGrpSpPr>
            <a:grpSpLocks/>
          </p:cNvGrpSpPr>
          <p:nvPr/>
        </p:nvGrpSpPr>
        <p:grpSpPr bwMode="auto">
          <a:xfrm>
            <a:off x="8585341" y="2763074"/>
            <a:ext cx="1943100" cy="2159000"/>
            <a:chOff x="1610" y="2115"/>
            <a:chExt cx="1224" cy="1360"/>
          </a:xfrm>
        </p:grpSpPr>
        <p:sp>
          <p:nvSpPr>
            <p:cNvPr id="32" name="Oval 32"/>
            <p:cNvSpPr>
              <a:spLocks noChangeArrowheads="1"/>
            </p:cNvSpPr>
            <p:nvPr/>
          </p:nvSpPr>
          <p:spPr bwMode="auto">
            <a:xfrm>
              <a:off x="1610" y="2251"/>
              <a:ext cx="227" cy="227"/>
            </a:xfrm>
            <a:prstGeom prst="rect">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3" name="Oval 33"/>
            <p:cNvSpPr>
              <a:spLocks noChangeArrowheads="1"/>
            </p:cNvSpPr>
            <p:nvPr/>
          </p:nvSpPr>
          <p:spPr bwMode="auto">
            <a:xfrm>
              <a:off x="2245" y="2251"/>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4" name="Oval 34"/>
            <p:cNvSpPr>
              <a:spLocks noChangeArrowheads="1"/>
            </p:cNvSpPr>
            <p:nvPr/>
          </p:nvSpPr>
          <p:spPr bwMode="auto">
            <a:xfrm>
              <a:off x="2245" y="2523"/>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sp>
          <p:nvSpPr>
            <p:cNvPr id="35" name="Oval 35"/>
            <p:cNvSpPr>
              <a:spLocks noChangeArrowheads="1"/>
            </p:cNvSpPr>
            <p:nvPr/>
          </p:nvSpPr>
          <p:spPr bwMode="auto">
            <a:xfrm>
              <a:off x="2245" y="2977"/>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cxnSp>
          <p:nvCxnSpPr>
            <p:cNvPr id="36" name="AutoShape 36"/>
            <p:cNvCxnSpPr>
              <a:cxnSpLocks noChangeShapeType="1"/>
            </p:cNvCxnSpPr>
            <p:nvPr/>
          </p:nvCxnSpPr>
          <p:spPr bwMode="auto">
            <a:xfrm>
              <a:off x="1837" y="2365"/>
              <a:ext cx="40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7"/>
            <p:cNvCxnSpPr>
              <a:cxnSpLocks noChangeShapeType="1"/>
            </p:cNvCxnSpPr>
            <p:nvPr/>
          </p:nvCxnSpPr>
          <p:spPr bwMode="auto">
            <a:xfrm>
              <a:off x="1804" y="2445"/>
              <a:ext cx="441"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38"/>
            <p:cNvCxnSpPr>
              <a:cxnSpLocks noChangeShapeType="1"/>
            </p:cNvCxnSpPr>
            <p:nvPr/>
          </p:nvCxnSpPr>
          <p:spPr bwMode="auto">
            <a:xfrm rot="16200000" flipH="1">
              <a:off x="1702" y="2547"/>
              <a:ext cx="646" cy="44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39"/>
            <p:cNvCxnSpPr>
              <a:cxnSpLocks noChangeShapeType="1"/>
            </p:cNvCxnSpPr>
            <p:nvPr/>
          </p:nvCxnSpPr>
          <p:spPr bwMode="auto">
            <a:xfrm rot="16200000" flipH="1">
              <a:off x="1543" y="2659"/>
              <a:ext cx="884" cy="521"/>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Text Box 40"/>
            <p:cNvSpPr txBox="1">
              <a:spLocks noChangeArrowheads="1"/>
            </p:cNvSpPr>
            <p:nvPr/>
          </p:nvSpPr>
          <p:spPr bwMode="auto">
            <a:xfrm>
              <a:off x="2207" y="2758"/>
              <a:ext cx="31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r>
                <a:rPr lang="en-US" altLang="zh-CN" sz="2000" b="1">
                  <a:latin typeface="宋体" pitchFamily="2" charset="-122"/>
                </a:rPr>
                <a:t>…</a:t>
              </a:r>
            </a:p>
          </p:txBody>
        </p:sp>
        <p:sp>
          <p:nvSpPr>
            <p:cNvPr id="41" name="Text Box 41"/>
            <p:cNvSpPr txBox="1">
              <a:spLocks noChangeArrowheads="1"/>
            </p:cNvSpPr>
            <p:nvPr/>
          </p:nvSpPr>
          <p:spPr bwMode="auto">
            <a:xfrm>
              <a:off x="2426" y="2115"/>
              <a:ext cx="2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1</a:t>
              </a:r>
              <a:r>
                <a:rPr lang="en-US" altLang="zh-CN" sz="2000" b="1">
                  <a:sym typeface="Symbol" pitchFamily="18" charset="2"/>
                </a:rPr>
                <a:t></a:t>
              </a:r>
            </a:p>
          </p:txBody>
        </p:sp>
        <p:sp>
          <p:nvSpPr>
            <p:cNvPr id="42" name="Text Box 42"/>
            <p:cNvSpPr txBox="1">
              <a:spLocks noChangeArrowheads="1"/>
            </p:cNvSpPr>
            <p:nvPr/>
          </p:nvSpPr>
          <p:spPr bwMode="auto">
            <a:xfrm>
              <a:off x="2427" y="2409"/>
              <a:ext cx="2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2</a:t>
              </a:r>
              <a:r>
                <a:rPr lang="en-US" altLang="zh-CN" sz="2000" b="1">
                  <a:sym typeface="Symbol" pitchFamily="18" charset="2"/>
                </a:rPr>
                <a:t></a:t>
              </a:r>
            </a:p>
          </p:txBody>
        </p:sp>
        <p:sp>
          <p:nvSpPr>
            <p:cNvPr id="43" name="Text Box 43"/>
            <p:cNvSpPr txBox="1">
              <a:spLocks noChangeArrowheads="1"/>
            </p:cNvSpPr>
            <p:nvPr/>
          </p:nvSpPr>
          <p:spPr bwMode="auto">
            <a:xfrm>
              <a:off x="2427" y="2840"/>
              <a:ext cx="40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n-1</a:t>
              </a:r>
              <a:r>
                <a:rPr lang="en-US" altLang="zh-CN" sz="2000" b="1">
                  <a:sym typeface="Symbol" pitchFamily="18" charset="2"/>
                </a:rPr>
                <a:t></a:t>
              </a:r>
            </a:p>
          </p:txBody>
        </p:sp>
        <p:sp>
          <p:nvSpPr>
            <p:cNvPr id="44" name="Text Box 44"/>
            <p:cNvSpPr txBox="1">
              <a:spLocks noChangeArrowheads="1"/>
            </p:cNvSpPr>
            <p:nvPr/>
          </p:nvSpPr>
          <p:spPr bwMode="auto">
            <a:xfrm>
              <a:off x="2426" y="3135"/>
              <a:ext cx="27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a:t>n</a:t>
              </a:r>
              <a:r>
                <a:rPr lang="en-US" altLang="zh-CN" sz="2000" b="1">
                  <a:sym typeface="Symbol" pitchFamily="18" charset="2"/>
                </a:rPr>
                <a:t></a:t>
              </a:r>
            </a:p>
          </p:txBody>
        </p:sp>
        <p:sp>
          <p:nvSpPr>
            <p:cNvPr id="45" name="Oval 45"/>
            <p:cNvSpPr>
              <a:spLocks noChangeArrowheads="1"/>
            </p:cNvSpPr>
            <p:nvPr/>
          </p:nvSpPr>
          <p:spPr bwMode="auto">
            <a:xfrm>
              <a:off x="2245" y="3248"/>
              <a:ext cx="227" cy="227"/>
            </a:xfrm>
            <a:prstGeom prst="rect">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p>
          </p:txBody>
        </p:sp>
      </p:grpSp>
      <p:sp>
        <p:nvSpPr>
          <p:cNvPr id="46" name="云形标注 45"/>
          <p:cNvSpPr/>
          <p:nvPr/>
        </p:nvSpPr>
        <p:spPr bwMode="auto">
          <a:xfrm>
            <a:off x="5798129" y="5175369"/>
            <a:ext cx="1558011" cy="898949"/>
          </a:xfrm>
          <a:prstGeom prst="cloudCallout">
            <a:avLst>
              <a:gd name="adj1" fmla="val 109780"/>
              <a:gd name="adj2" fmla="val -216744"/>
            </a:avLst>
          </a:prstGeom>
          <a:solidFill>
            <a:srgbClr val="66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lnSpc>
                <a:spcPct val="150000"/>
              </a:lnSpc>
            </a:pPr>
            <a:r>
              <a:rPr lang="en-US" altLang="zh-CN" b="1" dirty="0"/>
              <a:t>UNIX</a:t>
            </a:r>
            <a:endParaRPr lang="zh-CN" altLang="en-US" b="1" dirty="0"/>
          </a:p>
        </p:txBody>
      </p:sp>
    </p:spTree>
    <p:extLst>
      <p:ext uri="{BB962C8B-B14F-4D97-AF65-F5344CB8AC3E}">
        <p14:creationId xmlns:p14="http://schemas.microsoft.com/office/powerpoint/2010/main" val="903603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up)">
                                      <p:cBhvr>
                                        <p:cTn id="2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solidFill>
            <a:srgbClr val="002060"/>
          </a:solidFill>
        </p:spPr>
        <p:txBody>
          <a:bodyPr/>
          <a:lstStyle/>
          <a:p>
            <a:r>
              <a:rPr lang="en-US" altLang="zh-CN" dirty="0"/>
              <a:t>UNIX</a:t>
            </a:r>
            <a:r>
              <a:rPr lang="zh-CN" altLang="en-US" dirty="0"/>
              <a:t>成组链接的方法</a:t>
            </a:r>
          </a:p>
        </p:txBody>
      </p:sp>
      <p:sp>
        <p:nvSpPr>
          <p:cNvPr id="271363" name="Rectangle 3"/>
          <p:cNvSpPr>
            <a:spLocks noGrp="1" noChangeArrowheads="1"/>
          </p:cNvSpPr>
          <p:nvPr>
            <p:ph idx="1"/>
          </p:nvPr>
        </p:nvSpPr>
        <p:spPr>
          <a:xfrm>
            <a:off x="360000" y="3734985"/>
            <a:ext cx="11556000" cy="2888749"/>
          </a:xfrm>
        </p:spPr>
        <p:txBody>
          <a:bodyPr>
            <a:normAutofit fontScale="92500"/>
          </a:bodyPr>
          <a:lstStyle/>
          <a:p>
            <a:r>
              <a:rPr lang="zh-CN" altLang="en-US" dirty="0">
                <a:latin typeface="+mn-ea"/>
              </a:rPr>
              <a:t>把文件存储设备中的所有空闲块</a:t>
            </a:r>
            <a:r>
              <a:rPr lang="zh-CN" altLang="en-US" dirty="0">
                <a:solidFill>
                  <a:srgbClr val="0000FF"/>
                </a:solidFill>
                <a:latin typeface="+mn-ea"/>
              </a:rPr>
              <a:t>从后向前</a:t>
            </a:r>
            <a:r>
              <a:rPr lang="zh-CN" altLang="en-US" dirty="0">
                <a:latin typeface="+mn-ea"/>
              </a:rPr>
              <a:t>，按</a:t>
            </a:r>
            <a:r>
              <a:rPr lang="en-US" altLang="zh-CN" dirty="0">
                <a:latin typeface="+mn-ea"/>
              </a:rPr>
              <a:t>50</a:t>
            </a:r>
            <a:r>
              <a:rPr lang="zh-CN" altLang="en-US" dirty="0">
                <a:latin typeface="+mn-ea"/>
              </a:rPr>
              <a:t>块为一组进行划分。</a:t>
            </a:r>
          </a:p>
          <a:p>
            <a:r>
              <a:rPr lang="zh-CN" altLang="en-US" dirty="0">
                <a:latin typeface="+mn-ea"/>
              </a:rPr>
              <a:t>每组的第一块用来存放</a:t>
            </a:r>
            <a:r>
              <a:rPr lang="zh-CN" altLang="en-US" dirty="0">
                <a:solidFill>
                  <a:srgbClr val="0000FF"/>
                </a:solidFill>
                <a:latin typeface="+mn-ea"/>
              </a:rPr>
              <a:t>前一组</a:t>
            </a:r>
            <a:r>
              <a:rPr lang="zh-CN" altLang="en-US" dirty="0">
                <a:latin typeface="+mn-ea"/>
              </a:rPr>
              <a:t>中各块的块号和总块数。</a:t>
            </a:r>
          </a:p>
          <a:p>
            <a:r>
              <a:rPr lang="zh-CN" altLang="en-US" dirty="0">
                <a:latin typeface="+mn-ea"/>
              </a:rPr>
              <a:t>由于第一组前面已无其他组存在，因此第一组为</a:t>
            </a:r>
            <a:r>
              <a:rPr lang="en-US" altLang="zh-CN" dirty="0">
                <a:latin typeface="+mn-ea"/>
              </a:rPr>
              <a:t>49</a:t>
            </a:r>
            <a:r>
              <a:rPr lang="zh-CN" altLang="en-US" dirty="0">
                <a:latin typeface="+mn-ea"/>
              </a:rPr>
              <a:t>块。</a:t>
            </a:r>
          </a:p>
          <a:p>
            <a:r>
              <a:rPr lang="zh-CN" altLang="en-US" dirty="0">
                <a:latin typeface="+mn-ea"/>
              </a:rPr>
              <a:t>由于存储空间不一定正好是</a:t>
            </a:r>
            <a:r>
              <a:rPr lang="en-US" altLang="zh-CN" dirty="0">
                <a:latin typeface="+mn-ea"/>
              </a:rPr>
              <a:t>50</a:t>
            </a:r>
            <a:r>
              <a:rPr lang="zh-CN" altLang="en-US" dirty="0">
                <a:latin typeface="+mn-ea"/>
              </a:rPr>
              <a:t>的整数倍，所以最后一组有可能不足</a:t>
            </a:r>
            <a:r>
              <a:rPr lang="en-US" altLang="zh-CN" dirty="0">
                <a:latin typeface="+mn-ea"/>
              </a:rPr>
              <a:t>50</a:t>
            </a:r>
            <a:r>
              <a:rPr lang="zh-CN" altLang="en-US" dirty="0">
                <a:latin typeface="+mn-ea"/>
              </a:rPr>
              <a:t>块。</a:t>
            </a:r>
          </a:p>
          <a:p>
            <a:r>
              <a:rPr lang="zh-CN" altLang="en-US" dirty="0">
                <a:latin typeface="+mn-ea"/>
              </a:rPr>
              <a:t>由于该组后边已经没有其他组了，所以最后一组的块号与总块数只能放在管理文件存储设备的文件资源表中。 </a:t>
            </a:r>
          </a:p>
        </p:txBody>
      </p:sp>
      <p:sp>
        <p:nvSpPr>
          <p:cNvPr id="4" name="灯片编号占位符 3"/>
          <p:cNvSpPr>
            <a:spLocks noGrp="1"/>
          </p:cNvSpPr>
          <p:nvPr>
            <p:ph type="sldNum" sz="quarter" idx="10"/>
          </p:nvPr>
        </p:nvSpPr>
        <p:spPr/>
        <p:txBody>
          <a:bodyPr/>
          <a:lstStyle/>
          <a:p>
            <a:fld id="{1006FDFE-2DEC-42F8-B2EC-7C8BBC887DF6}" type="slidenum">
              <a:rPr lang="en-US" altLang="zh-CN"/>
              <a:pPr/>
              <a:t>44</a:t>
            </a:fld>
            <a:endParaRPr lang="en-US" altLang="zh-C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445" y="1089000"/>
            <a:ext cx="1681875" cy="23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800" y="1133985"/>
            <a:ext cx="5850651"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7552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wipe(left)">
                                      <p:cBhvr>
                                        <p:cTn id="7" dur="500"/>
                                        <p:tgtEl>
                                          <p:spTgt spid="271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3">
                                            <p:txEl>
                                              <p:pRg st="1" end="1"/>
                                            </p:txEl>
                                          </p:spTgt>
                                        </p:tgtEl>
                                        <p:attrNameLst>
                                          <p:attrName>style.visibility</p:attrName>
                                        </p:attrNameLst>
                                      </p:cBhvr>
                                      <p:to>
                                        <p:strVal val="visible"/>
                                      </p:to>
                                    </p:set>
                                    <p:animEffect transition="in" filter="wipe(left)">
                                      <p:cBhvr>
                                        <p:cTn id="12" dur="500"/>
                                        <p:tgtEl>
                                          <p:spTgt spid="271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1363">
                                            <p:txEl>
                                              <p:pRg st="2" end="2"/>
                                            </p:txEl>
                                          </p:spTgt>
                                        </p:tgtEl>
                                        <p:attrNameLst>
                                          <p:attrName>style.visibility</p:attrName>
                                        </p:attrNameLst>
                                      </p:cBhvr>
                                      <p:to>
                                        <p:strVal val="visible"/>
                                      </p:to>
                                    </p:set>
                                    <p:animEffect transition="in" filter="wipe(left)">
                                      <p:cBhvr>
                                        <p:cTn id="17" dur="500"/>
                                        <p:tgtEl>
                                          <p:spTgt spid="2713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3">
                                            <p:txEl>
                                              <p:pRg st="3" end="3"/>
                                            </p:txEl>
                                          </p:spTgt>
                                        </p:tgtEl>
                                        <p:attrNameLst>
                                          <p:attrName>style.visibility</p:attrName>
                                        </p:attrNameLst>
                                      </p:cBhvr>
                                      <p:to>
                                        <p:strVal val="visible"/>
                                      </p:to>
                                    </p:set>
                                    <p:animEffect transition="in" filter="wipe(left)">
                                      <p:cBhvr>
                                        <p:cTn id="22" dur="500"/>
                                        <p:tgtEl>
                                          <p:spTgt spid="2713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1363">
                                            <p:txEl>
                                              <p:pRg st="4" end="4"/>
                                            </p:txEl>
                                          </p:spTgt>
                                        </p:tgtEl>
                                        <p:attrNameLst>
                                          <p:attrName>style.visibility</p:attrName>
                                        </p:attrNameLst>
                                      </p:cBhvr>
                                      <p:to>
                                        <p:strVal val="visible"/>
                                      </p:to>
                                    </p:set>
                                    <p:animEffect transition="in" filter="wipe(left)">
                                      <p:cBhvr>
                                        <p:cTn id="27" dur="500"/>
                                        <p:tgtEl>
                                          <p:spTgt spid="271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4435" name="Group 3"/>
          <p:cNvGrpSpPr>
            <a:grpSpLocks/>
          </p:cNvGrpSpPr>
          <p:nvPr/>
        </p:nvGrpSpPr>
        <p:grpSpPr bwMode="auto">
          <a:xfrm>
            <a:off x="1145450" y="1186688"/>
            <a:ext cx="1509712" cy="5302250"/>
            <a:chOff x="183" y="691"/>
            <a:chExt cx="951" cy="3340"/>
          </a:xfrm>
        </p:grpSpPr>
        <p:sp>
          <p:nvSpPr>
            <p:cNvPr id="274436" name="Rectangle 4"/>
            <p:cNvSpPr>
              <a:spLocks noChangeArrowheads="1"/>
            </p:cNvSpPr>
            <p:nvPr/>
          </p:nvSpPr>
          <p:spPr bwMode="auto">
            <a:xfrm>
              <a:off x="438" y="3479"/>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68</a:t>
              </a:r>
            </a:p>
          </p:txBody>
        </p:sp>
        <p:sp>
          <p:nvSpPr>
            <p:cNvPr id="274437" name="Rectangle 5"/>
            <p:cNvSpPr>
              <a:spLocks noChangeArrowheads="1"/>
            </p:cNvSpPr>
            <p:nvPr/>
          </p:nvSpPr>
          <p:spPr bwMode="auto">
            <a:xfrm>
              <a:off x="438" y="3176"/>
              <a:ext cx="643"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55</a:t>
              </a:r>
            </a:p>
          </p:txBody>
        </p:sp>
        <p:sp>
          <p:nvSpPr>
            <p:cNvPr id="274438" name="Rectangle 6"/>
            <p:cNvSpPr>
              <a:spLocks noChangeArrowheads="1"/>
            </p:cNvSpPr>
            <p:nvPr/>
          </p:nvSpPr>
          <p:spPr bwMode="auto">
            <a:xfrm>
              <a:off x="438" y="2881"/>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42</a:t>
              </a:r>
            </a:p>
          </p:txBody>
        </p:sp>
        <p:sp>
          <p:nvSpPr>
            <p:cNvPr id="274439" name="Rectangle 7"/>
            <p:cNvSpPr>
              <a:spLocks noChangeArrowheads="1"/>
            </p:cNvSpPr>
            <p:nvPr/>
          </p:nvSpPr>
          <p:spPr bwMode="auto">
            <a:xfrm>
              <a:off x="438" y="2586"/>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36</a:t>
              </a:r>
            </a:p>
          </p:txBody>
        </p:sp>
        <p:sp>
          <p:nvSpPr>
            <p:cNvPr id="274440" name="Rectangle 8"/>
            <p:cNvSpPr>
              <a:spLocks noChangeArrowheads="1"/>
            </p:cNvSpPr>
            <p:nvPr/>
          </p:nvSpPr>
          <p:spPr bwMode="auto">
            <a:xfrm>
              <a:off x="438" y="2291"/>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20</a:t>
              </a:r>
            </a:p>
          </p:txBody>
        </p:sp>
        <p:sp>
          <p:nvSpPr>
            <p:cNvPr id="274441" name="Rectangle 9"/>
            <p:cNvSpPr>
              <a:spLocks noChangeArrowheads="1"/>
            </p:cNvSpPr>
            <p:nvPr/>
          </p:nvSpPr>
          <p:spPr bwMode="auto">
            <a:xfrm>
              <a:off x="438" y="1827"/>
              <a:ext cx="643"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a:t>
              </a:r>
            </a:p>
          </p:txBody>
        </p:sp>
        <p:sp>
          <p:nvSpPr>
            <p:cNvPr id="274442" name="Rectangle 10"/>
            <p:cNvSpPr>
              <a:spLocks noChangeArrowheads="1"/>
            </p:cNvSpPr>
            <p:nvPr/>
          </p:nvSpPr>
          <p:spPr bwMode="auto">
            <a:xfrm>
              <a:off x="438" y="1533"/>
              <a:ext cx="64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3</a:t>
              </a:r>
            </a:p>
          </p:txBody>
        </p:sp>
        <p:sp>
          <p:nvSpPr>
            <p:cNvPr id="274443" name="Rectangle 11"/>
            <p:cNvSpPr>
              <a:spLocks noChangeArrowheads="1"/>
            </p:cNvSpPr>
            <p:nvPr/>
          </p:nvSpPr>
          <p:spPr bwMode="auto">
            <a:xfrm>
              <a:off x="438" y="1238"/>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endParaRPr lang="zh-CN" altLang="zh-CN" sz="1800" b="1">
                <a:ea typeface="楷体" panose="02010609060101010101" pitchFamily="49" charset="-122"/>
                <a:cs typeface="Times New Roman" panose="02020603050405020304" pitchFamily="18" charset="0"/>
              </a:endParaRPr>
            </a:p>
          </p:txBody>
        </p:sp>
        <p:sp>
          <p:nvSpPr>
            <p:cNvPr id="274444" name="Rectangle 12"/>
            <p:cNvSpPr>
              <a:spLocks noChangeArrowheads="1"/>
            </p:cNvSpPr>
            <p:nvPr/>
          </p:nvSpPr>
          <p:spPr bwMode="auto">
            <a:xfrm>
              <a:off x="438" y="942"/>
              <a:ext cx="64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endParaRPr lang="zh-CN" altLang="zh-CN" sz="1800" b="1">
                <a:ea typeface="楷体" panose="02010609060101010101" pitchFamily="49" charset="-122"/>
                <a:cs typeface="Times New Roman" panose="02020603050405020304" pitchFamily="18" charset="0"/>
              </a:endParaRPr>
            </a:p>
          </p:txBody>
        </p:sp>
        <p:sp>
          <p:nvSpPr>
            <p:cNvPr id="274445" name="Line 13"/>
            <p:cNvSpPr>
              <a:spLocks noChangeShapeType="1"/>
            </p:cNvSpPr>
            <p:nvPr/>
          </p:nvSpPr>
          <p:spPr bwMode="auto">
            <a:xfrm>
              <a:off x="438" y="942"/>
              <a:ext cx="6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46" name="Line 14"/>
            <p:cNvSpPr>
              <a:spLocks noChangeShapeType="1"/>
            </p:cNvSpPr>
            <p:nvPr/>
          </p:nvSpPr>
          <p:spPr bwMode="auto">
            <a:xfrm>
              <a:off x="438" y="1238"/>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47" name="Line 15"/>
            <p:cNvSpPr>
              <a:spLocks noChangeShapeType="1"/>
            </p:cNvSpPr>
            <p:nvPr/>
          </p:nvSpPr>
          <p:spPr bwMode="auto">
            <a:xfrm>
              <a:off x="438" y="1533"/>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48" name="Line 16"/>
            <p:cNvSpPr>
              <a:spLocks noChangeShapeType="1"/>
            </p:cNvSpPr>
            <p:nvPr/>
          </p:nvSpPr>
          <p:spPr bwMode="auto">
            <a:xfrm>
              <a:off x="438" y="1827"/>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49" name="Line 17"/>
            <p:cNvSpPr>
              <a:spLocks noChangeShapeType="1"/>
            </p:cNvSpPr>
            <p:nvPr/>
          </p:nvSpPr>
          <p:spPr bwMode="auto">
            <a:xfrm>
              <a:off x="438" y="2291"/>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50" name="Line 18"/>
            <p:cNvSpPr>
              <a:spLocks noChangeShapeType="1"/>
            </p:cNvSpPr>
            <p:nvPr/>
          </p:nvSpPr>
          <p:spPr bwMode="auto">
            <a:xfrm>
              <a:off x="438" y="2586"/>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51" name="Line 19"/>
            <p:cNvSpPr>
              <a:spLocks noChangeShapeType="1"/>
            </p:cNvSpPr>
            <p:nvPr/>
          </p:nvSpPr>
          <p:spPr bwMode="auto">
            <a:xfrm>
              <a:off x="438" y="2881"/>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52" name="Line 20"/>
            <p:cNvSpPr>
              <a:spLocks noChangeShapeType="1"/>
            </p:cNvSpPr>
            <p:nvPr/>
          </p:nvSpPr>
          <p:spPr bwMode="auto">
            <a:xfrm>
              <a:off x="438" y="3176"/>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53" name="Line 21"/>
            <p:cNvSpPr>
              <a:spLocks noChangeShapeType="1"/>
            </p:cNvSpPr>
            <p:nvPr/>
          </p:nvSpPr>
          <p:spPr bwMode="auto">
            <a:xfrm>
              <a:off x="438" y="3479"/>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54" name="Line 22"/>
            <p:cNvSpPr>
              <a:spLocks noChangeShapeType="1"/>
            </p:cNvSpPr>
            <p:nvPr/>
          </p:nvSpPr>
          <p:spPr bwMode="auto">
            <a:xfrm>
              <a:off x="438" y="3774"/>
              <a:ext cx="6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55" name="Line 23"/>
            <p:cNvSpPr>
              <a:spLocks noChangeShapeType="1"/>
            </p:cNvSpPr>
            <p:nvPr/>
          </p:nvSpPr>
          <p:spPr bwMode="auto">
            <a:xfrm>
              <a:off x="438" y="942"/>
              <a:ext cx="0" cy="28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56" name="Line 24"/>
            <p:cNvSpPr>
              <a:spLocks noChangeShapeType="1"/>
            </p:cNvSpPr>
            <p:nvPr/>
          </p:nvSpPr>
          <p:spPr bwMode="auto">
            <a:xfrm>
              <a:off x="1081" y="942"/>
              <a:ext cx="0" cy="283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57" name="Text Box 25"/>
            <p:cNvSpPr txBox="1">
              <a:spLocks noChangeArrowheads="1"/>
            </p:cNvSpPr>
            <p:nvPr/>
          </p:nvSpPr>
          <p:spPr bwMode="auto">
            <a:xfrm>
              <a:off x="555" y="3800"/>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ea typeface="楷体" panose="02010609060101010101" pitchFamily="49" charset="-122"/>
                  <a:cs typeface="Times New Roman" panose="02020603050405020304" pitchFamily="18" charset="0"/>
                </a:rPr>
                <a:t>堆栈</a:t>
              </a:r>
            </a:p>
          </p:txBody>
        </p:sp>
        <p:sp>
          <p:nvSpPr>
            <p:cNvPr id="274458" name="Text Box 26"/>
            <p:cNvSpPr txBox="1">
              <a:spLocks noChangeArrowheads="1"/>
            </p:cNvSpPr>
            <p:nvPr/>
          </p:nvSpPr>
          <p:spPr bwMode="auto">
            <a:xfrm>
              <a:off x="195" y="3532"/>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1</a:t>
              </a:r>
            </a:p>
          </p:txBody>
        </p:sp>
        <p:sp>
          <p:nvSpPr>
            <p:cNvPr id="274459" name="Text Box 27"/>
            <p:cNvSpPr txBox="1">
              <a:spLocks noChangeArrowheads="1"/>
            </p:cNvSpPr>
            <p:nvPr/>
          </p:nvSpPr>
          <p:spPr bwMode="auto">
            <a:xfrm>
              <a:off x="193" y="1560"/>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48</a:t>
              </a:r>
            </a:p>
          </p:txBody>
        </p:sp>
        <p:sp>
          <p:nvSpPr>
            <p:cNvPr id="274460" name="Text Box 28"/>
            <p:cNvSpPr txBox="1">
              <a:spLocks noChangeArrowheads="1"/>
            </p:cNvSpPr>
            <p:nvPr/>
          </p:nvSpPr>
          <p:spPr bwMode="auto">
            <a:xfrm>
              <a:off x="193" y="1273"/>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49</a:t>
              </a:r>
            </a:p>
          </p:txBody>
        </p:sp>
        <p:sp>
          <p:nvSpPr>
            <p:cNvPr id="274461" name="Text Box 29"/>
            <p:cNvSpPr txBox="1">
              <a:spLocks noChangeArrowheads="1"/>
            </p:cNvSpPr>
            <p:nvPr/>
          </p:nvSpPr>
          <p:spPr bwMode="auto">
            <a:xfrm>
              <a:off x="195" y="2330"/>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5</a:t>
              </a:r>
            </a:p>
          </p:txBody>
        </p:sp>
        <p:sp>
          <p:nvSpPr>
            <p:cNvPr id="274462" name="Text Box 30"/>
            <p:cNvSpPr txBox="1">
              <a:spLocks noChangeArrowheads="1"/>
            </p:cNvSpPr>
            <p:nvPr/>
          </p:nvSpPr>
          <p:spPr bwMode="auto">
            <a:xfrm>
              <a:off x="183" y="2617"/>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4</a:t>
              </a:r>
            </a:p>
          </p:txBody>
        </p:sp>
        <p:sp>
          <p:nvSpPr>
            <p:cNvPr id="274463" name="Text Box 31"/>
            <p:cNvSpPr txBox="1">
              <a:spLocks noChangeArrowheads="1"/>
            </p:cNvSpPr>
            <p:nvPr/>
          </p:nvSpPr>
          <p:spPr bwMode="auto">
            <a:xfrm>
              <a:off x="187" y="2905"/>
              <a:ext cx="19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b="1">
                  <a:ea typeface="楷体" panose="02010609060101010101" pitchFamily="49" charset="-122"/>
                  <a:cs typeface="Times New Roman" panose="02020603050405020304" pitchFamily="18" charset="0"/>
                </a:rPr>
                <a:t>3</a:t>
              </a:r>
            </a:p>
          </p:txBody>
        </p:sp>
        <p:sp>
          <p:nvSpPr>
            <p:cNvPr id="274464" name="Text Box 32"/>
            <p:cNvSpPr txBox="1">
              <a:spLocks noChangeArrowheads="1"/>
            </p:cNvSpPr>
            <p:nvPr/>
          </p:nvSpPr>
          <p:spPr bwMode="auto">
            <a:xfrm>
              <a:off x="183" y="3233"/>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2</a:t>
              </a:r>
            </a:p>
          </p:txBody>
        </p:sp>
        <p:sp>
          <p:nvSpPr>
            <p:cNvPr id="274465" name="Text Box 33"/>
            <p:cNvSpPr txBox="1">
              <a:spLocks noChangeArrowheads="1"/>
            </p:cNvSpPr>
            <p:nvPr/>
          </p:nvSpPr>
          <p:spPr bwMode="auto">
            <a:xfrm>
              <a:off x="193" y="972"/>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50</a:t>
              </a:r>
            </a:p>
          </p:txBody>
        </p:sp>
        <p:sp>
          <p:nvSpPr>
            <p:cNvPr id="274466" name="Text Box 34"/>
            <p:cNvSpPr txBox="1">
              <a:spLocks noChangeArrowheads="1"/>
            </p:cNvSpPr>
            <p:nvPr/>
          </p:nvSpPr>
          <p:spPr bwMode="auto">
            <a:xfrm>
              <a:off x="438" y="691"/>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ea typeface="楷体" panose="02010609060101010101" pitchFamily="49" charset="-122"/>
                  <a:cs typeface="Times New Roman" panose="02020603050405020304" pitchFamily="18" charset="0"/>
                </a:rPr>
                <a:t>物理块号</a:t>
              </a:r>
            </a:p>
          </p:txBody>
        </p:sp>
      </p:grpSp>
      <p:grpSp>
        <p:nvGrpSpPr>
          <p:cNvPr id="274467" name="Group 35"/>
          <p:cNvGrpSpPr>
            <a:grpSpLocks/>
          </p:cNvGrpSpPr>
          <p:nvPr/>
        </p:nvGrpSpPr>
        <p:grpSpPr bwMode="auto">
          <a:xfrm>
            <a:off x="4925911" y="1183514"/>
            <a:ext cx="1493838" cy="5314949"/>
            <a:chOff x="2024" y="689"/>
            <a:chExt cx="941" cy="3348"/>
          </a:xfrm>
        </p:grpSpPr>
        <p:sp>
          <p:nvSpPr>
            <p:cNvPr id="274468" name="Rectangle 36"/>
            <p:cNvSpPr>
              <a:spLocks noChangeArrowheads="1"/>
            </p:cNvSpPr>
            <p:nvPr/>
          </p:nvSpPr>
          <p:spPr bwMode="auto">
            <a:xfrm>
              <a:off x="2269" y="3473"/>
              <a:ext cx="64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68</a:t>
              </a:r>
            </a:p>
          </p:txBody>
        </p:sp>
        <p:sp>
          <p:nvSpPr>
            <p:cNvPr id="274469" name="Rectangle 37"/>
            <p:cNvSpPr>
              <a:spLocks noChangeArrowheads="1"/>
            </p:cNvSpPr>
            <p:nvPr/>
          </p:nvSpPr>
          <p:spPr bwMode="auto">
            <a:xfrm>
              <a:off x="2269" y="3170"/>
              <a:ext cx="643"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55</a:t>
              </a:r>
            </a:p>
          </p:txBody>
        </p:sp>
        <p:sp>
          <p:nvSpPr>
            <p:cNvPr id="274470" name="Rectangle 38"/>
            <p:cNvSpPr>
              <a:spLocks noChangeArrowheads="1"/>
            </p:cNvSpPr>
            <p:nvPr/>
          </p:nvSpPr>
          <p:spPr bwMode="auto">
            <a:xfrm>
              <a:off x="2269" y="2875"/>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42</a:t>
              </a:r>
            </a:p>
          </p:txBody>
        </p:sp>
        <p:sp>
          <p:nvSpPr>
            <p:cNvPr id="274471" name="Rectangle 39"/>
            <p:cNvSpPr>
              <a:spLocks noChangeArrowheads="1"/>
            </p:cNvSpPr>
            <p:nvPr/>
          </p:nvSpPr>
          <p:spPr bwMode="auto">
            <a:xfrm>
              <a:off x="2269" y="2581"/>
              <a:ext cx="64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36</a:t>
              </a:r>
            </a:p>
          </p:txBody>
        </p:sp>
        <p:sp>
          <p:nvSpPr>
            <p:cNvPr id="274472" name="Rectangle 40"/>
            <p:cNvSpPr>
              <a:spLocks noChangeArrowheads="1"/>
            </p:cNvSpPr>
            <p:nvPr/>
          </p:nvSpPr>
          <p:spPr bwMode="auto">
            <a:xfrm>
              <a:off x="2269" y="2286"/>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20</a:t>
              </a:r>
            </a:p>
          </p:txBody>
        </p:sp>
        <p:sp>
          <p:nvSpPr>
            <p:cNvPr id="274473" name="Rectangle 41"/>
            <p:cNvSpPr>
              <a:spLocks noChangeArrowheads="1"/>
            </p:cNvSpPr>
            <p:nvPr/>
          </p:nvSpPr>
          <p:spPr bwMode="auto">
            <a:xfrm>
              <a:off x="2269" y="1824"/>
              <a:ext cx="643"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endParaRPr lang="zh-CN" altLang="zh-CN" sz="1800" b="1">
                <a:ea typeface="楷体" panose="02010609060101010101" pitchFamily="49" charset="-122"/>
                <a:cs typeface="Times New Roman" panose="02020603050405020304" pitchFamily="18" charset="0"/>
              </a:endParaRPr>
            </a:p>
          </p:txBody>
        </p:sp>
        <p:sp>
          <p:nvSpPr>
            <p:cNvPr id="274474" name="Rectangle 42"/>
            <p:cNvSpPr>
              <a:spLocks noChangeArrowheads="1"/>
            </p:cNvSpPr>
            <p:nvPr/>
          </p:nvSpPr>
          <p:spPr bwMode="auto">
            <a:xfrm>
              <a:off x="2269" y="1529"/>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endParaRPr lang="zh-CN" altLang="zh-CN" sz="1800" b="1">
                <a:ea typeface="楷体" panose="02010609060101010101" pitchFamily="49" charset="-122"/>
                <a:cs typeface="Times New Roman" panose="02020603050405020304" pitchFamily="18" charset="0"/>
              </a:endParaRPr>
            </a:p>
          </p:txBody>
        </p:sp>
        <p:sp>
          <p:nvSpPr>
            <p:cNvPr id="274475" name="Rectangle 43"/>
            <p:cNvSpPr>
              <a:spLocks noChangeArrowheads="1"/>
            </p:cNvSpPr>
            <p:nvPr/>
          </p:nvSpPr>
          <p:spPr bwMode="auto">
            <a:xfrm>
              <a:off x="2269" y="1235"/>
              <a:ext cx="643"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endParaRPr lang="zh-CN" altLang="zh-CN" sz="1800" b="1">
                <a:ea typeface="楷体" panose="02010609060101010101" pitchFamily="49" charset="-122"/>
                <a:cs typeface="Times New Roman" panose="02020603050405020304" pitchFamily="18" charset="0"/>
              </a:endParaRPr>
            </a:p>
          </p:txBody>
        </p:sp>
        <p:sp>
          <p:nvSpPr>
            <p:cNvPr id="274476" name="Rectangle 44"/>
            <p:cNvSpPr>
              <a:spLocks noChangeArrowheads="1"/>
            </p:cNvSpPr>
            <p:nvPr/>
          </p:nvSpPr>
          <p:spPr bwMode="auto">
            <a:xfrm>
              <a:off x="2269" y="940"/>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endParaRPr lang="zh-CN" altLang="zh-CN" sz="1800" b="1">
                <a:ea typeface="楷体" panose="02010609060101010101" pitchFamily="49" charset="-122"/>
                <a:cs typeface="Times New Roman" panose="02020603050405020304" pitchFamily="18" charset="0"/>
              </a:endParaRPr>
            </a:p>
          </p:txBody>
        </p:sp>
        <p:sp>
          <p:nvSpPr>
            <p:cNvPr id="274477" name="Line 45"/>
            <p:cNvSpPr>
              <a:spLocks noChangeShapeType="1"/>
            </p:cNvSpPr>
            <p:nvPr/>
          </p:nvSpPr>
          <p:spPr bwMode="auto">
            <a:xfrm>
              <a:off x="2269" y="940"/>
              <a:ext cx="6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78" name="Line 46"/>
            <p:cNvSpPr>
              <a:spLocks noChangeShapeType="1"/>
            </p:cNvSpPr>
            <p:nvPr/>
          </p:nvSpPr>
          <p:spPr bwMode="auto">
            <a:xfrm>
              <a:off x="2269" y="1235"/>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79" name="Line 47"/>
            <p:cNvSpPr>
              <a:spLocks noChangeShapeType="1"/>
            </p:cNvSpPr>
            <p:nvPr/>
          </p:nvSpPr>
          <p:spPr bwMode="auto">
            <a:xfrm>
              <a:off x="2269" y="1529"/>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0" name="Line 48"/>
            <p:cNvSpPr>
              <a:spLocks noChangeShapeType="1"/>
            </p:cNvSpPr>
            <p:nvPr/>
          </p:nvSpPr>
          <p:spPr bwMode="auto">
            <a:xfrm>
              <a:off x="2269" y="1824"/>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1" name="Line 49"/>
            <p:cNvSpPr>
              <a:spLocks noChangeShapeType="1"/>
            </p:cNvSpPr>
            <p:nvPr/>
          </p:nvSpPr>
          <p:spPr bwMode="auto">
            <a:xfrm>
              <a:off x="2269" y="2286"/>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2" name="Line 50"/>
            <p:cNvSpPr>
              <a:spLocks noChangeShapeType="1"/>
            </p:cNvSpPr>
            <p:nvPr/>
          </p:nvSpPr>
          <p:spPr bwMode="auto">
            <a:xfrm>
              <a:off x="2269" y="2581"/>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3" name="Line 51"/>
            <p:cNvSpPr>
              <a:spLocks noChangeShapeType="1"/>
            </p:cNvSpPr>
            <p:nvPr/>
          </p:nvSpPr>
          <p:spPr bwMode="auto">
            <a:xfrm>
              <a:off x="2269" y="2875"/>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4" name="Line 52"/>
            <p:cNvSpPr>
              <a:spLocks noChangeShapeType="1"/>
            </p:cNvSpPr>
            <p:nvPr/>
          </p:nvSpPr>
          <p:spPr bwMode="auto">
            <a:xfrm>
              <a:off x="2269" y="3170"/>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5" name="Line 53"/>
            <p:cNvSpPr>
              <a:spLocks noChangeShapeType="1"/>
            </p:cNvSpPr>
            <p:nvPr/>
          </p:nvSpPr>
          <p:spPr bwMode="auto">
            <a:xfrm>
              <a:off x="2269" y="3473"/>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6" name="Line 54"/>
            <p:cNvSpPr>
              <a:spLocks noChangeShapeType="1"/>
            </p:cNvSpPr>
            <p:nvPr/>
          </p:nvSpPr>
          <p:spPr bwMode="auto">
            <a:xfrm>
              <a:off x="2269" y="3767"/>
              <a:ext cx="6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7" name="Line 55"/>
            <p:cNvSpPr>
              <a:spLocks noChangeShapeType="1"/>
            </p:cNvSpPr>
            <p:nvPr/>
          </p:nvSpPr>
          <p:spPr bwMode="auto">
            <a:xfrm>
              <a:off x="2269" y="940"/>
              <a:ext cx="0" cy="282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8" name="Line 56"/>
            <p:cNvSpPr>
              <a:spLocks noChangeShapeType="1"/>
            </p:cNvSpPr>
            <p:nvPr/>
          </p:nvSpPr>
          <p:spPr bwMode="auto">
            <a:xfrm>
              <a:off x="2912" y="940"/>
              <a:ext cx="0" cy="282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489" name="Text Box 57"/>
            <p:cNvSpPr txBox="1">
              <a:spLocks noChangeArrowheads="1"/>
            </p:cNvSpPr>
            <p:nvPr/>
          </p:nvSpPr>
          <p:spPr bwMode="auto">
            <a:xfrm>
              <a:off x="2389" y="3804"/>
              <a:ext cx="40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ea typeface="楷体" panose="02010609060101010101" pitchFamily="49" charset="-122"/>
                  <a:cs typeface="Times New Roman" panose="02020603050405020304" pitchFamily="18" charset="0"/>
                </a:rPr>
                <a:t>堆栈</a:t>
              </a:r>
            </a:p>
          </p:txBody>
        </p:sp>
        <p:sp>
          <p:nvSpPr>
            <p:cNvPr id="274490" name="Text Box 58"/>
            <p:cNvSpPr txBox="1">
              <a:spLocks noChangeArrowheads="1"/>
            </p:cNvSpPr>
            <p:nvPr/>
          </p:nvSpPr>
          <p:spPr bwMode="auto">
            <a:xfrm>
              <a:off x="2028" y="3526"/>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1</a:t>
              </a:r>
            </a:p>
          </p:txBody>
        </p:sp>
        <p:sp>
          <p:nvSpPr>
            <p:cNvPr id="274491" name="Text Box 59"/>
            <p:cNvSpPr txBox="1">
              <a:spLocks noChangeArrowheads="1"/>
            </p:cNvSpPr>
            <p:nvPr/>
          </p:nvSpPr>
          <p:spPr bwMode="auto">
            <a:xfrm>
              <a:off x="2024" y="1522"/>
              <a:ext cx="1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1800" b="1">
                <a:ea typeface="楷体" panose="02010609060101010101" pitchFamily="49" charset="-122"/>
                <a:cs typeface="Times New Roman" panose="02020603050405020304" pitchFamily="18" charset="0"/>
              </a:endParaRPr>
            </a:p>
          </p:txBody>
        </p:sp>
        <p:sp>
          <p:nvSpPr>
            <p:cNvPr id="274492" name="Text Box 60"/>
            <p:cNvSpPr txBox="1">
              <a:spLocks noChangeArrowheads="1"/>
            </p:cNvSpPr>
            <p:nvPr/>
          </p:nvSpPr>
          <p:spPr bwMode="auto">
            <a:xfrm>
              <a:off x="2024" y="1245"/>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49</a:t>
              </a:r>
            </a:p>
          </p:txBody>
        </p:sp>
        <p:sp>
          <p:nvSpPr>
            <p:cNvPr id="274493" name="Text Box 61"/>
            <p:cNvSpPr txBox="1">
              <a:spLocks noChangeArrowheads="1"/>
            </p:cNvSpPr>
            <p:nvPr/>
          </p:nvSpPr>
          <p:spPr bwMode="auto">
            <a:xfrm>
              <a:off x="2038" y="2325"/>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5</a:t>
              </a:r>
            </a:p>
          </p:txBody>
        </p:sp>
        <p:sp>
          <p:nvSpPr>
            <p:cNvPr id="274494" name="Text Box 62"/>
            <p:cNvSpPr txBox="1">
              <a:spLocks noChangeArrowheads="1"/>
            </p:cNvSpPr>
            <p:nvPr/>
          </p:nvSpPr>
          <p:spPr bwMode="auto">
            <a:xfrm>
              <a:off x="2026" y="2613"/>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4</a:t>
              </a:r>
            </a:p>
          </p:txBody>
        </p:sp>
        <p:sp>
          <p:nvSpPr>
            <p:cNvPr id="274495" name="Text Box 63"/>
            <p:cNvSpPr txBox="1">
              <a:spLocks noChangeArrowheads="1"/>
            </p:cNvSpPr>
            <p:nvPr/>
          </p:nvSpPr>
          <p:spPr bwMode="auto">
            <a:xfrm>
              <a:off x="2028" y="2899"/>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b="1">
                  <a:ea typeface="楷体" panose="02010609060101010101" pitchFamily="49" charset="-122"/>
                  <a:cs typeface="Times New Roman" panose="02020603050405020304" pitchFamily="18" charset="0"/>
                </a:rPr>
                <a:t>3</a:t>
              </a:r>
            </a:p>
          </p:txBody>
        </p:sp>
        <p:sp>
          <p:nvSpPr>
            <p:cNvPr id="274496" name="Text Box 64"/>
            <p:cNvSpPr txBox="1">
              <a:spLocks noChangeArrowheads="1"/>
            </p:cNvSpPr>
            <p:nvPr/>
          </p:nvSpPr>
          <p:spPr bwMode="auto">
            <a:xfrm>
              <a:off x="2026" y="3227"/>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2</a:t>
              </a:r>
            </a:p>
          </p:txBody>
        </p:sp>
        <p:sp>
          <p:nvSpPr>
            <p:cNvPr id="274497" name="Text Box 65"/>
            <p:cNvSpPr txBox="1">
              <a:spLocks noChangeArrowheads="1"/>
            </p:cNvSpPr>
            <p:nvPr/>
          </p:nvSpPr>
          <p:spPr bwMode="auto">
            <a:xfrm>
              <a:off x="2024" y="944"/>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50</a:t>
              </a:r>
            </a:p>
          </p:txBody>
        </p:sp>
        <p:sp>
          <p:nvSpPr>
            <p:cNvPr id="274498" name="Text Box 66"/>
            <p:cNvSpPr txBox="1">
              <a:spLocks noChangeArrowheads="1"/>
            </p:cNvSpPr>
            <p:nvPr/>
          </p:nvSpPr>
          <p:spPr bwMode="auto">
            <a:xfrm>
              <a:off x="2269" y="689"/>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ea typeface="楷体" panose="02010609060101010101" pitchFamily="49" charset="-122"/>
                  <a:cs typeface="Times New Roman" panose="02020603050405020304" pitchFamily="18" charset="0"/>
                </a:rPr>
                <a:t>物理块号</a:t>
              </a:r>
            </a:p>
          </p:txBody>
        </p:sp>
      </p:grpSp>
      <p:grpSp>
        <p:nvGrpSpPr>
          <p:cNvPr id="274499" name="Group 67"/>
          <p:cNvGrpSpPr>
            <a:grpSpLocks/>
          </p:cNvGrpSpPr>
          <p:nvPr/>
        </p:nvGrpSpPr>
        <p:grpSpPr bwMode="auto">
          <a:xfrm>
            <a:off x="10464725" y="2972625"/>
            <a:ext cx="1031875" cy="369888"/>
            <a:chOff x="4950" y="1536"/>
            <a:chExt cx="650" cy="233"/>
          </a:xfrm>
        </p:grpSpPr>
        <p:sp>
          <p:nvSpPr>
            <p:cNvPr id="274500" name="Line 68"/>
            <p:cNvSpPr>
              <a:spLocks noChangeShapeType="1"/>
            </p:cNvSpPr>
            <p:nvPr/>
          </p:nvSpPr>
          <p:spPr bwMode="auto">
            <a:xfrm flipH="1" flipV="1">
              <a:off x="4950" y="1678"/>
              <a:ext cx="3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01" name="Text Box 69"/>
            <p:cNvSpPr txBox="1">
              <a:spLocks noChangeArrowheads="1"/>
            </p:cNvSpPr>
            <p:nvPr/>
          </p:nvSpPr>
          <p:spPr bwMode="auto">
            <a:xfrm>
              <a:off x="5290" y="1536"/>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ptr</a:t>
              </a:r>
            </a:p>
          </p:txBody>
        </p:sp>
      </p:grpSp>
      <p:sp>
        <p:nvSpPr>
          <p:cNvPr id="274502" name="AutoShape 70"/>
          <p:cNvSpPr>
            <a:spLocks noChangeArrowheads="1"/>
          </p:cNvSpPr>
          <p:nvPr/>
        </p:nvSpPr>
        <p:spPr bwMode="auto">
          <a:xfrm>
            <a:off x="3531669" y="4295014"/>
            <a:ext cx="952500" cy="484187"/>
          </a:xfrm>
          <a:prstGeom prst="rightArrow">
            <a:avLst>
              <a:gd name="adj1" fmla="val 50000"/>
              <a:gd name="adj2" fmla="val 4918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 panose="02010609060101010101" pitchFamily="49" charset="-122"/>
              <a:cs typeface="Times New Roman" panose="02020603050405020304" pitchFamily="18" charset="0"/>
            </a:endParaRPr>
          </a:p>
        </p:txBody>
      </p:sp>
      <p:sp>
        <p:nvSpPr>
          <p:cNvPr id="274503" name="Text Box 71"/>
          <p:cNvSpPr txBox="1">
            <a:spLocks noChangeArrowheads="1"/>
          </p:cNvSpPr>
          <p:nvPr/>
        </p:nvSpPr>
        <p:spPr bwMode="auto">
          <a:xfrm>
            <a:off x="3350695" y="3598101"/>
            <a:ext cx="11160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dirty="0">
                <a:ea typeface="楷体" panose="02010609060101010101" pitchFamily="49" charset="-122"/>
                <a:cs typeface="Times New Roman" panose="02020603050405020304" pitchFamily="18" charset="0"/>
              </a:rPr>
              <a:t>分配</a:t>
            </a:r>
            <a:r>
              <a:rPr lang="en-US" altLang="zh-CN" sz="1800" b="1" dirty="0">
                <a:ea typeface="楷体" panose="02010609060101010101" pitchFamily="49" charset="-122"/>
                <a:cs typeface="Times New Roman" panose="02020603050405020304" pitchFamily="18" charset="0"/>
              </a:rPr>
              <a:t>43</a:t>
            </a:r>
            <a:r>
              <a:rPr lang="zh-CN" altLang="en-US" sz="1800" b="1" dirty="0">
                <a:ea typeface="楷体" panose="02010609060101010101" pitchFamily="49" charset="-122"/>
                <a:cs typeface="Times New Roman" panose="02020603050405020304" pitchFamily="18" charset="0"/>
              </a:rPr>
              <a:t>个</a:t>
            </a:r>
          </a:p>
          <a:p>
            <a:r>
              <a:rPr lang="zh-CN" altLang="en-US" sz="1800" b="1" dirty="0">
                <a:ea typeface="楷体" panose="02010609060101010101" pitchFamily="49" charset="-122"/>
                <a:cs typeface="Times New Roman" panose="02020603050405020304" pitchFamily="18" charset="0"/>
              </a:rPr>
              <a:t>物理块后</a:t>
            </a:r>
          </a:p>
        </p:txBody>
      </p:sp>
      <p:sp>
        <p:nvSpPr>
          <p:cNvPr id="274504" name="AutoShape 72"/>
          <p:cNvSpPr>
            <a:spLocks noChangeArrowheads="1"/>
          </p:cNvSpPr>
          <p:nvPr/>
        </p:nvSpPr>
        <p:spPr bwMode="auto">
          <a:xfrm>
            <a:off x="7367179" y="2147125"/>
            <a:ext cx="1057275" cy="484188"/>
          </a:xfrm>
          <a:prstGeom prst="rightArrow">
            <a:avLst>
              <a:gd name="adj1" fmla="val 50000"/>
              <a:gd name="adj2" fmla="val 545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楷体" panose="02010609060101010101" pitchFamily="49" charset="-122"/>
              <a:cs typeface="Times New Roman" panose="02020603050405020304" pitchFamily="18" charset="0"/>
            </a:endParaRPr>
          </a:p>
        </p:txBody>
      </p:sp>
      <p:sp>
        <p:nvSpPr>
          <p:cNvPr id="274505" name="Text Box 73"/>
          <p:cNvSpPr txBox="1">
            <a:spLocks noChangeArrowheads="1"/>
          </p:cNvSpPr>
          <p:nvPr/>
        </p:nvSpPr>
        <p:spPr bwMode="auto">
          <a:xfrm>
            <a:off x="7322729" y="1469264"/>
            <a:ext cx="11160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ea typeface="楷体" panose="02010609060101010101" pitchFamily="49" charset="-122"/>
                <a:cs typeface="Times New Roman" panose="02020603050405020304" pitchFamily="18" charset="0"/>
              </a:rPr>
              <a:t>回收</a:t>
            </a:r>
            <a:r>
              <a:rPr lang="en-US" altLang="zh-CN" sz="1800" b="1">
                <a:ea typeface="楷体" panose="02010609060101010101" pitchFamily="49" charset="-122"/>
                <a:cs typeface="Times New Roman" panose="02020603050405020304" pitchFamily="18" charset="0"/>
              </a:rPr>
              <a:t>10</a:t>
            </a:r>
            <a:r>
              <a:rPr lang="zh-CN" altLang="en-US" sz="1800" b="1">
                <a:ea typeface="楷体" panose="02010609060101010101" pitchFamily="49" charset="-122"/>
                <a:cs typeface="Times New Roman" panose="02020603050405020304" pitchFamily="18" charset="0"/>
              </a:rPr>
              <a:t>个</a:t>
            </a:r>
          </a:p>
          <a:p>
            <a:r>
              <a:rPr lang="zh-CN" altLang="en-US" sz="1800" b="1">
                <a:ea typeface="楷体" panose="02010609060101010101" pitchFamily="49" charset="-122"/>
                <a:cs typeface="Times New Roman" panose="02020603050405020304" pitchFamily="18" charset="0"/>
              </a:rPr>
              <a:t>物理块后</a:t>
            </a:r>
          </a:p>
        </p:txBody>
      </p:sp>
      <p:grpSp>
        <p:nvGrpSpPr>
          <p:cNvPr id="274506" name="Group 74"/>
          <p:cNvGrpSpPr>
            <a:grpSpLocks/>
          </p:cNvGrpSpPr>
          <p:nvPr/>
        </p:nvGrpSpPr>
        <p:grpSpPr bwMode="auto">
          <a:xfrm>
            <a:off x="9023275" y="1178750"/>
            <a:ext cx="1508125" cy="5316538"/>
            <a:chOff x="4042" y="686"/>
            <a:chExt cx="950" cy="3349"/>
          </a:xfrm>
        </p:grpSpPr>
        <p:sp>
          <p:nvSpPr>
            <p:cNvPr id="274507" name="Text Box 75"/>
            <p:cNvSpPr txBox="1">
              <a:spLocks noChangeArrowheads="1"/>
            </p:cNvSpPr>
            <p:nvPr/>
          </p:nvSpPr>
          <p:spPr bwMode="auto">
            <a:xfrm>
              <a:off x="4042" y="1844"/>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15</a:t>
              </a:r>
            </a:p>
          </p:txBody>
        </p:sp>
        <p:sp>
          <p:nvSpPr>
            <p:cNvPr id="274508" name="Rectangle 76"/>
            <p:cNvSpPr>
              <a:spLocks noChangeArrowheads="1"/>
            </p:cNvSpPr>
            <p:nvPr/>
          </p:nvSpPr>
          <p:spPr bwMode="auto">
            <a:xfrm>
              <a:off x="4296" y="3475"/>
              <a:ext cx="643"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68</a:t>
              </a:r>
            </a:p>
          </p:txBody>
        </p:sp>
        <p:sp>
          <p:nvSpPr>
            <p:cNvPr id="274509" name="Rectangle 77"/>
            <p:cNvSpPr>
              <a:spLocks noChangeArrowheads="1"/>
            </p:cNvSpPr>
            <p:nvPr/>
          </p:nvSpPr>
          <p:spPr bwMode="auto">
            <a:xfrm>
              <a:off x="4296" y="3172"/>
              <a:ext cx="643"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55</a:t>
              </a:r>
            </a:p>
          </p:txBody>
        </p:sp>
        <p:sp>
          <p:nvSpPr>
            <p:cNvPr id="274510" name="Rectangle 78"/>
            <p:cNvSpPr>
              <a:spLocks noChangeArrowheads="1"/>
            </p:cNvSpPr>
            <p:nvPr/>
          </p:nvSpPr>
          <p:spPr bwMode="auto">
            <a:xfrm>
              <a:off x="4296" y="2877"/>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42</a:t>
              </a:r>
            </a:p>
          </p:txBody>
        </p:sp>
        <p:sp>
          <p:nvSpPr>
            <p:cNvPr id="274511" name="Rectangle 79"/>
            <p:cNvSpPr>
              <a:spLocks noChangeArrowheads="1"/>
            </p:cNvSpPr>
            <p:nvPr/>
          </p:nvSpPr>
          <p:spPr bwMode="auto">
            <a:xfrm>
              <a:off x="4296" y="2582"/>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36</a:t>
              </a:r>
            </a:p>
          </p:txBody>
        </p:sp>
        <p:sp>
          <p:nvSpPr>
            <p:cNvPr id="274512" name="Rectangle 80"/>
            <p:cNvSpPr>
              <a:spLocks noChangeArrowheads="1"/>
            </p:cNvSpPr>
            <p:nvPr/>
          </p:nvSpPr>
          <p:spPr bwMode="auto">
            <a:xfrm>
              <a:off x="4296" y="2287"/>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20</a:t>
              </a:r>
            </a:p>
          </p:txBody>
        </p:sp>
        <p:sp>
          <p:nvSpPr>
            <p:cNvPr id="274513" name="Rectangle 81"/>
            <p:cNvSpPr>
              <a:spLocks noChangeArrowheads="1"/>
            </p:cNvSpPr>
            <p:nvPr/>
          </p:nvSpPr>
          <p:spPr bwMode="auto">
            <a:xfrm>
              <a:off x="4296" y="1823"/>
              <a:ext cx="643" cy="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84</a:t>
              </a:r>
            </a:p>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a:t>
              </a:r>
            </a:p>
          </p:txBody>
        </p:sp>
        <p:sp>
          <p:nvSpPr>
            <p:cNvPr id="274514" name="Rectangle 82"/>
            <p:cNvSpPr>
              <a:spLocks noChangeArrowheads="1"/>
            </p:cNvSpPr>
            <p:nvPr/>
          </p:nvSpPr>
          <p:spPr bwMode="auto">
            <a:xfrm>
              <a:off x="4296" y="1528"/>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r>
                <a:rPr lang="en-US" altLang="zh-CN" sz="1800" b="1">
                  <a:ea typeface="楷体" panose="02010609060101010101" pitchFamily="49" charset="-122"/>
                  <a:cs typeface="Times New Roman" panose="02020603050405020304" pitchFamily="18" charset="0"/>
                </a:rPr>
                <a:t>……</a:t>
              </a:r>
            </a:p>
          </p:txBody>
        </p:sp>
        <p:sp>
          <p:nvSpPr>
            <p:cNvPr id="274515" name="Rectangle 83"/>
            <p:cNvSpPr>
              <a:spLocks noChangeArrowheads="1"/>
            </p:cNvSpPr>
            <p:nvPr/>
          </p:nvSpPr>
          <p:spPr bwMode="auto">
            <a:xfrm>
              <a:off x="4296" y="1233"/>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endParaRPr lang="zh-CN" altLang="zh-CN" sz="1800" b="1">
                <a:ea typeface="楷体" panose="02010609060101010101" pitchFamily="49" charset="-122"/>
                <a:cs typeface="Times New Roman" panose="02020603050405020304" pitchFamily="18" charset="0"/>
              </a:endParaRPr>
            </a:p>
          </p:txBody>
        </p:sp>
        <p:sp>
          <p:nvSpPr>
            <p:cNvPr id="274516" name="Rectangle 84"/>
            <p:cNvSpPr>
              <a:spLocks noChangeArrowheads="1"/>
            </p:cNvSpPr>
            <p:nvPr/>
          </p:nvSpPr>
          <p:spPr bwMode="auto">
            <a:xfrm>
              <a:off x="4296" y="938"/>
              <a:ext cx="643"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1"/>
                </a:buClr>
                <a:buSzPct val="70000"/>
                <a:buFont typeface="Monotype Sorts" pitchFamily="2" charset="2"/>
                <a:buNone/>
              </a:pPr>
              <a:endParaRPr lang="zh-CN" altLang="zh-CN" sz="1800" b="1">
                <a:ea typeface="楷体" panose="02010609060101010101" pitchFamily="49" charset="-122"/>
                <a:cs typeface="Times New Roman" panose="02020603050405020304" pitchFamily="18" charset="0"/>
              </a:endParaRPr>
            </a:p>
          </p:txBody>
        </p:sp>
        <p:sp>
          <p:nvSpPr>
            <p:cNvPr id="274517" name="Line 85"/>
            <p:cNvSpPr>
              <a:spLocks noChangeShapeType="1"/>
            </p:cNvSpPr>
            <p:nvPr/>
          </p:nvSpPr>
          <p:spPr bwMode="auto">
            <a:xfrm>
              <a:off x="4296" y="938"/>
              <a:ext cx="6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18" name="Line 86"/>
            <p:cNvSpPr>
              <a:spLocks noChangeShapeType="1"/>
            </p:cNvSpPr>
            <p:nvPr/>
          </p:nvSpPr>
          <p:spPr bwMode="auto">
            <a:xfrm>
              <a:off x="4296" y="1233"/>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19" name="Line 87"/>
            <p:cNvSpPr>
              <a:spLocks noChangeShapeType="1"/>
            </p:cNvSpPr>
            <p:nvPr/>
          </p:nvSpPr>
          <p:spPr bwMode="auto">
            <a:xfrm>
              <a:off x="4296" y="1528"/>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0" name="Line 88"/>
            <p:cNvSpPr>
              <a:spLocks noChangeShapeType="1"/>
            </p:cNvSpPr>
            <p:nvPr/>
          </p:nvSpPr>
          <p:spPr bwMode="auto">
            <a:xfrm>
              <a:off x="4296" y="1823"/>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1" name="Line 89"/>
            <p:cNvSpPr>
              <a:spLocks noChangeShapeType="1"/>
            </p:cNvSpPr>
            <p:nvPr/>
          </p:nvSpPr>
          <p:spPr bwMode="auto">
            <a:xfrm>
              <a:off x="4296" y="2287"/>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2" name="Line 90"/>
            <p:cNvSpPr>
              <a:spLocks noChangeShapeType="1"/>
            </p:cNvSpPr>
            <p:nvPr/>
          </p:nvSpPr>
          <p:spPr bwMode="auto">
            <a:xfrm>
              <a:off x="4296" y="2582"/>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3" name="Line 91"/>
            <p:cNvSpPr>
              <a:spLocks noChangeShapeType="1"/>
            </p:cNvSpPr>
            <p:nvPr/>
          </p:nvSpPr>
          <p:spPr bwMode="auto">
            <a:xfrm>
              <a:off x="4296" y="2877"/>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4" name="Line 92"/>
            <p:cNvSpPr>
              <a:spLocks noChangeShapeType="1"/>
            </p:cNvSpPr>
            <p:nvPr/>
          </p:nvSpPr>
          <p:spPr bwMode="auto">
            <a:xfrm>
              <a:off x="4296" y="3172"/>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5" name="Line 93"/>
            <p:cNvSpPr>
              <a:spLocks noChangeShapeType="1"/>
            </p:cNvSpPr>
            <p:nvPr/>
          </p:nvSpPr>
          <p:spPr bwMode="auto">
            <a:xfrm>
              <a:off x="4296" y="3475"/>
              <a:ext cx="64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6" name="Line 94"/>
            <p:cNvSpPr>
              <a:spLocks noChangeShapeType="1"/>
            </p:cNvSpPr>
            <p:nvPr/>
          </p:nvSpPr>
          <p:spPr bwMode="auto">
            <a:xfrm>
              <a:off x="4296" y="3771"/>
              <a:ext cx="64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7" name="Line 95"/>
            <p:cNvSpPr>
              <a:spLocks noChangeShapeType="1"/>
            </p:cNvSpPr>
            <p:nvPr/>
          </p:nvSpPr>
          <p:spPr bwMode="auto">
            <a:xfrm>
              <a:off x="4296" y="938"/>
              <a:ext cx="0" cy="283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8" name="Line 96"/>
            <p:cNvSpPr>
              <a:spLocks noChangeShapeType="1"/>
            </p:cNvSpPr>
            <p:nvPr/>
          </p:nvSpPr>
          <p:spPr bwMode="auto">
            <a:xfrm>
              <a:off x="4939" y="938"/>
              <a:ext cx="0" cy="283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29" name="Text Box 97"/>
            <p:cNvSpPr txBox="1">
              <a:spLocks noChangeArrowheads="1"/>
            </p:cNvSpPr>
            <p:nvPr/>
          </p:nvSpPr>
          <p:spPr bwMode="auto">
            <a:xfrm>
              <a:off x="4430" y="3804"/>
              <a:ext cx="4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ea typeface="楷体" panose="02010609060101010101" pitchFamily="49" charset="-122"/>
                  <a:cs typeface="Times New Roman" panose="02020603050405020304" pitchFamily="18" charset="0"/>
                </a:rPr>
                <a:t>堆栈</a:t>
              </a:r>
            </a:p>
          </p:txBody>
        </p:sp>
        <p:sp>
          <p:nvSpPr>
            <p:cNvPr id="274530" name="Text Box 98"/>
            <p:cNvSpPr txBox="1">
              <a:spLocks noChangeArrowheads="1"/>
            </p:cNvSpPr>
            <p:nvPr/>
          </p:nvSpPr>
          <p:spPr bwMode="auto">
            <a:xfrm>
              <a:off x="4069" y="3528"/>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1</a:t>
              </a:r>
            </a:p>
          </p:txBody>
        </p:sp>
        <p:sp>
          <p:nvSpPr>
            <p:cNvPr id="274531" name="Text Box 99"/>
            <p:cNvSpPr txBox="1">
              <a:spLocks noChangeArrowheads="1"/>
            </p:cNvSpPr>
            <p:nvPr/>
          </p:nvSpPr>
          <p:spPr bwMode="auto">
            <a:xfrm>
              <a:off x="4051" y="1301"/>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49</a:t>
              </a:r>
            </a:p>
          </p:txBody>
        </p:sp>
        <p:sp>
          <p:nvSpPr>
            <p:cNvPr id="274532" name="Text Box 100"/>
            <p:cNvSpPr txBox="1">
              <a:spLocks noChangeArrowheads="1"/>
            </p:cNvSpPr>
            <p:nvPr/>
          </p:nvSpPr>
          <p:spPr bwMode="auto">
            <a:xfrm>
              <a:off x="4079" y="2326"/>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5</a:t>
              </a:r>
            </a:p>
          </p:txBody>
        </p:sp>
        <p:sp>
          <p:nvSpPr>
            <p:cNvPr id="274533" name="Text Box 101"/>
            <p:cNvSpPr txBox="1">
              <a:spLocks noChangeArrowheads="1"/>
            </p:cNvSpPr>
            <p:nvPr/>
          </p:nvSpPr>
          <p:spPr bwMode="auto">
            <a:xfrm>
              <a:off x="4067" y="2613"/>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4</a:t>
              </a:r>
            </a:p>
          </p:txBody>
        </p:sp>
        <p:sp>
          <p:nvSpPr>
            <p:cNvPr id="274534" name="Text Box 102"/>
            <p:cNvSpPr txBox="1">
              <a:spLocks noChangeArrowheads="1"/>
            </p:cNvSpPr>
            <p:nvPr/>
          </p:nvSpPr>
          <p:spPr bwMode="auto">
            <a:xfrm>
              <a:off x="4069" y="2900"/>
              <a:ext cx="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800" b="1">
                  <a:ea typeface="楷体" panose="02010609060101010101" pitchFamily="49" charset="-122"/>
                  <a:cs typeface="Times New Roman" panose="02020603050405020304" pitchFamily="18" charset="0"/>
                </a:rPr>
                <a:t>3</a:t>
              </a:r>
            </a:p>
          </p:txBody>
        </p:sp>
        <p:sp>
          <p:nvSpPr>
            <p:cNvPr id="274535" name="Text Box 103"/>
            <p:cNvSpPr txBox="1">
              <a:spLocks noChangeArrowheads="1"/>
            </p:cNvSpPr>
            <p:nvPr/>
          </p:nvSpPr>
          <p:spPr bwMode="auto">
            <a:xfrm>
              <a:off x="4067" y="3229"/>
              <a:ext cx="19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800" b="1">
                  <a:ea typeface="楷体" panose="02010609060101010101" pitchFamily="49" charset="-122"/>
                  <a:cs typeface="Times New Roman" panose="02020603050405020304" pitchFamily="18" charset="0"/>
                </a:rPr>
                <a:t>2</a:t>
              </a:r>
            </a:p>
          </p:txBody>
        </p:sp>
        <p:sp>
          <p:nvSpPr>
            <p:cNvPr id="274536" name="Text Box 104"/>
            <p:cNvSpPr txBox="1">
              <a:spLocks noChangeArrowheads="1"/>
            </p:cNvSpPr>
            <p:nvPr/>
          </p:nvSpPr>
          <p:spPr bwMode="auto">
            <a:xfrm>
              <a:off x="4051" y="999"/>
              <a:ext cx="2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50</a:t>
              </a:r>
            </a:p>
          </p:txBody>
        </p:sp>
        <p:sp>
          <p:nvSpPr>
            <p:cNvPr id="274537" name="Text Box 105"/>
            <p:cNvSpPr txBox="1">
              <a:spLocks noChangeArrowheads="1"/>
            </p:cNvSpPr>
            <p:nvPr/>
          </p:nvSpPr>
          <p:spPr bwMode="auto">
            <a:xfrm>
              <a:off x="4296" y="686"/>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800" b="1">
                  <a:ea typeface="楷体" panose="02010609060101010101" pitchFamily="49" charset="-122"/>
                  <a:cs typeface="Times New Roman" panose="02020603050405020304" pitchFamily="18" charset="0"/>
                </a:rPr>
                <a:t>物理块号</a:t>
              </a:r>
            </a:p>
          </p:txBody>
        </p:sp>
        <p:sp>
          <p:nvSpPr>
            <p:cNvPr id="274538" name="Line 106"/>
            <p:cNvSpPr>
              <a:spLocks noChangeShapeType="1"/>
            </p:cNvSpPr>
            <p:nvPr/>
          </p:nvSpPr>
          <p:spPr bwMode="auto">
            <a:xfrm>
              <a:off x="4310" y="2075"/>
              <a:ext cx="6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grpSp>
      <p:grpSp>
        <p:nvGrpSpPr>
          <p:cNvPr id="274539" name="Group 107"/>
          <p:cNvGrpSpPr>
            <a:grpSpLocks/>
          </p:cNvGrpSpPr>
          <p:nvPr/>
        </p:nvGrpSpPr>
        <p:grpSpPr bwMode="auto">
          <a:xfrm>
            <a:off x="6329262" y="3737800"/>
            <a:ext cx="1031875" cy="369888"/>
            <a:chOff x="4950" y="1536"/>
            <a:chExt cx="650" cy="233"/>
          </a:xfrm>
        </p:grpSpPr>
        <p:sp>
          <p:nvSpPr>
            <p:cNvPr id="274540" name="Line 108"/>
            <p:cNvSpPr>
              <a:spLocks noChangeShapeType="1"/>
            </p:cNvSpPr>
            <p:nvPr/>
          </p:nvSpPr>
          <p:spPr bwMode="auto">
            <a:xfrm flipH="1" flipV="1">
              <a:off x="4950" y="1678"/>
              <a:ext cx="3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41" name="Text Box 109"/>
            <p:cNvSpPr txBox="1">
              <a:spLocks noChangeArrowheads="1"/>
            </p:cNvSpPr>
            <p:nvPr/>
          </p:nvSpPr>
          <p:spPr bwMode="auto">
            <a:xfrm>
              <a:off x="5290" y="1536"/>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ptr</a:t>
              </a:r>
            </a:p>
          </p:txBody>
        </p:sp>
      </p:grpSp>
      <p:grpSp>
        <p:nvGrpSpPr>
          <p:cNvPr id="274542" name="Group 110"/>
          <p:cNvGrpSpPr>
            <a:grpSpLocks/>
          </p:cNvGrpSpPr>
          <p:nvPr/>
        </p:nvGrpSpPr>
        <p:grpSpPr bwMode="auto">
          <a:xfrm>
            <a:off x="2591663" y="2521775"/>
            <a:ext cx="1031875" cy="369888"/>
            <a:chOff x="4950" y="1536"/>
            <a:chExt cx="650" cy="233"/>
          </a:xfrm>
        </p:grpSpPr>
        <p:sp>
          <p:nvSpPr>
            <p:cNvPr id="274543" name="Line 111"/>
            <p:cNvSpPr>
              <a:spLocks noChangeShapeType="1"/>
            </p:cNvSpPr>
            <p:nvPr/>
          </p:nvSpPr>
          <p:spPr bwMode="auto">
            <a:xfrm flipH="1" flipV="1">
              <a:off x="4950" y="1678"/>
              <a:ext cx="31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74544" name="Text Box 112"/>
            <p:cNvSpPr txBox="1">
              <a:spLocks noChangeArrowheads="1"/>
            </p:cNvSpPr>
            <p:nvPr/>
          </p:nvSpPr>
          <p:spPr bwMode="auto">
            <a:xfrm>
              <a:off x="5290" y="1536"/>
              <a:ext cx="3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a typeface="楷体" panose="02010609060101010101" pitchFamily="49" charset="-122"/>
                  <a:cs typeface="Times New Roman" panose="02020603050405020304" pitchFamily="18" charset="0"/>
                </a:rPr>
                <a:t>ptr</a:t>
              </a:r>
            </a:p>
          </p:txBody>
        </p:sp>
      </p:grpSp>
      <p:sp>
        <p:nvSpPr>
          <p:cNvPr id="2" name="标题 1"/>
          <p:cNvSpPr>
            <a:spLocks noGrp="1"/>
          </p:cNvSpPr>
          <p:nvPr>
            <p:ph type="title"/>
          </p:nvPr>
        </p:nvSpPr>
        <p:spPr>
          <a:solidFill>
            <a:srgbClr val="002060"/>
          </a:solidFill>
        </p:spPr>
        <p:txBody>
          <a:bodyPr/>
          <a:lstStyle/>
          <a:p>
            <a:r>
              <a:rPr lang="en-US" altLang="zh-CN" dirty="0"/>
              <a:t>UNIX</a:t>
            </a:r>
            <a:r>
              <a:rPr lang="zh-CN" altLang="en-US" dirty="0"/>
              <a:t>成组链接的方法示例</a:t>
            </a:r>
          </a:p>
        </p:txBody>
      </p:sp>
      <p:sp>
        <p:nvSpPr>
          <p:cNvPr id="113" name="灯片编号占位符 3"/>
          <p:cNvSpPr>
            <a:spLocks noGrp="1"/>
          </p:cNvSpPr>
          <p:nvPr>
            <p:ph type="sldNum" sz="quarter" idx="10"/>
          </p:nvPr>
        </p:nvSpPr>
        <p:spPr/>
        <p:txBody>
          <a:bodyPr/>
          <a:lstStyle/>
          <a:p>
            <a:fld id="{1006FDFE-2DEC-42F8-B2EC-7C8BBC887DF6}" type="slidenum">
              <a:rPr lang="en-US" altLang="zh-CN"/>
              <a:pPr/>
              <a:t>45</a:t>
            </a:fld>
            <a:endParaRPr lang="en-US" altLang="zh-CN" dirty="0"/>
          </a:p>
        </p:txBody>
      </p:sp>
    </p:spTree>
    <p:extLst>
      <p:ext uri="{BB962C8B-B14F-4D97-AF65-F5344CB8AC3E}">
        <p14:creationId xmlns:p14="http://schemas.microsoft.com/office/powerpoint/2010/main" val="36791794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4502"/>
                                        </p:tgtEl>
                                        <p:attrNameLst>
                                          <p:attrName>style.visibility</p:attrName>
                                        </p:attrNameLst>
                                      </p:cBhvr>
                                      <p:to>
                                        <p:strVal val="visible"/>
                                      </p:to>
                                    </p:set>
                                    <p:animEffect transition="in" filter="wipe(left)">
                                      <p:cBhvr>
                                        <p:cTn id="7" dur="500"/>
                                        <p:tgtEl>
                                          <p:spTgt spid="27450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74503"/>
                                        </p:tgtEl>
                                        <p:attrNameLst>
                                          <p:attrName>style.visibility</p:attrName>
                                        </p:attrNameLst>
                                      </p:cBhvr>
                                      <p:to>
                                        <p:strVal val="visible"/>
                                      </p:to>
                                    </p:set>
                                    <p:animEffect transition="in" filter="wipe(left)">
                                      <p:cBhvr>
                                        <p:cTn id="10" dur="500"/>
                                        <p:tgtEl>
                                          <p:spTgt spid="27450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274467"/>
                                        </p:tgtEl>
                                        <p:attrNameLst>
                                          <p:attrName>style.visibility</p:attrName>
                                        </p:attrNameLst>
                                      </p:cBhvr>
                                      <p:to>
                                        <p:strVal val="visible"/>
                                      </p:to>
                                    </p:set>
                                    <p:animEffect transition="in" filter="wipe(up)">
                                      <p:cBhvr>
                                        <p:cTn id="15" dur="500"/>
                                        <p:tgtEl>
                                          <p:spTgt spid="274467"/>
                                        </p:tgtEl>
                                      </p:cBhvr>
                                    </p:animEffect>
                                  </p:childTnLst>
                                </p:cTn>
                              </p:par>
                              <p:par>
                                <p:cTn id="16" presetID="22" presetClass="entr" presetSubtype="1" fill="hold" nodeType="withEffect">
                                  <p:stCondLst>
                                    <p:cond delay="0"/>
                                  </p:stCondLst>
                                  <p:childTnLst>
                                    <p:set>
                                      <p:cBhvr>
                                        <p:cTn id="17" dur="1" fill="hold">
                                          <p:stCondLst>
                                            <p:cond delay="0"/>
                                          </p:stCondLst>
                                        </p:cTn>
                                        <p:tgtEl>
                                          <p:spTgt spid="274539"/>
                                        </p:tgtEl>
                                        <p:attrNameLst>
                                          <p:attrName>style.visibility</p:attrName>
                                        </p:attrNameLst>
                                      </p:cBhvr>
                                      <p:to>
                                        <p:strVal val="visible"/>
                                      </p:to>
                                    </p:set>
                                    <p:animEffect transition="in" filter="wipe(up)">
                                      <p:cBhvr>
                                        <p:cTn id="18" dur="500"/>
                                        <p:tgtEl>
                                          <p:spTgt spid="2745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74504"/>
                                        </p:tgtEl>
                                        <p:attrNameLst>
                                          <p:attrName>style.visibility</p:attrName>
                                        </p:attrNameLst>
                                      </p:cBhvr>
                                      <p:to>
                                        <p:strVal val="visible"/>
                                      </p:to>
                                    </p:set>
                                    <p:animEffect transition="in" filter="wipe(left)">
                                      <p:cBhvr>
                                        <p:cTn id="23" dur="500"/>
                                        <p:tgtEl>
                                          <p:spTgt spid="27450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74505"/>
                                        </p:tgtEl>
                                        <p:attrNameLst>
                                          <p:attrName>style.visibility</p:attrName>
                                        </p:attrNameLst>
                                      </p:cBhvr>
                                      <p:to>
                                        <p:strVal val="visible"/>
                                      </p:to>
                                    </p:set>
                                    <p:animEffect transition="in" filter="wipe(left)">
                                      <p:cBhvr>
                                        <p:cTn id="26" dur="500"/>
                                        <p:tgtEl>
                                          <p:spTgt spid="27450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274499"/>
                                        </p:tgtEl>
                                        <p:attrNameLst>
                                          <p:attrName>style.visibility</p:attrName>
                                        </p:attrNameLst>
                                      </p:cBhvr>
                                      <p:to>
                                        <p:strVal val="visible"/>
                                      </p:to>
                                    </p:set>
                                    <p:animEffect transition="in" filter="wipe(down)">
                                      <p:cBhvr>
                                        <p:cTn id="31" dur="500"/>
                                        <p:tgtEl>
                                          <p:spTgt spid="274499"/>
                                        </p:tgtEl>
                                      </p:cBhvr>
                                    </p:animEffect>
                                  </p:childTnLst>
                                </p:cTn>
                              </p:par>
                              <p:par>
                                <p:cTn id="32" presetID="22" presetClass="entr" presetSubtype="4" fill="hold" nodeType="withEffect">
                                  <p:stCondLst>
                                    <p:cond delay="0"/>
                                  </p:stCondLst>
                                  <p:childTnLst>
                                    <p:set>
                                      <p:cBhvr>
                                        <p:cTn id="33" dur="1" fill="hold">
                                          <p:stCondLst>
                                            <p:cond delay="0"/>
                                          </p:stCondLst>
                                        </p:cTn>
                                        <p:tgtEl>
                                          <p:spTgt spid="274506"/>
                                        </p:tgtEl>
                                        <p:attrNameLst>
                                          <p:attrName>style.visibility</p:attrName>
                                        </p:attrNameLst>
                                      </p:cBhvr>
                                      <p:to>
                                        <p:strVal val="visible"/>
                                      </p:to>
                                    </p:set>
                                    <p:animEffect transition="in" filter="wipe(down)">
                                      <p:cBhvr>
                                        <p:cTn id="34" dur="500"/>
                                        <p:tgtEl>
                                          <p:spTgt spid="274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502" grpId="0" animBg="1"/>
      <p:bldP spid="274503" grpId="0"/>
      <p:bldP spid="274504" grpId="0" animBg="1"/>
      <p:bldP spid="27450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Counting</a:t>
            </a:r>
            <a:endParaRPr lang="zh-CN" altLang="en-US" dirty="0"/>
          </a:p>
        </p:txBody>
      </p:sp>
      <p:sp>
        <p:nvSpPr>
          <p:cNvPr id="3" name="内容占位符 2"/>
          <p:cNvSpPr>
            <a:spLocks noGrp="1"/>
          </p:cNvSpPr>
          <p:nvPr>
            <p:ph idx="1"/>
          </p:nvPr>
        </p:nvSpPr>
        <p:spPr>
          <a:xfrm>
            <a:off x="396647" y="1089360"/>
            <a:ext cx="11529753" cy="5580000"/>
          </a:xfrm>
        </p:spPr>
        <p:txBody>
          <a:bodyPr/>
          <a:lstStyle/>
          <a:p>
            <a:pPr>
              <a:tabLst>
                <a:tab pos="1311275" algn="l"/>
              </a:tabLst>
            </a:pPr>
            <a:r>
              <a:rPr lang="en-US" altLang="en-US" dirty="0"/>
              <a:t>Because space is frequently contiguously used and </a:t>
            </a:r>
            <a:br>
              <a:rPr lang="en-US" altLang="en-US" dirty="0"/>
            </a:br>
            <a:r>
              <a:rPr lang="en-US" altLang="en-US" dirty="0"/>
              <a:t>freed,  with contiguous-allocation allocation.</a:t>
            </a:r>
          </a:p>
          <a:p>
            <a:pPr lvl="1">
              <a:tabLst>
                <a:tab pos="1311275" algn="l"/>
              </a:tabLst>
            </a:pPr>
            <a:r>
              <a:rPr lang="en-US" altLang="en-US" dirty="0"/>
              <a:t>Keep address of first free block and count of following </a:t>
            </a:r>
            <a:br>
              <a:rPr lang="en-US" altLang="en-US" dirty="0"/>
            </a:br>
            <a:r>
              <a:rPr lang="en-US" altLang="en-US" dirty="0"/>
              <a:t>free blocks.</a:t>
            </a:r>
          </a:p>
          <a:p>
            <a:pPr lvl="1">
              <a:tabLst>
                <a:tab pos="1311275" algn="l"/>
              </a:tabLst>
            </a:pPr>
            <a:r>
              <a:rPr lang="en-US" altLang="en-US" dirty="0"/>
              <a:t>Free space list then has entries containing addresses </a:t>
            </a:r>
            <a:br>
              <a:rPr lang="en-US" altLang="en-US" dirty="0"/>
            </a:br>
            <a:r>
              <a:rPr lang="en-US" altLang="en-US" dirty="0"/>
              <a:t>and counts.</a:t>
            </a:r>
          </a:p>
          <a:p>
            <a:r>
              <a:rPr lang="en-US" altLang="en-US" dirty="0"/>
              <a:t>Similar to the extent or clustering method of allocating blocks.</a:t>
            </a:r>
          </a:p>
          <a:p>
            <a:r>
              <a:rPr lang="en-US" altLang="zh-CN" dirty="0"/>
              <a:t>Entries can be stored in a balance tree, rather than a linked list, for efficient lookup, insertion, and deletion.</a:t>
            </a:r>
            <a:endParaRPr lang="zh-CN" altLang="en-US" dirty="0"/>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46</a:t>
            </a:fld>
            <a:endParaRPr lang="en-US" altLang="zh-C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1324" y="1178990"/>
            <a:ext cx="2880000" cy="2360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动作按钮: 结束 5">
            <a:hlinkClick r:id="" action="ppaction://noaction" highlightClick="1"/>
            <a:extLst>
              <a:ext uri="{FF2B5EF4-FFF2-40B4-BE49-F238E27FC236}">
                <a16:creationId xmlns:a16="http://schemas.microsoft.com/office/drawing/2014/main" id="{F7D079D0-370E-B80D-7375-20F1EC4A1721}"/>
              </a:ext>
            </a:extLst>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406286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218"/>
                                        </p:tgtEl>
                                        <p:attrNameLst>
                                          <p:attrName>style.visibility</p:attrName>
                                        </p:attrNameLst>
                                      </p:cBhvr>
                                      <p:to>
                                        <p:strVal val="visible"/>
                                      </p:to>
                                    </p:set>
                                    <p:animEffect transition="in" filter="wipe(left)">
                                      <p:cBhvr>
                                        <p:cTn id="18" dur="500"/>
                                        <p:tgtEl>
                                          <p:spTgt spid="92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left)">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32"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ircle(ou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ltLang="zh-CN" dirty="0"/>
              <a:t>Free-Space Management</a:t>
            </a:r>
          </a:p>
        </p:txBody>
      </p:sp>
      <p:sp>
        <p:nvSpPr>
          <p:cNvPr id="233475" name="Rectangle 3"/>
          <p:cNvSpPr>
            <a:spLocks noGrp="1" noChangeArrowheads="1"/>
          </p:cNvSpPr>
          <p:nvPr>
            <p:ph idx="1"/>
          </p:nvPr>
        </p:nvSpPr>
        <p:spPr/>
        <p:txBody>
          <a:bodyPr/>
          <a:lstStyle/>
          <a:p>
            <a:pPr>
              <a:spcBef>
                <a:spcPts val="600"/>
              </a:spcBef>
            </a:pPr>
            <a:r>
              <a:rPr lang="en-US" altLang="zh-CN" sz="3200" dirty="0"/>
              <a:t>Need to protect:</a:t>
            </a:r>
          </a:p>
          <a:p>
            <a:pPr lvl="1">
              <a:spcBef>
                <a:spcPts val="600"/>
              </a:spcBef>
            </a:pPr>
            <a:r>
              <a:rPr lang="en-US" altLang="zh-CN" sz="2800" dirty="0"/>
              <a:t>Pointer to free list</a:t>
            </a:r>
          </a:p>
          <a:p>
            <a:pPr lvl="1">
              <a:spcBef>
                <a:spcPts val="600"/>
              </a:spcBef>
            </a:pPr>
            <a:r>
              <a:rPr lang="en-US" altLang="zh-CN" sz="2800" dirty="0"/>
              <a:t>Bit map</a:t>
            </a:r>
          </a:p>
          <a:p>
            <a:pPr lvl="2">
              <a:spcBef>
                <a:spcPts val="600"/>
              </a:spcBef>
            </a:pPr>
            <a:r>
              <a:rPr lang="en-US" altLang="zh-CN" sz="2400" dirty="0"/>
              <a:t>Must be kept on disk</a:t>
            </a:r>
          </a:p>
          <a:p>
            <a:pPr lvl="2">
              <a:spcBef>
                <a:spcPts val="600"/>
              </a:spcBef>
            </a:pPr>
            <a:r>
              <a:rPr lang="en-US" altLang="zh-CN" sz="2400" dirty="0"/>
              <a:t>Copy in memory and disk may differ.</a:t>
            </a:r>
          </a:p>
          <a:p>
            <a:pPr lvl="2">
              <a:spcBef>
                <a:spcPts val="600"/>
              </a:spcBef>
            </a:pPr>
            <a:r>
              <a:rPr lang="en-US" altLang="zh-CN" sz="2400" dirty="0"/>
              <a:t>Cannot allow for block[</a:t>
            </a:r>
            <a:r>
              <a:rPr lang="en-US" altLang="zh-CN" sz="2400" i="1" dirty="0"/>
              <a:t>i</a:t>
            </a:r>
            <a:r>
              <a:rPr lang="en-US" altLang="zh-CN" sz="2400" dirty="0"/>
              <a:t>] to have a situation where </a:t>
            </a:r>
            <a:br>
              <a:rPr lang="en-US" altLang="zh-CN" sz="2400" dirty="0"/>
            </a:br>
            <a:r>
              <a:rPr lang="en-US" altLang="zh-CN" sz="2400" dirty="0"/>
              <a:t>bit[</a:t>
            </a:r>
            <a:r>
              <a:rPr lang="en-US" altLang="zh-CN" sz="2400" i="1" dirty="0"/>
              <a:t>i</a:t>
            </a:r>
            <a:r>
              <a:rPr lang="en-US" altLang="zh-CN" sz="2400" dirty="0"/>
              <a:t>] = 0 in memory and bit[</a:t>
            </a:r>
            <a:r>
              <a:rPr lang="en-US" altLang="zh-CN" sz="2400" i="1" dirty="0"/>
              <a:t>i</a:t>
            </a:r>
            <a:r>
              <a:rPr lang="en-US" altLang="zh-CN" sz="2400" dirty="0"/>
              <a:t>] = 1 on disk.</a:t>
            </a:r>
          </a:p>
          <a:p>
            <a:pPr lvl="1">
              <a:spcBef>
                <a:spcPts val="600"/>
              </a:spcBef>
            </a:pPr>
            <a:r>
              <a:rPr lang="en-US" altLang="zh-CN" sz="2800" dirty="0"/>
              <a:t>Solution:</a:t>
            </a:r>
          </a:p>
          <a:p>
            <a:pPr lvl="2">
              <a:spcBef>
                <a:spcPts val="600"/>
              </a:spcBef>
            </a:pPr>
            <a:r>
              <a:rPr lang="en-US" altLang="zh-CN" sz="2400" dirty="0"/>
              <a:t>Set bit[</a:t>
            </a:r>
            <a:r>
              <a:rPr lang="en-US" altLang="zh-CN" sz="2400" i="1" dirty="0"/>
              <a:t>i</a:t>
            </a:r>
            <a:r>
              <a:rPr lang="en-US" altLang="zh-CN" sz="2400" dirty="0"/>
              <a:t>] = 0 on disk.</a:t>
            </a:r>
          </a:p>
          <a:p>
            <a:pPr lvl="2">
              <a:spcBef>
                <a:spcPts val="600"/>
              </a:spcBef>
            </a:pPr>
            <a:r>
              <a:rPr lang="en-US" altLang="zh-CN" sz="2400" dirty="0"/>
              <a:t>Allocate block[</a:t>
            </a:r>
            <a:r>
              <a:rPr lang="en-US" altLang="zh-CN" sz="2400" i="1" dirty="0"/>
              <a:t>i</a:t>
            </a:r>
            <a:r>
              <a:rPr lang="en-US" altLang="zh-CN" sz="2400" dirty="0"/>
              <a:t>]</a:t>
            </a:r>
          </a:p>
          <a:p>
            <a:pPr lvl="2">
              <a:spcBef>
                <a:spcPts val="600"/>
              </a:spcBef>
            </a:pPr>
            <a:r>
              <a:rPr lang="en-US" altLang="zh-CN" sz="2400" dirty="0"/>
              <a:t>Set bit[</a:t>
            </a:r>
            <a:r>
              <a:rPr lang="en-US" altLang="zh-CN" sz="2400" i="1" dirty="0"/>
              <a:t>i</a:t>
            </a:r>
            <a:r>
              <a:rPr lang="en-US" altLang="zh-CN" sz="2400" dirty="0"/>
              <a:t>] = 0 in memory</a:t>
            </a:r>
          </a:p>
        </p:txBody>
      </p:sp>
      <p:sp>
        <p:nvSpPr>
          <p:cNvPr id="4" name="灯片编号占位符 3"/>
          <p:cNvSpPr>
            <a:spLocks noGrp="1"/>
          </p:cNvSpPr>
          <p:nvPr>
            <p:ph type="sldNum" sz="quarter" idx="10"/>
          </p:nvPr>
        </p:nvSpPr>
        <p:spPr/>
        <p:txBody>
          <a:bodyPr/>
          <a:lstStyle/>
          <a:p>
            <a:fld id="{EA0A4628-0B42-48DF-AABF-CF07CC73F475}" type="slidenum">
              <a:rPr lang="en-US" altLang="zh-CN"/>
              <a:pPr/>
              <a:t>47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wipe(left)">
                                      <p:cBhvr>
                                        <p:cTn id="7" dur="500"/>
                                        <p:tgtEl>
                                          <p:spTgt spid="233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Effect transition="in" filter="wipe(left)">
                                      <p:cBhvr>
                                        <p:cTn id="12" dur="500"/>
                                        <p:tgtEl>
                                          <p:spTgt spid="233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Effect transition="in" filter="wipe(left)">
                                      <p:cBhvr>
                                        <p:cTn id="17" dur="500"/>
                                        <p:tgtEl>
                                          <p:spTgt spid="233475">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33475">
                                            <p:txEl>
                                              <p:pRg st="3" end="3"/>
                                            </p:txEl>
                                          </p:spTgt>
                                        </p:tgtEl>
                                        <p:attrNameLst>
                                          <p:attrName>style.visibility</p:attrName>
                                        </p:attrNameLst>
                                      </p:cBhvr>
                                      <p:to>
                                        <p:strVal val="visible"/>
                                      </p:to>
                                    </p:set>
                                    <p:animEffect transition="in" filter="wipe(left)">
                                      <p:cBhvr>
                                        <p:cTn id="20" dur="500"/>
                                        <p:tgtEl>
                                          <p:spTgt spid="233475">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3475">
                                            <p:txEl>
                                              <p:pRg st="4" end="4"/>
                                            </p:txEl>
                                          </p:spTgt>
                                        </p:tgtEl>
                                        <p:attrNameLst>
                                          <p:attrName>style.visibility</p:attrName>
                                        </p:attrNameLst>
                                      </p:cBhvr>
                                      <p:to>
                                        <p:strVal val="visible"/>
                                      </p:to>
                                    </p:set>
                                    <p:animEffect transition="in" filter="wipe(left)">
                                      <p:cBhvr>
                                        <p:cTn id="23" dur="500"/>
                                        <p:tgtEl>
                                          <p:spTgt spid="23347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3475">
                                            <p:txEl>
                                              <p:pRg st="5" end="5"/>
                                            </p:txEl>
                                          </p:spTgt>
                                        </p:tgtEl>
                                        <p:attrNameLst>
                                          <p:attrName>style.visibility</p:attrName>
                                        </p:attrNameLst>
                                      </p:cBhvr>
                                      <p:to>
                                        <p:strVal val="visible"/>
                                      </p:to>
                                    </p:set>
                                    <p:animEffect transition="in" filter="wipe(left)">
                                      <p:cBhvr>
                                        <p:cTn id="26" dur="500"/>
                                        <p:tgtEl>
                                          <p:spTgt spid="233475">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3475">
                                            <p:txEl>
                                              <p:pRg st="6" end="6"/>
                                            </p:txEl>
                                          </p:spTgt>
                                        </p:tgtEl>
                                        <p:attrNameLst>
                                          <p:attrName>style.visibility</p:attrName>
                                        </p:attrNameLst>
                                      </p:cBhvr>
                                      <p:to>
                                        <p:strVal val="visible"/>
                                      </p:to>
                                    </p:set>
                                    <p:animEffect transition="in" filter="wipe(left)">
                                      <p:cBhvr>
                                        <p:cTn id="31" dur="500"/>
                                        <p:tgtEl>
                                          <p:spTgt spid="23347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33475">
                                            <p:txEl>
                                              <p:pRg st="7" end="7"/>
                                            </p:txEl>
                                          </p:spTgt>
                                        </p:tgtEl>
                                        <p:attrNameLst>
                                          <p:attrName>style.visibility</p:attrName>
                                        </p:attrNameLst>
                                      </p:cBhvr>
                                      <p:to>
                                        <p:strVal val="visible"/>
                                      </p:to>
                                    </p:set>
                                    <p:animEffect transition="in" filter="wipe(left)">
                                      <p:cBhvr>
                                        <p:cTn id="34" dur="500"/>
                                        <p:tgtEl>
                                          <p:spTgt spid="233475">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33475">
                                            <p:txEl>
                                              <p:pRg st="8" end="8"/>
                                            </p:txEl>
                                          </p:spTgt>
                                        </p:tgtEl>
                                        <p:attrNameLst>
                                          <p:attrName>style.visibility</p:attrName>
                                        </p:attrNameLst>
                                      </p:cBhvr>
                                      <p:to>
                                        <p:strVal val="visible"/>
                                      </p:to>
                                    </p:set>
                                    <p:animEffect transition="in" filter="wipe(left)">
                                      <p:cBhvr>
                                        <p:cTn id="37" dur="500"/>
                                        <p:tgtEl>
                                          <p:spTgt spid="233475">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33475">
                                            <p:txEl>
                                              <p:pRg st="9" end="9"/>
                                            </p:txEl>
                                          </p:spTgt>
                                        </p:tgtEl>
                                        <p:attrNameLst>
                                          <p:attrName>style.visibility</p:attrName>
                                        </p:attrNameLst>
                                      </p:cBhvr>
                                      <p:to>
                                        <p:strVal val="visible"/>
                                      </p:to>
                                    </p:set>
                                    <p:animEffect transition="in" filter="wipe(left)">
                                      <p:cBhvr>
                                        <p:cTn id="40" dur="500"/>
                                        <p:tgtEl>
                                          <p:spTgt spid="2334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zh-CN" altLang="en-US" dirty="0"/>
              <a:t>课后作业与研究性学习</a:t>
            </a:r>
            <a:endParaRPr lang="en-US" altLang="zh-CN" dirty="0"/>
          </a:p>
        </p:txBody>
      </p:sp>
      <p:sp>
        <p:nvSpPr>
          <p:cNvPr id="260099" name="Rectangle 3"/>
          <p:cNvSpPr>
            <a:spLocks noGrp="1" noChangeArrowheads="1"/>
          </p:cNvSpPr>
          <p:nvPr>
            <p:ph idx="1"/>
          </p:nvPr>
        </p:nvSpPr>
        <p:spPr/>
        <p:txBody>
          <a:bodyPr/>
          <a:lstStyle/>
          <a:p>
            <a:r>
              <a:rPr lang="zh-CN" altLang="en-US" dirty="0"/>
              <a:t>作业</a:t>
            </a:r>
            <a:endParaRPr lang="en-US" altLang="zh-CN" dirty="0"/>
          </a:p>
          <a:p>
            <a:pPr lvl="1"/>
            <a:r>
              <a:rPr lang="zh-CN" altLang="en-US" dirty="0"/>
              <a:t>掌握目录结构</a:t>
            </a:r>
            <a:endParaRPr lang="en-US" altLang="zh-CN" dirty="0"/>
          </a:p>
          <a:p>
            <a:pPr lvl="1"/>
            <a:r>
              <a:rPr lang="zh-CN" altLang="en-US" dirty="0"/>
              <a:t>文件磁盘空间的分配</a:t>
            </a:r>
            <a:r>
              <a:rPr lang="en-US" altLang="zh-CN" dirty="0"/>
              <a:t>/</a:t>
            </a:r>
            <a:r>
              <a:rPr lang="zh-CN" altLang="en-US" dirty="0"/>
              <a:t>组织方法</a:t>
            </a:r>
            <a:endParaRPr lang="en-US" altLang="zh-CN" dirty="0"/>
          </a:p>
          <a:p>
            <a:pPr lvl="1"/>
            <a:r>
              <a:rPr lang="zh-CN" altLang="en-US" dirty="0"/>
              <a:t>逻辑地址到物理地址的转换</a:t>
            </a:r>
            <a:endParaRPr lang="en-US" altLang="zh-CN" dirty="0"/>
          </a:p>
          <a:p>
            <a:r>
              <a:rPr lang="zh-CN" altLang="en-US" dirty="0"/>
              <a:t>研究性学习</a:t>
            </a:r>
            <a:endParaRPr lang="en-US" altLang="zh-CN" dirty="0"/>
          </a:p>
          <a:p>
            <a:pPr lvl="1"/>
            <a:r>
              <a:rPr lang="zh-CN" altLang="en-US" dirty="0"/>
              <a:t>比较不同的分配方法的优缺点</a:t>
            </a:r>
            <a:endParaRPr lang="en-US" altLang="zh-CN" dirty="0"/>
          </a:p>
          <a:p>
            <a:pPr lvl="1"/>
            <a:r>
              <a:rPr lang="zh-CN" altLang="en-US" dirty="0"/>
              <a:t>分析影响文件系统的效率与性能的因素</a:t>
            </a:r>
            <a:endParaRPr lang="en-US" altLang="zh-CN" dirty="0"/>
          </a:p>
        </p:txBody>
      </p:sp>
      <p:sp>
        <p:nvSpPr>
          <p:cNvPr id="4" name="灯片编号占位符 3"/>
          <p:cNvSpPr>
            <a:spLocks noGrp="1"/>
          </p:cNvSpPr>
          <p:nvPr>
            <p:ph type="sldNum" sz="quarter" idx="10"/>
          </p:nvPr>
        </p:nvSpPr>
        <p:spPr/>
        <p:txBody>
          <a:bodyPr/>
          <a:lstStyle/>
          <a:p>
            <a:fld id="{1006FDFE-2DEC-42F8-B2EC-7C8BBC887DF6}" type="slidenum">
              <a:rPr lang="en-US" altLang="zh-CN"/>
              <a:pPr/>
              <a:t>48</a:t>
            </a:fld>
            <a:endParaRPr lang="en-US" altLang="zh-CN" dirty="0"/>
          </a:p>
        </p:txBody>
      </p:sp>
      <p:pic>
        <p:nvPicPr>
          <p:cNvPr id="5" name="Picture 3">
            <a:extLst>
              <a:ext uri="{FF2B5EF4-FFF2-40B4-BE49-F238E27FC236}">
                <a16:creationId xmlns:a16="http://schemas.microsoft.com/office/drawing/2014/main" id="{A5BFA96C-D3B0-48B0-AE2C-40C4DDF4AA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6280" y="5869260"/>
            <a:ext cx="34575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云形 1">
            <a:hlinkClick r:id="rId3" action="ppaction://hlinksldjump"/>
            <a:extLst>
              <a:ext uri="{FF2B5EF4-FFF2-40B4-BE49-F238E27FC236}">
                <a16:creationId xmlns:a16="http://schemas.microsoft.com/office/drawing/2014/main" id="{627CED85-96D9-C53C-F063-3AB9AA89E080}"/>
              </a:ext>
            </a:extLst>
          </p:cNvPr>
          <p:cNvSpPr/>
          <p:nvPr/>
        </p:nvSpPr>
        <p:spPr bwMode="auto">
          <a:xfrm>
            <a:off x="830415" y="4644135"/>
            <a:ext cx="3555395" cy="1125125"/>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A1</a:t>
            </a:r>
            <a:r>
              <a:rPr kumimoji="1" lang="zh-CN" altLang="en-US"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t>
            </a:r>
            <a:r>
              <a:rPr kumimoji="1" lang="en-US" altLang="zh-CN" sz="2400" b="1" i="0" u="none" strike="noStrike" cap="none" normalizeH="0" baseline="0" dirty="0" err="1">
                <a:ln>
                  <a:noFill/>
                </a:ln>
                <a:solidFill>
                  <a:srgbClr val="0000FF"/>
                </a:solidFill>
                <a:effectLst/>
                <a:ea typeface="楷体" panose="02010609060101010101" pitchFamily="49" charset="-122"/>
                <a:cs typeface="Times New Roman" panose="02020603050405020304" pitchFamily="18" charset="0"/>
              </a:rPr>
              <a:t>openEuler</a:t>
            </a:r>
            <a:endParaRPr kumimoji="1" lang="en-US" altLang="zh-CN"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文件系统</a:t>
            </a:r>
          </a:p>
        </p:txBody>
      </p:sp>
      <p:sp>
        <p:nvSpPr>
          <p:cNvPr id="3" name="云形 2">
            <a:hlinkClick r:id="rId4" action="ppaction://hlinksldjump"/>
            <a:extLst>
              <a:ext uri="{FF2B5EF4-FFF2-40B4-BE49-F238E27FC236}">
                <a16:creationId xmlns:a16="http://schemas.microsoft.com/office/drawing/2014/main" id="{DAFAF416-DE5A-7096-549D-3E7707AC300B}"/>
              </a:ext>
            </a:extLst>
          </p:cNvPr>
          <p:cNvSpPr/>
          <p:nvPr/>
        </p:nvSpPr>
        <p:spPr bwMode="auto">
          <a:xfrm>
            <a:off x="4854635" y="4644135"/>
            <a:ext cx="3555395" cy="1125125"/>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A2</a:t>
            </a:r>
            <a:r>
              <a:rPr kumimoji="1" lang="zh-CN" altLang="en-US"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t>
            </a:r>
            <a:r>
              <a:rPr kumimoji="1" lang="en-US" altLang="zh-CN" sz="2400" b="1" i="0" u="none" strike="noStrike" cap="none" normalizeH="0" baseline="0" dirty="0" err="1">
                <a:ln>
                  <a:noFill/>
                </a:ln>
                <a:solidFill>
                  <a:srgbClr val="0000FF"/>
                </a:solidFill>
                <a:effectLst/>
                <a:ea typeface="楷体" panose="02010609060101010101" pitchFamily="49" charset="-122"/>
                <a:cs typeface="Times New Roman" panose="02020603050405020304" pitchFamily="18" charset="0"/>
              </a:rPr>
              <a:t>openEuler</a:t>
            </a:r>
            <a:endParaRPr kumimoji="1" lang="en-US" altLang="zh-CN"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VFS</a:t>
            </a:r>
            <a:endParaRPr kumimoji="1" lang="zh-CN" altLang="en-US" sz="24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34B2FF2-4AFE-89E5-62A9-5B5AEA994A26}"/>
              </a:ext>
            </a:extLst>
          </p:cNvPr>
          <p:cNvSpPr>
            <a:spLocks noGrp="1"/>
          </p:cNvSpPr>
          <p:nvPr>
            <p:ph type="title"/>
          </p:nvPr>
        </p:nvSpPr>
        <p:spPr/>
        <p:txBody>
          <a:bodyPr/>
          <a:lstStyle/>
          <a:p>
            <a:r>
              <a:rPr lang="en-US" altLang="zh-CN" dirty="0"/>
              <a:t>A1: </a:t>
            </a:r>
            <a:r>
              <a:rPr lang="en-US" altLang="zh-CN" dirty="0" err="1"/>
              <a:t>openEuler</a:t>
            </a:r>
            <a:r>
              <a:rPr lang="zh-CN" altLang="en-US" dirty="0"/>
              <a:t>文件系统</a:t>
            </a:r>
          </a:p>
        </p:txBody>
      </p:sp>
      <p:sp>
        <p:nvSpPr>
          <p:cNvPr id="6" name="内容占位符 5">
            <a:extLst>
              <a:ext uri="{FF2B5EF4-FFF2-40B4-BE49-F238E27FC236}">
                <a16:creationId xmlns:a16="http://schemas.microsoft.com/office/drawing/2014/main" id="{AF06BFB1-111A-21E0-1165-CB4F2FA2270C}"/>
              </a:ext>
            </a:extLst>
          </p:cNvPr>
          <p:cNvSpPr>
            <a:spLocks noGrp="1"/>
          </p:cNvSpPr>
          <p:nvPr>
            <p:ph idx="1"/>
          </p:nvPr>
        </p:nvSpPr>
        <p:spPr/>
        <p:txBody>
          <a:bodyPr/>
          <a:lstStyle/>
          <a:p>
            <a:r>
              <a:rPr lang="en-US" altLang="zh-CN" dirty="0" err="1"/>
              <a:t>openEuler</a:t>
            </a:r>
            <a:r>
              <a:rPr lang="en-US" altLang="zh-CN" dirty="0"/>
              <a:t> </a:t>
            </a:r>
            <a:r>
              <a:rPr lang="zh-CN" altLang="en-US" dirty="0"/>
              <a:t>文件系统整体架构</a:t>
            </a:r>
            <a:endParaRPr lang="en-US" altLang="zh-CN" dirty="0"/>
          </a:p>
          <a:p>
            <a:r>
              <a:rPr lang="zh-CN" altLang="en-US" dirty="0"/>
              <a:t>文件操作</a:t>
            </a:r>
            <a:endParaRPr lang="en-US" altLang="zh-CN" dirty="0"/>
          </a:p>
          <a:p>
            <a:r>
              <a:rPr lang="en-US" altLang="zh-CN" dirty="0"/>
              <a:t>I/O</a:t>
            </a:r>
            <a:r>
              <a:rPr lang="zh-CN" altLang="en-US" dirty="0"/>
              <a:t>性能优化</a:t>
            </a:r>
            <a:endParaRPr lang="en-US" altLang="zh-CN" dirty="0"/>
          </a:p>
          <a:p>
            <a:r>
              <a:rPr lang="zh-CN" altLang="en-US" dirty="0"/>
              <a:t>多级索引</a:t>
            </a:r>
            <a:endParaRPr lang="en-US" altLang="zh-CN" dirty="0"/>
          </a:p>
          <a:p>
            <a:r>
              <a:rPr lang="en-US" altLang="zh-CN" dirty="0"/>
              <a:t>Extent </a:t>
            </a:r>
          </a:p>
          <a:p>
            <a:endParaRPr lang="zh-CN" altLang="en-US" dirty="0"/>
          </a:p>
        </p:txBody>
      </p:sp>
      <p:sp>
        <p:nvSpPr>
          <p:cNvPr id="4" name="灯片编号占位符 3">
            <a:extLst>
              <a:ext uri="{FF2B5EF4-FFF2-40B4-BE49-F238E27FC236}">
                <a16:creationId xmlns:a16="http://schemas.microsoft.com/office/drawing/2014/main" id="{BBB7633A-4BBE-64A1-193E-FE9363805FF9}"/>
              </a:ext>
            </a:extLst>
          </p:cNvPr>
          <p:cNvSpPr>
            <a:spLocks noGrp="1"/>
          </p:cNvSpPr>
          <p:nvPr>
            <p:ph type="sldNum" sz="quarter" idx="10"/>
          </p:nvPr>
        </p:nvSpPr>
        <p:spPr/>
        <p:txBody>
          <a:bodyPr/>
          <a:lstStyle/>
          <a:p>
            <a:fld id="{E66D2CC7-F4CF-4117-A897-807AC786776F}" type="slidenum">
              <a:rPr lang="en-US" altLang="zh-CN" smtClean="0"/>
              <a:pPr/>
              <a:t>49</a:t>
            </a:fld>
            <a:endParaRPr lang="en-US" altLang="zh-CN"/>
          </a:p>
        </p:txBody>
      </p:sp>
    </p:spTree>
    <p:extLst>
      <p:ext uri="{BB962C8B-B14F-4D97-AF65-F5344CB8AC3E}">
        <p14:creationId xmlns:p14="http://schemas.microsoft.com/office/powerpoint/2010/main" val="245377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dirty="0"/>
              <a:t>File-System Structure</a:t>
            </a:r>
          </a:p>
        </p:txBody>
      </p:sp>
      <p:sp>
        <p:nvSpPr>
          <p:cNvPr id="176131" name="Rectangle 3"/>
          <p:cNvSpPr>
            <a:spLocks noGrp="1" noChangeArrowheads="1"/>
          </p:cNvSpPr>
          <p:nvPr>
            <p:ph idx="1"/>
          </p:nvPr>
        </p:nvSpPr>
        <p:spPr/>
        <p:txBody>
          <a:bodyPr/>
          <a:lstStyle/>
          <a:p>
            <a:pPr>
              <a:lnSpc>
                <a:spcPct val="90000"/>
              </a:lnSpc>
            </a:pPr>
            <a:r>
              <a:rPr lang="en-US" altLang="zh-CN" dirty="0"/>
              <a:t>Main design problems </a:t>
            </a:r>
          </a:p>
          <a:p>
            <a:pPr lvl="1">
              <a:lnSpc>
                <a:spcPct val="90000"/>
              </a:lnSpc>
            </a:pPr>
            <a:r>
              <a:rPr lang="en-US" altLang="zh-CN" dirty="0"/>
              <a:t>User Interface</a:t>
            </a:r>
          </a:p>
          <a:p>
            <a:pPr lvl="2">
              <a:lnSpc>
                <a:spcPct val="90000"/>
              </a:lnSpc>
            </a:pPr>
            <a:r>
              <a:rPr lang="en-US" altLang="zh-CN" dirty="0"/>
              <a:t>Defining a file and its attributes</a:t>
            </a:r>
          </a:p>
          <a:p>
            <a:pPr lvl="2">
              <a:lnSpc>
                <a:spcPct val="90000"/>
              </a:lnSpc>
            </a:pPr>
            <a:r>
              <a:rPr lang="en-US" altLang="zh-CN" dirty="0"/>
              <a:t>Operations on a file</a:t>
            </a:r>
          </a:p>
          <a:p>
            <a:pPr lvl="2">
              <a:lnSpc>
                <a:spcPct val="90000"/>
              </a:lnSpc>
            </a:pPr>
            <a:r>
              <a:rPr lang="en-US" altLang="zh-CN" dirty="0"/>
              <a:t>Directory structure</a:t>
            </a:r>
          </a:p>
          <a:p>
            <a:pPr lvl="1">
              <a:lnSpc>
                <a:spcPct val="90000"/>
              </a:lnSpc>
            </a:pPr>
            <a:r>
              <a:rPr lang="en-US" altLang="zh-CN" dirty="0"/>
              <a:t>Algorithms and data structure mapping the logical file system onto the physical secondary-storage device.</a:t>
            </a:r>
          </a:p>
          <a:p>
            <a:pPr>
              <a:lnSpc>
                <a:spcPct val="90000"/>
              </a:lnSpc>
            </a:pPr>
            <a:r>
              <a:rPr lang="en-US" altLang="en-US" dirty="0">
                <a:solidFill>
                  <a:srgbClr val="0000FF"/>
                </a:solidFill>
              </a:rPr>
              <a:t>File control block </a:t>
            </a:r>
            <a:r>
              <a:rPr lang="en-US" altLang="en-US" dirty="0"/>
              <a:t>– storage structure consisting of information about a file.</a:t>
            </a:r>
            <a:endParaRPr lang="en-US" altLang="en-US" sz="800" dirty="0"/>
          </a:p>
          <a:p>
            <a:pPr>
              <a:lnSpc>
                <a:spcPct val="90000"/>
              </a:lnSpc>
            </a:pPr>
            <a:r>
              <a:rPr lang="en-US" altLang="en-US" dirty="0">
                <a:solidFill>
                  <a:srgbClr val="0000FF"/>
                </a:solidFill>
              </a:rPr>
              <a:t>Device driver </a:t>
            </a:r>
            <a:r>
              <a:rPr lang="en-US" altLang="en-US" dirty="0"/>
              <a:t>controls the physical device. </a:t>
            </a:r>
          </a:p>
          <a:p>
            <a:pPr>
              <a:lnSpc>
                <a:spcPct val="90000"/>
              </a:lnSpc>
            </a:pPr>
            <a:r>
              <a:rPr lang="en-US" altLang="zh-CN" dirty="0"/>
              <a:t>File system organized into layers.</a:t>
            </a:r>
          </a:p>
        </p:txBody>
      </p:sp>
      <p:sp>
        <p:nvSpPr>
          <p:cNvPr id="4" name="灯片编号占位符 3"/>
          <p:cNvSpPr>
            <a:spLocks noGrp="1"/>
          </p:cNvSpPr>
          <p:nvPr>
            <p:ph type="sldNum" sz="quarter" idx="10"/>
          </p:nvPr>
        </p:nvSpPr>
        <p:spPr/>
        <p:txBody>
          <a:bodyPr/>
          <a:lstStyle/>
          <a:p>
            <a:fld id="{19F4FEF1-5428-4533-8144-2F5A324B61E4}" type="slidenum">
              <a:rPr lang="en-US" altLang="zh-CN"/>
              <a:pPr/>
              <a:t>5</a:t>
            </a:fld>
            <a:endParaRPr lang="en-US" altLang="zh-CN"/>
          </a:p>
        </p:txBody>
      </p:sp>
    </p:spTree>
    <p:extLst>
      <p:ext uri="{BB962C8B-B14F-4D97-AF65-F5344CB8AC3E}">
        <p14:creationId xmlns:p14="http://schemas.microsoft.com/office/powerpoint/2010/main" val="3631840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6131">
                                            <p:txEl>
                                              <p:pRg st="1" end="1"/>
                                            </p:txEl>
                                          </p:spTgt>
                                        </p:tgtEl>
                                        <p:attrNameLst>
                                          <p:attrName>style.visibility</p:attrName>
                                        </p:attrNameLst>
                                      </p:cBhvr>
                                      <p:to>
                                        <p:strVal val="visible"/>
                                      </p:to>
                                    </p:set>
                                    <p:animEffect transition="in" filter="wipe(left)">
                                      <p:cBhvr>
                                        <p:cTn id="10" dur="500"/>
                                        <p:tgtEl>
                                          <p:spTgt spid="1761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6131">
                                            <p:txEl>
                                              <p:pRg st="2" end="2"/>
                                            </p:txEl>
                                          </p:spTgt>
                                        </p:tgtEl>
                                        <p:attrNameLst>
                                          <p:attrName>style.visibility</p:attrName>
                                        </p:attrNameLst>
                                      </p:cBhvr>
                                      <p:to>
                                        <p:strVal val="visible"/>
                                      </p:to>
                                    </p:set>
                                    <p:animEffect transition="in" filter="wipe(left)">
                                      <p:cBhvr>
                                        <p:cTn id="13" dur="500"/>
                                        <p:tgtEl>
                                          <p:spTgt spid="17613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76131">
                                            <p:txEl>
                                              <p:pRg st="3" end="3"/>
                                            </p:txEl>
                                          </p:spTgt>
                                        </p:tgtEl>
                                        <p:attrNameLst>
                                          <p:attrName>style.visibility</p:attrName>
                                        </p:attrNameLst>
                                      </p:cBhvr>
                                      <p:to>
                                        <p:strVal val="visible"/>
                                      </p:to>
                                    </p:set>
                                    <p:animEffect transition="in" filter="wipe(left)">
                                      <p:cBhvr>
                                        <p:cTn id="16" dur="500"/>
                                        <p:tgtEl>
                                          <p:spTgt spid="17613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76131">
                                            <p:txEl>
                                              <p:pRg st="4" end="4"/>
                                            </p:txEl>
                                          </p:spTgt>
                                        </p:tgtEl>
                                        <p:attrNameLst>
                                          <p:attrName>style.visibility</p:attrName>
                                        </p:attrNameLst>
                                      </p:cBhvr>
                                      <p:to>
                                        <p:strVal val="visible"/>
                                      </p:to>
                                    </p:set>
                                    <p:animEffect transition="in" filter="wipe(left)">
                                      <p:cBhvr>
                                        <p:cTn id="19" dur="500"/>
                                        <p:tgtEl>
                                          <p:spTgt spid="17613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6131">
                                            <p:txEl>
                                              <p:pRg st="5" end="5"/>
                                            </p:txEl>
                                          </p:spTgt>
                                        </p:tgtEl>
                                        <p:attrNameLst>
                                          <p:attrName>style.visibility</p:attrName>
                                        </p:attrNameLst>
                                      </p:cBhvr>
                                      <p:to>
                                        <p:strVal val="visible"/>
                                      </p:to>
                                    </p:set>
                                    <p:animEffect transition="in" filter="wipe(left)">
                                      <p:cBhvr>
                                        <p:cTn id="22" dur="500"/>
                                        <p:tgtEl>
                                          <p:spTgt spid="17613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6131">
                                            <p:txEl>
                                              <p:pRg st="6" end="6"/>
                                            </p:txEl>
                                          </p:spTgt>
                                        </p:tgtEl>
                                        <p:attrNameLst>
                                          <p:attrName>style.visibility</p:attrName>
                                        </p:attrNameLst>
                                      </p:cBhvr>
                                      <p:to>
                                        <p:strVal val="visible"/>
                                      </p:to>
                                    </p:set>
                                    <p:animEffect transition="in" filter="wipe(left)">
                                      <p:cBhvr>
                                        <p:cTn id="27" dur="500"/>
                                        <p:tgtEl>
                                          <p:spTgt spid="17613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131">
                                            <p:txEl>
                                              <p:pRg st="7" end="7"/>
                                            </p:txEl>
                                          </p:spTgt>
                                        </p:tgtEl>
                                        <p:attrNameLst>
                                          <p:attrName>style.visibility</p:attrName>
                                        </p:attrNameLst>
                                      </p:cBhvr>
                                      <p:to>
                                        <p:strVal val="visible"/>
                                      </p:to>
                                    </p:set>
                                    <p:animEffect transition="in" filter="wipe(left)">
                                      <p:cBhvr>
                                        <p:cTn id="32" dur="500"/>
                                        <p:tgtEl>
                                          <p:spTgt spid="17613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6131">
                                            <p:txEl>
                                              <p:pRg st="8" end="8"/>
                                            </p:txEl>
                                          </p:spTgt>
                                        </p:tgtEl>
                                        <p:attrNameLst>
                                          <p:attrName>style.visibility</p:attrName>
                                        </p:attrNameLst>
                                      </p:cBhvr>
                                      <p:to>
                                        <p:strVal val="visible"/>
                                      </p:to>
                                    </p:set>
                                    <p:animEffect transition="in" filter="wipe(left)">
                                      <p:cBhvr>
                                        <p:cTn id="37" dur="500"/>
                                        <p:tgtEl>
                                          <p:spTgt spid="176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solidFill>
            <a:srgbClr val="002060"/>
          </a:solidFill>
        </p:spPr>
        <p:txBody>
          <a:bodyPr/>
          <a:lstStyle/>
          <a:p>
            <a:r>
              <a:rPr lang="en-US" altLang="zh-CN" dirty="0" err="1"/>
              <a:t>openEuler</a:t>
            </a:r>
            <a:r>
              <a:rPr lang="en-US" altLang="zh-CN" dirty="0"/>
              <a:t> </a:t>
            </a:r>
            <a:r>
              <a:rPr lang="zh-CN" altLang="en-US" dirty="0"/>
              <a:t>文件系统整体架构</a:t>
            </a:r>
            <a:endParaRPr lang="en-US" altLang="zh-CN" dirty="0"/>
          </a:p>
        </p:txBody>
      </p:sp>
      <p:pic>
        <p:nvPicPr>
          <p:cNvPr id="8" name="内容占位符 7">
            <a:extLst>
              <a:ext uri="{FF2B5EF4-FFF2-40B4-BE49-F238E27FC236}">
                <a16:creationId xmlns:a16="http://schemas.microsoft.com/office/drawing/2014/main" id="{9DCC338B-F035-A63F-554B-222EAE50C0B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457096" y="953726"/>
            <a:ext cx="7194299" cy="5333626"/>
          </a:xfrm>
        </p:spPr>
      </p:pic>
      <p:sp>
        <p:nvSpPr>
          <p:cNvPr id="4" name="灯片编号占位符 3"/>
          <p:cNvSpPr>
            <a:spLocks noGrp="1"/>
          </p:cNvSpPr>
          <p:nvPr>
            <p:ph type="sldNum" sz="quarter" idx="10"/>
          </p:nvPr>
        </p:nvSpPr>
        <p:spPr/>
        <p:txBody>
          <a:bodyPr/>
          <a:lstStyle/>
          <a:p>
            <a:fld id="{F26EF964-0D08-4DC6-B480-8F9ADA4692A5}" type="slidenum">
              <a:rPr lang="en-US" altLang="zh-CN"/>
              <a:pPr/>
              <a:t>50</a:t>
            </a:fld>
            <a:endParaRPr lang="en-US" altLang="zh-CN"/>
          </a:p>
        </p:txBody>
      </p:sp>
      <p:sp>
        <p:nvSpPr>
          <p:cNvPr id="9" name="椭圆 8">
            <a:extLst>
              <a:ext uri="{FF2B5EF4-FFF2-40B4-BE49-F238E27FC236}">
                <a16:creationId xmlns:a16="http://schemas.microsoft.com/office/drawing/2014/main" id="{F68FD5B3-A8D7-571F-0E6B-F1B670DB9FCF}"/>
              </a:ext>
            </a:extLst>
          </p:cNvPr>
          <p:cNvSpPr/>
          <p:nvPr/>
        </p:nvSpPr>
        <p:spPr bwMode="auto">
          <a:xfrm>
            <a:off x="6050995" y="3609020"/>
            <a:ext cx="1575175" cy="9001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408915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D10CA31-BDD4-8640-BABE-A588F1B494E9}"/>
              </a:ext>
            </a:extLst>
          </p:cNvPr>
          <p:cNvSpPr>
            <a:spLocks noGrp="1"/>
          </p:cNvSpPr>
          <p:nvPr>
            <p:ph type="title"/>
          </p:nvPr>
        </p:nvSpPr>
        <p:spPr/>
        <p:txBody>
          <a:bodyPr/>
          <a:lstStyle/>
          <a:p>
            <a:r>
              <a:rPr lang="en-US" altLang="zh-CN" dirty="0"/>
              <a:t>Ext4</a:t>
            </a:r>
            <a:r>
              <a:rPr lang="zh-CN" altLang="en-US" dirty="0"/>
              <a:t>文件系统</a:t>
            </a:r>
          </a:p>
        </p:txBody>
      </p:sp>
      <p:sp>
        <p:nvSpPr>
          <p:cNvPr id="7" name="内容占位符 6">
            <a:extLst>
              <a:ext uri="{FF2B5EF4-FFF2-40B4-BE49-F238E27FC236}">
                <a16:creationId xmlns:a16="http://schemas.microsoft.com/office/drawing/2014/main" id="{CED0DFB0-9C52-78CE-FFD9-22718D45A99C}"/>
              </a:ext>
            </a:extLst>
          </p:cNvPr>
          <p:cNvSpPr>
            <a:spLocks noGrp="1"/>
          </p:cNvSpPr>
          <p:nvPr>
            <p:ph idx="1"/>
          </p:nvPr>
        </p:nvSpPr>
        <p:spPr/>
        <p:txBody>
          <a:bodyPr/>
          <a:lstStyle/>
          <a:p>
            <a:r>
              <a:rPr lang="en-US" altLang="zh-CN" dirty="0"/>
              <a:t>4</a:t>
            </a:r>
            <a:r>
              <a:rPr lang="en-US" altLang="zh-CN" baseline="30000" dirty="0"/>
              <a:t>th</a:t>
            </a:r>
            <a:r>
              <a:rPr lang="en-US" altLang="zh-CN" dirty="0"/>
              <a:t> Extended File System</a:t>
            </a:r>
          </a:p>
          <a:p>
            <a:r>
              <a:rPr lang="en-US" altLang="zh-CN" dirty="0"/>
              <a:t>2006</a:t>
            </a:r>
            <a:r>
              <a:rPr lang="zh-CN" altLang="en-US" dirty="0"/>
              <a:t>年，美国软件工程师</a:t>
            </a:r>
            <a:r>
              <a:rPr lang="en-US" altLang="zh-CN" dirty="0"/>
              <a:t>Theodore </a:t>
            </a:r>
            <a:r>
              <a:rPr lang="en-US" altLang="zh-CN" dirty="0" err="1"/>
              <a:t>Ts’o</a:t>
            </a:r>
            <a:r>
              <a:rPr lang="en-US" altLang="zh-CN" dirty="0"/>
              <a:t> </a:t>
            </a:r>
            <a:r>
              <a:rPr lang="zh-CN" altLang="en-US" dirty="0"/>
              <a:t>发布</a:t>
            </a:r>
            <a:endParaRPr lang="en-US" altLang="zh-CN" dirty="0"/>
          </a:p>
          <a:p>
            <a:r>
              <a:rPr lang="zh-CN" altLang="en-US" dirty="0"/>
              <a:t>支持</a:t>
            </a:r>
            <a:r>
              <a:rPr lang="en-US" altLang="zh-CN" dirty="0"/>
              <a:t>1EB</a:t>
            </a:r>
            <a:r>
              <a:rPr lang="zh-CN" altLang="en-US" dirty="0"/>
              <a:t>的存储空间、</a:t>
            </a:r>
            <a:r>
              <a:rPr lang="en-US" altLang="zh-CN" dirty="0"/>
              <a:t>16TB</a:t>
            </a:r>
            <a:r>
              <a:rPr lang="zh-CN" altLang="en-US" dirty="0"/>
              <a:t>的文件大小</a:t>
            </a:r>
            <a:endParaRPr lang="en-US" altLang="zh-CN" dirty="0"/>
          </a:p>
          <a:p>
            <a:r>
              <a:rPr lang="zh-CN" altLang="en-US" dirty="0"/>
              <a:t>在线整理碎片，将一个文件的不同部分尽可能地存储到一个连续的物理位置。</a:t>
            </a:r>
            <a:endParaRPr lang="en-US" altLang="zh-CN" dirty="0"/>
          </a:p>
          <a:p>
            <a:r>
              <a:rPr lang="zh-CN" altLang="en-US" dirty="0"/>
              <a:t>发展历程</a:t>
            </a:r>
            <a:endParaRPr lang="en-US" altLang="zh-CN" dirty="0"/>
          </a:p>
          <a:p>
            <a:pPr lvl="1"/>
            <a:r>
              <a:rPr lang="en-US" altLang="zh-CN" dirty="0"/>
              <a:t>MINIX</a:t>
            </a:r>
            <a:r>
              <a:rPr lang="zh-CN" altLang="en-US" dirty="0"/>
              <a:t>文件系统（</a:t>
            </a:r>
            <a:r>
              <a:rPr lang="en-US" altLang="zh-CN" dirty="0"/>
              <a:t>Andrew Tannenbaum</a:t>
            </a:r>
            <a:r>
              <a:rPr lang="zh-CN" altLang="en-US" dirty="0"/>
              <a:t>），支持</a:t>
            </a:r>
            <a:r>
              <a:rPr lang="en-US" altLang="zh-CN" dirty="0"/>
              <a:t>64MB</a:t>
            </a:r>
            <a:r>
              <a:rPr lang="zh-CN" altLang="en-US" dirty="0"/>
              <a:t>的存储空间、文件名长度</a:t>
            </a:r>
            <a:r>
              <a:rPr lang="en-US" altLang="zh-CN" dirty="0"/>
              <a:t>14</a:t>
            </a:r>
            <a:r>
              <a:rPr lang="zh-CN" altLang="en-US" dirty="0"/>
              <a:t>个字符。</a:t>
            </a:r>
            <a:endParaRPr lang="en-US" altLang="zh-CN" dirty="0"/>
          </a:p>
          <a:p>
            <a:pPr lvl="1"/>
            <a:r>
              <a:rPr lang="en-US" altLang="zh-CN" dirty="0"/>
              <a:t>Ext</a:t>
            </a:r>
            <a:r>
              <a:rPr lang="zh-CN" altLang="en-US" dirty="0"/>
              <a:t>，</a:t>
            </a:r>
            <a:r>
              <a:rPr lang="en-US" altLang="zh-CN" dirty="0"/>
              <a:t>1992</a:t>
            </a:r>
            <a:r>
              <a:rPr lang="zh-CN" altLang="en-US" dirty="0"/>
              <a:t>年，法国</a:t>
            </a:r>
            <a:r>
              <a:rPr lang="en-US" altLang="zh-CN" dirty="0"/>
              <a:t>Remy Card</a:t>
            </a:r>
            <a:r>
              <a:rPr lang="zh-CN" altLang="en-US" dirty="0"/>
              <a:t>，支持</a:t>
            </a:r>
            <a:r>
              <a:rPr lang="en-US" altLang="zh-CN" dirty="0"/>
              <a:t>2GB</a:t>
            </a:r>
            <a:r>
              <a:rPr lang="zh-CN" altLang="en-US" dirty="0"/>
              <a:t>存储空间，文件名长</a:t>
            </a:r>
            <a:r>
              <a:rPr lang="en-US" altLang="zh-CN" dirty="0"/>
              <a:t>255</a:t>
            </a:r>
            <a:r>
              <a:rPr lang="zh-CN" altLang="en-US" dirty="0"/>
              <a:t>个字符。</a:t>
            </a:r>
            <a:endParaRPr lang="en-US" altLang="zh-CN" dirty="0"/>
          </a:p>
          <a:p>
            <a:pPr lvl="1"/>
            <a:r>
              <a:rPr lang="en-US" altLang="zh-CN" dirty="0"/>
              <a:t>Ext2</a:t>
            </a:r>
            <a:r>
              <a:rPr lang="zh-CN" altLang="en-US" dirty="0"/>
              <a:t>，</a:t>
            </a:r>
            <a:r>
              <a:rPr lang="en-US" altLang="zh-CN" dirty="0"/>
              <a:t>1993</a:t>
            </a:r>
            <a:r>
              <a:rPr lang="zh-CN" altLang="en-US" dirty="0"/>
              <a:t>年，</a:t>
            </a:r>
            <a:r>
              <a:rPr lang="en-US" altLang="zh-CN" dirty="0"/>
              <a:t>Remy Card</a:t>
            </a:r>
            <a:r>
              <a:rPr lang="zh-CN" altLang="en-US" dirty="0"/>
              <a:t>，支持</a:t>
            </a:r>
            <a:r>
              <a:rPr lang="en-US" altLang="zh-CN" dirty="0"/>
              <a:t>TB</a:t>
            </a:r>
            <a:r>
              <a:rPr lang="zh-CN" altLang="en-US" dirty="0"/>
              <a:t>级存储，单个文件大小</a:t>
            </a:r>
            <a:r>
              <a:rPr lang="en-US" altLang="zh-CN" dirty="0"/>
              <a:t>GB</a:t>
            </a:r>
            <a:r>
              <a:rPr lang="zh-CN" altLang="en-US" dirty="0"/>
              <a:t>级。</a:t>
            </a:r>
            <a:endParaRPr lang="en-US" altLang="zh-CN" dirty="0"/>
          </a:p>
          <a:p>
            <a:pPr lvl="1"/>
            <a:r>
              <a:rPr lang="en-US" altLang="zh-CN" dirty="0"/>
              <a:t>Ext3</a:t>
            </a:r>
            <a:r>
              <a:rPr lang="zh-CN" altLang="en-US" dirty="0"/>
              <a:t>，</a:t>
            </a:r>
            <a:r>
              <a:rPr lang="en-US" altLang="zh-CN" dirty="0"/>
              <a:t>1998</a:t>
            </a:r>
            <a:r>
              <a:rPr lang="zh-CN" altLang="en-US" dirty="0"/>
              <a:t>年，英国</a:t>
            </a:r>
            <a:r>
              <a:rPr lang="en-US" altLang="zh-CN" dirty="0"/>
              <a:t>Stephen Tweedie</a:t>
            </a:r>
            <a:r>
              <a:rPr lang="zh-CN" altLang="en-US" dirty="0"/>
              <a:t>，引入日志机制。支持</a:t>
            </a:r>
            <a:r>
              <a:rPr lang="en-US" altLang="zh-CN" dirty="0"/>
              <a:t>16TB</a:t>
            </a:r>
            <a:r>
              <a:rPr lang="zh-CN" altLang="en-US" dirty="0"/>
              <a:t>存储空间、</a:t>
            </a:r>
            <a:r>
              <a:rPr lang="en-US" altLang="zh-CN" dirty="0"/>
              <a:t>2TB</a:t>
            </a:r>
            <a:r>
              <a:rPr lang="zh-CN" altLang="en-US" dirty="0"/>
              <a:t>文件大小。</a:t>
            </a:r>
          </a:p>
        </p:txBody>
      </p:sp>
      <p:sp>
        <p:nvSpPr>
          <p:cNvPr id="3" name="灯片编号占位符 2">
            <a:extLst>
              <a:ext uri="{FF2B5EF4-FFF2-40B4-BE49-F238E27FC236}">
                <a16:creationId xmlns:a16="http://schemas.microsoft.com/office/drawing/2014/main" id="{49B0D881-92C8-07A8-E4DC-B529E6243E0B}"/>
              </a:ext>
            </a:extLst>
          </p:cNvPr>
          <p:cNvSpPr>
            <a:spLocks noGrp="1"/>
          </p:cNvSpPr>
          <p:nvPr>
            <p:ph type="sldNum" sz="quarter" idx="10"/>
          </p:nvPr>
        </p:nvSpPr>
        <p:spPr/>
        <p:txBody>
          <a:bodyPr/>
          <a:lstStyle/>
          <a:p>
            <a:fld id="{E66D2CC7-F4CF-4117-A897-807AC786776F}" type="slidenum">
              <a:rPr lang="en-US" altLang="zh-CN" smtClean="0"/>
              <a:pPr/>
              <a:t>51</a:t>
            </a:fld>
            <a:endParaRPr lang="en-US" altLang="zh-CN"/>
          </a:p>
        </p:txBody>
      </p:sp>
    </p:spTree>
    <p:extLst>
      <p:ext uri="{BB962C8B-B14F-4D97-AF65-F5344CB8AC3E}">
        <p14:creationId xmlns:p14="http://schemas.microsoft.com/office/powerpoint/2010/main" val="2014128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AD6E9F0-DD7D-0332-B5E3-45F3556FB743}"/>
              </a:ext>
            </a:extLst>
          </p:cNvPr>
          <p:cNvSpPr>
            <a:spLocks noGrp="1"/>
          </p:cNvSpPr>
          <p:nvPr>
            <p:ph type="title"/>
          </p:nvPr>
        </p:nvSpPr>
        <p:spPr/>
        <p:txBody>
          <a:bodyPr/>
          <a:lstStyle/>
          <a:p>
            <a:r>
              <a:rPr lang="zh-CN" altLang="en-US" dirty="0"/>
              <a:t>基本实现：数据结构级磁盘布局</a:t>
            </a:r>
          </a:p>
        </p:txBody>
      </p:sp>
      <p:sp>
        <p:nvSpPr>
          <p:cNvPr id="7" name="内容占位符 6">
            <a:extLst>
              <a:ext uri="{FF2B5EF4-FFF2-40B4-BE49-F238E27FC236}">
                <a16:creationId xmlns:a16="http://schemas.microsoft.com/office/drawing/2014/main" id="{E6B1D381-546C-BFB9-8008-7A12D9206534}"/>
              </a:ext>
            </a:extLst>
          </p:cNvPr>
          <p:cNvSpPr>
            <a:spLocks noGrp="1"/>
          </p:cNvSpPr>
          <p:nvPr>
            <p:ph idx="1"/>
          </p:nvPr>
        </p:nvSpPr>
        <p:spPr/>
        <p:txBody>
          <a:bodyPr/>
          <a:lstStyle/>
          <a:p>
            <a:r>
              <a:rPr lang="zh-CN" altLang="en-US" dirty="0"/>
              <a:t>文件的存储</a:t>
            </a:r>
            <a:endParaRPr lang="en-US" altLang="zh-CN" dirty="0"/>
          </a:p>
          <a:p>
            <a:pPr lvl="1"/>
            <a:r>
              <a:rPr lang="zh-CN" altLang="en-US" dirty="0"/>
              <a:t>一个块只存储属于一个文件内容</a:t>
            </a:r>
            <a:endParaRPr lang="en-US" altLang="zh-CN" dirty="0"/>
          </a:p>
          <a:p>
            <a:pPr lvl="1"/>
            <a:r>
              <a:rPr lang="zh-CN" altLang="en-US" dirty="0"/>
              <a:t>一个文件的内容可以存放在不连续的多个数据块中。</a:t>
            </a:r>
          </a:p>
          <a:p>
            <a:pPr lvl="1"/>
            <a:r>
              <a:rPr lang="en-US" altLang="zh-CN" dirty="0"/>
              <a:t>3</a:t>
            </a:r>
            <a:r>
              <a:rPr lang="zh-CN" altLang="en-US" dirty="0"/>
              <a:t>个文件：</a:t>
            </a:r>
            <a:r>
              <a:rPr lang="en-US" altLang="zh-CN" dirty="0"/>
              <a:t>1KB</a:t>
            </a:r>
            <a:r>
              <a:rPr lang="zh-CN" altLang="en-US" dirty="0"/>
              <a:t>、</a:t>
            </a:r>
            <a:r>
              <a:rPr lang="en-US" altLang="zh-CN" dirty="0"/>
              <a:t>2KB</a:t>
            </a:r>
            <a:r>
              <a:rPr lang="zh-CN" altLang="en-US" dirty="0"/>
              <a:t>、</a:t>
            </a:r>
            <a:r>
              <a:rPr lang="en-US" altLang="zh-CN" dirty="0"/>
              <a:t>5KB</a:t>
            </a:r>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碎片</a:t>
            </a:r>
            <a:endParaRPr lang="en-US" altLang="zh-CN" dirty="0"/>
          </a:p>
          <a:p>
            <a:pPr lvl="1"/>
            <a:r>
              <a:rPr lang="zh-CN" altLang="en-US" dirty="0"/>
              <a:t>元数据</a:t>
            </a:r>
            <a:endParaRPr lang="en-US" altLang="zh-CN" dirty="0"/>
          </a:p>
          <a:p>
            <a:pPr lvl="2"/>
            <a:r>
              <a:rPr lang="en-US" altLang="zh-CN" sz="2400" dirty="0"/>
              <a:t>inode,  bitmap,  superblock</a:t>
            </a:r>
          </a:p>
          <a:p>
            <a:pPr lvl="1"/>
            <a:endParaRPr lang="en-US" altLang="zh-CN" dirty="0"/>
          </a:p>
        </p:txBody>
      </p:sp>
      <p:sp>
        <p:nvSpPr>
          <p:cNvPr id="5" name="灯片编号占位符 4">
            <a:extLst>
              <a:ext uri="{FF2B5EF4-FFF2-40B4-BE49-F238E27FC236}">
                <a16:creationId xmlns:a16="http://schemas.microsoft.com/office/drawing/2014/main" id="{FE51E46C-4A27-295E-97C0-FC8FB1713E0E}"/>
              </a:ext>
            </a:extLst>
          </p:cNvPr>
          <p:cNvSpPr>
            <a:spLocks noGrp="1"/>
          </p:cNvSpPr>
          <p:nvPr>
            <p:ph type="sldNum" sz="quarter" idx="10"/>
          </p:nvPr>
        </p:nvSpPr>
        <p:spPr/>
        <p:txBody>
          <a:bodyPr/>
          <a:lstStyle/>
          <a:p>
            <a:fld id="{8CDF8177-B492-4B3A-BE83-F6A6FE842A03}" type="slidenum">
              <a:rPr lang="en-US" altLang="zh-CN" smtClean="0"/>
              <a:pPr/>
              <a:t>52</a:t>
            </a:fld>
            <a:endParaRPr lang="en-US" altLang="zh-CN"/>
          </a:p>
        </p:txBody>
      </p:sp>
      <p:pic>
        <p:nvPicPr>
          <p:cNvPr id="9" name="图片 8">
            <a:extLst>
              <a:ext uri="{FF2B5EF4-FFF2-40B4-BE49-F238E27FC236}">
                <a16:creationId xmlns:a16="http://schemas.microsoft.com/office/drawing/2014/main" id="{E5C5AF70-DEC7-0C8B-5746-DE036E4064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53624" y="828000"/>
            <a:ext cx="4891384" cy="1074095"/>
          </a:xfrm>
          <a:prstGeom prst="rect">
            <a:avLst/>
          </a:prstGeom>
        </p:spPr>
      </p:pic>
      <p:pic>
        <p:nvPicPr>
          <p:cNvPr id="15" name="图片 14">
            <a:extLst>
              <a:ext uri="{FF2B5EF4-FFF2-40B4-BE49-F238E27FC236}">
                <a16:creationId xmlns:a16="http://schemas.microsoft.com/office/drawing/2014/main" id="{641D43F7-B771-5712-5B0E-DF8EB2EDC4D7}"/>
              </a:ext>
            </a:extLst>
          </p:cNvPr>
          <p:cNvPicPr>
            <a:picLocks noChangeAspect="1"/>
          </p:cNvPicPr>
          <p:nvPr/>
        </p:nvPicPr>
        <p:blipFill>
          <a:blip r:embed="rId4"/>
          <a:stretch>
            <a:fillRect/>
          </a:stretch>
        </p:blipFill>
        <p:spPr>
          <a:xfrm>
            <a:off x="8301908" y="4104075"/>
            <a:ext cx="3464722" cy="1425078"/>
          </a:xfrm>
          <a:prstGeom prst="rect">
            <a:avLst/>
          </a:prstGeom>
        </p:spPr>
      </p:pic>
      <p:pic>
        <p:nvPicPr>
          <p:cNvPr id="25" name="图片 24">
            <a:extLst>
              <a:ext uri="{FF2B5EF4-FFF2-40B4-BE49-F238E27FC236}">
                <a16:creationId xmlns:a16="http://schemas.microsoft.com/office/drawing/2014/main" id="{11CF8FC5-C58A-7AE6-D912-BE6C946C3416}"/>
              </a:ext>
            </a:extLst>
          </p:cNvPr>
          <p:cNvPicPr>
            <a:picLocks noChangeAspect="1"/>
          </p:cNvPicPr>
          <p:nvPr/>
        </p:nvPicPr>
        <p:blipFill>
          <a:blip r:embed="rId5"/>
          <a:stretch>
            <a:fillRect/>
          </a:stretch>
        </p:blipFill>
        <p:spPr>
          <a:xfrm>
            <a:off x="1145450" y="3056100"/>
            <a:ext cx="1914525" cy="1447800"/>
          </a:xfrm>
          <a:prstGeom prst="rect">
            <a:avLst/>
          </a:prstGeom>
        </p:spPr>
      </p:pic>
      <p:pic>
        <p:nvPicPr>
          <p:cNvPr id="27" name="图片 26">
            <a:extLst>
              <a:ext uri="{FF2B5EF4-FFF2-40B4-BE49-F238E27FC236}">
                <a16:creationId xmlns:a16="http://schemas.microsoft.com/office/drawing/2014/main" id="{9D684318-18D6-CBA6-5DB8-E3FAA2D824A6}"/>
              </a:ext>
            </a:extLst>
          </p:cNvPr>
          <p:cNvPicPr>
            <a:picLocks noChangeAspect="1"/>
          </p:cNvPicPr>
          <p:nvPr/>
        </p:nvPicPr>
        <p:blipFill>
          <a:blip r:embed="rId6"/>
          <a:stretch>
            <a:fillRect/>
          </a:stretch>
        </p:blipFill>
        <p:spPr>
          <a:xfrm>
            <a:off x="3710735" y="3056100"/>
            <a:ext cx="3771900" cy="1400175"/>
          </a:xfrm>
          <a:prstGeom prst="rect">
            <a:avLst/>
          </a:prstGeom>
        </p:spPr>
      </p:pic>
      <p:grpSp>
        <p:nvGrpSpPr>
          <p:cNvPr id="20" name="组合 19">
            <a:extLst>
              <a:ext uri="{FF2B5EF4-FFF2-40B4-BE49-F238E27FC236}">
                <a16:creationId xmlns:a16="http://schemas.microsoft.com/office/drawing/2014/main" id="{31BD477B-0653-5B84-6917-518375474B39}"/>
              </a:ext>
            </a:extLst>
          </p:cNvPr>
          <p:cNvGrpSpPr/>
          <p:nvPr/>
        </p:nvGrpSpPr>
        <p:grpSpPr>
          <a:xfrm>
            <a:off x="2892353" y="4041347"/>
            <a:ext cx="468000" cy="468000"/>
            <a:chOff x="2834704" y="4329099"/>
            <a:chExt cx="632935" cy="612001"/>
          </a:xfrm>
        </p:grpSpPr>
        <p:cxnSp>
          <p:nvCxnSpPr>
            <p:cNvPr id="17" name="直接连接符 16">
              <a:extLst>
                <a:ext uri="{FF2B5EF4-FFF2-40B4-BE49-F238E27FC236}">
                  <a16:creationId xmlns:a16="http://schemas.microsoft.com/office/drawing/2014/main" id="{01907537-9858-3BC5-0AFB-1291E0636ED6}"/>
                </a:ext>
              </a:extLst>
            </p:cNvPr>
            <p:cNvCxnSpPr/>
            <p:nvPr/>
          </p:nvCxnSpPr>
          <p:spPr bwMode="auto">
            <a:xfrm flipH="1">
              <a:off x="2855639" y="4329100"/>
              <a:ext cx="612000" cy="612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8C5832B0-72FC-55AC-F7DB-9912AE4F0ED5}"/>
                </a:ext>
              </a:extLst>
            </p:cNvPr>
            <p:cNvCxnSpPr/>
            <p:nvPr/>
          </p:nvCxnSpPr>
          <p:spPr bwMode="auto">
            <a:xfrm>
              <a:off x="2834704" y="4329099"/>
              <a:ext cx="612000" cy="612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91633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left)">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down)">
                                      <p:cBhvr>
                                        <p:cTn id="30" dur="580">
                                          <p:stCondLst>
                                            <p:cond delay="0"/>
                                          </p:stCondLst>
                                        </p:cTn>
                                        <p:tgtEl>
                                          <p:spTgt spid="20"/>
                                        </p:tgtEl>
                                      </p:cBhvr>
                                    </p:animEffect>
                                    <p:anim calcmode="lin" valueType="num">
                                      <p:cBhvr>
                                        <p:cTn id="31"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36" dur="26">
                                          <p:stCondLst>
                                            <p:cond delay="650"/>
                                          </p:stCondLst>
                                        </p:cTn>
                                        <p:tgtEl>
                                          <p:spTgt spid="20"/>
                                        </p:tgtEl>
                                      </p:cBhvr>
                                      <p:to x="100000" y="60000"/>
                                    </p:animScale>
                                    <p:animScale>
                                      <p:cBhvr>
                                        <p:cTn id="37" dur="166" decel="50000">
                                          <p:stCondLst>
                                            <p:cond delay="676"/>
                                          </p:stCondLst>
                                        </p:cTn>
                                        <p:tgtEl>
                                          <p:spTgt spid="20"/>
                                        </p:tgtEl>
                                      </p:cBhvr>
                                      <p:to x="100000" y="100000"/>
                                    </p:animScale>
                                    <p:animScale>
                                      <p:cBhvr>
                                        <p:cTn id="38" dur="26">
                                          <p:stCondLst>
                                            <p:cond delay="1312"/>
                                          </p:stCondLst>
                                        </p:cTn>
                                        <p:tgtEl>
                                          <p:spTgt spid="20"/>
                                        </p:tgtEl>
                                      </p:cBhvr>
                                      <p:to x="100000" y="80000"/>
                                    </p:animScale>
                                    <p:animScale>
                                      <p:cBhvr>
                                        <p:cTn id="39" dur="166" decel="50000">
                                          <p:stCondLst>
                                            <p:cond delay="1338"/>
                                          </p:stCondLst>
                                        </p:cTn>
                                        <p:tgtEl>
                                          <p:spTgt spid="20"/>
                                        </p:tgtEl>
                                      </p:cBhvr>
                                      <p:to x="100000" y="100000"/>
                                    </p:animScale>
                                    <p:animScale>
                                      <p:cBhvr>
                                        <p:cTn id="40" dur="26">
                                          <p:stCondLst>
                                            <p:cond delay="1642"/>
                                          </p:stCondLst>
                                        </p:cTn>
                                        <p:tgtEl>
                                          <p:spTgt spid="20"/>
                                        </p:tgtEl>
                                      </p:cBhvr>
                                      <p:to x="100000" y="90000"/>
                                    </p:animScale>
                                    <p:animScale>
                                      <p:cBhvr>
                                        <p:cTn id="41" dur="166" decel="50000">
                                          <p:stCondLst>
                                            <p:cond delay="1668"/>
                                          </p:stCondLst>
                                        </p:cTn>
                                        <p:tgtEl>
                                          <p:spTgt spid="20"/>
                                        </p:tgtEl>
                                      </p:cBhvr>
                                      <p:to x="100000" y="100000"/>
                                    </p:animScale>
                                    <p:animScale>
                                      <p:cBhvr>
                                        <p:cTn id="42" dur="26">
                                          <p:stCondLst>
                                            <p:cond delay="1808"/>
                                          </p:stCondLst>
                                        </p:cTn>
                                        <p:tgtEl>
                                          <p:spTgt spid="20"/>
                                        </p:tgtEl>
                                      </p:cBhvr>
                                      <p:to x="100000" y="95000"/>
                                    </p:animScale>
                                    <p:animScale>
                                      <p:cBhvr>
                                        <p:cTn id="43" dur="166" decel="50000">
                                          <p:stCondLst>
                                            <p:cond delay="1834"/>
                                          </p:stCondLst>
                                        </p:cTn>
                                        <p:tgtEl>
                                          <p:spTgt spid="20"/>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27"/>
                                        </p:tgtEl>
                                        <p:attrNameLst>
                                          <p:attrName>style.visibility</p:attrName>
                                        </p:attrNameLst>
                                      </p:cBhvr>
                                      <p:to>
                                        <p:strVal val="visible"/>
                                      </p:to>
                                    </p:set>
                                    <p:anim calcmode="lin" valueType="num">
                                      <p:cBhvr>
                                        <p:cTn id="48" dur="500" fill="hold"/>
                                        <p:tgtEl>
                                          <p:spTgt spid="27"/>
                                        </p:tgtEl>
                                        <p:attrNameLst>
                                          <p:attrName>ppt_w</p:attrName>
                                        </p:attrNameLst>
                                      </p:cBhvr>
                                      <p:tavLst>
                                        <p:tav tm="0">
                                          <p:val>
                                            <p:fltVal val="0"/>
                                          </p:val>
                                        </p:tav>
                                        <p:tav tm="100000">
                                          <p:val>
                                            <p:strVal val="#ppt_w"/>
                                          </p:val>
                                        </p:tav>
                                      </p:tavLst>
                                    </p:anim>
                                    <p:anim calcmode="lin" valueType="num">
                                      <p:cBhvr>
                                        <p:cTn id="49" dur="500" fill="hold"/>
                                        <p:tgtEl>
                                          <p:spTgt spid="27"/>
                                        </p:tgtEl>
                                        <p:attrNameLst>
                                          <p:attrName>ppt_h</p:attrName>
                                        </p:attrNameLst>
                                      </p:cBhvr>
                                      <p:tavLst>
                                        <p:tav tm="0">
                                          <p:val>
                                            <p:fltVal val="0"/>
                                          </p:val>
                                        </p:tav>
                                        <p:tav tm="100000">
                                          <p:val>
                                            <p:strVal val="#ppt_h"/>
                                          </p:val>
                                        </p:tav>
                                      </p:tavLst>
                                    </p:anim>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Effect transition="in" filter="wipe(left)">
                                      <p:cBhvr>
                                        <p:cTn id="55" dur="500"/>
                                        <p:tgtEl>
                                          <p:spTgt spid="7">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anim calcmode="lin" valueType="num">
                                      <p:cBhvr>
                                        <p:cTn id="60" dur="500" fill="hold"/>
                                        <p:tgtEl>
                                          <p:spTgt spid="15"/>
                                        </p:tgtEl>
                                        <p:attrNameLst>
                                          <p:attrName>ppt_w</p:attrName>
                                        </p:attrNameLst>
                                      </p:cBhvr>
                                      <p:tavLst>
                                        <p:tav tm="0">
                                          <p:val>
                                            <p:fltVal val="0"/>
                                          </p:val>
                                        </p:tav>
                                        <p:tav tm="100000">
                                          <p:val>
                                            <p:strVal val="#ppt_w"/>
                                          </p:val>
                                        </p:tav>
                                      </p:tavLst>
                                    </p:anim>
                                    <p:anim calcmode="lin" valueType="num">
                                      <p:cBhvr>
                                        <p:cTn id="61" dur="500" fill="hold"/>
                                        <p:tgtEl>
                                          <p:spTgt spid="15"/>
                                        </p:tgtEl>
                                        <p:attrNameLst>
                                          <p:attrName>ppt_h</p:attrName>
                                        </p:attrNameLst>
                                      </p:cBhvr>
                                      <p:tavLst>
                                        <p:tav tm="0">
                                          <p:val>
                                            <p:fltVal val="0"/>
                                          </p:val>
                                        </p:tav>
                                        <p:tav tm="100000">
                                          <p:val>
                                            <p:strVal val="#ppt_h"/>
                                          </p:val>
                                        </p:tav>
                                      </p:tavLst>
                                    </p:anim>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
                                            <p:txEl>
                                              <p:pRg st="9" end="9"/>
                                            </p:txEl>
                                          </p:spTgt>
                                        </p:tgtEl>
                                        <p:attrNameLst>
                                          <p:attrName>style.visibility</p:attrName>
                                        </p:attrNameLst>
                                      </p:cBhvr>
                                      <p:to>
                                        <p:strVal val="visible"/>
                                      </p:to>
                                    </p:set>
                                    <p:animEffect transition="in" filter="wipe(left)">
                                      <p:cBhvr>
                                        <p:cTn id="67" dur="500"/>
                                        <p:tgtEl>
                                          <p:spTgt spid="7">
                                            <p:txEl>
                                              <p:pRg st="9" end="9"/>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10" end="10"/>
                                            </p:txEl>
                                          </p:spTgt>
                                        </p:tgtEl>
                                        <p:attrNameLst>
                                          <p:attrName>style.visibility</p:attrName>
                                        </p:attrNameLst>
                                      </p:cBhvr>
                                      <p:to>
                                        <p:strVal val="visible"/>
                                      </p:to>
                                    </p:set>
                                    <p:animEffect transition="in" filter="wipe(left)">
                                      <p:cBhvr>
                                        <p:cTn id="70"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AD6E9F0-DD7D-0332-B5E3-45F3556FB743}"/>
              </a:ext>
            </a:extLst>
          </p:cNvPr>
          <p:cNvSpPr>
            <a:spLocks noGrp="1"/>
          </p:cNvSpPr>
          <p:nvPr>
            <p:ph type="title"/>
          </p:nvPr>
        </p:nvSpPr>
        <p:spPr/>
        <p:txBody>
          <a:bodyPr/>
          <a:lstStyle/>
          <a:p>
            <a:r>
              <a:rPr lang="zh-CN" altLang="en-US" dirty="0"/>
              <a:t>基本实现：整体布局</a:t>
            </a:r>
          </a:p>
        </p:txBody>
      </p:sp>
      <p:sp>
        <p:nvSpPr>
          <p:cNvPr id="7" name="内容占位符 6">
            <a:extLst>
              <a:ext uri="{FF2B5EF4-FFF2-40B4-BE49-F238E27FC236}">
                <a16:creationId xmlns:a16="http://schemas.microsoft.com/office/drawing/2014/main" id="{E6B1D381-546C-BFB9-8008-7A12D9206534}"/>
              </a:ext>
            </a:extLst>
          </p:cNvPr>
          <p:cNvSpPr>
            <a:spLocks noGrp="1"/>
          </p:cNvSpPr>
          <p:nvPr>
            <p:ph idx="1"/>
          </p:nvPr>
        </p:nvSpPr>
        <p:spPr>
          <a:xfrm>
            <a:off x="360000" y="1043735"/>
            <a:ext cx="4970915" cy="5580000"/>
          </a:xfrm>
        </p:spPr>
        <p:txBody>
          <a:bodyPr/>
          <a:lstStyle/>
          <a:p>
            <a:r>
              <a:rPr lang="zh-CN" altLang="en-US" dirty="0"/>
              <a:t>早期：简单、性能低</a:t>
            </a:r>
            <a:endParaRPr lang="en-US" altLang="zh-CN" dirty="0"/>
          </a:p>
          <a:p>
            <a:r>
              <a:rPr lang="en-US" altLang="zh-CN" dirty="0"/>
              <a:t>Ext4</a:t>
            </a:r>
            <a:r>
              <a:rPr lang="zh-CN" altLang="en-US" dirty="0"/>
              <a:t>：</a:t>
            </a:r>
            <a:endParaRPr lang="en-US" altLang="zh-CN" dirty="0"/>
          </a:p>
          <a:p>
            <a:pPr lvl="1"/>
            <a:r>
              <a:rPr lang="zh-CN" altLang="en-US" dirty="0"/>
              <a:t>多个块组</a:t>
            </a:r>
            <a:endParaRPr lang="en-US" altLang="zh-CN" dirty="0"/>
          </a:p>
          <a:p>
            <a:pPr lvl="1"/>
            <a:r>
              <a:rPr lang="zh-CN" altLang="en-US" dirty="0"/>
              <a:t>块组结构：</a:t>
            </a:r>
            <a:endParaRPr lang="en-US" altLang="zh-CN" dirty="0"/>
          </a:p>
          <a:p>
            <a:pPr lvl="1"/>
            <a:r>
              <a:rPr lang="zh-CN" altLang="en-US" dirty="0"/>
              <a:t>引导块：分区的第一个块</a:t>
            </a:r>
            <a:endParaRPr lang="en-US" altLang="zh-CN" dirty="0"/>
          </a:p>
          <a:p>
            <a:pPr lvl="2"/>
            <a:r>
              <a:rPr lang="zh-CN" altLang="en-US" dirty="0"/>
              <a:t>只存在于块组</a:t>
            </a:r>
            <a:r>
              <a:rPr lang="en-US" altLang="zh-CN" dirty="0"/>
              <a:t>0</a:t>
            </a:r>
            <a:r>
              <a:rPr lang="zh-CN" altLang="en-US" dirty="0"/>
              <a:t>中，不能被修改</a:t>
            </a:r>
            <a:endParaRPr lang="en-US" altLang="zh-CN" dirty="0"/>
          </a:p>
          <a:p>
            <a:pPr lvl="2"/>
            <a:r>
              <a:rPr lang="en-US" altLang="zh-CN" dirty="0"/>
              <a:t>OS</a:t>
            </a:r>
            <a:r>
              <a:rPr lang="zh-CN" altLang="en-US" dirty="0"/>
              <a:t>分区，引导程序</a:t>
            </a:r>
            <a:endParaRPr lang="en-US" altLang="zh-CN" dirty="0"/>
          </a:p>
          <a:p>
            <a:pPr lvl="1"/>
            <a:r>
              <a:rPr lang="zh-CN" altLang="en-US" dirty="0"/>
              <a:t>超级块</a:t>
            </a:r>
            <a:endParaRPr lang="en-US" altLang="zh-CN" dirty="0"/>
          </a:p>
          <a:p>
            <a:pPr lvl="2"/>
            <a:r>
              <a:rPr lang="zh-CN" altLang="en-US" dirty="0"/>
              <a:t>块组</a:t>
            </a:r>
            <a:r>
              <a:rPr lang="en-US" altLang="zh-CN" dirty="0"/>
              <a:t>0</a:t>
            </a:r>
            <a:r>
              <a:rPr lang="zh-CN" altLang="en-US" dirty="0"/>
              <a:t>中：主超级块</a:t>
            </a:r>
            <a:endParaRPr lang="en-US" altLang="zh-CN" dirty="0"/>
          </a:p>
          <a:p>
            <a:pPr lvl="2"/>
            <a:r>
              <a:rPr lang="zh-CN" altLang="en-US" dirty="0"/>
              <a:t>块组</a:t>
            </a:r>
            <a:r>
              <a:rPr lang="en-US" altLang="zh-CN" dirty="0"/>
              <a:t>3</a:t>
            </a:r>
            <a:r>
              <a:rPr lang="zh-CN" altLang="en-US" dirty="0"/>
              <a:t>、</a:t>
            </a:r>
            <a:r>
              <a:rPr lang="en-US" altLang="zh-CN" dirty="0"/>
              <a:t>5</a:t>
            </a:r>
            <a:r>
              <a:rPr lang="zh-CN" altLang="en-US" dirty="0"/>
              <a:t>、</a:t>
            </a:r>
            <a:r>
              <a:rPr lang="en-US" altLang="zh-CN" dirty="0"/>
              <a:t>7</a:t>
            </a:r>
            <a:r>
              <a:rPr lang="zh-CN" altLang="en-US" dirty="0"/>
              <a:t>及其幂中：副本</a:t>
            </a:r>
            <a:endParaRPr lang="en-US" altLang="zh-CN" dirty="0"/>
          </a:p>
          <a:p>
            <a:pPr lvl="1"/>
            <a:r>
              <a:rPr lang="zh-CN" altLang="en-US" dirty="0"/>
              <a:t>块组描述符，所有块组描述符构成块组描述符表（</a:t>
            </a:r>
            <a:r>
              <a:rPr lang="en-US" altLang="zh-CN" dirty="0"/>
              <a:t>GDT</a:t>
            </a:r>
            <a:r>
              <a:rPr lang="zh-CN" altLang="en-US" dirty="0"/>
              <a:t>）</a:t>
            </a:r>
            <a:endParaRPr lang="en-US" altLang="zh-CN" dirty="0"/>
          </a:p>
        </p:txBody>
      </p:sp>
      <p:sp>
        <p:nvSpPr>
          <p:cNvPr id="5" name="灯片编号占位符 4">
            <a:extLst>
              <a:ext uri="{FF2B5EF4-FFF2-40B4-BE49-F238E27FC236}">
                <a16:creationId xmlns:a16="http://schemas.microsoft.com/office/drawing/2014/main" id="{FE51E46C-4A27-295E-97C0-FC8FB1713E0E}"/>
              </a:ext>
            </a:extLst>
          </p:cNvPr>
          <p:cNvSpPr>
            <a:spLocks noGrp="1"/>
          </p:cNvSpPr>
          <p:nvPr>
            <p:ph type="sldNum" sz="quarter" idx="10"/>
          </p:nvPr>
        </p:nvSpPr>
        <p:spPr/>
        <p:txBody>
          <a:bodyPr/>
          <a:lstStyle/>
          <a:p>
            <a:fld id="{8CDF8177-B492-4B3A-BE83-F6A6FE842A03}" type="slidenum">
              <a:rPr lang="en-US" altLang="zh-CN" smtClean="0"/>
              <a:pPr/>
              <a:t>53</a:t>
            </a:fld>
            <a:endParaRPr lang="en-US" altLang="zh-CN"/>
          </a:p>
        </p:txBody>
      </p:sp>
      <p:pic>
        <p:nvPicPr>
          <p:cNvPr id="3" name="图片 2">
            <a:extLst>
              <a:ext uri="{FF2B5EF4-FFF2-40B4-BE49-F238E27FC236}">
                <a16:creationId xmlns:a16="http://schemas.microsoft.com/office/drawing/2014/main" id="{16138FFA-E33E-B166-D8A8-019660D8EB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2468" y="1072091"/>
            <a:ext cx="6409532" cy="719999"/>
          </a:xfrm>
          <a:prstGeom prst="rect">
            <a:avLst/>
          </a:prstGeom>
        </p:spPr>
      </p:pic>
      <p:pic>
        <p:nvPicPr>
          <p:cNvPr id="8" name="图片 7">
            <a:extLst>
              <a:ext uri="{FF2B5EF4-FFF2-40B4-BE49-F238E27FC236}">
                <a16:creationId xmlns:a16="http://schemas.microsoft.com/office/drawing/2014/main" id="{9E48603B-5221-0AEE-A5FA-C825C2ED63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20925" y="2079330"/>
            <a:ext cx="6496108" cy="4320000"/>
          </a:xfrm>
          <a:prstGeom prst="rect">
            <a:avLst/>
          </a:prstGeom>
        </p:spPr>
      </p:pic>
    </p:spTree>
    <p:extLst>
      <p:ext uri="{BB962C8B-B14F-4D97-AF65-F5344CB8AC3E}">
        <p14:creationId xmlns:p14="http://schemas.microsoft.com/office/powerpoint/2010/main" val="21457264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AD6E9F0-DD7D-0332-B5E3-45F3556FB743}"/>
              </a:ext>
            </a:extLst>
          </p:cNvPr>
          <p:cNvSpPr>
            <a:spLocks noGrp="1"/>
          </p:cNvSpPr>
          <p:nvPr>
            <p:ph type="title"/>
          </p:nvPr>
        </p:nvSpPr>
        <p:spPr/>
        <p:txBody>
          <a:bodyPr/>
          <a:lstStyle/>
          <a:p>
            <a:r>
              <a:rPr lang="zh-CN" altLang="en-US" dirty="0"/>
              <a:t>基本实现：超级块</a:t>
            </a:r>
          </a:p>
        </p:txBody>
      </p:sp>
      <p:sp>
        <p:nvSpPr>
          <p:cNvPr id="7" name="内容占位符 6">
            <a:extLst>
              <a:ext uri="{FF2B5EF4-FFF2-40B4-BE49-F238E27FC236}">
                <a16:creationId xmlns:a16="http://schemas.microsoft.com/office/drawing/2014/main" id="{E6B1D381-546C-BFB9-8008-7A12D9206534}"/>
              </a:ext>
            </a:extLst>
          </p:cNvPr>
          <p:cNvSpPr>
            <a:spLocks noGrp="1"/>
          </p:cNvSpPr>
          <p:nvPr>
            <p:ph idx="1"/>
          </p:nvPr>
        </p:nvSpPr>
        <p:spPr>
          <a:xfrm>
            <a:off x="360000" y="1043735"/>
            <a:ext cx="11556000" cy="585066"/>
          </a:xfrm>
        </p:spPr>
        <p:txBody>
          <a:bodyPr/>
          <a:lstStyle/>
          <a:p>
            <a:r>
              <a:rPr lang="zh-CN" altLang="en-US" dirty="0"/>
              <a:t>固定大小：</a:t>
            </a:r>
            <a:r>
              <a:rPr lang="en-US" altLang="zh-CN" dirty="0"/>
              <a:t>1KB</a:t>
            </a:r>
          </a:p>
          <a:p>
            <a:r>
              <a:rPr lang="zh-CN" altLang="en-US" dirty="0"/>
              <a:t>部分成员</a:t>
            </a:r>
            <a:r>
              <a:rPr lang="en-US" altLang="zh-CN" dirty="0"/>
              <a:t>:</a:t>
            </a:r>
          </a:p>
          <a:p>
            <a:endParaRPr lang="zh-CN" altLang="en-US" dirty="0"/>
          </a:p>
        </p:txBody>
      </p:sp>
      <p:sp>
        <p:nvSpPr>
          <p:cNvPr id="5" name="灯片编号占位符 4">
            <a:extLst>
              <a:ext uri="{FF2B5EF4-FFF2-40B4-BE49-F238E27FC236}">
                <a16:creationId xmlns:a16="http://schemas.microsoft.com/office/drawing/2014/main" id="{FE51E46C-4A27-295E-97C0-FC8FB1713E0E}"/>
              </a:ext>
            </a:extLst>
          </p:cNvPr>
          <p:cNvSpPr>
            <a:spLocks noGrp="1"/>
          </p:cNvSpPr>
          <p:nvPr>
            <p:ph type="sldNum" sz="quarter" idx="10"/>
          </p:nvPr>
        </p:nvSpPr>
        <p:spPr/>
        <p:txBody>
          <a:bodyPr/>
          <a:lstStyle/>
          <a:p>
            <a:fld id="{8CDF8177-B492-4B3A-BE83-F6A6FE842A03}" type="slidenum">
              <a:rPr lang="en-US" altLang="zh-CN" smtClean="0"/>
              <a:pPr/>
              <a:t>54</a:t>
            </a:fld>
            <a:endParaRPr lang="en-US" altLang="zh-CN"/>
          </a:p>
        </p:txBody>
      </p:sp>
      <p:pic>
        <p:nvPicPr>
          <p:cNvPr id="4" name="图片 3">
            <a:extLst>
              <a:ext uri="{FF2B5EF4-FFF2-40B4-BE49-F238E27FC236}">
                <a16:creationId xmlns:a16="http://schemas.microsoft.com/office/drawing/2014/main" id="{9283B836-F15F-3F08-7F62-4989342B45CC}"/>
              </a:ext>
            </a:extLst>
          </p:cNvPr>
          <p:cNvPicPr>
            <a:picLocks noChangeAspect="1"/>
          </p:cNvPicPr>
          <p:nvPr/>
        </p:nvPicPr>
        <p:blipFill>
          <a:blip r:embed="rId3"/>
          <a:stretch>
            <a:fillRect/>
          </a:stretch>
        </p:blipFill>
        <p:spPr>
          <a:xfrm>
            <a:off x="2810635" y="1545194"/>
            <a:ext cx="7495763" cy="5074131"/>
          </a:xfrm>
          <a:prstGeom prst="rect">
            <a:avLst/>
          </a:prstGeom>
        </p:spPr>
      </p:pic>
    </p:spTree>
    <p:extLst>
      <p:ext uri="{BB962C8B-B14F-4D97-AF65-F5344CB8AC3E}">
        <p14:creationId xmlns:p14="http://schemas.microsoft.com/office/powerpoint/2010/main" val="17831891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AD6E9F0-DD7D-0332-B5E3-45F3556FB743}"/>
              </a:ext>
            </a:extLst>
          </p:cNvPr>
          <p:cNvSpPr>
            <a:spLocks noGrp="1"/>
          </p:cNvSpPr>
          <p:nvPr>
            <p:ph type="title"/>
          </p:nvPr>
        </p:nvSpPr>
        <p:spPr/>
        <p:txBody>
          <a:bodyPr/>
          <a:lstStyle/>
          <a:p>
            <a:r>
              <a:rPr lang="zh-CN" altLang="en-US" dirty="0"/>
              <a:t>基本实现：文件的索引</a:t>
            </a:r>
          </a:p>
        </p:txBody>
      </p:sp>
      <p:pic>
        <p:nvPicPr>
          <p:cNvPr id="3" name="内容占位符 2">
            <a:extLst>
              <a:ext uri="{FF2B5EF4-FFF2-40B4-BE49-F238E27FC236}">
                <a16:creationId xmlns:a16="http://schemas.microsoft.com/office/drawing/2014/main" id="{A35D001F-34E4-309A-5E65-B36CE2844E84}"/>
              </a:ext>
            </a:extLst>
          </p:cNvPr>
          <p:cNvPicPr>
            <a:picLocks noGrp="1" noChangeAspect="1"/>
          </p:cNvPicPr>
          <p:nvPr>
            <p:ph idx="1"/>
          </p:nvPr>
        </p:nvPicPr>
        <p:blipFill>
          <a:blip r:embed="rId3"/>
          <a:stretch>
            <a:fillRect/>
          </a:stretch>
        </p:blipFill>
        <p:spPr>
          <a:xfrm>
            <a:off x="396000" y="1080000"/>
            <a:ext cx="11520000" cy="5194733"/>
          </a:xfrm>
        </p:spPr>
      </p:pic>
      <p:sp>
        <p:nvSpPr>
          <p:cNvPr id="5" name="灯片编号占位符 4">
            <a:extLst>
              <a:ext uri="{FF2B5EF4-FFF2-40B4-BE49-F238E27FC236}">
                <a16:creationId xmlns:a16="http://schemas.microsoft.com/office/drawing/2014/main" id="{FE51E46C-4A27-295E-97C0-FC8FB1713E0E}"/>
              </a:ext>
            </a:extLst>
          </p:cNvPr>
          <p:cNvSpPr>
            <a:spLocks noGrp="1"/>
          </p:cNvSpPr>
          <p:nvPr>
            <p:ph type="sldNum" sz="quarter" idx="10"/>
          </p:nvPr>
        </p:nvSpPr>
        <p:spPr/>
        <p:txBody>
          <a:bodyPr/>
          <a:lstStyle/>
          <a:p>
            <a:fld id="{8CDF8177-B492-4B3A-BE83-F6A6FE842A03}" type="slidenum">
              <a:rPr lang="en-US" altLang="zh-CN" smtClean="0"/>
              <a:pPr/>
              <a:t>55</a:t>
            </a:fld>
            <a:endParaRPr lang="en-US" altLang="zh-CN"/>
          </a:p>
        </p:txBody>
      </p:sp>
    </p:spTree>
    <p:extLst>
      <p:ext uri="{BB962C8B-B14F-4D97-AF65-F5344CB8AC3E}">
        <p14:creationId xmlns:p14="http://schemas.microsoft.com/office/powerpoint/2010/main" val="3188720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AD6E9F0-DD7D-0332-B5E3-45F3556FB743}"/>
              </a:ext>
            </a:extLst>
          </p:cNvPr>
          <p:cNvSpPr>
            <a:spLocks noGrp="1"/>
          </p:cNvSpPr>
          <p:nvPr>
            <p:ph type="title"/>
          </p:nvPr>
        </p:nvSpPr>
        <p:spPr/>
        <p:txBody>
          <a:bodyPr/>
          <a:lstStyle/>
          <a:p>
            <a:r>
              <a:rPr lang="zh-CN" altLang="en-US" dirty="0"/>
              <a:t>基本实现：文件的索引</a:t>
            </a:r>
          </a:p>
        </p:txBody>
      </p:sp>
      <p:sp>
        <p:nvSpPr>
          <p:cNvPr id="7" name="内容占位符 6">
            <a:extLst>
              <a:ext uri="{FF2B5EF4-FFF2-40B4-BE49-F238E27FC236}">
                <a16:creationId xmlns:a16="http://schemas.microsoft.com/office/drawing/2014/main" id="{E6B1D381-546C-BFB9-8008-7A12D9206534}"/>
              </a:ext>
            </a:extLst>
          </p:cNvPr>
          <p:cNvSpPr>
            <a:spLocks noGrp="1"/>
          </p:cNvSpPr>
          <p:nvPr>
            <p:ph idx="1"/>
          </p:nvPr>
        </p:nvSpPr>
        <p:spPr/>
        <p:txBody>
          <a:bodyPr/>
          <a:lstStyle/>
          <a:p>
            <a:r>
              <a:rPr lang="en-US" altLang="zh-CN" dirty="0"/>
              <a:t>inode</a:t>
            </a:r>
            <a:r>
              <a:rPr lang="zh-CN" altLang="en-US" dirty="0"/>
              <a:t>表与数据块的关系示例</a:t>
            </a:r>
          </a:p>
        </p:txBody>
      </p:sp>
      <p:sp>
        <p:nvSpPr>
          <p:cNvPr id="5" name="灯片编号占位符 4">
            <a:extLst>
              <a:ext uri="{FF2B5EF4-FFF2-40B4-BE49-F238E27FC236}">
                <a16:creationId xmlns:a16="http://schemas.microsoft.com/office/drawing/2014/main" id="{FE51E46C-4A27-295E-97C0-FC8FB1713E0E}"/>
              </a:ext>
            </a:extLst>
          </p:cNvPr>
          <p:cNvSpPr>
            <a:spLocks noGrp="1"/>
          </p:cNvSpPr>
          <p:nvPr>
            <p:ph type="sldNum" sz="quarter" idx="10"/>
          </p:nvPr>
        </p:nvSpPr>
        <p:spPr/>
        <p:txBody>
          <a:bodyPr/>
          <a:lstStyle/>
          <a:p>
            <a:fld id="{8CDF8177-B492-4B3A-BE83-F6A6FE842A03}" type="slidenum">
              <a:rPr lang="en-US" altLang="zh-CN" smtClean="0"/>
              <a:pPr/>
              <a:t>56</a:t>
            </a:fld>
            <a:endParaRPr lang="en-US" altLang="zh-CN"/>
          </a:p>
        </p:txBody>
      </p:sp>
      <p:pic>
        <p:nvPicPr>
          <p:cNvPr id="3" name="图片 2">
            <a:extLst>
              <a:ext uri="{FF2B5EF4-FFF2-40B4-BE49-F238E27FC236}">
                <a16:creationId xmlns:a16="http://schemas.microsoft.com/office/drawing/2014/main" id="{C9DCE2DE-58ED-2388-089B-7688BD62CF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682" y="1830907"/>
            <a:ext cx="10918636" cy="4320481"/>
          </a:xfrm>
          <a:prstGeom prst="rect">
            <a:avLst/>
          </a:prstGeom>
        </p:spPr>
      </p:pic>
    </p:spTree>
    <p:extLst>
      <p:ext uri="{BB962C8B-B14F-4D97-AF65-F5344CB8AC3E}">
        <p14:creationId xmlns:p14="http://schemas.microsoft.com/office/powerpoint/2010/main" val="390288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AD6E9F0-DD7D-0332-B5E3-45F3556FB743}"/>
              </a:ext>
            </a:extLst>
          </p:cNvPr>
          <p:cNvSpPr>
            <a:spLocks noGrp="1"/>
          </p:cNvSpPr>
          <p:nvPr>
            <p:ph type="title"/>
          </p:nvPr>
        </p:nvSpPr>
        <p:spPr/>
        <p:txBody>
          <a:bodyPr/>
          <a:lstStyle/>
          <a:p>
            <a:r>
              <a:rPr lang="zh-CN" altLang="en-US" dirty="0"/>
              <a:t>基本实现：目录的存储</a:t>
            </a:r>
          </a:p>
        </p:txBody>
      </p:sp>
      <p:sp>
        <p:nvSpPr>
          <p:cNvPr id="7" name="内容占位符 6">
            <a:extLst>
              <a:ext uri="{FF2B5EF4-FFF2-40B4-BE49-F238E27FC236}">
                <a16:creationId xmlns:a16="http://schemas.microsoft.com/office/drawing/2014/main" id="{E6B1D381-546C-BFB9-8008-7A12D9206534}"/>
              </a:ext>
            </a:extLst>
          </p:cNvPr>
          <p:cNvSpPr>
            <a:spLocks noGrp="1"/>
          </p:cNvSpPr>
          <p:nvPr>
            <p:ph idx="1"/>
          </p:nvPr>
        </p:nvSpPr>
        <p:spPr/>
        <p:txBody>
          <a:bodyPr/>
          <a:lstStyle/>
          <a:p>
            <a:r>
              <a:rPr lang="zh-CN" altLang="en-US" dirty="0"/>
              <a:t>目录文件</a:t>
            </a:r>
            <a:endParaRPr lang="en-US" altLang="zh-CN" dirty="0"/>
          </a:p>
          <a:p>
            <a:r>
              <a:rPr lang="zh-CN" altLang="en-US" dirty="0"/>
              <a:t>目录项的结构：</a:t>
            </a:r>
          </a:p>
          <a:p>
            <a:r>
              <a:rPr lang="zh-CN" altLang="en-US" dirty="0"/>
              <a:t>如：</a:t>
            </a:r>
            <a:r>
              <a:rPr lang="en-US" altLang="zh-CN" dirty="0"/>
              <a:t>lib</a:t>
            </a:r>
            <a:r>
              <a:rPr lang="zh-CN" altLang="en-US" dirty="0"/>
              <a:t>的文件内容：</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5" name="灯片编号占位符 4">
            <a:extLst>
              <a:ext uri="{FF2B5EF4-FFF2-40B4-BE49-F238E27FC236}">
                <a16:creationId xmlns:a16="http://schemas.microsoft.com/office/drawing/2014/main" id="{FE51E46C-4A27-295E-97C0-FC8FB1713E0E}"/>
              </a:ext>
            </a:extLst>
          </p:cNvPr>
          <p:cNvSpPr>
            <a:spLocks noGrp="1"/>
          </p:cNvSpPr>
          <p:nvPr>
            <p:ph type="sldNum" sz="quarter" idx="10"/>
          </p:nvPr>
        </p:nvSpPr>
        <p:spPr/>
        <p:txBody>
          <a:bodyPr/>
          <a:lstStyle/>
          <a:p>
            <a:fld id="{8CDF8177-B492-4B3A-BE83-F6A6FE842A03}" type="slidenum">
              <a:rPr lang="en-US" altLang="zh-CN" smtClean="0"/>
              <a:pPr/>
              <a:t>57</a:t>
            </a:fld>
            <a:endParaRPr lang="en-US" altLang="zh-CN"/>
          </a:p>
        </p:txBody>
      </p:sp>
      <p:pic>
        <p:nvPicPr>
          <p:cNvPr id="4" name="图片 3">
            <a:extLst>
              <a:ext uri="{FF2B5EF4-FFF2-40B4-BE49-F238E27FC236}">
                <a16:creationId xmlns:a16="http://schemas.microsoft.com/office/drawing/2014/main" id="{2F5605AE-641A-D4C8-11EC-8862E4329D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0365" y="3419019"/>
            <a:ext cx="4905545" cy="3070322"/>
          </a:xfrm>
          <a:prstGeom prst="rect">
            <a:avLst/>
          </a:prstGeom>
        </p:spPr>
      </p:pic>
      <p:pic>
        <p:nvPicPr>
          <p:cNvPr id="10" name="图片 9">
            <a:extLst>
              <a:ext uri="{FF2B5EF4-FFF2-40B4-BE49-F238E27FC236}">
                <a16:creationId xmlns:a16="http://schemas.microsoft.com/office/drawing/2014/main" id="{915F6D6B-A9BD-7518-4E98-6F023B4CB31B}"/>
              </a:ext>
            </a:extLst>
          </p:cNvPr>
          <p:cNvPicPr>
            <a:picLocks noChangeAspect="1"/>
          </p:cNvPicPr>
          <p:nvPr/>
        </p:nvPicPr>
        <p:blipFill>
          <a:blip r:embed="rId4"/>
          <a:stretch>
            <a:fillRect/>
          </a:stretch>
        </p:blipFill>
        <p:spPr>
          <a:xfrm>
            <a:off x="3511371" y="2621718"/>
            <a:ext cx="1344592" cy="1482357"/>
          </a:xfrm>
          <a:prstGeom prst="rect">
            <a:avLst/>
          </a:prstGeom>
        </p:spPr>
      </p:pic>
      <p:pic>
        <p:nvPicPr>
          <p:cNvPr id="8" name="内容占位符 7">
            <a:extLst>
              <a:ext uri="{FF2B5EF4-FFF2-40B4-BE49-F238E27FC236}">
                <a16:creationId xmlns:a16="http://schemas.microsoft.com/office/drawing/2014/main" id="{0FEF1E54-AAE3-810F-1671-08FA06986EA4}"/>
              </a:ext>
            </a:extLst>
          </p:cNvPr>
          <p:cNvPicPr>
            <a:picLocks noGrp="1" noChangeAspect="1"/>
          </p:cNvPicPr>
          <p:nvPr>
            <p:ph sz="half" idx="4294967295"/>
          </p:nvPr>
        </p:nvPicPr>
        <p:blipFill>
          <a:blip r:embed="rId5"/>
          <a:stretch>
            <a:fillRect/>
          </a:stretch>
        </p:blipFill>
        <p:spPr>
          <a:xfrm>
            <a:off x="5060950" y="1347018"/>
            <a:ext cx="6867525" cy="3884563"/>
          </a:xfrm>
          <a:ln>
            <a:solidFill>
              <a:schemeClr val="tx1"/>
            </a:solidFill>
          </a:ln>
        </p:spPr>
      </p:pic>
    </p:spTree>
    <p:extLst>
      <p:ext uri="{BB962C8B-B14F-4D97-AF65-F5344CB8AC3E}">
        <p14:creationId xmlns:p14="http://schemas.microsoft.com/office/powerpoint/2010/main" val="4093740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AD6E9F0-DD7D-0332-B5E3-45F3556FB743}"/>
              </a:ext>
            </a:extLst>
          </p:cNvPr>
          <p:cNvSpPr>
            <a:spLocks noGrp="1"/>
          </p:cNvSpPr>
          <p:nvPr>
            <p:ph type="title"/>
          </p:nvPr>
        </p:nvSpPr>
        <p:spPr/>
        <p:txBody>
          <a:bodyPr/>
          <a:lstStyle/>
          <a:p>
            <a:r>
              <a:rPr lang="zh-CN" altLang="en-US" dirty="0"/>
              <a:t>基本实现：空闲块管理</a:t>
            </a:r>
          </a:p>
        </p:txBody>
      </p:sp>
      <p:sp>
        <p:nvSpPr>
          <p:cNvPr id="5" name="灯片编号占位符 4">
            <a:extLst>
              <a:ext uri="{FF2B5EF4-FFF2-40B4-BE49-F238E27FC236}">
                <a16:creationId xmlns:a16="http://schemas.microsoft.com/office/drawing/2014/main" id="{FE51E46C-4A27-295E-97C0-FC8FB1713E0E}"/>
              </a:ext>
            </a:extLst>
          </p:cNvPr>
          <p:cNvSpPr>
            <a:spLocks noGrp="1"/>
          </p:cNvSpPr>
          <p:nvPr>
            <p:ph type="sldNum" sz="quarter" idx="10"/>
          </p:nvPr>
        </p:nvSpPr>
        <p:spPr/>
        <p:txBody>
          <a:bodyPr/>
          <a:lstStyle/>
          <a:p>
            <a:fld id="{8CDF8177-B492-4B3A-BE83-F6A6FE842A03}" type="slidenum">
              <a:rPr lang="en-US" altLang="zh-CN" smtClean="0"/>
              <a:pPr/>
              <a:t>58</a:t>
            </a:fld>
            <a:endParaRPr lang="en-US" altLang="zh-CN"/>
          </a:p>
        </p:txBody>
      </p:sp>
      <p:pic>
        <p:nvPicPr>
          <p:cNvPr id="28" name="内容占位符 27">
            <a:extLst>
              <a:ext uri="{FF2B5EF4-FFF2-40B4-BE49-F238E27FC236}">
                <a16:creationId xmlns:a16="http://schemas.microsoft.com/office/drawing/2014/main" id="{2CAF3D77-9293-A4F8-3227-E0D6FC12B1DA}"/>
              </a:ext>
            </a:extLst>
          </p:cNvPr>
          <p:cNvPicPr>
            <a:picLocks noGrp="1" noChangeAspect="1"/>
          </p:cNvPicPr>
          <p:nvPr>
            <p:ph sz="half" idx="4294967295"/>
          </p:nvPr>
        </p:nvPicPr>
        <p:blipFill>
          <a:blip r:embed="rId3"/>
          <a:stretch>
            <a:fillRect/>
          </a:stretch>
        </p:blipFill>
        <p:spPr>
          <a:xfrm>
            <a:off x="4475820" y="1043735"/>
            <a:ext cx="7464425" cy="5364163"/>
          </a:xfrm>
        </p:spPr>
      </p:pic>
      <p:sp>
        <p:nvSpPr>
          <p:cNvPr id="7" name="内容占位符 6">
            <a:extLst>
              <a:ext uri="{FF2B5EF4-FFF2-40B4-BE49-F238E27FC236}">
                <a16:creationId xmlns:a16="http://schemas.microsoft.com/office/drawing/2014/main" id="{E6B1D381-546C-BFB9-8008-7A12D9206534}"/>
              </a:ext>
            </a:extLst>
          </p:cNvPr>
          <p:cNvSpPr>
            <a:spLocks noGrp="1"/>
          </p:cNvSpPr>
          <p:nvPr>
            <p:ph idx="1"/>
          </p:nvPr>
        </p:nvSpPr>
        <p:spPr>
          <a:xfrm>
            <a:off x="360000" y="1043735"/>
            <a:ext cx="5510975" cy="5580000"/>
          </a:xfrm>
        </p:spPr>
        <p:txBody>
          <a:bodyPr>
            <a:normAutofit/>
          </a:bodyPr>
          <a:lstStyle/>
          <a:p>
            <a:r>
              <a:rPr lang="zh-CN" altLang="en-US" dirty="0"/>
              <a:t>位图（</a:t>
            </a:r>
            <a:r>
              <a:rPr lang="en-US" altLang="zh-CN" dirty="0"/>
              <a:t>bitmap</a:t>
            </a:r>
            <a:r>
              <a:rPr lang="zh-CN" altLang="en-US" dirty="0"/>
              <a:t>）</a:t>
            </a:r>
            <a:endParaRPr lang="en-US" altLang="zh-CN" dirty="0"/>
          </a:p>
          <a:p>
            <a:pPr lvl="1"/>
            <a:r>
              <a:rPr lang="zh-CN" altLang="en-US" dirty="0"/>
              <a:t>数据位图 </a:t>
            </a:r>
            <a:r>
              <a:rPr lang="en-US" altLang="zh-CN" dirty="0"/>
              <a:t>/ inode</a:t>
            </a:r>
            <a:r>
              <a:rPr lang="zh-CN" altLang="en-US" dirty="0"/>
              <a:t>位图</a:t>
            </a:r>
            <a:endParaRPr lang="en-US" altLang="zh-CN" dirty="0"/>
          </a:p>
          <a:p>
            <a:pPr lvl="1"/>
            <a:r>
              <a:rPr lang="en-US" altLang="zh-CN" dirty="0"/>
              <a:t>bit=1: free    bit=0: used</a:t>
            </a:r>
          </a:p>
          <a:p>
            <a:r>
              <a:rPr lang="zh-CN" altLang="en-US" dirty="0"/>
              <a:t>假定：</a:t>
            </a:r>
            <a:endParaRPr lang="en-US" altLang="zh-CN" dirty="0"/>
          </a:p>
          <a:p>
            <a:pPr lvl="1"/>
            <a:r>
              <a:rPr lang="zh-CN" altLang="en-US" dirty="0"/>
              <a:t>块大小：</a:t>
            </a:r>
            <a:r>
              <a:rPr lang="en-US" altLang="zh-CN" dirty="0"/>
              <a:t>4KB</a:t>
            </a:r>
          </a:p>
          <a:p>
            <a:pPr lvl="1"/>
            <a:r>
              <a:rPr lang="en-US" altLang="zh-CN" dirty="0"/>
              <a:t>inode</a:t>
            </a:r>
            <a:r>
              <a:rPr lang="zh-CN" altLang="en-US" dirty="0"/>
              <a:t>大小：</a:t>
            </a:r>
            <a:r>
              <a:rPr lang="en-US" altLang="zh-CN" dirty="0"/>
              <a:t>256B</a:t>
            </a:r>
          </a:p>
          <a:p>
            <a:pPr lvl="1"/>
            <a:r>
              <a:rPr lang="zh-CN" altLang="en-US" dirty="0"/>
              <a:t>每块可存</a:t>
            </a:r>
            <a:r>
              <a:rPr lang="en-US" altLang="zh-CN" dirty="0"/>
              <a:t>inode</a:t>
            </a:r>
            <a:r>
              <a:rPr lang="zh-CN" altLang="en-US" dirty="0"/>
              <a:t>个数：</a:t>
            </a:r>
            <a:r>
              <a:rPr lang="en-US" altLang="zh-CN" dirty="0"/>
              <a:t>16</a:t>
            </a:r>
          </a:p>
          <a:p>
            <a:pPr lvl="1"/>
            <a:r>
              <a:rPr lang="en-US" altLang="zh-CN" dirty="0"/>
              <a:t>inode</a:t>
            </a:r>
            <a:r>
              <a:rPr lang="zh-CN" altLang="en-US" dirty="0"/>
              <a:t>位图</a:t>
            </a:r>
            <a:r>
              <a:rPr lang="en-US" altLang="zh-CN" dirty="0" err="1"/>
              <a:t>i_b</a:t>
            </a:r>
            <a:r>
              <a:rPr lang="zh-CN" altLang="en-US" dirty="0"/>
              <a:t>需要设置为</a:t>
            </a:r>
            <a:r>
              <a:rPr lang="en-US" altLang="zh-CN" dirty="0"/>
              <a:t>16</a:t>
            </a:r>
            <a:r>
              <a:rPr lang="zh-CN" altLang="en-US" dirty="0"/>
              <a:t>个</a:t>
            </a:r>
            <a:r>
              <a:rPr lang="en-US" altLang="zh-CN" dirty="0"/>
              <a:t>bit</a:t>
            </a:r>
            <a:r>
              <a:rPr lang="zh-CN" altLang="en-US" dirty="0"/>
              <a:t>，即使只需要</a:t>
            </a:r>
            <a:r>
              <a:rPr lang="en-US" altLang="zh-CN" dirty="0"/>
              <a:t>16</a:t>
            </a:r>
            <a:r>
              <a:rPr lang="zh-CN" altLang="en-US" dirty="0"/>
              <a:t>个</a:t>
            </a:r>
            <a:r>
              <a:rPr lang="en-US" altLang="zh-CN" dirty="0"/>
              <a:t>bit</a:t>
            </a:r>
            <a:r>
              <a:rPr lang="zh-CN" altLang="en-US" dirty="0"/>
              <a:t>的空间，位图也至少会使用一个磁盘块。</a:t>
            </a:r>
            <a:endParaRPr lang="en-US" altLang="zh-CN" dirty="0"/>
          </a:p>
          <a:p>
            <a:pPr lvl="1"/>
            <a:r>
              <a:rPr lang="en-US" altLang="zh-CN" dirty="0"/>
              <a:t>4KB</a:t>
            </a:r>
            <a:r>
              <a:rPr lang="zh-CN" altLang="en-US" dirty="0"/>
              <a:t>的位图最多可记录 </a:t>
            </a:r>
            <a:r>
              <a:rPr lang="en-US" altLang="zh-CN" dirty="0"/>
              <a:t>4*1024*8 </a:t>
            </a:r>
            <a:r>
              <a:rPr lang="zh-CN" altLang="en-US" dirty="0"/>
              <a:t>个</a:t>
            </a:r>
            <a:r>
              <a:rPr lang="en-US" altLang="zh-CN" dirty="0"/>
              <a:t>inode</a:t>
            </a:r>
            <a:r>
              <a:rPr lang="zh-CN" altLang="en-US" dirty="0"/>
              <a:t>块的使用状态。</a:t>
            </a:r>
          </a:p>
        </p:txBody>
      </p:sp>
    </p:spTree>
    <p:extLst>
      <p:ext uri="{BB962C8B-B14F-4D97-AF65-F5344CB8AC3E}">
        <p14:creationId xmlns:p14="http://schemas.microsoft.com/office/powerpoint/2010/main" val="13624732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4AD6E9F0-DD7D-0332-B5E3-45F3556FB743}"/>
              </a:ext>
            </a:extLst>
          </p:cNvPr>
          <p:cNvSpPr>
            <a:spLocks noGrp="1"/>
          </p:cNvSpPr>
          <p:nvPr>
            <p:ph type="title"/>
          </p:nvPr>
        </p:nvSpPr>
        <p:spPr/>
        <p:txBody>
          <a:bodyPr/>
          <a:lstStyle/>
          <a:p>
            <a:r>
              <a:rPr lang="zh-CN" altLang="en-US" dirty="0"/>
              <a:t>基本实现：块组描述符</a:t>
            </a:r>
          </a:p>
        </p:txBody>
      </p:sp>
      <p:sp>
        <p:nvSpPr>
          <p:cNvPr id="5" name="灯片编号占位符 4">
            <a:extLst>
              <a:ext uri="{FF2B5EF4-FFF2-40B4-BE49-F238E27FC236}">
                <a16:creationId xmlns:a16="http://schemas.microsoft.com/office/drawing/2014/main" id="{FE51E46C-4A27-295E-97C0-FC8FB1713E0E}"/>
              </a:ext>
            </a:extLst>
          </p:cNvPr>
          <p:cNvSpPr>
            <a:spLocks noGrp="1"/>
          </p:cNvSpPr>
          <p:nvPr>
            <p:ph type="sldNum" sz="quarter" idx="10"/>
          </p:nvPr>
        </p:nvSpPr>
        <p:spPr/>
        <p:txBody>
          <a:bodyPr/>
          <a:lstStyle/>
          <a:p>
            <a:fld id="{8CDF8177-B492-4B3A-BE83-F6A6FE842A03}" type="slidenum">
              <a:rPr lang="en-US" altLang="zh-CN" smtClean="0"/>
              <a:pPr/>
              <a:t>59</a:t>
            </a:fld>
            <a:endParaRPr lang="en-US" altLang="zh-CN"/>
          </a:p>
        </p:txBody>
      </p:sp>
      <p:sp>
        <p:nvSpPr>
          <p:cNvPr id="7" name="内容占位符 6">
            <a:extLst>
              <a:ext uri="{FF2B5EF4-FFF2-40B4-BE49-F238E27FC236}">
                <a16:creationId xmlns:a16="http://schemas.microsoft.com/office/drawing/2014/main" id="{E6B1D381-546C-BFB9-8008-7A12D9206534}"/>
              </a:ext>
            </a:extLst>
          </p:cNvPr>
          <p:cNvSpPr>
            <a:spLocks noGrp="1"/>
          </p:cNvSpPr>
          <p:nvPr>
            <p:ph sz="half" idx="1"/>
          </p:nvPr>
        </p:nvSpPr>
        <p:spPr>
          <a:xfrm>
            <a:off x="360000" y="1080000"/>
            <a:ext cx="5330955" cy="5580000"/>
          </a:xfrm>
        </p:spPr>
        <p:txBody>
          <a:bodyPr>
            <a:noAutofit/>
          </a:bodyPr>
          <a:lstStyle/>
          <a:p>
            <a:r>
              <a:rPr lang="zh-CN" altLang="en-US" dirty="0"/>
              <a:t>块组：</a:t>
            </a:r>
            <a:endParaRPr lang="en-US" altLang="zh-CN" dirty="0"/>
          </a:p>
          <a:p>
            <a:pPr lvl="1"/>
            <a:r>
              <a:rPr lang="zh-CN" altLang="en-US" dirty="0"/>
              <a:t>一个或多个物理上连续的磁盘块组成</a:t>
            </a:r>
            <a:endParaRPr lang="en-US" altLang="zh-CN" dirty="0"/>
          </a:p>
          <a:p>
            <a:r>
              <a:rPr lang="en-US" altLang="zh-CN" dirty="0"/>
              <a:t>GD</a:t>
            </a:r>
            <a:r>
              <a:rPr lang="zh-CN" altLang="en-US" dirty="0"/>
              <a:t>（</a:t>
            </a:r>
            <a:r>
              <a:rPr lang="en-US" altLang="zh-CN" dirty="0"/>
              <a:t>Group Descriptor</a:t>
            </a:r>
            <a:r>
              <a:rPr lang="zh-CN" altLang="en-US" dirty="0"/>
              <a:t>）</a:t>
            </a:r>
            <a:endParaRPr lang="en-US" altLang="zh-CN" dirty="0"/>
          </a:p>
          <a:p>
            <a:pPr lvl="1"/>
            <a:r>
              <a:rPr lang="zh-CN" altLang="en-US" dirty="0"/>
              <a:t>数据位图的地址</a:t>
            </a:r>
            <a:endParaRPr lang="en-US" altLang="zh-CN" dirty="0"/>
          </a:p>
          <a:p>
            <a:pPr lvl="1"/>
            <a:r>
              <a:rPr lang="en-US" altLang="zh-CN" dirty="0"/>
              <a:t>inode </a:t>
            </a:r>
            <a:r>
              <a:rPr lang="zh-CN" altLang="en-US" dirty="0"/>
              <a:t>位图的地址</a:t>
            </a:r>
            <a:endParaRPr lang="en-US" altLang="zh-CN" dirty="0"/>
          </a:p>
          <a:p>
            <a:pPr lvl="1"/>
            <a:r>
              <a:rPr lang="en-US" altLang="zh-CN" dirty="0"/>
              <a:t>inode</a:t>
            </a:r>
            <a:r>
              <a:rPr lang="zh-CN" altLang="en-US" dirty="0"/>
              <a:t>表的地址</a:t>
            </a:r>
            <a:endParaRPr lang="en-US" altLang="zh-CN" dirty="0"/>
          </a:p>
          <a:p>
            <a:pPr lvl="1"/>
            <a:r>
              <a:rPr lang="zh-CN" altLang="en-US" dirty="0"/>
              <a:t>空闲数据块的数目</a:t>
            </a:r>
            <a:endParaRPr lang="en-US" altLang="zh-CN" dirty="0"/>
          </a:p>
          <a:p>
            <a:pPr lvl="1"/>
            <a:r>
              <a:rPr lang="zh-CN" altLang="en-US" dirty="0"/>
              <a:t>可用</a:t>
            </a:r>
            <a:r>
              <a:rPr lang="en-US" altLang="zh-CN" dirty="0"/>
              <a:t>inode</a:t>
            </a:r>
            <a:r>
              <a:rPr lang="zh-CN" altLang="en-US" dirty="0"/>
              <a:t>数</a:t>
            </a:r>
            <a:endParaRPr lang="en-US" altLang="zh-CN" dirty="0"/>
          </a:p>
          <a:p>
            <a:pPr lvl="1"/>
            <a:r>
              <a:rPr lang="zh-CN" altLang="en-US" dirty="0"/>
              <a:t>目录数</a:t>
            </a:r>
            <a:endParaRPr lang="en-US" altLang="zh-CN" dirty="0"/>
          </a:p>
          <a:p>
            <a:pPr lvl="1"/>
            <a:r>
              <a:rPr lang="zh-CN" altLang="en-US" dirty="0"/>
              <a:t>未使用</a:t>
            </a:r>
            <a:r>
              <a:rPr lang="en-US" altLang="zh-CN" dirty="0"/>
              <a:t>inode</a:t>
            </a:r>
            <a:r>
              <a:rPr lang="zh-CN" altLang="en-US" dirty="0"/>
              <a:t>表数</a:t>
            </a:r>
          </a:p>
        </p:txBody>
      </p:sp>
      <p:pic>
        <p:nvPicPr>
          <p:cNvPr id="4" name="内容占位符 3">
            <a:extLst>
              <a:ext uri="{FF2B5EF4-FFF2-40B4-BE49-F238E27FC236}">
                <a16:creationId xmlns:a16="http://schemas.microsoft.com/office/drawing/2014/main" id="{60C9BC15-0518-6C86-AB55-01A4D0FA998B}"/>
              </a:ext>
            </a:extLst>
          </p:cNvPr>
          <p:cNvPicPr>
            <a:picLocks noGrp="1" noChangeAspect="1"/>
          </p:cNvPicPr>
          <p:nvPr>
            <p:ph sz="half" idx="2"/>
          </p:nvPr>
        </p:nvPicPr>
        <p:blipFill>
          <a:blip r:embed="rId3"/>
          <a:stretch>
            <a:fillRect/>
          </a:stretch>
        </p:blipFill>
        <p:spPr>
          <a:xfrm>
            <a:off x="7066044" y="1079500"/>
            <a:ext cx="4036849" cy="5580063"/>
          </a:xfrm>
        </p:spPr>
      </p:pic>
    </p:spTree>
    <p:extLst>
      <p:ext uri="{BB962C8B-B14F-4D97-AF65-F5344CB8AC3E}">
        <p14:creationId xmlns:p14="http://schemas.microsoft.com/office/powerpoint/2010/main" val="8518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title"/>
          </p:nvPr>
        </p:nvSpPr>
        <p:spPr/>
        <p:txBody>
          <a:bodyPr/>
          <a:lstStyle/>
          <a:p>
            <a:r>
              <a:rPr lang="en-US" altLang="zh-CN" dirty="0"/>
              <a:t>Layered File System</a:t>
            </a:r>
          </a:p>
        </p:txBody>
      </p:sp>
      <p:sp>
        <p:nvSpPr>
          <p:cNvPr id="20" name="灯片编号占位符 3"/>
          <p:cNvSpPr>
            <a:spLocks noGrp="1"/>
          </p:cNvSpPr>
          <p:nvPr>
            <p:ph type="sldNum" sz="quarter" idx="10"/>
          </p:nvPr>
        </p:nvSpPr>
        <p:spPr/>
        <p:txBody>
          <a:bodyPr/>
          <a:lstStyle/>
          <a:p>
            <a:fld id="{51117381-F4A4-4932-915D-7A19CC42538A}" type="slidenum">
              <a:rPr lang="en-US" altLang="zh-CN"/>
              <a:pPr/>
              <a:t>6</a:t>
            </a:fld>
            <a:endParaRPr lang="en-US" altLang="zh-CN"/>
          </a:p>
        </p:txBody>
      </p:sp>
      <p:sp>
        <p:nvSpPr>
          <p:cNvPr id="180226" name="Rectangle 2"/>
          <p:cNvSpPr>
            <a:spLocks noChangeArrowheads="1"/>
          </p:cNvSpPr>
          <p:nvPr/>
        </p:nvSpPr>
        <p:spPr bwMode="auto">
          <a:xfrm>
            <a:off x="380365" y="1673225"/>
            <a:ext cx="3492000" cy="41862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0228" name="Text Box 4"/>
          <p:cNvSpPr txBox="1">
            <a:spLocks noChangeArrowheads="1"/>
          </p:cNvSpPr>
          <p:nvPr/>
        </p:nvSpPr>
        <p:spPr bwMode="auto">
          <a:xfrm>
            <a:off x="665555" y="908051"/>
            <a:ext cx="3008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t>application programs</a:t>
            </a:r>
          </a:p>
        </p:txBody>
      </p:sp>
      <p:sp>
        <p:nvSpPr>
          <p:cNvPr id="180229" name="Text Box 5"/>
          <p:cNvSpPr txBox="1">
            <a:spLocks noChangeArrowheads="1"/>
          </p:cNvSpPr>
          <p:nvPr/>
        </p:nvSpPr>
        <p:spPr bwMode="auto">
          <a:xfrm>
            <a:off x="928825" y="1989139"/>
            <a:ext cx="24897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t>logical file system</a:t>
            </a:r>
          </a:p>
        </p:txBody>
      </p:sp>
      <p:sp>
        <p:nvSpPr>
          <p:cNvPr id="180230" name="Text Box 6"/>
          <p:cNvSpPr txBox="1">
            <a:spLocks noChangeArrowheads="1"/>
          </p:cNvSpPr>
          <p:nvPr/>
        </p:nvSpPr>
        <p:spPr bwMode="auto">
          <a:xfrm>
            <a:off x="470375" y="2997201"/>
            <a:ext cx="3405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t>file-organization module</a:t>
            </a:r>
          </a:p>
        </p:txBody>
      </p:sp>
      <p:sp>
        <p:nvSpPr>
          <p:cNvPr id="180231" name="Text Box 7"/>
          <p:cNvSpPr txBox="1">
            <a:spLocks noChangeArrowheads="1"/>
          </p:cNvSpPr>
          <p:nvPr/>
        </p:nvSpPr>
        <p:spPr bwMode="auto">
          <a:xfrm>
            <a:off x="1030531" y="4005264"/>
            <a:ext cx="23038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t>basic file system</a:t>
            </a:r>
          </a:p>
        </p:txBody>
      </p:sp>
      <p:sp>
        <p:nvSpPr>
          <p:cNvPr id="180232" name="Text Box 8"/>
          <p:cNvSpPr txBox="1">
            <a:spLocks noChangeArrowheads="1"/>
          </p:cNvSpPr>
          <p:nvPr/>
        </p:nvSpPr>
        <p:spPr bwMode="auto">
          <a:xfrm>
            <a:off x="1396869" y="5084764"/>
            <a:ext cx="16394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t>I/O control</a:t>
            </a:r>
          </a:p>
        </p:txBody>
      </p:sp>
      <p:sp>
        <p:nvSpPr>
          <p:cNvPr id="180233" name="Text Box 9"/>
          <p:cNvSpPr txBox="1">
            <a:spLocks noChangeArrowheads="1"/>
          </p:cNvSpPr>
          <p:nvPr/>
        </p:nvSpPr>
        <p:spPr bwMode="auto">
          <a:xfrm>
            <a:off x="1621230" y="6237289"/>
            <a:ext cx="1124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t>devices</a:t>
            </a:r>
          </a:p>
        </p:txBody>
      </p:sp>
      <p:sp>
        <p:nvSpPr>
          <p:cNvPr id="180234" name="AutoShape 10"/>
          <p:cNvSpPr>
            <a:spLocks noChangeArrowheads="1"/>
          </p:cNvSpPr>
          <p:nvPr/>
        </p:nvSpPr>
        <p:spPr bwMode="auto">
          <a:xfrm>
            <a:off x="2084023" y="1341438"/>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5" name="AutoShape 11"/>
          <p:cNvSpPr>
            <a:spLocks noChangeArrowheads="1"/>
          </p:cNvSpPr>
          <p:nvPr/>
        </p:nvSpPr>
        <p:spPr bwMode="auto">
          <a:xfrm>
            <a:off x="2084023" y="2420938"/>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6" name="AutoShape 12"/>
          <p:cNvSpPr>
            <a:spLocks noChangeArrowheads="1"/>
          </p:cNvSpPr>
          <p:nvPr/>
        </p:nvSpPr>
        <p:spPr bwMode="auto">
          <a:xfrm>
            <a:off x="2084023" y="3429000"/>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7" name="AutoShape 13"/>
          <p:cNvSpPr>
            <a:spLocks noChangeArrowheads="1"/>
          </p:cNvSpPr>
          <p:nvPr/>
        </p:nvSpPr>
        <p:spPr bwMode="auto">
          <a:xfrm>
            <a:off x="2084023" y="4510088"/>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8" name="AutoShape 14"/>
          <p:cNvSpPr>
            <a:spLocks noChangeArrowheads="1"/>
          </p:cNvSpPr>
          <p:nvPr/>
        </p:nvSpPr>
        <p:spPr bwMode="auto">
          <a:xfrm>
            <a:off x="2084023" y="5589588"/>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9" name="AutoShape 15"/>
          <p:cNvSpPr>
            <a:spLocks noChangeArrowheads="1"/>
          </p:cNvSpPr>
          <p:nvPr/>
        </p:nvSpPr>
        <p:spPr bwMode="auto">
          <a:xfrm>
            <a:off x="4205633" y="5454225"/>
            <a:ext cx="7740000" cy="1224000"/>
          </a:xfrm>
          <a:prstGeom prst="wedgeRectCallout">
            <a:avLst>
              <a:gd name="adj1" fmla="val -54100"/>
              <a:gd name="adj2" fmla="val -45142"/>
            </a:avLst>
          </a:prstGeom>
          <a:solidFill>
            <a:schemeClr val="bg1">
              <a:lumMod val="75000"/>
            </a:schemeClr>
          </a:solidFill>
          <a:ln w="9525">
            <a:solidFill>
              <a:schemeClr val="tx1"/>
            </a:solidFill>
            <a:miter lim="800000"/>
            <a:headEnd/>
            <a:tailEnd/>
          </a:ln>
          <a:effectLst/>
        </p:spPr>
        <p:txBody>
          <a:bodyPr anchor="t"/>
          <a:lstStyle/>
          <a:p>
            <a:r>
              <a:rPr lang="en-US" altLang="zh-CN" sz="1800" b="1" dirty="0">
                <a:solidFill>
                  <a:srgbClr val="0000FF"/>
                </a:solidFill>
              </a:rPr>
              <a:t>Device driver and interrupt handlers</a:t>
            </a:r>
            <a:r>
              <a:rPr lang="en-US" altLang="zh-CN" sz="1800" dirty="0"/>
              <a:t>.</a:t>
            </a:r>
          </a:p>
          <a:p>
            <a:r>
              <a:rPr lang="en-US" altLang="zh-CN" sz="1800" dirty="0"/>
              <a:t>Transfer information between the main memory and the disk system.</a:t>
            </a:r>
          </a:p>
          <a:p>
            <a:r>
              <a:rPr lang="en-US" altLang="en-US" sz="1800" dirty="0"/>
              <a:t>Given “</a:t>
            </a:r>
            <a:r>
              <a:rPr lang="en-US" altLang="ja-JP" sz="1800" dirty="0"/>
              <a:t>read drive1, cylinder 72, track 2, sector 10, into memory location 1060”.</a:t>
            </a:r>
          </a:p>
          <a:p>
            <a:r>
              <a:rPr lang="en-US" altLang="ja-JP" sz="1800" dirty="0"/>
              <a:t>outputs low-level hardware specific commands to hardware controller</a:t>
            </a:r>
            <a:endParaRPr lang="en-US" altLang="zh-CN" sz="1800" dirty="0"/>
          </a:p>
        </p:txBody>
      </p:sp>
      <p:sp>
        <p:nvSpPr>
          <p:cNvPr id="180240" name="AutoShape 16"/>
          <p:cNvSpPr>
            <a:spLocks noChangeArrowheads="1"/>
          </p:cNvSpPr>
          <p:nvPr/>
        </p:nvSpPr>
        <p:spPr bwMode="auto">
          <a:xfrm>
            <a:off x="4205790" y="3825159"/>
            <a:ext cx="7740859" cy="1584061"/>
          </a:xfrm>
          <a:prstGeom prst="wedgeRectCallout">
            <a:avLst>
              <a:gd name="adj1" fmla="val -54131"/>
              <a:gd name="adj2" fmla="val -25621"/>
            </a:avLst>
          </a:prstGeom>
          <a:solidFill>
            <a:schemeClr val="accent1">
              <a:lumMod val="40000"/>
              <a:lumOff val="60000"/>
            </a:schemeClr>
          </a:solidFill>
          <a:ln w="9525">
            <a:solidFill>
              <a:schemeClr val="tx1"/>
            </a:solidFill>
            <a:miter lim="800000"/>
            <a:headEnd/>
            <a:tailEnd/>
          </a:ln>
          <a:effectLst/>
        </p:spPr>
        <p:txBody>
          <a:bodyPr anchor="t"/>
          <a:lstStyle/>
          <a:p>
            <a:r>
              <a:rPr lang="en-US" altLang="zh-CN" sz="2000" dirty="0">
                <a:cs typeface="Times New Roman" panose="02020603050405020304" pitchFamily="18" charset="0"/>
              </a:rPr>
              <a:t>Issue generic commands to the appropriate device driver to read and write physical blocks on the disk. </a:t>
            </a:r>
            <a:br>
              <a:rPr lang="en-US" altLang="zh-CN" sz="2000" dirty="0">
                <a:cs typeface="Times New Roman" panose="02020603050405020304" pitchFamily="18" charset="0"/>
              </a:rPr>
            </a:br>
            <a:r>
              <a:rPr lang="en-US" altLang="zh-CN" sz="2000" dirty="0">
                <a:cs typeface="Times New Roman" panose="02020603050405020304" pitchFamily="18" charset="0"/>
              </a:rPr>
              <a:t>    e.g. </a:t>
            </a:r>
            <a:r>
              <a:rPr lang="en-US" altLang="ja-JP" sz="2000" dirty="0">
                <a:cs typeface="Times New Roman" panose="02020603050405020304" pitchFamily="18" charset="0"/>
              </a:rPr>
              <a:t>translates “retrieve block 123” </a:t>
            </a:r>
            <a:r>
              <a:rPr lang="ja-JP" altLang="en-US" sz="2000" dirty="0">
                <a:cs typeface="Times New Roman" panose="02020603050405020304" pitchFamily="18" charset="0"/>
              </a:rPr>
              <a:t> </a:t>
            </a:r>
            <a:r>
              <a:rPr lang="en-US" altLang="ja-JP" sz="2000" dirty="0">
                <a:cs typeface="Times New Roman" panose="02020603050405020304" pitchFamily="18" charset="0"/>
              </a:rPr>
              <a:t>to device driver.</a:t>
            </a:r>
            <a:endParaRPr lang="en-US" altLang="zh-CN" sz="2000" dirty="0">
              <a:cs typeface="Times New Roman" panose="02020603050405020304" pitchFamily="18" charset="0"/>
            </a:endParaRPr>
          </a:p>
          <a:p>
            <a:r>
              <a:rPr lang="en-US" altLang="en-US" sz="2000" dirty="0">
                <a:cs typeface="Times New Roman" panose="02020603050405020304" pitchFamily="18" charset="0"/>
              </a:rPr>
              <a:t>manages memory buffers and caches (allocation, freeing, replacement). e.g. </a:t>
            </a:r>
            <a:r>
              <a:rPr lang="en-US" altLang="zh-CN" sz="2000" dirty="0">
                <a:cs typeface="Times New Roman" panose="02020603050405020304" pitchFamily="18" charset="0"/>
              </a:rPr>
              <a:t>I/O buffer, disk cache for directory / data.</a:t>
            </a:r>
          </a:p>
        </p:txBody>
      </p:sp>
      <p:sp>
        <p:nvSpPr>
          <p:cNvPr id="180241" name="AutoShape 17"/>
          <p:cNvSpPr>
            <a:spLocks noChangeArrowheads="1"/>
          </p:cNvSpPr>
          <p:nvPr/>
        </p:nvSpPr>
        <p:spPr bwMode="auto">
          <a:xfrm>
            <a:off x="4205790" y="2753925"/>
            <a:ext cx="7740860" cy="1008000"/>
          </a:xfrm>
          <a:prstGeom prst="wedgeRectCallout">
            <a:avLst>
              <a:gd name="adj1" fmla="val -54175"/>
              <a:gd name="adj2" fmla="val -6547"/>
            </a:avLst>
          </a:prstGeom>
          <a:solidFill>
            <a:schemeClr val="accent1">
              <a:lumMod val="20000"/>
              <a:lumOff val="80000"/>
            </a:schemeClr>
          </a:solidFill>
          <a:ln w="9525">
            <a:solidFill>
              <a:schemeClr val="tx1"/>
            </a:solidFill>
            <a:miter lim="800000"/>
            <a:headEnd/>
            <a:tailEnd/>
          </a:ln>
          <a:effectLst/>
        </p:spPr>
        <p:txBody>
          <a:bodyPr anchor="t"/>
          <a:lstStyle/>
          <a:p>
            <a:r>
              <a:rPr lang="en-US" altLang="en-US" sz="2000" dirty="0"/>
              <a:t>understands files, logical address, and physical blocks</a:t>
            </a:r>
          </a:p>
          <a:p>
            <a:r>
              <a:rPr lang="en-US" altLang="zh-CN" sz="2000" dirty="0"/>
              <a:t>Translate logical block addresses to physical block addresses.</a:t>
            </a:r>
          </a:p>
          <a:p>
            <a:r>
              <a:rPr lang="en-US" altLang="zh-CN" sz="2000" dirty="0"/>
              <a:t>Free-space manager. </a:t>
            </a:r>
            <a:r>
              <a:rPr lang="en-US" altLang="en-US" sz="2000" dirty="0"/>
              <a:t>disk allocation.</a:t>
            </a:r>
            <a:endParaRPr lang="en-US" altLang="zh-CN" sz="2000" dirty="0"/>
          </a:p>
        </p:txBody>
      </p:sp>
      <p:sp>
        <p:nvSpPr>
          <p:cNvPr id="180242" name="AutoShape 18"/>
          <p:cNvSpPr>
            <a:spLocks noChangeArrowheads="1"/>
          </p:cNvSpPr>
          <p:nvPr/>
        </p:nvSpPr>
        <p:spPr bwMode="auto">
          <a:xfrm>
            <a:off x="4205790" y="1403775"/>
            <a:ext cx="7740860" cy="1296000"/>
          </a:xfrm>
          <a:prstGeom prst="wedgeRectCallout">
            <a:avLst>
              <a:gd name="adj1" fmla="val -54303"/>
              <a:gd name="adj2" fmla="val 11279"/>
            </a:avLst>
          </a:prstGeom>
          <a:solidFill>
            <a:srgbClr val="FFFF00"/>
          </a:solidFill>
          <a:ln w="9525">
            <a:solidFill>
              <a:schemeClr val="tx1"/>
            </a:solidFill>
            <a:miter lim="800000"/>
            <a:headEnd/>
            <a:tailEnd/>
          </a:ln>
          <a:effectLst/>
        </p:spPr>
        <p:txBody>
          <a:bodyPr/>
          <a:lstStyle/>
          <a:p>
            <a:r>
              <a:rPr lang="en-US" altLang="zh-CN" sz="2000" dirty="0"/>
              <a:t>Manages metadata information,</a:t>
            </a:r>
          </a:p>
          <a:p>
            <a:r>
              <a:rPr lang="en-US" altLang="zh-CN" sz="2000" dirty="0"/>
              <a:t>Manages the directory structure,</a:t>
            </a:r>
          </a:p>
          <a:p>
            <a:r>
              <a:rPr lang="en-US" altLang="zh-CN" sz="2000" dirty="0"/>
              <a:t>Maintains file structure via FCB.</a:t>
            </a:r>
          </a:p>
          <a:p>
            <a:r>
              <a:rPr lang="en-US" altLang="zh-CN" sz="2000" dirty="0"/>
              <a:t>Responsible for protection and security.</a:t>
            </a:r>
          </a:p>
        </p:txBody>
      </p:sp>
      <p:sp>
        <p:nvSpPr>
          <p:cNvPr id="180243" name="AutoShape 19"/>
          <p:cNvSpPr>
            <a:spLocks noChangeArrowheads="1"/>
          </p:cNvSpPr>
          <p:nvPr/>
        </p:nvSpPr>
        <p:spPr bwMode="auto">
          <a:xfrm>
            <a:off x="4205790" y="908720"/>
            <a:ext cx="7740860" cy="431800"/>
          </a:xfrm>
          <a:prstGeom prst="wedgeRectCallout">
            <a:avLst>
              <a:gd name="adj1" fmla="val -56640"/>
              <a:gd name="adj2" fmla="val 9328"/>
            </a:avLst>
          </a:prstGeom>
          <a:solidFill>
            <a:srgbClr val="FFCC66"/>
          </a:solidFill>
          <a:ln w="9525">
            <a:solidFill>
              <a:schemeClr val="tx1"/>
            </a:solidFill>
            <a:miter lim="800000"/>
            <a:headEnd/>
            <a:tailEnd/>
          </a:ln>
          <a:effectLst/>
        </p:spPr>
        <p:txBody>
          <a:bodyPr/>
          <a:lstStyle/>
          <a:p>
            <a:r>
              <a:rPr kumimoji="0" lang="en-US" altLang="zh-CN" sz="2000" dirty="0"/>
              <a:t>System calls for file operations</a:t>
            </a:r>
            <a:endParaRPr lang="en-US" altLang="zh-CN" sz="2000" dirty="0"/>
          </a:p>
        </p:txBody>
      </p:sp>
      <p:sp>
        <p:nvSpPr>
          <p:cNvPr id="2" name="圆角矩形 1"/>
          <p:cNvSpPr/>
          <p:nvPr/>
        </p:nvSpPr>
        <p:spPr bwMode="auto">
          <a:xfrm>
            <a:off x="10441234" y="108000"/>
            <a:ext cx="1512000" cy="720080"/>
          </a:xfrm>
          <a:prstGeom prst="roundRect">
            <a:avLst>
              <a:gd name="adj" fmla="val 6331"/>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2000" b="1" dirty="0">
                <a:latin typeface="楷体" panose="02010609060101010101" pitchFamily="49" charset="-122"/>
                <a:ea typeface="楷体" panose="02010609060101010101" pitchFamily="49" charset="-122"/>
              </a:rPr>
              <a:t>功能清晰</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责任明确</a:t>
            </a:r>
          </a:p>
        </p:txBody>
      </p:sp>
      <p:pic>
        <p:nvPicPr>
          <p:cNvPr id="6" name="图片 5">
            <a:extLst>
              <a:ext uri="{FF2B5EF4-FFF2-40B4-BE49-F238E27FC236}">
                <a16:creationId xmlns:a16="http://schemas.microsoft.com/office/drawing/2014/main" id="{AB637BD1-7113-C32F-1476-B04133E9004D}"/>
              </a:ext>
            </a:extLst>
          </p:cNvPr>
          <p:cNvPicPr>
            <a:picLocks noChangeAspect="1"/>
          </p:cNvPicPr>
          <p:nvPr/>
        </p:nvPicPr>
        <p:blipFill>
          <a:blip r:embed="rId3"/>
          <a:stretch>
            <a:fillRect/>
          </a:stretch>
        </p:blipFill>
        <p:spPr>
          <a:xfrm>
            <a:off x="8391255" y="1430630"/>
            <a:ext cx="3542275" cy="828000"/>
          </a:xfrm>
          <a:prstGeom prst="rect">
            <a:avLst/>
          </a:prstGeom>
        </p:spPr>
      </p:pic>
      <p:cxnSp>
        <p:nvCxnSpPr>
          <p:cNvPr id="4" name="直接连接符 3">
            <a:extLst>
              <a:ext uri="{FF2B5EF4-FFF2-40B4-BE49-F238E27FC236}">
                <a16:creationId xmlns:a16="http://schemas.microsoft.com/office/drawing/2014/main" id="{7B190743-C617-49A9-1338-FD9AEFFEB982}"/>
              </a:ext>
            </a:extLst>
          </p:cNvPr>
          <p:cNvCxnSpPr/>
          <p:nvPr/>
        </p:nvCxnSpPr>
        <p:spPr bwMode="auto">
          <a:xfrm>
            <a:off x="8391375" y="1943835"/>
            <a:ext cx="1080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26"/>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80229"/>
                                        </p:tgtEl>
                                        <p:attrNameLst>
                                          <p:attrName>style.visibility</p:attrName>
                                        </p:attrNameLst>
                                      </p:cBhvr>
                                      <p:to>
                                        <p:strVal val="visible"/>
                                      </p:to>
                                    </p:set>
                                    <p:animEffect transition="in" filter="wipe(up)">
                                      <p:cBhvr>
                                        <p:cTn id="10" dur="500"/>
                                        <p:tgtEl>
                                          <p:spTgt spid="180229"/>
                                        </p:tgtEl>
                                      </p:cBhvr>
                                    </p:animEffect>
                                  </p:childTnLst>
                                </p:cTn>
                              </p:par>
                            </p:childTnLst>
                          </p:cTn>
                        </p:par>
                        <p:par>
                          <p:cTn id="11" fill="hold" nodeType="afterGroup">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80230"/>
                                        </p:tgtEl>
                                        <p:attrNameLst>
                                          <p:attrName>style.visibility</p:attrName>
                                        </p:attrNameLst>
                                      </p:cBhvr>
                                      <p:to>
                                        <p:strVal val="visible"/>
                                      </p:to>
                                    </p:set>
                                    <p:animEffect transition="in" filter="wipe(up)">
                                      <p:cBhvr>
                                        <p:cTn id="14" dur="500"/>
                                        <p:tgtEl>
                                          <p:spTgt spid="180230"/>
                                        </p:tgtEl>
                                      </p:cBhvr>
                                    </p:animEffect>
                                  </p:childTnLst>
                                </p:cTn>
                              </p:par>
                            </p:childTnLst>
                          </p:cTn>
                        </p:par>
                        <p:par>
                          <p:cTn id="15" fill="hold" nodeType="afterGroup">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80231"/>
                                        </p:tgtEl>
                                        <p:attrNameLst>
                                          <p:attrName>style.visibility</p:attrName>
                                        </p:attrNameLst>
                                      </p:cBhvr>
                                      <p:to>
                                        <p:strVal val="visible"/>
                                      </p:to>
                                    </p:set>
                                    <p:animEffect transition="in" filter="wipe(up)">
                                      <p:cBhvr>
                                        <p:cTn id="18" dur="500"/>
                                        <p:tgtEl>
                                          <p:spTgt spid="180231"/>
                                        </p:tgtEl>
                                      </p:cBhvr>
                                    </p:animEffect>
                                  </p:childTnLst>
                                </p:cTn>
                              </p:par>
                            </p:childTnLst>
                          </p:cTn>
                        </p:par>
                        <p:par>
                          <p:cTn id="19" fill="hold" nodeType="afterGroup">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80232"/>
                                        </p:tgtEl>
                                        <p:attrNameLst>
                                          <p:attrName>style.visibility</p:attrName>
                                        </p:attrNameLst>
                                      </p:cBhvr>
                                      <p:to>
                                        <p:strVal val="visible"/>
                                      </p:to>
                                    </p:set>
                                    <p:animEffect transition="in" filter="wipe(up)">
                                      <p:cBhvr>
                                        <p:cTn id="22" dur="500"/>
                                        <p:tgtEl>
                                          <p:spTgt spid="1802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0239"/>
                                        </p:tgtEl>
                                        <p:attrNameLst>
                                          <p:attrName>style.visibility</p:attrName>
                                        </p:attrNameLst>
                                      </p:cBhvr>
                                      <p:to>
                                        <p:strVal val="visible"/>
                                      </p:to>
                                    </p:set>
                                    <p:animEffect transition="in" filter="wipe(left)">
                                      <p:cBhvr>
                                        <p:cTn id="27" dur="500"/>
                                        <p:tgtEl>
                                          <p:spTgt spid="1802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0240"/>
                                        </p:tgtEl>
                                        <p:attrNameLst>
                                          <p:attrName>style.visibility</p:attrName>
                                        </p:attrNameLst>
                                      </p:cBhvr>
                                      <p:to>
                                        <p:strVal val="visible"/>
                                      </p:to>
                                    </p:set>
                                    <p:animEffect transition="in" filter="wipe(left)">
                                      <p:cBhvr>
                                        <p:cTn id="32" dur="500"/>
                                        <p:tgtEl>
                                          <p:spTgt spid="1802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0241"/>
                                        </p:tgtEl>
                                        <p:attrNameLst>
                                          <p:attrName>style.visibility</p:attrName>
                                        </p:attrNameLst>
                                      </p:cBhvr>
                                      <p:to>
                                        <p:strVal val="visible"/>
                                      </p:to>
                                    </p:set>
                                    <p:animEffect transition="in" filter="wipe(left)">
                                      <p:cBhvr>
                                        <p:cTn id="37" dur="500"/>
                                        <p:tgtEl>
                                          <p:spTgt spid="1802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80242"/>
                                        </p:tgtEl>
                                        <p:attrNameLst>
                                          <p:attrName>style.visibility</p:attrName>
                                        </p:attrNameLst>
                                      </p:cBhvr>
                                      <p:to>
                                        <p:strVal val="visible"/>
                                      </p:to>
                                    </p:set>
                                    <p:animEffect transition="in" filter="wipe(left)">
                                      <p:cBhvr>
                                        <p:cTn id="42" dur="500"/>
                                        <p:tgtEl>
                                          <p:spTgt spid="18024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0228"/>
                                        </p:tgtEl>
                                        <p:attrNameLst>
                                          <p:attrName>style.visibility</p:attrName>
                                        </p:attrNameLst>
                                      </p:cBhvr>
                                      <p:to>
                                        <p:strVal val="visible"/>
                                      </p:to>
                                    </p:set>
                                    <p:animEffect transition="in" filter="wipe(left)">
                                      <p:cBhvr>
                                        <p:cTn id="47" dur="500"/>
                                        <p:tgtEl>
                                          <p:spTgt spid="180228"/>
                                        </p:tgtEl>
                                      </p:cBhvr>
                                    </p:animEffect>
                                  </p:childTnLst>
                                </p:cTn>
                              </p:par>
                            </p:childTnLst>
                          </p:cTn>
                        </p:par>
                        <p:par>
                          <p:cTn id="48" fill="hold" nodeType="afterGroup">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180233"/>
                                        </p:tgtEl>
                                        <p:attrNameLst>
                                          <p:attrName>style.visibility</p:attrName>
                                        </p:attrNameLst>
                                      </p:cBhvr>
                                      <p:to>
                                        <p:strVal val="visible"/>
                                      </p:to>
                                    </p:set>
                                    <p:animEffect transition="in" filter="wipe(up)">
                                      <p:cBhvr>
                                        <p:cTn id="51" dur="500"/>
                                        <p:tgtEl>
                                          <p:spTgt spid="180233"/>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80243"/>
                                        </p:tgtEl>
                                        <p:attrNameLst>
                                          <p:attrName>style.visibility</p:attrName>
                                        </p:attrNameLst>
                                      </p:cBhvr>
                                      <p:to>
                                        <p:strVal val="visible"/>
                                      </p:to>
                                    </p:set>
                                    <p:animEffect transition="in" filter="wipe(left)">
                                      <p:cBhvr>
                                        <p:cTn id="56" dur="500"/>
                                        <p:tgtEl>
                                          <p:spTgt spid="18024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80234"/>
                                        </p:tgtEl>
                                        <p:attrNameLst>
                                          <p:attrName>style.visibility</p:attrName>
                                        </p:attrNameLst>
                                      </p:cBhvr>
                                      <p:to>
                                        <p:strVal val="visible"/>
                                      </p:to>
                                    </p:set>
                                    <p:animEffect transition="in" filter="wipe(up)">
                                      <p:cBhvr>
                                        <p:cTn id="61" dur="500"/>
                                        <p:tgtEl>
                                          <p:spTgt spid="1802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left)">
                                      <p:cBhvr>
                                        <p:cTn id="66" dur="500"/>
                                        <p:tgtEl>
                                          <p:spTgt spid="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left)">
                                      <p:cBhvr>
                                        <p:cTn id="71" dur="500"/>
                                        <p:tgtEl>
                                          <p:spTgt spid="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180235"/>
                                        </p:tgtEl>
                                        <p:attrNameLst>
                                          <p:attrName>style.visibility</p:attrName>
                                        </p:attrNameLst>
                                      </p:cBhvr>
                                      <p:to>
                                        <p:strVal val="visible"/>
                                      </p:to>
                                    </p:set>
                                    <p:animEffect transition="in" filter="wipe(up)">
                                      <p:cBhvr>
                                        <p:cTn id="76" dur="500"/>
                                        <p:tgtEl>
                                          <p:spTgt spid="18023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grpId="0" nodeType="clickEffect">
                                  <p:stCondLst>
                                    <p:cond delay="0"/>
                                  </p:stCondLst>
                                  <p:childTnLst>
                                    <p:set>
                                      <p:cBhvr>
                                        <p:cTn id="80" dur="1" fill="hold">
                                          <p:stCondLst>
                                            <p:cond delay="0"/>
                                          </p:stCondLst>
                                        </p:cTn>
                                        <p:tgtEl>
                                          <p:spTgt spid="180236"/>
                                        </p:tgtEl>
                                        <p:attrNameLst>
                                          <p:attrName>style.visibility</p:attrName>
                                        </p:attrNameLst>
                                      </p:cBhvr>
                                      <p:to>
                                        <p:strVal val="visible"/>
                                      </p:to>
                                    </p:set>
                                    <p:animEffect transition="in" filter="wipe(up)">
                                      <p:cBhvr>
                                        <p:cTn id="81" dur="500"/>
                                        <p:tgtEl>
                                          <p:spTgt spid="180236"/>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1" fill="hold" grpId="0" nodeType="clickEffect">
                                  <p:stCondLst>
                                    <p:cond delay="0"/>
                                  </p:stCondLst>
                                  <p:childTnLst>
                                    <p:set>
                                      <p:cBhvr>
                                        <p:cTn id="85" dur="1" fill="hold">
                                          <p:stCondLst>
                                            <p:cond delay="0"/>
                                          </p:stCondLst>
                                        </p:cTn>
                                        <p:tgtEl>
                                          <p:spTgt spid="180237"/>
                                        </p:tgtEl>
                                        <p:attrNameLst>
                                          <p:attrName>style.visibility</p:attrName>
                                        </p:attrNameLst>
                                      </p:cBhvr>
                                      <p:to>
                                        <p:strVal val="visible"/>
                                      </p:to>
                                    </p:set>
                                    <p:animEffect transition="in" filter="wipe(up)">
                                      <p:cBhvr>
                                        <p:cTn id="86" dur="500"/>
                                        <p:tgtEl>
                                          <p:spTgt spid="18023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grpId="0" nodeType="clickEffect">
                                  <p:stCondLst>
                                    <p:cond delay="0"/>
                                  </p:stCondLst>
                                  <p:childTnLst>
                                    <p:set>
                                      <p:cBhvr>
                                        <p:cTn id="90" dur="1" fill="hold">
                                          <p:stCondLst>
                                            <p:cond delay="0"/>
                                          </p:stCondLst>
                                        </p:cTn>
                                        <p:tgtEl>
                                          <p:spTgt spid="180238"/>
                                        </p:tgtEl>
                                        <p:attrNameLst>
                                          <p:attrName>style.visibility</p:attrName>
                                        </p:attrNameLst>
                                      </p:cBhvr>
                                      <p:to>
                                        <p:strVal val="visible"/>
                                      </p:to>
                                    </p:set>
                                    <p:animEffect transition="in" filter="wipe(up)">
                                      <p:cBhvr>
                                        <p:cTn id="91" dur="500"/>
                                        <p:tgtEl>
                                          <p:spTgt spid="180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animBg="1"/>
      <p:bldP spid="180228" grpId="0"/>
      <p:bldP spid="180229" grpId="0"/>
      <p:bldP spid="180230" grpId="0"/>
      <p:bldP spid="180231" grpId="0"/>
      <p:bldP spid="180232" grpId="0"/>
      <p:bldP spid="180233" grpId="0"/>
      <p:bldP spid="180234" grpId="0" animBg="1"/>
      <p:bldP spid="180235" grpId="0" animBg="1"/>
      <p:bldP spid="180236" grpId="0" animBg="1"/>
      <p:bldP spid="180237" grpId="0" animBg="1"/>
      <p:bldP spid="180238" grpId="0" animBg="1"/>
      <p:bldP spid="180239" grpId="0" animBg="1"/>
      <p:bldP spid="180240" grpId="0" animBg="1"/>
      <p:bldP spid="180241" grpId="0" animBg="1"/>
      <p:bldP spid="180242" grpId="0" animBg="1"/>
      <p:bldP spid="18024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02C17-0802-362B-94BA-057FAC1F0986}"/>
              </a:ext>
            </a:extLst>
          </p:cNvPr>
          <p:cNvSpPr>
            <a:spLocks noGrp="1"/>
          </p:cNvSpPr>
          <p:nvPr>
            <p:ph type="title"/>
          </p:nvPr>
        </p:nvSpPr>
        <p:spPr/>
        <p:txBody>
          <a:bodyPr/>
          <a:lstStyle/>
          <a:p>
            <a:r>
              <a:rPr lang="zh-CN" altLang="en-US" dirty="0"/>
              <a:t>文件操作：</a:t>
            </a:r>
            <a:r>
              <a:rPr lang="en-US" altLang="zh-CN" dirty="0"/>
              <a:t>open</a:t>
            </a:r>
            <a:endParaRPr lang="zh-CN" altLang="en-US" dirty="0"/>
          </a:p>
        </p:txBody>
      </p:sp>
      <p:sp>
        <p:nvSpPr>
          <p:cNvPr id="3" name="内容占位符 2">
            <a:extLst>
              <a:ext uri="{FF2B5EF4-FFF2-40B4-BE49-F238E27FC236}">
                <a16:creationId xmlns:a16="http://schemas.microsoft.com/office/drawing/2014/main" id="{7C557149-4513-D704-E5B5-144147004788}"/>
              </a:ext>
            </a:extLst>
          </p:cNvPr>
          <p:cNvSpPr>
            <a:spLocks noGrp="1"/>
          </p:cNvSpPr>
          <p:nvPr>
            <p:ph idx="1"/>
          </p:nvPr>
        </p:nvSpPr>
        <p:spPr/>
        <p:txBody>
          <a:bodyPr/>
          <a:lstStyle/>
          <a:p>
            <a:r>
              <a:rPr lang="zh-CN" altLang="en-US" dirty="0"/>
              <a:t>函数原型：</a:t>
            </a:r>
            <a:endParaRPr lang="en-US" altLang="zh-CN" dirty="0"/>
          </a:p>
          <a:p>
            <a:pPr lvl="1"/>
            <a:r>
              <a:rPr lang="en-US" altLang="zh-CN" dirty="0"/>
              <a:t>int open(const char *pathname, int flags, </a:t>
            </a:r>
            <a:r>
              <a:rPr lang="en-US" altLang="zh-CN" dirty="0" err="1"/>
              <a:t>mode_t</a:t>
            </a:r>
            <a:r>
              <a:rPr lang="en-US" altLang="zh-CN" dirty="0"/>
              <a:t> mode);</a:t>
            </a:r>
          </a:p>
          <a:p>
            <a:pPr lvl="1"/>
            <a:r>
              <a:rPr lang="en-US" altLang="zh-CN" dirty="0"/>
              <a:t>int open(const char *pathname, int flags);</a:t>
            </a:r>
          </a:p>
          <a:p>
            <a:r>
              <a:rPr lang="zh-CN" altLang="en-US" dirty="0"/>
              <a:t>参数：</a:t>
            </a:r>
            <a:endParaRPr lang="en-US" altLang="zh-CN" dirty="0"/>
          </a:p>
          <a:p>
            <a:pPr lvl="1"/>
            <a:r>
              <a:rPr lang="en-US" altLang="zh-CN" dirty="0"/>
              <a:t>flags</a:t>
            </a:r>
            <a:r>
              <a:rPr lang="zh-CN" altLang="en-US" dirty="0"/>
              <a:t>：访问模式</a:t>
            </a:r>
            <a:endParaRPr lang="en-US" altLang="zh-CN" dirty="0"/>
          </a:p>
          <a:p>
            <a:pPr lvl="2"/>
            <a:r>
              <a:rPr lang="zh-CN" altLang="en-US" dirty="0"/>
              <a:t>必选：</a:t>
            </a:r>
            <a:r>
              <a:rPr lang="en-US" altLang="zh-CN" dirty="0"/>
              <a:t>O_RDONLY / O_WRONLY / O_RDWR</a:t>
            </a:r>
          </a:p>
          <a:p>
            <a:pPr lvl="2"/>
            <a:r>
              <a:rPr lang="zh-CN" altLang="en-US" dirty="0"/>
              <a:t>可选：</a:t>
            </a:r>
            <a:r>
              <a:rPr lang="en-US" altLang="zh-CN" dirty="0"/>
              <a:t>O_APPEND / O_CREAT</a:t>
            </a:r>
          </a:p>
          <a:p>
            <a:pPr lvl="1"/>
            <a:r>
              <a:rPr lang="zh-CN" altLang="en-US" dirty="0"/>
              <a:t>返回值：</a:t>
            </a:r>
            <a:endParaRPr lang="en-US" altLang="zh-CN" dirty="0"/>
          </a:p>
          <a:p>
            <a:pPr lvl="2"/>
            <a:r>
              <a:rPr lang="zh-CN" altLang="en-US" dirty="0"/>
              <a:t>成功：非负整数（索引值），</a:t>
            </a:r>
            <a:r>
              <a:rPr lang="en-US" altLang="zh-CN" dirty="0"/>
              <a:t>0~OPEN_MAX</a:t>
            </a:r>
            <a:r>
              <a:rPr lang="zh-CN" altLang="en-US" dirty="0"/>
              <a:t>（</a:t>
            </a:r>
            <a:r>
              <a:rPr lang="en-US" altLang="zh-CN" dirty="0" err="1"/>
              <a:t>limit.h</a:t>
            </a:r>
            <a:r>
              <a:rPr lang="zh-CN" altLang="en-US" dirty="0"/>
              <a:t>）</a:t>
            </a:r>
            <a:br>
              <a:rPr lang="en-US" altLang="zh-CN" dirty="0"/>
            </a:br>
            <a:r>
              <a:rPr lang="zh-CN" altLang="en-US" dirty="0"/>
              <a:t>指向进程打开文件表该文件对应的</a:t>
            </a:r>
            <a:r>
              <a:rPr lang="en-US" altLang="zh-CN" dirty="0"/>
              <a:t>item entry</a:t>
            </a:r>
          </a:p>
          <a:p>
            <a:pPr lvl="2"/>
            <a:r>
              <a:rPr lang="zh-CN" altLang="en-US" dirty="0"/>
              <a:t>失败：</a:t>
            </a:r>
            <a:r>
              <a:rPr lang="en-US" altLang="zh-CN" dirty="0"/>
              <a:t>-1</a:t>
            </a:r>
            <a:endParaRPr lang="zh-CN" altLang="en-US" dirty="0"/>
          </a:p>
        </p:txBody>
      </p:sp>
      <p:sp>
        <p:nvSpPr>
          <p:cNvPr id="5" name="灯片编号占位符 4">
            <a:extLst>
              <a:ext uri="{FF2B5EF4-FFF2-40B4-BE49-F238E27FC236}">
                <a16:creationId xmlns:a16="http://schemas.microsoft.com/office/drawing/2014/main" id="{3B1E6B5B-E4A4-9CB6-B621-2CCA5D9C59B4}"/>
              </a:ext>
            </a:extLst>
          </p:cNvPr>
          <p:cNvSpPr>
            <a:spLocks noGrp="1"/>
          </p:cNvSpPr>
          <p:nvPr>
            <p:ph type="sldNum" sz="quarter" idx="10"/>
          </p:nvPr>
        </p:nvSpPr>
        <p:spPr/>
        <p:txBody>
          <a:bodyPr/>
          <a:lstStyle/>
          <a:p>
            <a:fld id="{8CDF8177-B492-4B3A-BE83-F6A6FE842A03}" type="slidenum">
              <a:rPr lang="en-US" altLang="zh-CN" smtClean="0"/>
              <a:pPr/>
              <a:t>60</a:t>
            </a:fld>
            <a:endParaRPr lang="en-US" altLang="zh-CN"/>
          </a:p>
        </p:txBody>
      </p:sp>
    </p:spTree>
    <p:extLst>
      <p:ext uri="{BB962C8B-B14F-4D97-AF65-F5344CB8AC3E}">
        <p14:creationId xmlns:p14="http://schemas.microsoft.com/office/powerpoint/2010/main" val="35389224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B0F91-FE4E-4557-8D09-486C5F983DDD}"/>
              </a:ext>
            </a:extLst>
          </p:cNvPr>
          <p:cNvSpPr>
            <a:spLocks noGrp="1"/>
          </p:cNvSpPr>
          <p:nvPr>
            <p:ph type="title"/>
          </p:nvPr>
        </p:nvSpPr>
        <p:spPr/>
        <p:txBody>
          <a:bodyPr/>
          <a:lstStyle/>
          <a:p>
            <a:r>
              <a:rPr lang="zh-CN" altLang="en-US" dirty="0"/>
              <a:t>文件操作：</a:t>
            </a:r>
            <a:r>
              <a:rPr lang="en-US" altLang="zh-CN" dirty="0"/>
              <a:t>open</a:t>
            </a:r>
            <a:endParaRPr lang="zh-CN" altLang="en-US" dirty="0"/>
          </a:p>
        </p:txBody>
      </p:sp>
      <p:sp>
        <p:nvSpPr>
          <p:cNvPr id="3" name="内容占位符 2">
            <a:extLst>
              <a:ext uri="{FF2B5EF4-FFF2-40B4-BE49-F238E27FC236}">
                <a16:creationId xmlns:a16="http://schemas.microsoft.com/office/drawing/2014/main" id="{26BD743D-5EE1-574A-AD10-FFAB61CE88C6}"/>
              </a:ext>
            </a:extLst>
          </p:cNvPr>
          <p:cNvSpPr>
            <a:spLocks noGrp="1"/>
          </p:cNvSpPr>
          <p:nvPr>
            <p:ph idx="1"/>
          </p:nvPr>
        </p:nvSpPr>
        <p:spPr/>
        <p:txBody>
          <a:bodyPr/>
          <a:lstStyle/>
          <a:p>
            <a:r>
              <a:rPr lang="en-US" altLang="zh-CN" dirty="0"/>
              <a:t>Open(“/home/temp.txt”, O_RDWR)</a:t>
            </a:r>
            <a:endParaRPr lang="zh-CN" altLang="en-US" dirty="0"/>
          </a:p>
        </p:txBody>
      </p:sp>
      <p:sp>
        <p:nvSpPr>
          <p:cNvPr id="5" name="灯片编号占位符 4">
            <a:extLst>
              <a:ext uri="{FF2B5EF4-FFF2-40B4-BE49-F238E27FC236}">
                <a16:creationId xmlns:a16="http://schemas.microsoft.com/office/drawing/2014/main" id="{0BE2DFB2-6B0E-EA65-6A8D-5E5208891F4F}"/>
              </a:ext>
            </a:extLst>
          </p:cNvPr>
          <p:cNvSpPr>
            <a:spLocks noGrp="1"/>
          </p:cNvSpPr>
          <p:nvPr>
            <p:ph type="sldNum" sz="quarter" idx="10"/>
          </p:nvPr>
        </p:nvSpPr>
        <p:spPr/>
        <p:txBody>
          <a:bodyPr/>
          <a:lstStyle/>
          <a:p>
            <a:fld id="{8CDF8177-B492-4B3A-BE83-F6A6FE842A03}" type="slidenum">
              <a:rPr lang="en-US" altLang="zh-CN" smtClean="0"/>
              <a:pPr/>
              <a:t>61</a:t>
            </a:fld>
            <a:endParaRPr lang="en-US" altLang="zh-CN"/>
          </a:p>
        </p:txBody>
      </p:sp>
      <p:pic>
        <p:nvPicPr>
          <p:cNvPr id="11" name="内容占位符 10">
            <a:extLst>
              <a:ext uri="{FF2B5EF4-FFF2-40B4-BE49-F238E27FC236}">
                <a16:creationId xmlns:a16="http://schemas.microsoft.com/office/drawing/2014/main" id="{62D72681-43F2-FBD0-A673-351DC9436ABA}"/>
              </a:ext>
            </a:extLst>
          </p:cNvPr>
          <p:cNvPicPr>
            <a:picLocks noGrp="1" noChangeAspect="1"/>
          </p:cNvPicPr>
          <p:nvPr>
            <p:ph idx="4294967295"/>
          </p:nvPr>
        </p:nvPicPr>
        <p:blipFill>
          <a:blip r:embed="rId3"/>
          <a:stretch>
            <a:fillRect/>
          </a:stretch>
        </p:blipFill>
        <p:spPr>
          <a:xfrm>
            <a:off x="695400" y="1808820"/>
            <a:ext cx="6267515" cy="2683612"/>
          </a:xfrm>
        </p:spPr>
      </p:pic>
      <p:sp>
        <p:nvSpPr>
          <p:cNvPr id="8" name="文本框 7">
            <a:extLst>
              <a:ext uri="{FF2B5EF4-FFF2-40B4-BE49-F238E27FC236}">
                <a16:creationId xmlns:a16="http://schemas.microsoft.com/office/drawing/2014/main" id="{6F164863-F050-691D-2EE0-3B446107D417}"/>
              </a:ext>
            </a:extLst>
          </p:cNvPr>
          <p:cNvSpPr txBox="1"/>
          <p:nvPr/>
        </p:nvSpPr>
        <p:spPr>
          <a:xfrm>
            <a:off x="360000" y="5274205"/>
            <a:ext cx="8425705" cy="1200329"/>
          </a:xfrm>
          <a:prstGeom prst="rect">
            <a:avLst/>
          </a:prstGeom>
          <a:noFill/>
        </p:spPr>
        <p:txBody>
          <a:bodyPr wrap="none" rtlCol="0">
            <a:spAutoFit/>
          </a:bodyPr>
          <a:lstStyle/>
          <a:p>
            <a:r>
              <a:rPr lang="zh-CN" altLang="en-US" b="1" dirty="0">
                <a:ea typeface="楷体" panose="02010609060101010101" pitchFamily="49" charset="-122"/>
                <a:cs typeface="Times New Roman" panose="02020603050405020304" pitchFamily="18" charset="0"/>
              </a:rPr>
              <a:t>根目录“</a:t>
            </a:r>
            <a:r>
              <a:rPr lang="en-US" altLang="zh-CN" b="1" dirty="0">
                <a:ea typeface="楷体" panose="02010609060101010101" pitchFamily="49" charset="-122"/>
                <a:cs typeface="Times New Roman" panose="02020603050405020304" pitchFamily="18" charset="0"/>
              </a:rPr>
              <a:t>/</a:t>
            </a:r>
            <a:r>
              <a:rPr lang="zh-CN" altLang="en-US" b="1" dirty="0">
                <a:ea typeface="楷体" panose="02010609060101010101" pitchFamily="49" charset="-122"/>
                <a:cs typeface="Times New Roman" panose="02020603050405020304" pitchFamily="18" charset="0"/>
              </a:rPr>
              <a:t>”的</a:t>
            </a:r>
            <a:r>
              <a:rPr lang="en-US" altLang="zh-CN" b="1" dirty="0">
                <a:ea typeface="楷体" panose="02010609060101010101" pitchFamily="49" charset="-122"/>
                <a:cs typeface="Times New Roman" panose="02020603050405020304" pitchFamily="18" charset="0"/>
              </a:rPr>
              <a:t>inode</a:t>
            </a:r>
            <a:r>
              <a:rPr lang="zh-CN" altLang="en-US" b="1" dirty="0">
                <a:ea typeface="楷体" panose="02010609060101010101" pitchFamily="49" charset="-122"/>
                <a:cs typeface="Times New Roman" panose="02020603050405020304" pitchFamily="18" charset="0"/>
              </a:rPr>
              <a:t>编号在文件系统中时固定的，其值为</a:t>
            </a:r>
            <a:r>
              <a:rPr lang="en-US" altLang="zh-CN" b="1" dirty="0">
                <a:ea typeface="楷体" panose="02010609060101010101" pitchFamily="49" charset="-122"/>
                <a:cs typeface="Times New Roman" panose="02020603050405020304" pitchFamily="18" charset="0"/>
              </a:rPr>
              <a:t>2</a:t>
            </a:r>
            <a:r>
              <a:rPr lang="zh-CN" altLang="en-US" b="1" dirty="0">
                <a:ea typeface="楷体" panose="02010609060101010101" pitchFamily="49" charset="-122"/>
                <a:cs typeface="Times New Roman" panose="02020603050405020304" pitchFamily="18" charset="0"/>
              </a:rPr>
              <a:t>。</a:t>
            </a:r>
            <a:endParaRPr lang="en-US" altLang="zh-CN" b="1" dirty="0">
              <a:ea typeface="楷体" panose="02010609060101010101" pitchFamily="49" charset="-122"/>
              <a:cs typeface="Times New Roman" panose="02020603050405020304" pitchFamily="18" charset="0"/>
            </a:endParaRPr>
          </a:p>
          <a:p>
            <a:r>
              <a:rPr lang="zh-CN" altLang="en-US" b="1" dirty="0">
                <a:ea typeface="楷体" panose="02010609060101010101" pitchFamily="49" charset="-122"/>
                <a:cs typeface="Times New Roman" panose="02020603050405020304" pitchFamily="18" charset="0"/>
              </a:rPr>
              <a:t>对每级目录，至少进行</a:t>
            </a:r>
            <a:r>
              <a:rPr lang="en-US" altLang="zh-CN" b="1" dirty="0">
                <a:ea typeface="楷体" panose="02010609060101010101" pitchFamily="49" charset="-122"/>
                <a:cs typeface="Times New Roman" panose="02020603050405020304" pitchFamily="18" charset="0"/>
              </a:rPr>
              <a:t>2</a:t>
            </a:r>
            <a:r>
              <a:rPr lang="zh-CN" altLang="en-US" b="1" dirty="0">
                <a:ea typeface="楷体" panose="02010609060101010101" pitchFamily="49" charset="-122"/>
                <a:cs typeface="Times New Roman" panose="02020603050405020304" pitchFamily="18" charset="0"/>
              </a:rPr>
              <a:t>次磁盘</a:t>
            </a:r>
            <a:r>
              <a:rPr lang="en-US" altLang="zh-CN" b="1" dirty="0">
                <a:ea typeface="楷体" panose="02010609060101010101" pitchFamily="49" charset="-122"/>
                <a:cs typeface="Times New Roman" panose="02020603050405020304" pitchFamily="18" charset="0"/>
              </a:rPr>
              <a:t>I/O</a:t>
            </a:r>
            <a:r>
              <a:rPr lang="zh-CN" altLang="en-US" b="1" dirty="0">
                <a:ea typeface="楷体" panose="02010609060101010101" pitchFamily="49" charset="-122"/>
                <a:cs typeface="Times New Roman" panose="02020603050405020304" pitchFamily="18" charset="0"/>
              </a:rPr>
              <a:t>：</a:t>
            </a:r>
            <a:endParaRPr lang="en-US" altLang="zh-CN" b="1" dirty="0">
              <a:ea typeface="楷体" panose="02010609060101010101" pitchFamily="49" charset="-122"/>
              <a:cs typeface="Times New Roman" panose="02020603050405020304" pitchFamily="18" charset="0"/>
            </a:endParaRPr>
          </a:p>
          <a:p>
            <a:r>
              <a:rPr lang="zh-CN" altLang="en-US" b="1" dirty="0">
                <a:ea typeface="楷体" panose="02010609060101010101" pitchFamily="49" charset="-122"/>
                <a:cs typeface="Times New Roman" panose="02020603050405020304" pitchFamily="18" charset="0"/>
              </a:rPr>
              <a:t>（</a:t>
            </a:r>
            <a:r>
              <a:rPr lang="en-US" altLang="zh-CN" b="1" dirty="0">
                <a:ea typeface="楷体" panose="02010609060101010101" pitchFamily="49" charset="-122"/>
                <a:cs typeface="Times New Roman" panose="02020603050405020304" pitchFamily="18" charset="0"/>
              </a:rPr>
              <a:t>1</a:t>
            </a:r>
            <a:r>
              <a:rPr lang="zh-CN" altLang="en-US" b="1" dirty="0">
                <a:ea typeface="楷体" panose="02010609060101010101" pitchFamily="49" charset="-122"/>
                <a:cs typeface="Times New Roman" panose="02020603050405020304" pitchFamily="18" charset="0"/>
              </a:rPr>
              <a:t>）读取该级目录的</a:t>
            </a:r>
            <a:r>
              <a:rPr lang="en-US" altLang="zh-CN" b="1" dirty="0">
                <a:ea typeface="楷体" panose="02010609060101010101" pitchFamily="49" charset="-122"/>
                <a:cs typeface="Times New Roman" panose="02020603050405020304" pitchFamily="18" charset="0"/>
              </a:rPr>
              <a:t>inode</a:t>
            </a:r>
            <a:r>
              <a:rPr lang="zh-CN" altLang="en-US" b="1" dirty="0">
                <a:ea typeface="楷体" panose="02010609060101010101" pitchFamily="49" charset="-122"/>
                <a:cs typeface="Times New Roman" panose="02020603050405020304" pitchFamily="18" charset="0"/>
              </a:rPr>
              <a:t>；（</a:t>
            </a:r>
            <a:r>
              <a:rPr lang="en-US" altLang="zh-CN" b="1" dirty="0">
                <a:ea typeface="楷体" panose="02010609060101010101" pitchFamily="49" charset="-122"/>
                <a:cs typeface="Times New Roman" panose="02020603050405020304" pitchFamily="18" charset="0"/>
              </a:rPr>
              <a:t>2</a:t>
            </a:r>
            <a:r>
              <a:rPr lang="zh-CN" altLang="en-US" b="1" dirty="0">
                <a:ea typeface="楷体" panose="02010609060101010101" pitchFamily="49" charset="-122"/>
                <a:cs typeface="Times New Roman" panose="02020603050405020304" pitchFamily="18" charset="0"/>
              </a:rPr>
              <a:t>）读取该</a:t>
            </a:r>
            <a:r>
              <a:rPr lang="en-US" altLang="zh-CN" b="1" dirty="0">
                <a:ea typeface="楷体" panose="02010609060101010101" pitchFamily="49" charset="-122"/>
                <a:cs typeface="Times New Roman" panose="02020603050405020304" pitchFamily="18" charset="0"/>
              </a:rPr>
              <a:t>inode</a:t>
            </a:r>
            <a:r>
              <a:rPr lang="zh-CN" altLang="en-US" b="1" dirty="0">
                <a:ea typeface="楷体" panose="02010609060101010101" pitchFamily="49" charset="-122"/>
                <a:cs typeface="Times New Roman" panose="02020603050405020304" pitchFamily="18" charset="0"/>
              </a:rPr>
              <a:t>映射的数据块</a:t>
            </a:r>
          </a:p>
        </p:txBody>
      </p:sp>
      <p:pic>
        <p:nvPicPr>
          <p:cNvPr id="9" name="图片 8">
            <a:extLst>
              <a:ext uri="{FF2B5EF4-FFF2-40B4-BE49-F238E27FC236}">
                <a16:creationId xmlns:a16="http://schemas.microsoft.com/office/drawing/2014/main" id="{EA12EBE0-BC6F-6F2C-95CD-F85211937C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8126" y="98630"/>
            <a:ext cx="4658909" cy="2915955"/>
          </a:xfrm>
          <a:prstGeom prst="rect">
            <a:avLst/>
          </a:prstGeom>
        </p:spPr>
      </p:pic>
      <p:pic>
        <p:nvPicPr>
          <p:cNvPr id="13" name="图片 12">
            <a:extLst>
              <a:ext uri="{FF2B5EF4-FFF2-40B4-BE49-F238E27FC236}">
                <a16:creationId xmlns:a16="http://schemas.microsoft.com/office/drawing/2014/main" id="{991DBFF1-6093-07F7-CA87-58FC7889FC68}"/>
              </a:ext>
            </a:extLst>
          </p:cNvPr>
          <p:cNvPicPr>
            <a:picLocks noChangeAspect="1"/>
          </p:cNvPicPr>
          <p:nvPr/>
        </p:nvPicPr>
        <p:blipFill>
          <a:blip r:embed="rId5"/>
          <a:stretch>
            <a:fillRect/>
          </a:stretch>
        </p:blipFill>
        <p:spPr>
          <a:xfrm>
            <a:off x="8957373" y="3207167"/>
            <a:ext cx="2715768" cy="1661993"/>
          </a:xfrm>
          <a:prstGeom prst="rect">
            <a:avLst/>
          </a:prstGeom>
        </p:spPr>
      </p:pic>
      <p:pic>
        <p:nvPicPr>
          <p:cNvPr id="17" name="图片 16">
            <a:extLst>
              <a:ext uri="{FF2B5EF4-FFF2-40B4-BE49-F238E27FC236}">
                <a16:creationId xmlns:a16="http://schemas.microsoft.com/office/drawing/2014/main" id="{8FBF72F2-9769-F063-DB57-71CF548F274B}"/>
              </a:ext>
            </a:extLst>
          </p:cNvPr>
          <p:cNvPicPr>
            <a:picLocks noChangeAspect="1"/>
          </p:cNvPicPr>
          <p:nvPr/>
        </p:nvPicPr>
        <p:blipFill>
          <a:blip r:embed="rId6"/>
          <a:stretch>
            <a:fillRect/>
          </a:stretch>
        </p:blipFill>
        <p:spPr>
          <a:xfrm>
            <a:off x="8976320" y="4955331"/>
            <a:ext cx="3015335" cy="1128964"/>
          </a:xfrm>
          <a:prstGeom prst="rect">
            <a:avLst/>
          </a:prstGeom>
        </p:spPr>
      </p:pic>
    </p:spTree>
    <p:extLst>
      <p:ext uri="{BB962C8B-B14F-4D97-AF65-F5344CB8AC3E}">
        <p14:creationId xmlns:p14="http://schemas.microsoft.com/office/powerpoint/2010/main" val="12499526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B0F91-FE4E-4557-8D09-486C5F983DDD}"/>
              </a:ext>
            </a:extLst>
          </p:cNvPr>
          <p:cNvSpPr>
            <a:spLocks noGrp="1"/>
          </p:cNvSpPr>
          <p:nvPr>
            <p:ph type="title"/>
          </p:nvPr>
        </p:nvSpPr>
        <p:spPr/>
        <p:txBody>
          <a:bodyPr/>
          <a:lstStyle/>
          <a:p>
            <a:r>
              <a:rPr lang="zh-CN" altLang="en-US" dirty="0"/>
              <a:t>文件操作：</a:t>
            </a:r>
            <a:r>
              <a:rPr lang="en-US" altLang="zh-CN" dirty="0"/>
              <a:t>read / write</a:t>
            </a:r>
            <a:endParaRPr lang="zh-CN" altLang="en-US" dirty="0"/>
          </a:p>
        </p:txBody>
      </p:sp>
      <p:sp>
        <p:nvSpPr>
          <p:cNvPr id="20" name="内容占位符 19">
            <a:extLst>
              <a:ext uri="{FF2B5EF4-FFF2-40B4-BE49-F238E27FC236}">
                <a16:creationId xmlns:a16="http://schemas.microsoft.com/office/drawing/2014/main" id="{86EAE68F-E2E8-EC39-3674-7C649831F1C5}"/>
              </a:ext>
            </a:extLst>
          </p:cNvPr>
          <p:cNvSpPr>
            <a:spLocks noGrp="1"/>
          </p:cNvSpPr>
          <p:nvPr>
            <p:ph sz="half" idx="1"/>
          </p:nvPr>
        </p:nvSpPr>
        <p:spPr/>
        <p:txBody>
          <a:bodyPr/>
          <a:lstStyle/>
          <a:p>
            <a:r>
              <a:rPr lang="en-US" altLang="zh-CN" dirty="0"/>
              <a:t>Read</a:t>
            </a:r>
          </a:p>
          <a:p>
            <a:pPr lvl="1"/>
            <a:r>
              <a:rPr lang="zh-CN" altLang="en-US" dirty="0"/>
              <a:t>根据</a:t>
            </a:r>
            <a:r>
              <a:rPr lang="en-US" altLang="zh-CN" dirty="0"/>
              <a:t>inode</a:t>
            </a:r>
            <a:r>
              <a:rPr lang="zh-CN" altLang="en-US" dirty="0"/>
              <a:t>提供的信息获取待读取数据块的位置；</a:t>
            </a:r>
            <a:endParaRPr lang="en-US" altLang="zh-CN" dirty="0"/>
          </a:p>
          <a:p>
            <a:pPr lvl="1"/>
            <a:r>
              <a:rPr lang="zh-CN" altLang="en-US" dirty="0"/>
              <a:t>读取数据；</a:t>
            </a:r>
            <a:endParaRPr lang="en-US" altLang="zh-CN" dirty="0"/>
          </a:p>
          <a:p>
            <a:pPr lvl="1"/>
            <a:r>
              <a:rPr lang="zh-CN" altLang="en-US" dirty="0"/>
              <a:t>更新打开文件表中的读写指针</a:t>
            </a:r>
            <a:endParaRPr lang="en-US" altLang="zh-CN" dirty="0"/>
          </a:p>
          <a:p>
            <a:r>
              <a:rPr lang="en-US" altLang="zh-CN" dirty="0"/>
              <a:t>I/O</a:t>
            </a:r>
            <a:r>
              <a:rPr lang="zh-CN" altLang="en-US" dirty="0"/>
              <a:t>次数</a:t>
            </a:r>
            <a:endParaRPr lang="en-US" altLang="zh-CN" dirty="0"/>
          </a:p>
          <a:p>
            <a:pPr lvl="1"/>
            <a:r>
              <a:rPr lang="zh-CN" altLang="en-US" dirty="0"/>
              <a:t>读取文件的数据块</a:t>
            </a:r>
            <a:endParaRPr lang="en-US" altLang="zh-CN" dirty="0"/>
          </a:p>
          <a:p>
            <a:pPr lvl="1"/>
            <a:r>
              <a:rPr lang="zh-CN" altLang="en-US" dirty="0"/>
              <a:t>更新</a:t>
            </a:r>
            <a:r>
              <a:rPr lang="en-US" altLang="zh-CN" dirty="0"/>
              <a:t>inode</a:t>
            </a:r>
            <a:r>
              <a:rPr lang="zh-CN" altLang="en-US" dirty="0"/>
              <a:t>（访问时间）</a:t>
            </a:r>
          </a:p>
        </p:txBody>
      </p:sp>
      <p:sp>
        <p:nvSpPr>
          <p:cNvPr id="21" name="内容占位符 20">
            <a:extLst>
              <a:ext uri="{FF2B5EF4-FFF2-40B4-BE49-F238E27FC236}">
                <a16:creationId xmlns:a16="http://schemas.microsoft.com/office/drawing/2014/main" id="{FA37E7EB-2DDD-4F1C-782E-F105FA9D5500}"/>
              </a:ext>
            </a:extLst>
          </p:cNvPr>
          <p:cNvSpPr>
            <a:spLocks noGrp="1"/>
          </p:cNvSpPr>
          <p:nvPr>
            <p:ph sz="half" idx="2"/>
          </p:nvPr>
        </p:nvSpPr>
        <p:spPr/>
        <p:txBody>
          <a:bodyPr/>
          <a:lstStyle/>
          <a:p>
            <a:r>
              <a:rPr lang="en-US" altLang="zh-CN" dirty="0"/>
              <a:t>Write</a:t>
            </a:r>
          </a:p>
          <a:p>
            <a:pPr lvl="1"/>
            <a:r>
              <a:rPr lang="zh-CN" altLang="en-US" dirty="0"/>
              <a:t>为用户分配新的数据块</a:t>
            </a:r>
            <a:endParaRPr lang="en-US" altLang="zh-CN" dirty="0"/>
          </a:p>
          <a:p>
            <a:pPr lvl="2"/>
            <a:r>
              <a:rPr lang="zh-CN" altLang="en-US" dirty="0"/>
              <a:t>读取数据位图，获取数据块的使用情况</a:t>
            </a:r>
            <a:endParaRPr lang="en-US" altLang="zh-CN" dirty="0"/>
          </a:p>
          <a:p>
            <a:pPr lvl="1"/>
            <a:r>
              <a:rPr lang="zh-CN" altLang="en-US" dirty="0"/>
              <a:t>更新数据位图</a:t>
            </a:r>
            <a:endParaRPr lang="en-US" altLang="zh-CN" dirty="0"/>
          </a:p>
          <a:p>
            <a:pPr lvl="1"/>
            <a:r>
              <a:rPr lang="zh-CN" altLang="en-US" dirty="0"/>
              <a:t>更新文件的</a:t>
            </a:r>
            <a:r>
              <a:rPr lang="en-US" altLang="zh-CN" dirty="0"/>
              <a:t>inode</a:t>
            </a:r>
            <a:r>
              <a:rPr lang="zh-CN" altLang="en-US" dirty="0"/>
              <a:t>（打开文件表中）</a:t>
            </a:r>
            <a:endParaRPr lang="en-US" altLang="zh-CN" dirty="0"/>
          </a:p>
          <a:p>
            <a:pPr lvl="1"/>
            <a:r>
              <a:rPr lang="zh-CN" altLang="en-US" dirty="0"/>
              <a:t>写入用户数据到分配的数据块中</a:t>
            </a:r>
            <a:endParaRPr lang="en-US" altLang="zh-CN" dirty="0"/>
          </a:p>
          <a:p>
            <a:r>
              <a:rPr lang="en-US" altLang="zh-CN" dirty="0"/>
              <a:t>I/O</a:t>
            </a:r>
            <a:r>
              <a:rPr lang="zh-CN" altLang="en-US" dirty="0"/>
              <a:t>次数</a:t>
            </a:r>
            <a:endParaRPr lang="en-US" altLang="zh-CN" dirty="0"/>
          </a:p>
          <a:p>
            <a:pPr lvl="1"/>
            <a:r>
              <a:rPr lang="zh-CN" altLang="en-US" dirty="0"/>
              <a:t>读取数据位图</a:t>
            </a:r>
            <a:endParaRPr lang="en-US" altLang="zh-CN" dirty="0"/>
          </a:p>
          <a:p>
            <a:pPr lvl="1"/>
            <a:r>
              <a:rPr lang="zh-CN" altLang="en-US" dirty="0"/>
              <a:t>更新数据位图</a:t>
            </a:r>
            <a:endParaRPr lang="en-US" altLang="zh-CN" dirty="0"/>
          </a:p>
          <a:p>
            <a:pPr lvl="1"/>
            <a:r>
              <a:rPr lang="zh-CN" altLang="en-US" dirty="0"/>
              <a:t>向数据块中写数据</a:t>
            </a:r>
          </a:p>
          <a:p>
            <a:pPr lvl="1"/>
            <a:r>
              <a:rPr lang="zh-CN" altLang="en-US" dirty="0"/>
              <a:t>更新</a:t>
            </a:r>
            <a:r>
              <a:rPr lang="en-US" altLang="zh-CN" dirty="0"/>
              <a:t>inode</a:t>
            </a:r>
            <a:r>
              <a:rPr lang="zh-CN" altLang="en-US" dirty="0"/>
              <a:t>（数据块的位置、访问时间）</a:t>
            </a:r>
            <a:endParaRPr lang="en-US" altLang="zh-CN" dirty="0"/>
          </a:p>
        </p:txBody>
      </p:sp>
      <p:sp>
        <p:nvSpPr>
          <p:cNvPr id="3" name="灯片编号占位符 4">
            <a:extLst>
              <a:ext uri="{FF2B5EF4-FFF2-40B4-BE49-F238E27FC236}">
                <a16:creationId xmlns:a16="http://schemas.microsoft.com/office/drawing/2014/main" id="{F2BF23D6-E2A4-ABB6-0040-4378C8ECF789}"/>
              </a:ext>
            </a:extLst>
          </p:cNvPr>
          <p:cNvSpPr>
            <a:spLocks noGrp="1"/>
          </p:cNvSpPr>
          <p:nvPr>
            <p:ph type="sldNum" sz="quarter" idx="10"/>
          </p:nvPr>
        </p:nvSpPr>
        <p:spPr>
          <a:xfrm>
            <a:off x="11136560" y="6475763"/>
            <a:ext cx="1016000" cy="328612"/>
          </a:xfrm>
        </p:spPr>
        <p:txBody>
          <a:bodyPr/>
          <a:lstStyle/>
          <a:p>
            <a:fld id="{8CDF8177-B492-4B3A-BE83-F6A6FE842A03}" type="slidenum">
              <a:rPr lang="en-US" altLang="zh-CN" smtClean="0"/>
              <a:pPr/>
              <a:t>62</a:t>
            </a:fld>
            <a:endParaRPr lang="en-US" altLang="zh-CN"/>
          </a:p>
        </p:txBody>
      </p:sp>
    </p:spTree>
    <p:extLst>
      <p:ext uri="{BB962C8B-B14F-4D97-AF65-F5344CB8AC3E}">
        <p14:creationId xmlns:p14="http://schemas.microsoft.com/office/powerpoint/2010/main" val="18195344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B2DBC26-F650-5EFB-C984-B8F7AAC5EAFA}"/>
              </a:ext>
            </a:extLst>
          </p:cNvPr>
          <p:cNvSpPr>
            <a:spLocks noGrp="1"/>
          </p:cNvSpPr>
          <p:nvPr>
            <p:ph type="title"/>
          </p:nvPr>
        </p:nvSpPr>
        <p:spPr/>
        <p:txBody>
          <a:bodyPr/>
          <a:lstStyle/>
          <a:p>
            <a:r>
              <a:rPr lang="en-US" altLang="zh-CN" dirty="0"/>
              <a:t>I/O</a:t>
            </a:r>
            <a:r>
              <a:rPr lang="zh-CN" altLang="en-US" dirty="0"/>
              <a:t>性能优化</a:t>
            </a:r>
          </a:p>
        </p:txBody>
      </p:sp>
      <p:sp>
        <p:nvSpPr>
          <p:cNvPr id="7" name="内容占位符 6">
            <a:extLst>
              <a:ext uri="{FF2B5EF4-FFF2-40B4-BE49-F238E27FC236}">
                <a16:creationId xmlns:a16="http://schemas.microsoft.com/office/drawing/2014/main" id="{341114C4-5A57-BDF2-501B-74D7015D318F}"/>
              </a:ext>
            </a:extLst>
          </p:cNvPr>
          <p:cNvSpPr>
            <a:spLocks noGrp="1"/>
          </p:cNvSpPr>
          <p:nvPr>
            <p:ph sz="half" idx="1"/>
          </p:nvPr>
        </p:nvSpPr>
        <p:spPr>
          <a:xfrm>
            <a:off x="360000" y="1080000"/>
            <a:ext cx="8256280" cy="5580000"/>
          </a:xfrm>
        </p:spPr>
        <p:txBody>
          <a:bodyPr/>
          <a:lstStyle/>
          <a:p>
            <a:r>
              <a:rPr lang="zh-CN" altLang="en-US" dirty="0"/>
              <a:t>硬盘</a:t>
            </a:r>
            <a:r>
              <a:rPr lang="en-US" altLang="zh-CN" dirty="0"/>
              <a:t>I/O</a:t>
            </a:r>
            <a:r>
              <a:rPr lang="zh-CN" altLang="en-US" dirty="0"/>
              <a:t>性能，取决于其访问模式：寻道、盘片旋转、传输数据</a:t>
            </a:r>
            <a:endParaRPr lang="en-US" altLang="zh-CN" dirty="0"/>
          </a:p>
          <a:p>
            <a:r>
              <a:rPr lang="zh-CN" altLang="en-US" dirty="0"/>
              <a:t>评价文件系统性能，主要指标：</a:t>
            </a:r>
            <a:endParaRPr lang="en-US" altLang="zh-CN" dirty="0"/>
          </a:p>
          <a:p>
            <a:pPr lvl="1"/>
            <a:r>
              <a:rPr lang="zh-CN" altLang="en-US" dirty="0"/>
              <a:t>响应时间（</a:t>
            </a:r>
            <a:r>
              <a:rPr lang="en-US" altLang="zh-CN" dirty="0"/>
              <a:t>Response Time</a:t>
            </a:r>
            <a:r>
              <a:rPr lang="zh-CN" altLang="en-US" dirty="0"/>
              <a:t>）：时延、或者服务时间</a:t>
            </a:r>
            <a:br>
              <a:rPr lang="en-US" altLang="zh-CN" dirty="0"/>
            </a:br>
            <a:r>
              <a:rPr lang="en-US" altLang="zh-CN" dirty="0"/>
              <a:t>OS</a:t>
            </a:r>
            <a:r>
              <a:rPr lang="zh-CN" altLang="en-US" dirty="0"/>
              <a:t>内核发起读写请求到</a:t>
            </a:r>
            <a:r>
              <a:rPr lang="en-US" altLang="zh-CN" dirty="0"/>
              <a:t>IO</a:t>
            </a:r>
            <a:r>
              <a:rPr lang="zh-CN" altLang="en-US" dirty="0"/>
              <a:t>处理完成的时间。</a:t>
            </a:r>
            <a:endParaRPr lang="en-US" altLang="zh-CN" dirty="0"/>
          </a:p>
          <a:p>
            <a:pPr lvl="1"/>
            <a:r>
              <a:rPr lang="zh-CN" altLang="en-US" dirty="0"/>
              <a:t>数据传输率（</a:t>
            </a:r>
            <a:r>
              <a:rPr lang="en-US" altLang="zh-CN" dirty="0"/>
              <a:t>Data Transfer Rate</a:t>
            </a:r>
            <a:r>
              <a:rPr lang="zh-CN" altLang="en-US" dirty="0"/>
              <a:t>）：用于衡量磁盘顺序读写的能力</a:t>
            </a:r>
            <a:br>
              <a:rPr lang="en-US" altLang="zh-CN" dirty="0"/>
            </a:br>
            <a:r>
              <a:rPr lang="zh-CN" altLang="en-US" dirty="0"/>
              <a:t>磁盘每秒最大能处理的数据传输量。</a:t>
            </a:r>
            <a:endParaRPr lang="en-US" altLang="zh-CN" dirty="0"/>
          </a:p>
          <a:p>
            <a:pPr lvl="1"/>
            <a:r>
              <a:rPr lang="zh-CN" altLang="en-US" dirty="0"/>
              <a:t>每秒读写次数（</a:t>
            </a:r>
            <a:r>
              <a:rPr lang="en-US" altLang="zh-CN" dirty="0"/>
              <a:t>Input/Output Operations Per Second, IOPS</a:t>
            </a:r>
            <a:r>
              <a:rPr lang="zh-CN" altLang="en-US" dirty="0"/>
              <a:t>）：用于衡量磁盘随机读写的能力</a:t>
            </a:r>
            <a:br>
              <a:rPr lang="en-US" altLang="zh-CN" dirty="0"/>
            </a:br>
            <a:r>
              <a:rPr lang="zh-CN" altLang="en-US" dirty="0"/>
              <a:t>每秒钟处理的</a:t>
            </a:r>
            <a:r>
              <a:rPr lang="en-US" altLang="zh-CN" dirty="0"/>
              <a:t>IO</a:t>
            </a:r>
            <a:r>
              <a:rPr lang="zh-CN" altLang="en-US" dirty="0"/>
              <a:t>请求数量。</a:t>
            </a:r>
            <a:endParaRPr lang="en-US" altLang="zh-CN" dirty="0"/>
          </a:p>
          <a:p>
            <a:r>
              <a:rPr lang="en-US" altLang="zh-CN" dirty="0"/>
              <a:t>block cache</a:t>
            </a:r>
          </a:p>
          <a:p>
            <a:pPr lvl="1"/>
            <a:endParaRPr lang="zh-CN" altLang="en-US" dirty="0"/>
          </a:p>
        </p:txBody>
      </p:sp>
      <p:pic>
        <p:nvPicPr>
          <p:cNvPr id="9" name="图片 8">
            <a:extLst>
              <a:ext uri="{FF2B5EF4-FFF2-40B4-BE49-F238E27FC236}">
                <a16:creationId xmlns:a16="http://schemas.microsoft.com/office/drawing/2014/main" id="{AA535F51-4BCB-E93A-FD56-A7403F37FC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26519" y="1943835"/>
            <a:ext cx="3225481" cy="3246537"/>
          </a:xfrm>
          <a:prstGeom prst="rect">
            <a:avLst/>
          </a:prstGeom>
        </p:spPr>
      </p:pic>
      <p:sp>
        <p:nvSpPr>
          <p:cNvPr id="2" name="灯片编号占位符 4">
            <a:extLst>
              <a:ext uri="{FF2B5EF4-FFF2-40B4-BE49-F238E27FC236}">
                <a16:creationId xmlns:a16="http://schemas.microsoft.com/office/drawing/2014/main" id="{BCB0DA74-A461-2EF0-FA47-88AA780A6315}"/>
              </a:ext>
            </a:extLst>
          </p:cNvPr>
          <p:cNvSpPr>
            <a:spLocks noGrp="1"/>
          </p:cNvSpPr>
          <p:nvPr>
            <p:ph type="sldNum" sz="quarter" idx="10"/>
          </p:nvPr>
        </p:nvSpPr>
        <p:spPr>
          <a:xfrm>
            <a:off x="11136560" y="6475763"/>
            <a:ext cx="1016000" cy="328612"/>
          </a:xfrm>
        </p:spPr>
        <p:txBody>
          <a:bodyPr/>
          <a:lstStyle/>
          <a:p>
            <a:fld id="{8CDF8177-B492-4B3A-BE83-F6A6FE842A03}" type="slidenum">
              <a:rPr lang="en-US" altLang="zh-CN" smtClean="0"/>
              <a:pPr/>
              <a:t>63</a:t>
            </a:fld>
            <a:endParaRPr lang="en-US" altLang="zh-CN"/>
          </a:p>
        </p:txBody>
      </p:sp>
    </p:spTree>
    <p:extLst>
      <p:ext uri="{BB962C8B-B14F-4D97-AF65-F5344CB8AC3E}">
        <p14:creationId xmlns:p14="http://schemas.microsoft.com/office/powerpoint/2010/main" val="3421815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EBCF84-BE24-D02C-A829-ACCDC8607BA5}"/>
              </a:ext>
            </a:extLst>
          </p:cNvPr>
          <p:cNvSpPr>
            <a:spLocks noGrp="1"/>
          </p:cNvSpPr>
          <p:nvPr>
            <p:ph type="title"/>
          </p:nvPr>
        </p:nvSpPr>
        <p:spPr/>
        <p:txBody>
          <a:bodyPr/>
          <a:lstStyle/>
          <a:p>
            <a:r>
              <a:rPr lang="en-US" altLang="zh-CN" dirty="0"/>
              <a:t>I/O</a:t>
            </a:r>
            <a:r>
              <a:rPr lang="zh-CN" altLang="en-US" dirty="0"/>
              <a:t>性能优化：写缓冲技术</a:t>
            </a:r>
          </a:p>
        </p:txBody>
      </p:sp>
      <p:sp>
        <p:nvSpPr>
          <p:cNvPr id="3" name="内容占位符 2">
            <a:extLst>
              <a:ext uri="{FF2B5EF4-FFF2-40B4-BE49-F238E27FC236}">
                <a16:creationId xmlns:a16="http://schemas.microsoft.com/office/drawing/2014/main" id="{61BA1052-F41B-EF43-5C75-EA45CA6254CC}"/>
              </a:ext>
            </a:extLst>
          </p:cNvPr>
          <p:cNvSpPr>
            <a:spLocks noGrp="1"/>
          </p:cNvSpPr>
          <p:nvPr>
            <p:ph sz="half" idx="1"/>
          </p:nvPr>
        </p:nvSpPr>
        <p:spPr/>
        <p:txBody>
          <a:bodyPr/>
          <a:lstStyle/>
          <a:p>
            <a:r>
              <a:rPr lang="zh-CN" altLang="en-US" dirty="0"/>
              <a:t>延迟写</a:t>
            </a:r>
            <a:endParaRPr lang="en-US" altLang="zh-CN" dirty="0"/>
          </a:p>
          <a:p>
            <a:pPr lvl="1"/>
            <a:r>
              <a:rPr lang="zh-CN" altLang="en-US" dirty="0"/>
              <a:t>文件的写操作，不直接进入磁盘，先在缓冲区等待。</a:t>
            </a:r>
            <a:endParaRPr lang="en-US" altLang="zh-CN" dirty="0"/>
          </a:p>
          <a:p>
            <a:pPr lvl="1"/>
            <a:r>
              <a:rPr lang="zh-CN" altLang="en-US" dirty="0"/>
              <a:t>优点：</a:t>
            </a:r>
            <a:endParaRPr lang="en-US" altLang="zh-CN" dirty="0"/>
          </a:p>
          <a:p>
            <a:pPr lvl="2"/>
            <a:r>
              <a:rPr lang="zh-CN" altLang="en-US" dirty="0"/>
              <a:t>批量写磁盘，减少写操作开销；</a:t>
            </a:r>
            <a:endParaRPr lang="en-US" altLang="zh-CN" dirty="0"/>
          </a:p>
          <a:p>
            <a:pPr lvl="2"/>
            <a:r>
              <a:rPr lang="zh-CN" altLang="en-US" dirty="0"/>
              <a:t>如连续出现对同一元数据的写操作，延迟写可避免不必要的写操作。</a:t>
            </a:r>
            <a:endParaRPr lang="en-US" altLang="zh-CN" dirty="0"/>
          </a:p>
          <a:p>
            <a:pPr lvl="1"/>
            <a:r>
              <a:rPr lang="zh-CN" altLang="en-US" dirty="0"/>
              <a:t>缺点：</a:t>
            </a:r>
            <a:endParaRPr lang="en-US" altLang="zh-CN" dirty="0"/>
          </a:p>
          <a:p>
            <a:pPr lvl="2"/>
            <a:r>
              <a:rPr lang="zh-CN" altLang="en-US" dirty="0"/>
              <a:t>如系统崩溃，未写入磁盘的数据将丢失。</a:t>
            </a:r>
            <a:endParaRPr lang="en-US" altLang="zh-CN" dirty="0"/>
          </a:p>
          <a:p>
            <a:pPr lvl="1"/>
            <a:r>
              <a:rPr lang="zh-CN" altLang="en-US" dirty="0"/>
              <a:t>需要平衡：持久性和性能</a:t>
            </a:r>
            <a:endParaRPr lang="en-US" altLang="zh-CN" dirty="0"/>
          </a:p>
          <a:p>
            <a:pPr lvl="2"/>
            <a:r>
              <a:rPr lang="zh-CN" altLang="en-US" dirty="0"/>
              <a:t>持久性：尽快写磁盘</a:t>
            </a:r>
            <a:endParaRPr lang="en-US" altLang="zh-CN" dirty="0"/>
          </a:p>
          <a:p>
            <a:pPr lvl="2"/>
            <a:r>
              <a:rPr lang="zh-CN" altLang="en-US" dirty="0"/>
              <a:t>性能：延迟写</a:t>
            </a:r>
          </a:p>
        </p:txBody>
      </p:sp>
      <p:sp>
        <p:nvSpPr>
          <p:cNvPr id="4" name="内容占位符 3">
            <a:extLst>
              <a:ext uri="{FF2B5EF4-FFF2-40B4-BE49-F238E27FC236}">
                <a16:creationId xmlns:a16="http://schemas.microsoft.com/office/drawing/2014/main" id="{9AA35E8E-722C-4C89-2F5A-48D19851A875}"/>
              </a:ext>
            </a:extLst>
          </p:cNvPr>
          <p:cNvSpPr>
            <a:spLocks noGrp="1"/>
          </p:cNvSpPr>
          <p:nvPr>
            <p:ph sz="half" idx="2"/>
          </p:nvPr>
        </p:nvSpPr>
        <p:spPr/>
        <p:txBody>
          <a:bodyPr/>
          <a:lstStyle/>
          <a:p>
            <a:r>
              <a:rPr lang="zh-CN" altLang="en-US" dirty="0"/>
              <a:t>延迟块分配（</a:t>
            </a:r>
            <a:r>
              <a:rPr lang="en-US" altLang="zh-CN" dirty="0"/>
              <a:t>delayed allocation</a:t>
            </a:r>
            <a:r>
              <a:rPr lang="zh-CN" altLang="en-US" dirty="0"/>
              <a:t>）</a:t>
            </a:r>
            <a:endParaRPr lang="en-US" altLang="zh-CN" dirty="0"/>
          </a:p>
          <a:p>
            <a:pPr lvl="1"/>
            <a:r>
              <a:rPr lang="zh-CN" altLang="en-US" dirty="0"/>
              <a:t>将块分配的时间推迟到页面刷新时（即数据从缓存写入磁盘时）</a:t>
            </a:r>
            <a:endParaRPr lang="en-US" altLang="zh-CN" dirty="0"/>
          </a:p>
          <a:p>
            <a:pPr lvl="1"/>
            <a:r>
              <a:rPr lang="zh-CN" altLang="en-US" dirty="0"/>
              <a:t>可将多个块分配请求合并为单个块分配请求</a:t>
            </a:r>
            <a:endParaRPr lang="en-US" altLang="zh-CN" dirty="0"/>
          </a:p>
          <a:p>
            <a:pPr lvl="1"/>
            <a:r>
              <a:rPr lang="zh-CN" altLang="en-US" dirty="0"/>
              <a:t>避免为一些没有持久化需求的临时文件执行不必要的块分配。</a:t>
            </a:r>
            <a:endParaRPr lang="en-US" altLang="zh-CN" dirty="0"/>
          </a:p>
          <a:p>
            <a:pPr lvl="1"/>
            <a:r>
              <a:rPr lang="zh-CN" altLang="en-US" dirty="0"/>
              <a:t>可将同一个文件的数据块尽可能地放置在连续的磁盘空间。</a:t>
            </a:r>
          </a:p>
        </p:txBody>
      </p:sp>
      <p:sp>
        <p:nvSpPr>
          <p:cNvPr id="6" name="矩形 5">
            <a:extLst>
              <a:ext uri="{FF2B5EF4-FFF2-40B4-BE49-F238E27FC236}">
                <a16:creationId xmlns:a16="http://schemas.microsoft.com/office/drawing/2014/main" id="{ACE76D24-521D-F4BA-9E16-AB5AE9DF5C28}"/>
              </a:ext>
            </a:extLst>
          </p:cNvPr>
          <p:cNvSpPr/>
          <p:nvPr/>
        </p:nvSpPr>
        <p:spPr bwMode="auto">
          <a:xfrm>
            <a:off x="4843041" y="4914165"/>
            <a:ext cx="6171035" cy="1629033"/>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ea typeface="楷体" panose="02010609060101010101" pitchFamily="49" charset="-122"/>
                <a:cs typeface="Times New Roman" panose="02020603050405020304" pitchFamily="18" charset="0"/>
              </a:rPr>
              <a:t>缓存的主要目的：弥补告诉设备与低速设备之间的速度差距。</a:t>
            </a:r>
            <a:endParaRPr kumimoji="1" lang="en-US" altLang="zh-CN" sz="2400" b="1" i="0" u="none" strike="noStrike" cap="none" normalizeH="0" baseline="0" dirty="0">
              <a:ln>
                <a:noFill/>
              </a:ln>
              <a:solidFill>
                <a:schemeClr val="tx1"/>
              </a:solidFill>
              <a:effectLst/>
              <a:ea typeface="楷体" panose="02010609060101010101" pitchFamily="49"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a:ea typeface="楷体" panose="02010609060101010101" pitchFamily="49" charset="-122"/>
                <a:cs typeface="Times New Roman" panose="02020603050405020304" pitchFamily="18" charset="0"/>
              </a:rPr>
              <a:t>缓冲的主要目的：集中处理多次突发的磁盘</a:t>
            </a:r>
            <a:r>
              <a:rPr lang="en-US" altLang="zh-CN" b="1" dirty="0">
                <a:ea typeface="楷体" panose="02010609060101010101" pitchFamily="49" charset="-122"/>
                <a:cs typeface="Times New Roman" panose="02020603050405020304" pitchFamily="18" charset="0"/>
              </a:rPr>
              <a:t>I/O</a:t>
            </a:r>
            <a:r>
              <a:rPr lang="zh-CN" altLang="en-US" b="1" dirty="0">
                <a:ea typeface="楷体" panose="02010609060101010101" pitchFamily="49" charset="-122"/>
                <a:cs typeface="Times New Roman" panose="02020603050405020304" pitchFamily="18" charset="0"/>
              </a:rPr>
              <a:t>请求，减少</a:t>
            </a:r>
            <a:r>
              <a:rPr lang="en-US" altLang="zh-CN" b="1" dirty="0">
                <a:ea typeface="楷体" panose="02010609060101010101" pitchFamily="49" charset="-122"/>
                <a:cs typeface="Times New Roman" panose="02020603050405020304" pitchFamily="18" charset="0"/>
              </a:rPr>
              <a:t>I/O</a:t>
            </a:r>
            <a:r>
              <a:rPr lang="zh-CN" altLang="en-US" b="1" dirty="0">
                <a:ea typeface="楷体" panose="02010609060101010101" pitchFamily="49" charset="-122"/>
                <a:cs typeface="Times New Roman" panose="02020603050405020304" pitchFamily="18" charset="0"/>
              </a:rPr>
              <a:t>次数。</a:t>
            </a:r>
            <a:endParaRPr kumimoji="1" lang="zh-CN" altLang="en-US" sz="2400" b="1" i="0" u="none" strike="noStrike" cap="none" normalizeH="0" baseline="0" dirty="0">
              <a:ln>
                <a:noFill/>
              </a:ln>
              <a:solidFill>
                <a:schemeClr val="tx1"/>
              </a:solidFill>
              <a:effectLst/>
              <a:ea typeface="楷体" panose="02010609060101010101" pitchFamily="49" charset="-122"/>
              <a:cs typeface="Times New Roman" panose="02020603050405020304" pitchFamily="18" charset="0"/>
            </a:endParaRPr>
          </a:p>
        </p:txBody>
      </p:sp>
      <p:sp>
        <p:nvSpPr>
          <p:cNvPr id="7" name="灯片编号占位符 4">
            <a:extLst>
              <a:ext uri="{FF2B5EF4-FFF2-40B4-BE49-F238E27FC236}">
                <a16:creationId xmlns:a16="http://schemas.microsoft.com/office/drawing/2014/main" id="{E2624CD5-2634-026F-F581-8127C598202E}"/>
              </a:ext>
            </a:extLst>
          </p:cNvPr>
          <p:cNvSpPr>
            <a:spLocks noGrp="1"/>
          </p:cNvSpPr>
          <p:nvPr>
            <p:ph type="sldNum" sz="quarter" idx="10"/>
          </p:nvPr>
        </p:nvSpPr>
        <p:spPr>
          <a:xfrm>
            <a:off x="11136560" y="6475763"/>
            <a:ext cx="1016000" cy="328612"/>
          </a:xfrm>
        </p:spPr>
        <p:txBody>
          <a:bodyPr/>
          <a:lstStyle/>
          <a:p>
            <a:fld id="{8CDF8177-B492-4B3A-BE83-F6A6FE842A03}" type="slidenum">
              <a:rPr lang="en-US" altLang="zh-CN" smtClean="0"/>
              <a:pPr/>
              <a:t>64</a:t>
            </a:fld>
            <a:endParaRPr lang="en-US" altLang="zh-CN"/>
          </a:p>
        </p:txBody>
      </p:sp>
    </p:spTree>
    <p:extLst>
      <p:ext uri="{BB962C8B-B14F-4D97-AF65-F5344CB8AC3E}">
        <p14:creationId xmlns:p14="http://schemas.microsoft.com/office/powerpoint/2010/main" val="26236056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14BCF49-6A54-C04E-44DB-3BBDBC3B4D30}"/>
              </a:ext>
            </a:extLst>
          </p:cNvPr>
          <p:cNvSpPr>
            <a:spLocks noGrp="1"/>
          </p:cNvSpPr>
          <p:nvPr>
            <p:ph type="title"/>
          </p:nvPr>
        </p:nvSpPr>
        <p:spPr/>
        <p:txBody>
          <a:bodyPr/>
          <a:lstStyle/>
          <a:p>
            <a:r>
              <a:rPr lang="zh-CN" altLang="en-US" dirty="0"/>
              <a:t>多级索引</a:t>
            </a:r>
          </a:p>
        </p:txBody>
      </p:sp>
      <p:sp>
        <p:nvSpPr>
          <p:cNvPr id="7" name="内容占位符 6">
            <a:extLst>
              <a:ext uri="{FF2B5EF4-FFF2-40B4-BE49-F238E27FC236}">
                <a16:creationId xmlns:a16="http://schemas.microsoft.com/office/drawing/2014/main" id="{D574CB83-C4A4-96A6-6DE6-35E1F7EE280F}"/>
              </a:ext>
            </a:extLst>
          </p:cNvPr>
          <p:cNvSpPr>
            <a:spLocks noGrp="1"/>
          </p:cNvSpPr>
          <p:nvPr>
            <p:ph idx="1"/>
          </p:nvPr>
        </p:nvSpPr>
        <p:spPr/>
        <p:txBody>
          <a:bodyPr/>
          <a:lstStyle/>
          <a:p>
            <a:r>
              <a:rPr lang="en-US" altLang="zh-CN" dirty="0"/>
              <a:t>Ext3 </a:t>
            </a:r>
            <a:r>
              <a:rPr lang="zh-CN" altLang="en-US" dirty="0"/>
              <a:t>采用三级索引</a:t>
            </a:r>
            <a:endParaRPr lang="en-US" altLang="zh-CN" dirty="0"/>
          </a:p>
          <a:p>
            <a:pPr lvl="1"/>
            <a:r>
              <a:rPr lang="en-US" altLang="zh-CN" dirty="0"/>
              <a:t>12</a:t>
            </a:r>
            <a:r>
              <a:rPr lang="zh-CN" altLang="en-US" dirty="0"/>
              <a:t>个直接指针</a:t>
            </a:r>
            <a:endParaRPr lang="en-US" altLang="zh-CN" dirty="0"/>
          </a:p>
          <a:p>
            <a:pPr lvl="1"/>
            <a:r>
              <a:rPr lang="en-US" altLang="zh-CN" dirty="0"/>
              <a:t>1</a:t>
            </a:r>
            <a:r>
              <a:rPr lang="zh-CN" altLang="en-US" dirty="0"/>
              <a:t>个间接指针</a:t>
            </a:r>
            <a:endParaRPr lang="en-US" altLang="zh-CN" dirty="0"/>
          </a:p>
          <a:p>
            <a:pPr lvl="1"/>
            <a:r>
              <a:rPr lang="en-US" altLang="zh-CN" dirty="0"/>
              <a:t>1</a:t>
            </a:r>
            <a:r>
              <a:rPr lang="zh-CN" altLang="en-US" dirty="0"/>
              <a:t>个二级间接指针</a:t>
            </a:r>
            <a:endParaRPr lang="en-US" altLang="zh-CN" dirty="0"/>
          </a:p>
          <a:p>
            <a:pPr lvl="1"/>
            <a:r>
              <a:rPr lang="en-US" altLang="zh-CN" dirty="0"/>
              <a:t>1</a:t>
            </a:r>
            <a:r>
              <a:rPr lang="zh-CN" altLang="en-US" dirty="0"/>
              <a:t>个三级间接指针</a:t>
            </a:r>
          </a:p>
        </p:txBody>
      </p:sp>
      <p:sp>
        <p:nvSpPr>
          <p:cNvPr id="5" name="灯片编号占位符 4">
            <a:extLst>
              <a:ext uri="{FF2B5EF4-FFF2-40B4-BE49-F238E27FC236}">
                <a16:creationId xmlns:a16="http://schemas.microsoft.com/office/drawing/2014/main" id="{BFE1CADB-95F2-6EE9-9584-9D370AD01817}"/>
              </a:ext>
            </a:extLst>
          </p:cNvPr>
          <p:cNvSpPr>
            <a:spLocks noGrp="1"/>
          </p:cNvSpPr>
          <p:nvPr>
            <p:ph type="sldNum" sz="quarter" idx="10"/>
          </p:nvPr>
        </p:nvSpPr>
        <p:spPr/>
        <p:txBody>
          <a:bodyPr/>
          <a:lstStyle/>
          <a:p>
            <a:fld id="{8CDF8177-B492-4B3A-BE83-F6A6FE842A03}" type="slidenum">
              <a:rPr lang="en-US" altLang="zh-CN" smtClean="0"/>
              <a:pPr/>
              <a:t>65</a:t>
            </a:fld>
            <a:endParaRPr lang="en-US" altLang="zh-CN"/>
          </a:p>
        </p:txBody>
      </p:sp>
      <p:pic>
        <p:nvPicPr>
          <p:cNvPr id="9" name="图片 8">
            <a:extLst>
              <a:ext uri="{FF2B5EF4-FFF2-40B4-BE49-F238E27FC236}">
                <a16:creationId xmlns:a16="http://schemas.microsoft.com/office/drawing/2014/main" id="{3B84F577-23AE-266D-797D-09A1E72341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3328" y="1764315"/>
            <a:ext cx="7993322" cy="4500000"/>
          </a:xfrm>
          <a:prstGeom prst="rect">
            <a:avLst/>
          </a:prstGeom>
        </p:spPr>
      </p:pic>
    </p:spTree>
    <p:extLst>
      <p:ext uri="{BB962C8B-B14F-4D97-AF65-F5344CB8AC3E}">
        <p14:creationId xmlns:p14="http://schemas.microsoft.com/office/powerpoint/2010/main" val="31004259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CE94E-77B6-3E74-6423-1022EB931F27}"/>
              </a:ext>
            </a:extLst>
          </p:cNvPr>
          <p:cNvSpPr>
            <a:spLocks noGrp="1"/>
          </p:cNvSpPr>
          <p:nvPr>
            <p:ph type="title"/>
          </p:nvPr>
        </p:nvSpPr>
        <p:spPr/>
        <p:txBody>
          <a:bodyPr/>
          <a:lstStyle/>
          <a:p>
            <a:r>
              <a:rPr lang="en-US" altLang="zh-CN" dirty="0"/>
              <a:t>Extent </a:t>
            </a:r>
            <a:endParaRPr lang="zh-CN" altLang="en-US" dirty="0"/>
          </a:p>
        </p:txBody>
      </p:sp>
      <p:sp>
        <p:nvSpPr>
          <p:cNvPr id="6" name="内容占位符 5">
            <a:extLst>
              <a:ext uri="{FF2B5EF4-FFF2-40B4-BE49-F238E27FC236}">
                <a16:creationId xmlns:a16="http://schemas.microsoft.com/office/drawing/2014/main" id="{B27F87D8-5325-A29B-98C3-4EE4AD924109}"/>
              </a:ext>
            </a:extLst>
          </p:cNvPr>
          <p:cNvSpPr>
            <a:spLocks noGrp="1"/>
          </p:cNvSpPr>
          <p:nvPr>
            <p:ph idx="1"/>
          </p:nvPr>
        </p:nvSpPr>
        <p:spPr/>
        <p:txBody>
          <a:bodyPr/>
          <a:lstStyle/>
          <a:p>
            <a:r>
              <a:rPr lang="en-US" altLang="zh-CN" dirty="0"/>
              <a:t>Ext4</a:t>
            </a:r>
            <a:r>
              <a:rPr lang="zh-CN" altLang="en-US" dirty="0"/>
              <a:t>，引入</a:t>
            </a:r>
            <a:r>
              <a:rPr lang="en-US" altLang="zh-CN" dirty="0"/>
              <a:t>extent</a:t>
            </a:r>
            <a:r>
              <a:rPr lang="zh-CN" altLang="en-US" dirty="0"/>
              <a:t>方式</a:t>
            </a:r>
            <a:endParaRPr lang="en-US" altLang="zh-CN" dirty="0"/>
          </a:p>
          <a:p>
            <a:pPr lvl="1"/>
            <a:r>
              <a:rPr lang="en-US" altLang="zh-CN" dirty="0"/>
              <a:t>inode </a:t>
            </a:r>
            <a:r>
              <a:rPr lang="zh-CN" altLang="en-US" dirty="0"/>
              <a:t>的</a:t>
            </a:r>
            <a:r>
              <a:rPr lang="en-US" altLang="zh-CN" dirty="0" err="1"/>
              <a:t>i_block</a:t>
            </a:r>
            <a:r>
              <a:rPr lang="zh-CN" altLang="en-US" dirty="0"/>
              <a:t>成员中保存的是一个描述</a:t>
            </a:r>
            <a:r>
              <a:rPr lang="en-US" altLang="zh-CN" dirty="0"/>
              <a:t>B+</a:t>
            </a:r>
            <a:r>
              <a:rPr lang="zh-CN" altLang="en-US" dirty="0"/>
              <a:t>树的数据结构</a:t>
            </a:r>
            <a:r>
              <a:rPr lang="en-US" altLang="zh-CN" dirty="0"/>
              <a:t>——Extent</a:t>
            </a:r>
            <a:r>
              <a:rPr lang="zh-CN" altLang="en-US" dirty="0"/>
              <a:t>树</a:t>
            </a:r>
            <a:endParaRPr lang="en-US" altLang="zh-CN" dirty="0"/>
          </a:p>
          <a:p>
            <a:pPr lvl="1"/>
            <a:r>
              <a:rPr lang="zh-CN" altLang="en-US" dirty="0"/>
              <a:t>在</a:t>
            </a:r>
            <a:r>
              <a:rPr lang="en-US" altLang="zh-CN" dirty="0"/>
              <a:t>Extent</a:t>
            </a:r>
            <a:r>
              <a:rPr lang="zh-CN" altLang="en-US" dirty="0"/>
              <a:t>树中：</a:t>
            </a:r>
            <a:endParaRPr lang="en-US" altLang="zh-CN" dirty="0"/>
          </a:p>
          <a:p>
            <a:pPr lvl="2"/>
            <a:r>
              <a:rPr lang="zh-CN" altLang="en-US" sz="2400" dirty="0"/>
              <a:t>一个文件的多个连续物理块构成一个逻辑块。</a:t>
            </a:r>
            <a:endParaRPr lang="en-US" altLang="zh-CN" sz="2400" dirty="0"/>
          </a:p>
          <a:p>
            <a:pPr lvl="2"/>
            <a:r>
              <a:rPr lang="zh-CN" altLang="en-US" sz="2400" dirty="0"/>
              <a:t>使用一个指针加上一个以块为单位的长度指定数据块的磁盘位置。</a:t>
            </a:r>
            <a:endParaRPr lang="en-US" altLang="zh-CN" sz="2400" dirty="0"/>
          </a:p>
          <a:p>
            <a:pPr lvl="2"/>
            <a:r>
              <a:rPr lang="zh-CN" altLang="en-US" sz="2400" dirty="0"/>
              <a:t>三种重要数据结构：</a:t>
            </a:r>
            <a:endParaRPr lang="en-US" altLang="zh-CN" sz="2400" dirty="0"/>
          </a:p>
          <a:p>
            <a:pPr lvl="3">
              <a:buFont typeface="Wingdings" panose="05000000000000000000" pitchFamily="2" charset="2"/>
              <a:buChar char="ü"/>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Extent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头（</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ext4_extent_header</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3">
              <a:buFont typeface="Wingdings" panose="05000000000000000000" pitchFamily="2" charset="2"/>
              <a:buChar char="ü"/>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Extent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索引（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ext4_extent_idx</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lvl="3">
              <a:buFont typeface="Wingdings" panose="05000000000000000000" pitchFamily="2" charset="2"/>
              <a:buChar char="ü"/>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Extent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项（</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ext4_extent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5" name="灯片编号占位符 4">
            <a:extLst>
              <a:ext uri="{FF2B5EF4-FFF2-40B4-BE49-F238E27FC236}">
                <a16:creationId xmlns:a16="http://schemas.microsoft.com/office/drawing/2014/main" id="{A96C16BF-A801-EF65-2709-C4D415046279}"/>
              </a:ext>
            </a:extLst>
          </p:cNvPr>
          <p:cNvSpPr>
            <a:spLocks noGrp="1"/>
          </p:cNvSpPr>
          <p:nvPr>
            <p:ph type="sldNum" sz="quarter" idx="10"/>
          </p:nvPr>
        </p:nvSpPr>
        <p:spPr/>
        <p:txBody>
          <a:bodyPr/>
          <a:lstStyle/>
          <a:p>
            <a:fld id="{8CDF8177-B492-4B3A-BE83-F6A6FE842A03}" type="slidenum">
              <a:rPr lang="en-US" altLang="zh-CN" smtClean="0"/>
              <a:pPr/>
              <a:t>66</a:t>
            </a:fld>
            <a:endParaRPr lang="en-US" altLang="zh-CN"/>
          </a:p>
        </p:txBody>
      </p:sp>
    </p:spTree>
    <p:extLst>
      <p:ext uri="{BB962C8B-B14F-4D97-AF65-F5344CB8AC3E}">
        <p14:creationId xmlns:p14="http://schemas.microsoft.com/office/powerpoint/2010/main" val="2674487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61A4749-D1D5-09AA-21EB-428BBACDDF6C}"/>
              </a:ext>
            </a:extLst>
          </p:cNvPr>
          <p:cNvSpPr>
            <a:spLocks noGrp="1"/>
          </p:cNvSpPr>
          <p:nvPr>
            <p:ph sz="half" idx="1"/>
          </p:nvPr>
        </p:nvSpPr>
        <p:spPr/>
        <p:txBody>
          <a:bodyPr>
            <a:normAutofit lnSpcReduction="10000"/>
          </a:bodyPr>
          <a:lstStyle/>
          <a:p>
            <a:r>
              <a:rPr lang="zh-CN" altLang="en-US" dirty="0"/>
              <a:t>位于</a:t>
            </a:r>
            <a:r>
              <a:rPr lang="en-US" altLang="zh-CN" dirty="0"/>
              <a:t>Extent</a:t>
            </a:r>
            <a:r>
              <a:rPr lang="zh-CN" altLang="en-US" dirty="0"/>
              <a:t>树中每个磁盘逻辑块的起始位置。</a:t>
            </a:r>
            <a:endParaRPr lang="en-US" altLang="zh-CN" dirty="0"/>
          </a:p>
          <a:p>
            <a:r>
              <a:rPr lang="zh-CN" altLang="en-US" dirty="0"/>
              <a:t>描述该逻辑块的</a:t>
            </a:r>
            <a:r>
              <a:rPr lang="en-US" altLang="zh-CN" dirty="0"/>
              <a:t>B+</a:t>
            </a:r>
            <a:r>
              <a:rPr lang="zh-CN" altLang="en-US" dirty="0"/>
              <a:t>树属性，即数据的类型和数量。</a:t>
            </a:r>
            <a:endParaRPr lang="en-US" altLang="zh-CN" dirty="0"/>
          </a:p>
          <a:p>
            <a:r>
              <a:rPr lang="zh-CN" altLang="en-US" dirty="0"/>
              <a:t>树的深度为</a:t>
            </a:r>
            <a:r>
              <a:rPr lang="en-US" altLang="zh-CN" dirty="0"/>
              <a:t>0</a:t>
            </a:r>
            <a:r>
              <a:rPr lang="zh-CN" altLang="en-US" dirty="0"/>
              <a:t>：该逻辑块中的数据项为</a:t>
            </a:r>
            <a:r>
              <a:rPr lang="en-US" altLang="zh-CN" dirty="0"/>
              <a:t>B+</a:t>
            </a:r>
            <a:r>
              <a:rPr lang="zh-CN" altLang="en-US" dirty="0"/>
              <a:t>树的叶子节点，其中存储的是</a:t>
            </a:r>
            <a:r>
              <a:rPr lang="en-US" altLang="zh-CN" dirty="0"/>
              <a:t>Extent</a:t>
            </a:r>
            <a:r>
              <a:rPr lang="zh-CN" altLang="en-US" dirty="0"/>
              <a:t>项。</a:t>
            </a:r>
            <a:endParaRPr lang="en-US" altLang="zh-CN" dirty="0"/>
          </a:p>
          <a:p>
            <a:r>
              <a:rPr lang="zh-CN" altLang="en-US" dirty="0"/>
              <a:t>书的深度待遇</a:t>
            </a:r>
            <a:r>
              <a:rPr lang="en-US" altLang="zh-CN" dirty="0"/>
              <a:t>0</a:t>
            </a:r>
            <a:r>
              <a:rPr lang="zh-CN" altLang="en-US" dirty="0"/>
              <a:t>：该逻辑块中的数据项为</a:t>
            </a:r>
            <a:r>
              <a:rPr lang="en-US" altLang="zh-CN" dirty="0"/>
              <a:t>B+</a:t>
            </a:r>
            <a:r>
              <a:rPr lang="zh-CN" altLang="en-US" dirty="0"/>
              <a:t>树的非叶子节点，其中存储的是</a:t>
            </a:r>
            <a:r>
              <a:rPr lang="en-US" altLang="zh-CN" dirty="0"/>
              <a:t>Extent</a:t>
            </a:r>
            <a:r>
              <a:rPr lang="zh-CN" altLang="en-US" dirty="0"/>
              <a:t>索引。指向树的下一级结构。</a:t>
            </a:r>
          </a:p>
        </p:txBody>
      </p:sp>
      <p:sp>
        <p:nvSpPr>
          <p:cNvPr id="5" name="灯片编号占位符 4">
            <a:extLst>
              <a:ext uri="{FF2B5EF4-FFF2-40B4-BE49-F238E27FC236}">
                <a16:creationId xmlns:a16="http://schemas.microsoft.com/office/drawing/2014/main" id="{39713F3D-1F2C-7526-005B-C1573D446F89}"/>
              </a:ext>
            </a:extLst>
          </p:cNvPr>
          <p:cNvSpPr>
            <a:spLocks noGrp="1"/>
          </p:cNvSpPr>
          <p:nvPr>
            <p:ph type="sldNum" sz="quarter" idx="10"/>
          </p:nvPr>
        </p:nvSpPr>
        <p:spPr/>
        <p:txBody>
          <a:bodyPr/>
          <a:lstStyle/>
          <a:p>
            <a:fld id="{8CDF8177-B492-4B3A-BE83-F6A6FE842A03}" type="slidenum">
              <a:rPr lang="en-US" altLang="zh-CN" smtClean="0"/>
              <a:pPr/>
              <a:t>67</a:t>
            </a:fld>
            <a:endParaRPr lang="en-US" altLang="zh-CN"/>
          </a:p>
        </p:txBody>
      </p:sp>
      <p:sp>
        <p:nvSpPr>
          <p:cNvPr id="6" name="标题 5">
            <a:extLst>
              <a:ext uri="{FF2B5EF4-FFF2-40B4-BE49-F238E27FC236}">
                <a16:creationId xmlns:a16="http://schemas.microsoft.com/office/drawing/2014/main" id="{6EFFD53F-FA32-9029-7724-FBAB9FF0C540}"/>
              </a:ext>
            </a:extLst>
          </p:cNvPr>
          <p:cNvSpPr>
            <a:spLocks noGrp="1"/>
          </p:cNvSpPr>
          <p:nvPr>
            <p:ph type="title"/>
          </p:nvPr>
        </p:nvSpPr>
        <p:spPr/>
        <p:txBody>
          <a:bodyPr/>
          <a:lstStyle/>
          <a:p>
            <a:r>
              <a:rPr lang="en-US" altLang="zh-CN" dirty="0"/>
              <a:t>Extent</a:t>
            </a:r>
            <a:r>
              <a:rPr lang="zh-CN" altLang="en-US" dirty="0"/>
              <a:t>：</a:t>
            </a:r>
            <a:r>
              <a:rPr lang="en-US" altLang="zh-CN" dirty="0"/>
              <a:t> Extent</a:t>
            </a:r>
            <a:r>
              <a:rPr lang="zh-CN" altLang="en-US" dirty="0"/>
              <a:t>头</a:t>
            </a:r>
          </a:p>
        </p:txBody>
      </p:sp>
      <p:pic>
        <p:nvPicPr>
          <p:cNvPr id="3" name="图片 2">
            <a:extLst>
              <a:ext uri="{FF2B5EF4-FFF2-40B4-BE49-F238E27FC236}">
                <a16:creationId xmlns:a16="http://schemas.microsoft.com/office/drawing/2014/main" id="{ED5459C4-4EC7-9B23-CA7F-4CDA991A5C7C}"/>
              </a:ext>
            </a:extLst>
          </p:cNvPr>
          <p:cNvPicPr>
            <a:picLocks noChangeAspect="1"/>
          </p:cNvPicPr>
          <p:nvPr/>
        </p:nvPicPr>
        <p:blipFill>
          <a:blip r:embed="rId2"/>
          <a:stretch>
            <a:fillRect/>
          </a:stretch>
        </p:blipFill>
        <p:spPr>
          <a:xfrm>
            <a:off x="425370" y="3860368"/>
            <a:ext cx="7695855" cy="2739203"/>
          </a:xfrm>
          <a:prstGeom prst="rect">
            <a:avLst/>
          </a:prstGeom>
        </p:spPr>
      </p:pic>
    </p:spTree>
    <p:extLst>
      <p:ext uri="{BB962C8B-B14F-4D97-AF65-F5344CB8AC3E}">
        <p14:creationId xmlns:p14="http://schemas.microsoft.com/office/powerpoint/2010/main" val="36529318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EFFD53F-FA32-9029-7724-FBAB9FF0C540}"/>
              </a:ext>
            </a:extLst>
          </p:cNvPr>
          <p:cNvSpPr>
            <a:spLocks noGrp="1"/>
          </p:cNvSpPr>
          <p:nvPr>
            <p:ph type="title"/>
          </p:nvPr>
        </p:nvSpPr>
        <p:spPr/>
        <p:txBody>
          <a:bodyPr/>
          <a:lstStyle/>
          <a:p>
            <a:r>
              <a:rPr lang="en-US" altLang="zh-CN" dirty="0"/>
              <a:t>Extent</a:t>
            </a:r>
            <a:r>
              <a:rPr lang="zh-CN" altLang="en-US" dirty="0"/>
              <a:t>：</a:t>
            </a:r>
            <a:r>
              <a:rPr lang="en-US" altLang="zh-CN" dirty="0"/>
              <a:t>Extent</a:t>
            </a:r>
            <a:r>
              <a:rPr lang="zh-CN" altLang="en-US" dirty="0"/>
              <a:t>索引</a:t>
            </a:r>
            <a:r>
              <a:rPr lang="en-US" altLang="zh-CN" dirty="0"/>
              <a:t> </a:t>
            </a:r>
            <a:endParaRPr lang="zh-CN" altLang="en-US" dirty="0"/>
          </a:p>
        </p:txBody>
      </p:sp>
      <p:sp>
        <p:nvSpPr>
          <p:cNvPr id="7" name="内容占位符 6">
            <a:extLst>
              <a:ext uri="{FF2B5EF4-FFF2-40B4-BE49-F238E27FC236}">
                <a16:creationId xmlns:a16="http://schemas.microsoft.com/office/drawing/2014/main" id="{261A4749-D1D5-09AA-21EB-428BBACDDF6C}"/>
              </a:ext>
            </a:extLst>
          </p:cNvPr>
          <p:cNvSpPr>
            <a:spLocks noGrp="1"/>
          </p:cNvSpPr>
          <p:nvPr>
            <p:ph idx="1"/>
          </p:nvPr>
        </p:nvSpPr>
        <p:spPr/>
        <p:txBody>
          <a:bodyPr/>
          <a:lstStyle/>
          <a:p>
            <a:r>
              <a:rPr lang="en-US" altLang="zh-CN" dirty="0"/>
              <a:t>B+</a:t>
            </a:r>
            <a:r>
              <a:rPr lang="zh-CN" altLang="en-US" dirty="0"/>
              <a:t>树的索引节点，用于指向下一级逻辑块。</a:t>
            </a:r>
            <a:endParaRPr lang="en-US" altLang="zh-CN" dirty="0"/>
          </a:p>
          <a:p>
            <a:pPr lvl="1"/>
            <a:endParaRPr lang="en-US" altLang="zh-CN" dirty="0"/>
          </a:p>
          <a:p>
            <a:pPr lvl="1"/>
            <a:endParaRPr lang="zh-CN" altLang="en-US" dirty="0"/>
          </a:p>
        </p:txBody>
      </p:sp>
      <p:sp>
        <p:nvSpPr>
          <p:cNvPr id="5" name="灯片编号占位符 4">
            <a:extLst>
              <a:ext uri="{FF2B5EF4-FFF2-40B4-BE49-F238E27FC236}">
                <a16:creationId xmlns:a16="http://schemas.microsoft.com/office/drawing/2014/main" id="{39713F3D-1F2C-7526-005B-C1573D446F89}"/>
              </a:ext>
            </a:extLst>
          </p:cNvPr>
          <p:cNvSpPr>
            <a:spLocks noGrp="1"/>
          </p:cNvSpPr>
          <p:nvPr>
            <p:ph type="sldNum" sz="quarter" idx="10"/>
          </p:nvPr>
        </p:nvSpPr>
        <p:spPr/>
        <p:txBody>
          <a:bodyPr/>
          <a:lstStyle/>
          <a:p>
            <a:fld id="{8CDF8177-B492-4B3A-BE83-F6A6FE842A03}" type="slidenum">
              <a:rPr lang="en-US" altLang="zh-CN" smtClean="0"/>
              <a:pPr/>
              <a:t>68</a:t>
            </a:fld>
            <a:endParaRPr lang="en-US" altLang="zh-CN"/>
          </a:p>
        </p:txBody>
      </p:sp>
      <p:pic>
        <p:nvPicPr>
          <p:cNvPr id="4" name="内容占位符 3">
            <a:extLst>
              <a:ext uri="{FF2B5EF4-FFF2-40B4-BE49-F238E27FC236}">
                <a16:creationId xmlns:a16="http://schemas.microsoft.com/office/drawing/2014/main" id="{9FCE6A1C-C649-A670-4246-CB29073F26DD}"/>
              </a:ext>
            </a:extLst>
          </p:cNvPr>
          <p:cNvPicPr>
            <a:picLocks noGrp="1" noChangeAspect="1"/>
          </p:cNvPicPr>
          <p:nvPr>
            <p:ph idx="4294967295"/>
          </p:nvPr>
        </p:nvPicPr>
        <p:blipFill>
          <a:blip r:embed="rId3"/>
          <a:stretch>
            <a:fillRect/>
          </a:stretch>
        </p:blipFill>
        <p:spPr>
          <a:xfrm>
            <a:off x="650395" y="2213865"/>
            <a:ext cx="10276431" cy="3015335"/>
          </a:xfrm>
        </p:spPr>
      </p:pic>
    </p:spTree>
    <p:extLst>
      <p:ext uri="{BB962C8B-B14F-4D97-AF65-F5344CB8AC3E}">
        <p14:creationId xmlns:p14="http://schemas.microsoft.com/office/powerpoint/2010/main" val="237022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61A4749-D1D5-09AA-21EB-428BBACDDF6C}"/>
              </a:ext>
            </a:extLst>
          </p:cNvPr>
          <p:cNvSpPr>
            <a:spLocks noGrp="1"/>
          </p:cNvSpPr>
          <p:nvPr>
            <p:ph sz="half" idx="1"/>
          </p:nvPr>
        </p:nvSpPr>
        <p:spPr>
          <a:xfrm>
            <a:off x="360000" y="1088740"/>
            <a:ext cx="6681105" cy="1935215"/>
          </a:xfrm>
        </p:spPr>
        <p:txBody>
          <a:bodyPr>
            <a:normAutofit lnSpcReduction="10000"/>
          </a:bodyPr>
          <a:lstStyle/>
          <a:p>
            <a:r>
              <a:rPr lang="zh-CN" altLang="en-US" dirty="0"/>
              <a:t>描述逻辑块号与物理块号之间的关系</a:t>
            </a:r>
            <a:endParaRPr lang="en-US" altLang="zh-CN" dirty="0"/>
          </a:p>
          <a:p>
            <a:r>
              <a:rPr lang="zh-CN" altLang="en-US" dirty="0"/>
              <a:t>物理结构：</a:t>
            </a:r>
            <a:endParaRPr lang="en-US" altLang="zh-CN" dirty="0"/>
          </a:p>
          <a:p>
            <a:pPr lvl="1"/>
            <a:r>
              <a:rPr lang="zh-CN" altLang="en-US" dirty="0"/>
              <a:t>一个逻辑块可以包含</a:t>
            </a:r>
            <a:r>
              <a:rPr lang="en-US" altLang="zh-CN" dirty="0"/>
              <a:t>2</a:t>
            </a:r>
            <a:r>
              <a:rPr lang="en-US" altLang="zh-CN" baseline="30000" dirty="0"/>
              <a:t>15</a:t>
            </a:r>
            <a:r>
              <a:rPr lang="zh-CN" altLang="en-US" dirty="0"/>
              <a:t>个连续物理块</a:t>
            </a:r>
            <a:endParaRPr lang="en-US" altLang="zh-CN" dirty="0"/>
          </a:p>
          <a:p>
            <a:r>
              <a:rPr lang="zh-CN" altLang="en-US" dirty="0"/>
              <a:t>数据结构：</a:t>
            </a:r>
          </a:p>
        </p:txBody>
      </p:sp>
      <p:sp>
        <p:nvSpPr>
          <p:cNvPr id="5" name="灯片编号占位符 4">
            <a:extLst>
              <a:ext uri="{FF2B5EF4-FFF2-40B4-BE49-F238E27FC236}">
                <a16:creationId xmlns:a16="http://schemas.microsoft.com/office/drawing/2014/main" id="{39713F3D-1F2C-7526-005B-C1573D446F89}"/>
              </a:ext>
            </a:extLst>
          </p:cNvPr>
          <p:cNvSpPr>
            <a:spLocks noGrp="1"/>
          </p:cNvSpPr>
          <p:nvPr>
            <p:ph type="sldNum" sz="quarter" idx="10"/>
          </p:nvPr>
        </p:nvSpPr>
        <p:spPr/>
        <p:txBody>
          <a:bodyPr/>
          <a:lstStyle/>
          <a:p>
            <a:fld id="{8CDF8177-B492-4B3A-BE83-F6A6FE842A03}" type="slidenum">
              <a:rPr lang="en-US" altLang="zh-CN" smtClean="0"/>
              <a:pPr/>
              <a:t>69</a:t>
            </a:fld>
            <a:endParaRPr lang="en-US" altLang="zh-CN"/>
          </a:p>
        </p:txBody>
      </p:sp>
      <p:sp>
        <p:nvSpPr>
          <p:cNvPr id="6" name="标题 5">
            <a:extLst>
              <a:ext uri="{FF2B5EF4-FFF2-40B4-BE49-F238E27FC236}">
                <a16:creationId xmlns:a16="http://schemas.microsoft.com/office/drawing/2014/main" id="{6EFFD53F-FA32-9029-7724-FBAB9FF0C540}"/>
              </a:ext>
            </a:extLst>
          </p:cNvPr>
          <p:cNvSpPr>
            <a:spLocks noGrp="1"/>
          </p:cNvSpPr>
          <p:nvPr>
            <p:ph type="title"/>
          </p:nvPr>
        </p:nvSpPr>
        <p:spPr/>
        <p:txBody>
          <a:bodyPr/>
          <a:lstStyle/>
          <a:p>
            <a:r>
              <a:rPr lang="en-US" altLang="zh-CN" dirty="0" err="1"/>
              <a:t>Extnt</a:t>
            </a:r>
            <a:r>
              <a:rPr lang="zh-CN" altLang="en-US" dirty="0"/>
              <a:t>：</a:t>
            </a:r>
            <a:r>
              <a:rPr lang="en-US" altLang="zh-CN" dirty="0"/>
              <a:t> Extent</a:t>
            </a:r>
            <a:r>
              <a:rPr lang="zh-CN" altLang="en-US" dirty="0"/>
              <a:t>项</a:t>
            </a:r>
          </a:p>
        </p:txBody>
      </p:sp>
      <p:pic>
        <p:nvPicPr>
          <p:cNvPr id="3" name="图片 2">
            <a:extLst>
              <a:ext uri="{FF2B5EF4-FFF2-40B4-BE49-F238E27FC236}">
                <a16:creationId xmlns:a16="http://schemas.microsoft.com/office/drawing/2014/main" id="{FAC7D19D-037E-6444-E59A-C25747E9C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0933" y="2476183"/>
            <a:ext cx="5701067" cy="1617023"/>
          </a:xfrm>
          <a:prstGeom prst="rect">
            <a:avLst/>
          </a:prstGeom>
        </p:spPr>
      </p:pic>
      <p:pic>
        <p:nvPicPr>
          <p:cNvPr id="9" name="图片 8">
            <a:extLst>
              <a:ext uri="{FF2B5EF4-FFF2-40B4-BE49-F238E27FC236}">
                <a16:creationId xmlns:a16="http://schemas.microsoft.com/office/drawing/2014/main" id="{4152A461-2695-56D8-DD90-5A3AED3C8F52}"/>
              </a:ext>
            </a:extLst>
          </p:cNvPr>
          <p:cNvPicPr>
            <a:picLocks noChangeAspect="1"/>
          </p:cNvPicPr>
          <p:nvPr/>
        </p:nvPicPr>
        <p:blipFill>
          <a:blip r:embed="rId3"/>
          <a:stretch>
            <a:fillRect/>
          </a:stretch>
        </p:blipFill>
        <p:spPr>
          <a:xfrm>
            <a:off x="450010" y="3752620"/>
            <a:ext cx="6681105" cy="2736720"/>
          </a:xfrm>
          <a:prstGeom prst="rect">
            <a:avLst/>
          </a:prstGeom>
        </p:spPr>
      </p:pic>
    </p:spTree>
    <p:extLst>
      <p:ext uri="{BB962C8B-B14F-4D97-AF65-F5344CB8AC3E}">
        <p14:creationId xmlns:p14="http://schemas.microsoft.com/office/powerpoint/2010/main" val="4261972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title"/>
          </p:nvPr>
        </p:nvSpPr>
        <p:spPr/>
        <p:txBody>
          <a:bodyPr/>
          <a:lstStyle/>
          <a:p>
            <a:r>
              <a:rPr lang="en-US" altLang="zh-CN" dirty="0"/>
              <a:t>Layered File System</a:t>
            </a:r>
          </a:p>
        </p:txBody>
      </p:sp>
      <p:sp>
        <p:nvSpPr>
          <p:cNvPr id="20" name="灯片编号占位符 3"/>
          <p:cNvSpPr>
            <a:spLocks noGrp="1"/>
          </p:cNvSpPr>
          <p:nvPr>
            <p:ph type="sldNum" sz="quarter" idx="10"/>
          </p:nvPr>
        </p:nvSpPr>
        <p:spPr/>
        <p:txBody>
          <a:bodyPr/>
          <a:lstStyle/>
          <a:p>
            <a:fld id="{51117381-F4A4-4932-915D-7A19CC42538A}" type="slidenum">
              <a:rPr lang="en-US" altLang="zh-CN"/>
              <a:pPr/>
              <a:t>7</a:t>
            </a:fld>
            <a:endParaRPr lang="en-US" altLang="zh-CN"/>
          </a:p>
        </p:txBody>
      </p:sp>
      <p:sp>
        <p:nvSpPr>
          <p:cNvPr id="180226" name="Rectangle 2"/>
          <p:cNvSpPr>
            <a:spLocks noChangeArrowheads="1"/>
          </p:cNvSpPr>
          <p:nvPr/>
        </p:nvSpPr>
        <p:spPr bwMode="auto">
          <a:xfrm>
            <a:off x="380365" y="1673225"/>
            <a:ext cx="3492000" cy="41862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80228" name="Text Box 4"/>
          <p:cNvSpPr txBox="1">
            <a:spLocks noChangeArrowheads="1"/>
          </p:cNvSpPr>
          <p:nvPr/>
        </p:nvSpPr>
        <p:spPr bwMode="auto">
          <a:xfrm>
            <a:off x="665555" y="908051"/>
            <a:ext cx="3008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t>application programs</a:t>
            </a:r>
          </a:p>
        </p:txBody>
      </p:sp>
      <p:sp>
        <p:nvSpPr>
          <p:cNvPr id="180229" name="Text Box 5"/>
          <p:cNvSpPr txBox="1">
            <a:spLocks noChangeArrowheads="1"/>
          </p:cNvSpPr>
          <p:nvPr/>
        </p:nvSpPr>
        <p:spPr bwMode="auto">
          <a:xfrm>
            <a:off x="928825" y="1989139"/>
            <a:ext cx="24897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t>logical file system</a:t>
            </a:r>
          </a:p>
        </p:txBody>
      </p:sp>
      <p:sp>
        <p:nvSpPr>
          <p:cNvPr id="180230" name="Text Box 6"/>
          <p:cNvSpPr txBox="1">
            <a:spLocks noChangeArrowheads="1"/>
          </p:cNvSpPr>
          <p:nvPr/>
        </p:nvSpPr>
        <p:spPr bwMode="auto">
          <a:xfrm>
            <a:off x="470375" y="2997201"/>
            <a:ext cx="34050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t>file-organization module</a:t>
            </a:r>
          </a:p>
        </p:txBody>
      </p:sp>
      <p:sp>
        <p:nvSpPr>
          <p:cNvPr id="180231" name="Text Box 7"/>
          <p:cNvSpPr txBox="1">
            <a:spLocks noChangeArrowheads="1"/>
          </p:cNvSpPr>
          <p:nvPr/>
        </p:nvSpPr>
        <p:spPr bwMode="auto">
          <a:xfrm>
            <a:off x="1030531" y="4005264"/>
            <a:ext cx="23038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t>basic file system</a:t>
            </a:r>
          </a:p>
        </p:txBody>
      </p:sp>
      <p:sp>
        <p:nvSpPr>
          <p:cNvPr id="180232" name="Text Box 8"/>
          <p:cNvSpPr txBox="1">
            <a:spLocks noChangeArrowheads="1"/>
          </p:cNvSpPr>
          <p:nvPr/>
        </p:nvSpPr>
        <p:spPr bwMode="auto">
          <a:xfrm>
            <a:off x="1396869" y="5084764"/>
            <a:ext cx="16394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dirty="0"/>
              <a:t>I/O control</a:t>
            </a:r>
          </a:p>
        </p:txBody>
      </p:sp>
      <p:sp>
        <p:nvSpPr>
          <p:cNvPr id="180233" name="Text Box 9"/>
          <p:cNvSpPr txBox="1">
            <a:spLocks noChangeArrowheads="1"/>
          </p:cNvSpPr>
          <p:nvPr/>
        </p:nvSpPr>
        <p:spPr bwMode="auto">
          <a:xfrm>
            <a:off x="1621230" y="6237289"/>
            <a:ext cx="1124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b="1"/>
              <a:t>devices</a:t>
            </a:r>
          </a:p>
        </p:txBody>
      </p:sp>
      <p:sp>
        <p:nvSpPr>
          <p:cNvPr id="180234" name="AutoShape 10"/>
          <p:cNvSpPr>
            <a:spLocks noChangeArrowheads="1"/>
          </p:cNvSpPr>
          <p:nvPr/>
        </p:nvSpPr>
        <p:spPr bwMode="auto">
          <a:xfrm>
            <a:off x="2084023" y="1341438"/>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5" name="AutoShape 11"/>
          <p:cNvSpPr>
            <a:spLocks noChangeArrowheads="1"/>
          </p:cNvSpPr>
          <p:nvPr/>
        </p:nvSpPr>
        <p:spPr bwMode="auto">
          <a:xfrm>
            <a:off x="2084023" y="2420938"/>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6" name="AutoShape 12"/>
          <p:cNvSpPr>
            <a:spLocks noChangeArrowheads="1"/>
          </p:cNvSpPr>
          <p:nvPr/>
        </p:nvSpPr>
        <p:spPr bwMode="auto">
          <a:xfrm>
            <a:off x="2084023" y="3429000"/>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7" name="AutoShape 13"/>
          <p:cNvSpPr>
            <a:spLocks noChangeArrowheads="1"/>
          </p:cNvSpPr>
          <p:nvPr/>
        </p:nvSpPr>
        <p:spPr bwMode="auto">
          <a:xfrm>
            <a:off x="2084023" y="4510088"/>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8" name="AutoShape 14"/>
          <p:cNvSpPr>
            <a:spLocks noChangeArrowheads="1"/>
          </p:cNvSpPr>
          <p:nvPr/>
        </p:nvSpPr>
        <p:spPr bwMode="auto">
          <a:xfrm>
            <a:off x="2084023" y="5589588"/>
            <a:ext cx="215900" cy="647700"/>
          </a:xfrm>
          <a:prstGeom prst="downArrow">
            <a:avLst>
              <a:gd name="adj1" fmla="val 50000"/>
              <a:gd name="adj2" fmla="val 75000"/>
            </a:avLst>
          </a:prstGeom>
          <a:gradFill rotWithShape="1">
            <a:gsLst>
              <a:gs pos="0">
                <a:srgbClr val="969696"/>
              </a:gs>
              <a:gs pos="100000">
                <a:srgbClr val="969696">
                  <a:gamma/>
                  <a:shade val="0"/>
                  <a:invGamma/>
                </a:srgb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b="1"/>
          </a:p>
        </p:txBody>
      </p:sp>
      <p:sp>
        <p:nvSpPr>
          <p:cNvPr id="180239" name="AutoShape 15"/>
          <p:cNvSpPr>
            <a:spLocks noChangeArrowheads="1"/>
          </p:cNvSpPr>
          <p:nvPr/>
        </p:nvSpPr>
        <p:spPr bwMode="auto">
          <a:xfrm>
            <a:off x="4205633" y="5454225"/>
            <a:ext cx="7740000" cy="1224000"/>
          </a:xfrm>
          <a:prstGeom prst="wedgeRectCallout">
            <a:avLst>
              <a:gd name="adj1" fmla="val -54100"/>
              <a:gd name="adj2" fmla="val -45142"/>
            </a:avLst>
          </a:prstGeom>
          <a:solidFill>
            <a:schemeClr val="bg1">
              <a:lumMod val="75000"/>
            </a:schemeClr>
          </a:solidFill>
          <a:ln w="9525">
            <a:solidFill>
              <a:schemeClr val="tx1"/>
            </a:solidFill>
            <a:miter lim="800000"/>
            <a:headEnd/>
            <a:tailEnd/>
          </a:ln>
          <a:effectLst/>
        </p:spPr>
        <p:txBody>
          <a:bodyPr anchor="t"/>
          <a:lstStyle/>
          <a:p>
            <a:r>
              <a:rPr lang="en-US" altLang="zh-CN" sz="1800" b="1" dirty="0">
                <a:solidFill>
                  <a:srgbClr val="0000FF"/>
                </a:solidFill>
              </a:rPr>
              <a:t>Device driver and interrupt handlers</a:t>
            </a:r>
            <a:r>
              <a:rPr lang="en-US" altLang="zh-CN" sz="1800" dirty="0"/>
              <a:t>.</a:t>
            </a:r>
          </a:p>
          <a:p>
            <a:r>
              <a:rPr lang="en-US" altLang="zh-CN" sz="1800" dirty="0"/>
              <a:t>Transfer information between the main memory and the disk system.</a:t>
            </a:r>
          </a:p>
          <a:p>
            <a:r>
              <a:rPr lang="en-US" altLang="en-US" sz="1800" dirty="0"/>
              <a:t>Given “</a:t>
            </a:r>
            <a:r>
              <a:rPr lang="en-US" altLang="ja-JP" sz="1800" dirty="0"/>
              <a:t>read drive1, cylinder 72, track 2, sector 10, into memory location 1060”.</a:t>
            </a:r>
          </a:p>
          <a:p>
            <a:r>
              <a:rPr lang="en-US" altLang="ja-JP" sz="1800" dirty="0"/>
              <a:t>outputs low-level hardware specific commands to hardware controller</a:t>
            </a:r>
            <a:endParaRPr lang="en-US" altLang="zh-CN" sz="1800" dirty="0"/>
          </a:p>
        </p:txBody>
      </p:sp>
      <p:sp>
        <p:nvSpPr>
          <p:cNvPr id="180240" name="AutoShape 16"/>
          <p:cNvSpPr>
            <a:spLocks noChangeArrowheads="1"/>
          </p:cNvSpPr>
          <p:nvPr/>
        </p:nvSpPr>
        <p:spPr bwMode="auto">
          <a:xfrm>
            <a:off x="4205790" y="3825159"/>
            <a:ext cx="7740859" cy="1584061"/>
          </a:xfrm>
          <a:prstGeom prst="wedgeRectCallout">
            <a:avLst>
              <a:gd name="adj1" fmla="val -54131"/>
              <a:gd name="adj2" fmla="val -25621"/>
            </a:avLst>
          </a:prstGeom>
          <a:solidFill>
            <a:schemeClr val="accent1">
              <a:lumMod val="40000"/>
              <a:lumOff val="60000"/>
            </a:schemeClr>
          </a:solidFill>
          <a:ln w="9525">
            <a:solidFill>
              <a:schemeClr val="tx1"/>
            </a:solidFill>
            <a:miter lim="800000"/>
            <a:headEnd/>
            <a:tailEnd/>
          </a:ln>
          <a:effectLst/>
        </p:spPr>
        <p:txBody>
          <a:bodyPr anchor="t"/>
          <a:lstStyle/>
          <a:p>
            <a:r>
              <a:rPr lang="en-US" altLang="zh-CN" sz="2000" dirty="0">
                <a:cs typeface="Times New Roman" panose="02020603050405020304" pitchFamily="18" charset="0"/>
              </a:rPr>
              <a:t>Issue generic commands to the appropriate device driver to read and write physical blocks on the disk. </a:t>
            </a:r>
            <a:br>
              <a:rPr lang="en-US" altLang="zh-CN" sz="2000" dirty="0">
                <a:cs typeface="Times New Roman" panose="02020603050405020304" pitchFamily="18" charset="0"/>
              </a:rPr>
            </a:br>
            <a:r>
              <a:rPr lang="en-US" altLang="zh-CN" sz="2000" dirty="0">
                <a:cs typeface="Times New Roman" panose="02020603050405020304" pitchFamily="18" charset="0"/>
              </a:rPr>
              <a:t>    e.g. </a:t>
            </a:r>
            <a:r>
              <a:rPr lang="en-US" altLang="ja-JP" sz="2000" dirty="0">
                <a:cs typeface="Times New Roman" panose="02020603050405020304" pitchFamily="18" charset="0"/>
              </a:rPr>
              <a:t>translates “retrieve block 123” </a:t>
            </a:r>
            <a:r>
              <a:rPr lang="ja-JP" altLang="en-US" sz="2000" dirty="0">
                <a:cs typeface="Times New Roman" panose="02020603050405020304" pitchFamily="18" charset="0"/>
              </a:rPr>
              <a:t> </a:t>
            </a:r>
            <a:r>
              <a:rPr lang="en-US" altLang="ja-JP" sz="2000" dirty="0">
                <a:cs typeface="Times New Roman" panose="02020603050405020304" pitchFamily="18" charset="0"/>
              </a:rPr>
              <a:t>to device driver.</a:t>
            </a:r>
            <a:endParaRPr lang="en-US" altLang="zh-CN" sz="2000" dirty="0">
              <a:cs typeface="Times New Roman" panose="02020603050405020304" pitchFamily="18" charset="0"/>
            </a:endParaRPr>
          </a:p>
          <a:p>
            <a:r>
              <a:rPr lang="en-US" altLang="en-US" sz="2000" dirty="0">
                <a:cs typeface="Times New Roman" panose="02020603050405020304" pitchFamily="18" charset="0"/>
              </a:rPr>
              <a:t>manages memory buffers and caches (allocation, freeing, replacement). e.g. </a:t>
            </a:r>
            <a:r>
              <a:rPr lang="en-US" altLang="zh-CN" sz="2000" dirty="0">
                <a:cs typeface="Times New Roman" panose="02020603050405020304" pitchFamily="18" charset="0"/>
              </a:rPr>
              <a:t>I/O buffer, disk cache for directory / data.</a:t>
            </a:r>
          </a:p>
        </p:txBody>
      </p:sp>
      <p:sp>
        <p:nvSpPr>
          <p:cNvPr id="180241" name="AutoShape 17"/>
          <p:cNvSpPr>
            <a:spLocks noChangeArrowheads="1"/>
          </p:cNvSpPr>
          <p:nvPr/>
        </p:nvSpPr>
        <p:spPr bwMode="auto">
          <a:xfrm>
            <a:off x="4205790" y="2753925"/>
            <a:ext cx="7740860" cy="1008000"/>
          </a:xfrm>
          <a:prstGeom prst="wedgeRectCallout">
            <a:avLst>
              <a:gd name="adj1" fmla="val -54175"/>
              <a:gd name="adj2" fmla="val -6547"/>
            </a:avLst>
          </a:prstGeom>
          <a:solidFill>
            <a:schemeClr val="accent1">
              <a:lumMod val="20000"/>
              <a:lumOff val="80000"/>
            </a:schemeClr>
          </a:solidFill>
          <a:ln w="9525">
            <a:solidFill>
              <a:schemeClr val="tx1"/>
            </a:solidFill>
            <a:miter lim="800000"/>
            <a:headEnd/>
            <a:tailEnd/>
          </a:ln>
          <a:effectLst/>
        </p:spPr>
        <p:txBody>
          <a:bodyPr anchor="t"/>
          <a:lstStyle/>
          <a:p>
            <a:r>
              <a:rPr lang="en-US" altLang="en-US" sz="2000" dirty="0"/>
              <a:t>understands files, logical address, and physical blocks</a:t>
            </a:r>
          </a:p>
          <a:p>
            <a:r>
              <a:rPr lang="en-US" altLang="zh-CN" sz="2000" dirty="0"/>
              <a:t>Translate logical block addresses to physical block addresses.</a:t>
            </a:r>
          </a:p>
          <a:p>
            <a:r>
              <a:rPr lang="en-US" altLang="zh-CN" sz="2000" dirty="0"/>
              <a:t>Free-space manager. </a:t>
            </a:r>
            <a:r>
              <a:rPr lang="en-US" altLang="en-US" sz="2000" dirty="0"/>
              <a:t>disk allocation.</a:t>
            </a:r>
            <a:endParaRPr lang="en-US" altLang="zh-CN" sz="2000" dirty="0"/>
          </a:p>
        </p:txBody>
      </p:sp>
      <p:sp>
        <p:nvSpPr>
          <p:cNvPr id="180242" name="AutoShape 18"/>
          <p:cNvSpPr>
            <a:spLocks noChangeArrowheads="1"/>
          </p:cNvSpPr>
          <p:nvPr/>
        </p:nvSpPr>
        <p:spPr bwMode="auto">
          <a:xfrm>
            <a:off x="4205790" y="1403775"/>
            <a:ext cx="7740860" cy="1296000"/>
          </a:xfrm>
          <a:prstGeom prst="wedgeRectCallout">
            <a:avLst>
              <a:gd name="adj1" fmla="val -54303"/>
              <a:gd name="adj2" fmla="val 11279"/>
            </a:avLst>
          </a:prstGeom>
          <a:solidFill>
            <a:srgbClr val="FFFF00"/>
          </a:solidFill>
          <a:ln w="9525">
            <a:solidFill>
              <a:schemeClr val="tx1"/>
            </a:solidFill>
            <a:miter lim="800000"/>
            <a:headEnd/>
            <a:tailEnd/>
          </a:ln>
          <a:effectLst/>
        </p:spPr>
        <p:txBody>
          <a:bodyPr/>
          <a:lstStyle/>
          <a:p>
            <a:r>
              <a:rPr lang="en-US" altLang="zh-CN" sz="2000" dirty="0"/>
              <a:t>Manages metadata information,</a:t>
            </a:r>
          </a:p>
          <a:p>
            <a:r>
              <a:rPr lang="en-US" altLang="zh-CN" sz="2000" dirty="0"/>
              <a:t>Manages the directory structure,</a:t>
            </a:r>
          </a:p>
          <a:p>
            <a:r>
              <a:rPr lang="en-US" altLang="zh-CN" sz="2000" dirty="0"/>
              <a:t>Maintains file structure via FCB.</a:t>
            </a:r>
          </a:p>
          <a:p>
            <a:r>
              <a:rPr lang="en-US" altLang="zh-CN" sz="2000" dirty="0"/>
              <a:t>Responsible for protection and security.</a:t>
            </a:r>
          </a:p>
        </p:txBody>
      </p:sp>
      <p:sp>
        <p:nvSpPr>
          <p:cNvPr id="180243" name="AutoShape 19"/>
          <p:cNvSpPr>
            <a:spLocks noChangeArrowheads="1"/>
          </p:cNvSpPr>
          <p:nvPr/>
        </p:nvSpPr>
        <p:spPr bwMode="auto">
          <a:xfrm>
            <a:off x="4205790" y="908720"/>
            <a:ext cx="7740860" cy="431800"/>
          </a:xfrm>
          <a:prstGeom prst="wedgeRectCallout">
            <a:avLst>
              <a:gd name="adj1" fmla="val -56640"/>
              <a:gd name="adj2" fmla="val 9328"/>
            </a:avLst>
          </a:prstGeom>
          <a:solidFill>
            <a:srgbClr val="FFCC66"/>
          </a:solidFill>
          <a:ln w="9525">
            <a:solidFill>
              <a:schemeClr val="tx1"/>
            </a:solidFill>
            <a:miter lim="800000"/>
            <a:headEnd/>
            <a:tailEnd/>
          </a:ln>
          <a:effectLst/>
        </p:spPr>
        <p:txBody>
          <a:bodyPr/>
          <a:lstStyle/>
          <a:p>
            <a:r>
              <a:rPr kumimoji="0" lang="en-US" altLang="zh-CN" sz="2000" dirty="0"/>
              <a:t>System calls for file operations</a:t>
            </a:r>
            <a:endParaRPr lang="en-US" altLang="zh-CN" sz="2000" dirty="0"/>
          </a:p>
        </p:txBody>
      </p:sp>
      <p:sp>
        <p:nvSpPr>
          <p:cNvPr id="2" name="圆角矩形 1"/>
          <p:cNvSpPr/>
          <p:nvPr/>
        </p:nvSpPr>
        <p:spPr bwMode="auto">
          <a:xfrm>
            <a:off x="10441234" y="108000"/>
            <a:ext cx="1512000" cy="720080"/>
          </a:xfrm>
          <a:prstGeom prst="roundRect">
            <a:avLst>
              <a:gd name="adj" fmla="val 6331"/>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zh-CN" altLang="en-US" sz="2000" b="1" dirty="0">
                <a:latin typeface="楷体" panose="02010609060101010101" pitchFamily="49" charset="-122"/>
                <a:ea typeface="楷体" panose="02010609060101010101" pitchFamily="49" charset="-122"/>
              </a:rPr>
              <a:t>功能清晰</a:t>
            </a:r>
            <a:endParaRPr lang="en-US" altLang="zh-CN" sz="2000" b="1" dirty="0">
              <a:latin typeface="楷体" panose="02010609060101010101" pitchFamily="49" charset="-122"/>
              <a:ea typeface="楷体" panose="02010609060101010101" pitchFamily="49" charset="-122"/>
            </a:endParaRPr>
          </a:p>
          <a:p>
            <a:pPr algn="ctr"/>
            <a:r>
              <a:rPr lang="zh-CN" altLang="en-US" sz="2000" b="1" dirty="0">
                <a:latin typeface="楷体" panose="02010609060101010101" pitchFamily="49" charset="-122"/>
                <a:ea typeface="楷体" panose="02010609060101010101" pitchFamily="49" charset="-122"/>
              </a:rPr>
              <a:t>责任明确</a:t>
            </a:r>
          </a:p>
        </p:txBody>
      </p:sp>
      <p:pic>
        <p:nvPicPr>
          <p:cNvPr id="6" name="图片 5">
            <a:extLst>
              <a:ext uri="{FF2B5EF4-FFF2-40B4-BE49-F238E27FC236}">
                <a16:creationId xmlns:a16="http://schemas.microsoft.com/office/drawing/2014/main" id="{AB637BD1-7113-C32F-1476-B04133E9004D}"/>
              </a:ext>
            </a:extLst>
          </p:cNvPr>
          <p:cNvPicPr>
            <a:picLocks noChangeAspect="1"/>
          </p:cNvPicPr>
          <p:nvPr/>
        </p:nvPicPr>
        <p:blipFill>
          <a:blip r:embed="rId3"/>
          <a:stretch>
            <a:fillRect/>
          </a:stretch>
        </p:blipFill>
        <p:spPr>
          <a:xfrm>
            <a:off x="8391255" y="1430630"/>
            <a:ext cx="3542275" cy="828000"/>
          </a:xfrm>
          <a:prstGeom prst="rect">
            <a:avLst/>
          </a:prstGeom>
        </p:spPr>
      </p:pic>
      <p:cxnSp>
        <p:nvCxnSpPr>
          <p:cNvPr id="4" name="直接连接符 3">
            <a:extLst>
              <a:ext uri="{FF2B5EF4-FFF2-40B4-BE49-F238E27FC236}">
                <a16:creationId xmlns:a16="http://schemas.microsoft.com/office/drawing/2014/main" id="{7B190743-C617-49A9-1338-FD9AEFFEB982}"/>
              </a:ext>
            </a:extLst>
          </p:cNvPr>
          <p:cNvCxnSpPr/>
          <p:nvPr/>
        </p:nvCxnSpPr>
        <p:spPr bwMode="auto">
          <a:xfrm>
            <a:off x="8391375" y="1943835"/>
            <a:ext cx="1080000" cy="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图片 10">
            <a:extLst>
              <a:ext uri="{FF2B5EF4-FFF2-40B4-BE49-F238E27FC236}">
                <a16:creationId xmlns:a16="http://schemas.microsoft.com/office/drawing/2014/main" id="{F0F9CE72-C1E5-C378-777B-E5A2CFE3EABF}"/>
              </a:ext>
            </a:extLst>
          </p:cNvPr>
          <p:cNvPicPr>
            <a:picLocks noChangeAspect="1"/>
          </p:cNvPicPr>
          <p:nvPr/>
        </p:nvPicPr>
        <p:blipFill>
          <a:blip r:embed="rId4"/>
          <a:stretch>
            <a:fillRect/>
          </a:stretch>
        </p:blipFill>
        <p:spPr>
          <a:xfrm>
            <a:off x="335360" y="908051"/>
            <a:ext cx="11736000" cy="5860054"/>
          </a:xfrm>
          <a:prstGeom prst="rect">
            <a:avLst/>
          </a:prstGeom>
        </p:spPr>
      </p:pic>
    </p:spTree>
    <p:extLst>
      <p:ext uri="{BB962C8B-B14F-4D97-AF65-F5344CB8AC3E}">
        <p14:creationId xmlns:p14="http://schemas.microsoft.com/office/powerpoint/2010/main" val="769578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DE76D-2334-6E4E-F177-6558AC6CF987}"/>
              </a:ext>
            </a:extLst>
          </p:cNvPr>
          <p:cNvSpPr>
            <a:spLocks noGrp="1"/>
          </p:cNvSpPr>
          <p:nvPr>
            <p:ph type="title"/>
          </p:nvPr>
        </p:nvSpPr>
        <p:spPr/>
        <p:txBody>
          <a:bodyPr/>
          <a:lstStyle/>
          <a:p>
            <a:r>
              <a:rPr lang="en-US" altLang="zh-CN" dirty="0"/>
              <a:t>Extent</a:t>
            </a:r>
            <a:r>
              <a:rPr lang="zh-CN" altLang="en-US" dirty="0"/>
              <a:t>：逻辑块到物理块的映射过程</a:t>
            </a:r>
          </a:p>
        </p:txBody>
      </p:sp>
      <p:pic>
        <p:nvPicPr>
          <p:cNvPr id="7" name="内容占位符 6">
            <a:extLst>
              <a:ext uri="{FF2B5EF4-FFF2-40B4-BE49-F238E27FC236}">
                <a16:creationId xmlns:a16="http://schemas.microsoft.com/office/drawing/2014/main" id="{96721487-2219-4011-EF27-7C983E46E4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11047" y="1120991"/>
            <a:ext cx="8454044" cy="5424055"/>
          </a:xfrm>
        </p:spPr>
      </p:pic>
      <p:sp>
        <p:nvSpPr>
          <p:cNvPr id="5" name="灯片编号占位符 4">
            <a:extLst>
              <a:ext uri="{FF2B5EF4-FFF2-40B4-BE49-F238E27FC236}">
                <a16:creationId xmlns:a16="http://schemas.microsoft.com/office/drawing/2014/main" id="{3BDF8342-5498-D340-D991-42D6F77F3E1C}"/>
              </a:ext>
            </a:extLst>
          </p:cNvPr>
          <p:cNvSpPr>
            <a:spLocks noGrp="1"/>
          </p:cNvSpPr>
          <p:nvPr>
            <p:ph type="sldNum" sz="quarter" idx="10"/>
          </p:nvPr>
        </p:nvSpPr>
        <p:spPr/>
        <p:txBody>
          <a:bodyPr/>
          <a:lstStyle/>
          <a:p>
            <a:fld id="{8CDF8177-B492-4B3A-BE83-F6A6FE842A03}" type="slidenum">
              <a:rPr lang="en-US" altLang="zh-CN" smtClean="0"/>
              <a:pPr/>
              <a:t>70</a:t>
            </a:fld>
            <a:endParaRPr lang="en-US" altLang="zh-CN"/>
          </a:p>
        </p:txBody>
      </p:sp>
    </p:spTree>
    <p:extLst>
      <p:ext uri="{BB962C8B-B14F-4D97-AF65-F5344CB8AC3E}">
        <p14:creationId xmlns:p14="http://schemas.microsoft.com/office/powerpoint/2010/main" val="10888724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53D75-884C-B1E6-3464-140984F0BE28}"/>
              </a:ext>
            </a:extLst>
          </p:cNvPr>
          <p:cNvSpPr>
            <a:spLocks noGrp="1"/>
          </p:cNvSpPr>
          <p:nvPr>
            <p:ph type="title"/>
          </p:nvPr>
        </p:nvSpPr>
        <p:spPr/>
        <p:txBody>
          <a:bodyPr/>
          <a:lstStyle/>
          <a:p>
            <a:r>
              <a:rPr lang="en-US" altLang="zh-CN" dirty="0"/>
              <a:t>Extent</a:t>
            </a:r>
            <a:r>
              <a:rPr lang="zh-CN" altLang="en-US" dirty="0"/>
              <a:t>：</a:t>
            </a:r>
            <a:r>
              <a:rPr lang="en-US" altLang="zh-CN" dirty="0"/>
              <a:t>Extent</a:t>
            </a:r>
            <a:r>
              <a:rPr lang="zh-CN" altLang="en-US" dirty="0"/>
              <a:t>树示例</a:t>
            </a:r>
          </a:p>
        </p:txBody>
      </p:sp>
      <p:pic>
        <p:nvPicPr>
          <p:cNvPr id="7" name="内容占位符 6">
            <a:extLst>
              <a:ext uri="{FF2B5EF4-FFF2-40B4-BE49-F238E27FC236}">
                <a16:creationId xmlns:a16="http://schemas.microsoft.com/office/drawing/2014/main" id="{5CECCF82-7E0B-A26A-9AAF-8D023EC3C8D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rot="5400000">
            <a:off x="3317896" y="-1400015"/>
            <a:ext cx="5331182" cy="10306145"/>
          </a:xfrm>
        </p:spPr>
      </p:pic>
      <p:sp>
        <p:nvSpPr>
          <p:cNvPr id="5" name="灯片编号占位符 4">
            <a:extLst>
              <a:ext uri="{FF2B5EF4-FFF2-40B4-BE49-F238E27FC236}">
                <a16:creationId xmlns:a16="http://schemas.microsoft.com/office/drawing/2014/main" id="{D25EDCF3-5B0B-8DE1-C8BE-22E1739FE726}"/>
              </a:ext>
            </a:extLst>
          </p:cNvPr>
          <p:cNvSpPr>
            <a:spLocks noGrp="1"/>
          </p:cNvSpPr>
          <p:nvPr>
            <p:ph type="sldNum" sz="quarter" idx="10"/>
          </p:nvPr>
        </p:nvSpPr>
        <p:spPr/>
        <p:txBody>
          <a:bodyPr/>
          <a:lstStyle/>
          <a:p>
            <a:fld id="{8CDF8177-B492-4B3A-BE83-F6A6FE842A03}" type="slidenum">
              <a:rPr lang="en-US" altLang="zh-CN" smtClean="0"/>
              <a:pPr/>
              <a:t>71</a:t>
            </a:fld>
            <a:endParaRPr lang="en-US" altLang="zh-CN"/>
          </a:p>
        </p:txBody>
      </p:sp>
      <p:sp>
        <p:nvSpPr>
          <p:cNvPr id="3" name="五边形 2">
            <a:hlinkClick r:id="rId4" action="ppaction://hlinksldjump"/>
            <a:extLst>
              <a:ext uri="{FF2B5EF4-FFF2-40B4-BE49-F238E27FC236}">
                <a16:creationId xmlns:a16="http://schemas.microsoft.com/office/drawing/2014/main" id="{650AD56B-5FA0-BF47-7349-62E071E43F9B}"/>
              </a:ext>
            </a:extLst>
          </p:cNvPr>
          <p:cNvSpPr/>
          <p:nvPr/>
        </p:nvSpPr>
        <p:spPr bwMode="auto">
          <a:xfrm>
            <a:off x="11406590" y="6264315"/>
            <a:ext cx="720000" cy="540000"/>
          </a:xfrm>
          <a:prstGeom prst="pentag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0191483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CB25EDCC-D72C-D025-E91C-74A0D05A271E}"/>
              </a:ext>
            </a:extLst>
          </p:cNvPr>
          <p:cNvSpPr>
            <a:spLocks noGrp="1"/>
          </p:cNvSpPr>
          <p:nvPr>
            <p:ph type="title"/>
          </p:nvPr>
        </p:nvSpPr>
        <p:spPr/>
        <p:txBody>
          <a:bodyPr/>
          <a:lstStyle/>
          <a:p>
            <a:r>
              <a:rPr lang="en-US" altLang="zh-CN" dirty="0"/>
              <a:t>A2: </a:t>
            </a:r>
            <a:r>
              <a:rPr lang="en-US" altLang="zh-CN" dirty="0" err="1"/>
              <a:t>openEuler</a:t>
            </a:r>
            <a:r>
              <a:rPr lang="en-US" altLang="zh-CN" dirty="0"/>
              <a:t> VFS</a:t>
            </a:r>
            <a:endParaRPr lang="zh-CN" altLang="en-US" dirty="0"/>
          </a:p>
        </p:txBody>
      </p:sp>
      <p:sp>
        <p:nvSpPr>
          <p:cNvPr id="6" name="内容占位符 5">
            <a:extLst>
              <a:ext uri="{FF2B5EF4-FFF2-40B4-BE49-F238E27FC236}">
                <a16:creationId xmlns:a16="http://schemas.microsoft.com/office/drawing/2014/main" id="{95D35E4E-F36E-B34D-CEF1-662225A8CFB0}"/>
              </a:ext>
            </a:extLst>
          </p:cNvPr>
          <p:cNvSpPr>
            <a:spLocks noGrp="1"/>
          </p:cNvSpPr>
          <p:nvPr>
            <p:ph idx="1"/>
          </p:nvPr>
        </p:nvSpPr>
        <p:spPr/>
        <p:txBody>
          <a:bodyPr/>
          <a:lstStyle/>
          <a:p>
            <a:r>
              <a:rPr lang="en-US" altLang="zh-CN" dirty="0" err="1"/>
              <a:t>openEuler</a:t>
            </a:r>
            <a:r>
              <a:rPr lang="en-US" altLang="zh-CN" dirty="0"/>
              <a:t> VFS </a:t>
            </a:r>
            <a:r>
              <a:rPr lang="zh-CN" altLang="en-US" dirty="0"/>
              <a:t>概述</a:t>
            </a:r>
            <a:endParaRPr lang="en-US" altLang="zh-CN" dirty="0"/>
          </a:p>
          <a:p>
            <a:r>
              <a:rPr lang="en-US" altLang="zh-CN" dirty="0"/>
              <a:t>VFS</a:t>
            </a:r>
            <a:r>
              <a:rPr lang="zh-CN" altLang="en-US" dirty="0"/>
              <a:t>数据结构</a:t>
            </a:r>
          </a:p>
        </p:txBody>
      </p:sp>
      <p:sp>
        <p:nvSpPr>
          <p:cNvPr id="4" name="灯片编号占位符 3">
            <a:extLst>
              <a:ext uri="{FF2B5EF4-FFF2-40B4-BE49-F238E27FC236}">
                <a16:creationId xmlns:a16="http://schemas.microsoft.com/office/drawing/2014/main" id="{04E96C2A-8884-D9A0-B29C-FFE2F7D431D4}"/>
              </a:ext>
            </a:extLst>
          </p:cNvPr>
          <p:cNvSpPr>
            <a:spLocks noGrp="1"/>
          </p:cNvSpPr>
          <p:nvPr>
            <p:ph type="sldNum" sz="quarter" idx="10"/>
          </p:nvPr>
        </p:nvSpPr>
        <p:spPr/>
        <p:txBody>
          <a:bodyPr/>
          <a:lstStyle/>
          <a:p>
            <a:fld id="{E66D2CC7-F4CF-4117-A897-807AC786776F}" type="slidenum">
              <a:rPr lang="en-US" altLang="zh-CN" smtClean="0"/>
              <a:pPr/>
              <a:t>72</a:t>
            </a:fld>
            <a:endParaRPr lang="en-US" altLang="zh-CN"/>
          </a:p>
        </p:txBody>
      </p:sp>
    </p:spTree>
    <p:extLst>
      <p:ext uri="{BB962C8B-B14F-4D97-AF65-F5344CB8AC3E}">
        <p14:creationId xmlns:p14="http://schemas.microsoft.com/office/powerpoint/2010/main" val="29631951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a:solidFill>
            <a:srgbClr val="002060"/>
          </a:solidFill>
        </p:spPr>
        <p:txBody>
          <a:bodyPr/>
          <a:lstStyle/>
          <a:p>
            <a:r>
              <a:rPr lang="en-US" altLang="zh-CN" dirty="0" err="1"/>
              <a:t>openEuler</a:t>
            </a:r>
            <a:r>
              <a:rPr lang="en-US" altLang="zh-CN" dirty="0"/>
              <a:t> VFS </a:t>
            </a:r>
            <a:r>
              <a:rPr lang="zh-CN" altLang="en-US" dirty="0"/>
              <a:t>概述</a:t>
            </a:r>
            <a:endParaRPr lang="en-US" altLang="zh-CN" dirty="0"/>
          </a:p>
        </p:txBody>
      </p:sp>
      <p:sp>
        <p:nvSpPr>
          <p:cNvPr id="2" name="内容占位符 1">
            <a:extLst>
              <a:ext uri="{FF2B5EF4-FFF2-40B4-BE49-F238E27FC236}">
                <a16:creationId xmlns:a16="http://schemas.microsoft.com/office/drawing/2014/main" id="{960A2606-E62C-24D7-3D8F-DCAEDBA562C1}"/>
              </a:ext>
            </a:extLst>
          </p:cNvPr>
          <p:cNvSpPr>
            <a:spLocks noGrp="1"/>
          </p:cNvSpPr>
          <p:nvPr>
            <p:ph idx="1"/>
          </p:nvPr>
        </p:nvSpPr>
        <p:spPr/>
        <p:txBody>
          <a:bodyPr>
            <a:normAutofit/>
          </a:bodyPr>
          <a:lstStyle/>
          <a:p>
            <a:r>
              <a:rPr lang="zh-CN" altLang="en-US" dirty="0"/>
              <a:t>各类文件系统的管理者</a:t>
            </a:r>
            <a:endParaRPr lang="en-US" altLang="zh-CN" dirty="0"/>
          </a:p>
          <a:p>
            <a:r>
              <a:rPr lang="zh-CN" altLang="en-US" dirty="0"/>
              <a:t>向用户提供通用、统一的</a:t>
            </a:r>
            <a:r>
              <a:rPr lang="en-US" altLang="zh-CN" dirty="0"/>
              <a:t>API</a:t>
            </a:r>
          </a:p>
          <a:p>
            <a:pPr lvl="1"/>
            <a:r>
              <a:rPr lang="en-US" altLang="zh-CN" dirty="0"/>
              <a:t>POSIX</a:t>
            </a:r>
          </a:p>
          <a:p>
            <a:r>
              <a:rPr lang="zh-CN" altLang="en-US" dirty="0"/>
              <a:t>支持的物理文件系统</a:t>
            </a:r>
            <a:endParaRPr lang="en-US" altLang="zh-CN" dirty="0"/>
          </a:p>
          <a:p>
            <a:pPr lvl="1"/>
            <a:r>
              <a:rPr lang="zh-CN" altLang="en-US" dirty="0"/>
              <a:t>基于磁盘的文件系统，</a:t>
            </a:r>
            <a:r>
              <a:rPr lang="en-US" altLang="zh-CN" dirty="0"/>
              <a:t>Ext2</a:t>
            </a:r>
            <a:r>
              <a:rPr lang="zh-CN" altLang="en-US" dirty="0"/>
              <a:t>、</a:t>
            </a:r>
            <a:r>
              <a:rPr lang="en-US" altLang="zh-CN" dirty="0"/>
              <a:t>Ext3</a:t>
            </a:r>
            <a:r>
              <a:rPr lang="zh-CN" altLang="en-US" dirty="0"/>
              <a:t>、</a:t>
            </a:r>
            <a:r>
              <a:rPr lang="en-US" altLang="zh-CN" dirty="0"/>
              <a:t>Ext4</a:t>
            </a:r>
            <a:r>
              <a:rPr lang="zh-CN" altLang="en-US" dirty="0"/>
              <a:t>、</a:t>
            </a:r>
            <a:r>
              <a:rPr lang="en-US" altLang="zh-CN" dirty="0" err="1"/>
              <a:t>ReiserFS</a:t>
            </a:r>
            <a:r>
              <a:rPr lang="zh-CN" altLang="en-US" dirty="0"/>
              <a:t>、</a:t>
            </a:r>
            <a:r>
              <a:rPr lang="en-US" altLang="zh-CN" dirty="0"/>
              <a:t>JFS</a:t>
            </a:r>
            <a:r>
              <a:rPr lang="zh-CN" altLang="en-US" dirty="0"/>
              <a:t>、</a:t>
            </a:r>
            <a:r>
              <a:rPr lang="en-US" altLang="zh-CN" dirty="0"/>
              <a:t>XFS</a:t>
            </a:r>
            <a:r>
              <a:rPr lang="zh-CN" altLang="en-US" dirty="0"/>
              <a:t>、</a:t>
            </a:r>
            <a:r>
              <a:rPr lang="en-US" altLang="zh-CN" dirty="0"/>
              <a:t>FAT32</a:t>
            </a:r>
            <a:r>
              <a:rPr lang="zh-CN" altLang="en-US" dirty="0"/>
              <a:t>、</a:t>
            </a:r>
            <a:r>
              <a:rPr lang="en-US" altLang="zh-CN" dirty="0"/>
              <a:t>VFAT</a:t>
            </a:r>
            <a:r>
              <a:rPr lang="zh-CN" altLang="en-US" dirty="0"/>
              <a:t>、</a:t>
            </a:r>
            <a:r>
              <a:rPr lang="en-US" altLang="zh-CN" dirty="0"/>
              <a:t>NTFS</a:t>
            </a:r>
            <a:r>
              <a:rPr lang="zh-CN" altLang="en-US" dirty="0"/>
              <a:t>等</a:t>
            </a:r>
            <a:endParaRPr lang="en-US" altLang="zh-CN" dirty="0"/>
          </a:p>
          <a:p>
            <a:pPr lvl="1"/>
            <a:r>
              <a:rPr lang="zh-CN" altLang="en-US" dirty="0"/>
              <a:t>基于网络的文件系统，</a:t>
            </a:r>
            <a:r>
              <a:rPr lang="en-US" altLang="zh-CN" dirty="0"/>
              <a:t>NFS</a:t>
            </a:r>
            <a:r>
              <a:rPr lang="zh-CN" altLang="en-US" dirty="0"/>
              <a:t>、</a:t>
            </a:r>
            <a:r>
              <a:rPr lang="en-US" altLang="zh-CN" dirty="0"/>
              <a:t>SMB</a:t>
            </a:r>
            <a:r>
              <a:rPr lang="zh-CN" altLang="en-US" dirty="0"/>
              <a:t>、</a:t>
            </a:r>
            <a:r>
              <a:rPr lang="en-US" altLang="zh-CN" dirty="0"/>
              <a:t>OCFS</a:t>
            </a:r>
            <a:r>
              <a:rPr lang="zh-CN" altLang="en-US" dirty="0"/>
              <a:t>等</a:t>
            </a:r>
            <a:endParaRPr lang="en-US" altLang="zh-CN" dirty="0"/>
          </a:p>
          <a:p>
            <a:pPr lvl="1"/>
            <a:r>
              <a:rPr lang="zh-CN" altLang="en-US" dirty="0"/>
              <a:t>特殊的文件系统，</a:t>
            </a:r>
            <a:r>
              <a:rPr lang="en-US" altLang="zh-CN" dirty="0"/>
              <a:t>PROC</a:t>
            </a:r>
            <a:r>
              <a:rPr lang="zh-CN" altLang="en-US" dirty="0"/>
              <a:t>、</a:t>
            </a:r>
            <a:r>
              <a:rPr lang="en-US" altLang="zh-CN" dirty="0"/>
              <a:t>SYSFS</a:t>
            </a:r>
            <a:r>
              <a:rPr lang="zh-CN" altLang="en-US" dirty="0"/>
              <a:t>。</a:t>
            </a:r>
            <a:endParaRPr lang="en-US" altLang="zh-CN" dirty="0"/>
          </a:p>
          <a:p>
            <a:r>
              <a:rPr lang="en-US" altLang="zh-CN" dirty="0"/>
              <a:t>VFS</a:t>
            </a:r>
            <a:r>
              <a:rPr lang="zh-CN" altLang="en-US" dirty="0"/>
              <a:t>接口：</a:t>
            </a:r>
            <a:r>
              <a:rPr lang="en-US" altLang="zh-CN" dirty="0"/>
              <a:t>VFS</a:t>
            </a:r>
            <a:r>
              <a:rPr lang="zh-CN" altLang="en-US" dirty="0"/>
              <a:t>向下层物理文件系统提供的接口。</a:t>
            </a:r>
            <a:endParaRPr lang="en-US" altLang="zh-CN" dirty="0"/>
          </a:p>
          <a:p>
            <a:r>
              <a:rPr lang="en-US" altLang="zh-CN" dirty="0"/>
              <a:t>VFS</a:t>
            </a:r>
            <a:r>
              <a:rPr lang="zh-CN" altLang="en-US" dirty="0"/>
              <a:t>的目录结构：树形结构（目录树）</a:t>
            </a:r>
            <a:endParaRPr lang="en-US" altLang="zh-CN" dirty="0"/>
          </a:p>
          <a:p>
            <a:pPr lvl="1"/>
            <a:r>
              <a:rPr lang="zh-CN" altLang="en-US" dirty="0"/>
              <a:t>顶层：根目录</a:t>
            </a:r>
            <a:endParaRPr lang="en-US" altLang="zh-CN" dirty="0"/>
          </a:p>
          <a:p>
            <a:pPr lvl="1"/>
            <a:r>
              <a:rPr lang="zh-CN" altLang="en-US" dirty="0"/>
              <a:t>磁盘分区上的文件系统挂载在</a:t>
            </a:r>
            <a:r>
              <a:rPr lang="en-US" altLang="zh-CN" dirty="0"/>
              <a:t>VFS</a:t>
            </a:r>
            <a:r>
              <a:rPr lang="zh-CN" altLang="en-US" dirty="0"/>
              <a:t>目录树的某个目录下，分支目录。</a:t>
            </a:r>
          </a:p>
        </p:txBody>
      </p:sp>
      <p:sp>
        <p:nvSpPr>
          <p:cNvPr id="4" name="灯片编号占位符 3"/>
          <p:cNvSpPr>
            <a:spLocks noGrp="1"/>
          </p:cNvSpPr>
          <p:nvPr>
            <p:ph type="sldNum" sz="quarter" idx="10"/>
          </p:nvPr>
        </p:nvSpPr>
        <p:spPr/>
        <p:txBody>
          <a:bodyPr/>
          <a:lstStyle/>
          <a:p>
            <a:fld id="{F26EF964-0D08-4DC6-B480-8F9ADA4692A5}" type="slidenum">
              <a:rPr lang="en-US" altLang="zh-CN"/>
              <a:pPr/>
              <a:t>73</a:t>
            </a:fld>
            <a:endParaRPr lang="en-US" altLang="zh-CN"/>
          </a:p>
        </p:txBody>
      </p:sp>
    </p:spTree>
    <p:extLst>
      <p:ext uri="{BB962C8B-B14F-4D97-AF65-F5344CB8AC3E}">
        <p14:creationId xmlns:p14="http://schemas.microsoft.com/office/powerpoint/2010/main" val="5373456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9A1984D4-DF07-78F0-E575-5BAEB1A4D1CE}"/>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00754" y="1079499"/>
            <a:ext cx="8196229" cy="3294605"/>
          </a:xfrm>
        </p:spPr>
      </p:pic>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74</a:t>
            </a:fld>
            <a:endParaRPr lang="en-US" altLang="zh-CN"/>
          </a:p>
        </p:txBody>
      </p:sp>
      <p:sp>
        <p:nvSpPr>
          <p:cNvPr id="9" name="内容占位符 8">
            <a:extLst>
              <a:ext uri="{FF2B5EF4-FFF2-40B4-BE49-F238E27FC236}">
                <a16:creationId xmlns:a16="http://schemas.microsoft.com/office/drawing/2014/main" id="{DC219B59-0708-6A51-CF02-3542DF3B01BE}"/>
              </a:ext>
            </a:extLst>
          </p:cNvPr>
          <p:cNvSpPr>
            <a:spLocks noGrp="1"/>
          </p:cNvSpPr>
          <p:nvPr>
            <p:ph idx="11"/>
          </p:nvPr>
        </p:nvSpPr>
        <p:spPr>
          <a:xfrm>
            <a:off x="360000" y="4734145"/>
            <a:ext cx="11556000" cy="1890210"/>
          </a:xfrm>
        </p:spPr>
        <p:txBody>
          <a:bodyPr>
            <a:normAutofit/>
          </a:bodyPr>
          <a:lstStyle/>
          <a:p>
            <a:r>
              <a:rPr lang="en-US" altLang="zh-CN" sz="2400" dirty="0"/>
              <a:t>VFS</a:t>
            </a:r>
            <a:r>
              <a:rPr lang="zh-CN" altLang="en-US" sz="2400" dirty="0"/>
              <a:t>通过系统调用函数</a:t>
            </a:r>
            <a:r>
              <a:rPr lang="en-US" altLang="zh-CN" sz="2400" dirty="0" err="1"/>
              <a:t>sys_write</a:t>
            </a:r>
            <a:r>
              <a:rPr lang="en-US" altLang="zh-CN" sz="2400" dirty="0"/>
              <a:t>()</a:t>
            </a:r>
            <a:r>
              <a:rPr lang="zh-CN" altLang="en-US" sz="2400" dirty="0"/>
              <a:t>处理与设备无关的操作；</a:t>
            </a:r>
            <a:endParaRPr lang="en-US" altLang="zh-CN" sz="2400" dirty="0"/>
          </a:p>
          <a:p>
            <a:r>
              <a:rPr lang="en-US" altLang="zh-CN" sz="2400" dirty="0" err="1"/>
              <a:t>Sys_write</a:t>
            </a:r>
            <a:r>
              <a:rPr lang="en-US" altLang="zh-CN" sz="2400" dirty="0"/>
              <a:t>()</a:t>
            </a:r>
            <a:r>
              <a:rPr lang="zh-CN" altLang="en-US" sz="2400" dirty="0"/>
              <a:t>调用物理文件系统在</a:t>
            </a:r>
            <a:r>
              <a:rPr lang="en-US" altLang="zh-CN" sz="2400" dirty="0"/>
              <a:t>VFS</a:t>
            </a:r>
            <a:r>
              <a:rPr lang="zh-CN" altLang="en-US" sz="2400" dirty="0"/>
              <a:t>中注册的写操作函数，如</a:t>
            </a:r>
            <a:br>
              <a:rPr lang="en-US" altLang="zh-CN" sz="2400" dirty="0"/>
            </a:br>
            <a:r>
              <a:rPr lang="en-US" altLang="zh-CN" sz="2400" dirty="0"/>
              <a:t>Ext4</a:t>
            </a:r>
            <a:r>
              <a:rPr lang="zh-CN" altLang="en-US" sz="2400" dirty="0"/>
              <a:t>：</a:t>
            </a:r>
            <a:r>
              <a:rPr lang="en-US" altLang="zh-CN" sz="2400" dirty="0"/>
              <a:t>ext4_file_write_iter()</a:t>
            </a:r>
          </a:p>
          <a:p>
            <a:r>
              <a:rPr lang="en-US" altLang="zh-CN" sz="2400" dirty="0"/>
              <a:t>ext4_file_write_iter()</a:t>
            </a:r>
            <a:r>
              <a:rPr lang="zh-CN" altLang="en-US" sz="2400" dirty="0"/>
              <a:t>处理与设备相关的操作，将数据写入磁盘文件。</a:t>
            </a:r>
          </a:p>
        </p:txBody>
      </p:sp>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en-US" altLang="zh-CN" dirty="0"/>
              <a:t>API</a:t>
            </a:r>
            <a:r>
              <a:rPr lang="zh-CN" altLang="en-US" dirty="0"/>
              <a:t>处理示例</a:t>
            </a:r>
          </a:p>
        </p:txBody>
      </p:sp>
    </p:spTree>
    <p:extLst>
      <p:ext uri="{BB962C8B-B14F-4D97-AF65-F5344CB8AC3E}">
        <p14:creationId xmlns:p14="http://schemas.microsoft.com/office/powerpoint/2010/main" val="25609135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en-US" altLang="zh-CN" dirty="0"/>
              <a:t>VFS</a:t>
            </a:r>
            <a:r>
              <a:rPr lang="zh-CN" altLang="en-US" dirty="0"/>
              <a:t>数据结构</a:t>
            </a:r>
          </a:p>
        </p:txBody>
      </p:sp>
      <p:sp>
        <p:nvSpPr>
          <p:cNvPr id="7" name="内容占位符 6">
            <a:extLst>
              <a:ext uri="{FF2B5EF4-FFF2-40B4-BE49-F238E27FC236}">
                <a16:creationId xmlns:a16="http://schemas.microsoft.com/office/drawing/2014/main" id="{F066AAF9-F2B9-7A0E-C3AD-3EFF2637665A}"/>
              </a:ext>
            </a:extLst>
          </p:cNvPr>
          <p:cNvSpPr>
            <a:spLocks noGrp="1"/>
          </p:cNvSpPr>
          <p:nvPr>
            <p:ph idx="1"/>
          </p:nvPr>
        </p:nvSpPr>
        <p:spPr/>
        <p:txBody>
          <a:bodyPr/>
          <a:lstStyle/>
          <a:p>
            <a:r>
              <a:rPr lang="zh-CN" altLang="en-US" dirty="0"/>
              <a:t>类似于物理文件系统的数据结构，但只存在于内核中。</a:t>
            </a:r>
            <a:endParaRPr lang="en-US" altLang="zh-CN" dirty="0"/>
          </a:p>
          <a:p>
            <a:r>
              <a:rPr lang="zh-CN" altLang="en-US" dirty="0"/>
              <a:t>采用面向对象的设计。</a:t>
            </a:r>
            <a:endParaRPr lang="en-US" altLang="zh-CN" dirty="0"/>
          </a:p>
          <a:p>
            <a:r>
              <a:rPr lang="zh-CN" altLang="en-US" dirty="0"/>
              <a:t>定义了一套统一的数据结构表示通用文件系统对象。</a:t>
            </a:r>
            <a:endParaRPr lang="en-US" altLang="zh-CN" dirty="0"/>
          </a:p>
          <a:p>
            <a:pPr lvl="1"/>
            <a:r>
              <a:rPr lang="zh-CN" altLang="en-US" dirty="0"/>
              <a:t>超级块对象</a:t>
            </a:r>
            <a:endParaRPr lang="en-US" altLang="zh-CN" dirty="0"/>
          </a:p>
          <a:p>
            <a:pPr lvl="1"/>
            <a:r>
              <a:rPr lang="zh-CN" altLang="en-US" dirty="0"/>
              <a:t>索引节点对象</a:t>
            </a:r>
            <a:endParaRPr lang="en-US" altLang="zh-CN" dirty="0"/>
          </a:p>
          <a:p>
            <a:pPr lvl="1"/>
            <a:r>
              <a:rPr lang="zh-CN" altLang="en-US" dirty="0"/>
              <a:t>目录项对象</a:t>
            </a:r>
            <a:endParaRPr lang="en-US" altLang="zh-CN" dirty="0"/>
          </a:p>
          <a:p>
            <a:pPr lvl="1"/>
            <a:r>
              <a:rPr lang="zh-CN" altLang="en-US" dirty="0"/>
              <a:t>文件对象</a:t>
            </a:r>
          </a:p>
          <a:p>
            <a:endParaRPr lang="zh-CN" altLang="en-US" dirty="0"/>
          </a:p>
        </p:txBody>
      </p:sp>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75</a:t>
            </a:fld>
            <a:endParaRPr lang="en-US" altLang="zh-CN"/>
          </a:p>
        </p:txBody>
      </p:sp>
    </p:spTree>
    <p:extLst>
      <p:ext uri="{BB962C8B-B14F-4D97-AF65-F5344CB8AC3E}">
        <p14:creationId xmlns:p14="http://schemas.microsoft.com/office/powerpoint/2010/main" val="2715329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en-US" altLang="zh-CN" dirty="0"/>
              <a:t>VFS</a:t>
            </a:r>
            <a:r>
              <a:rPr lang="zh-CN" altLang="en-US" dirty="0"/>
              <a:t>数据结构：超级块对象</a:t>
            </a:r>
          </a:p>
        </p:txBody>
      </p:sp>
      <p:sp>
        <p:nvSpPr>
          <p:cNvPr id="7" name="内容占位符 6">
            <a:extLst>
              <a:ext uri="{FF2B5EF4-FFF2-40B4-BE49-F238E27FC236}">
                <a16:creationId xmlns:a16="http://schemas.microsoft.com/office/drawing/2014/main" id="{F066AAF9-F2B9-7A0E-C3AD-3EFF2637665A}"/>
              </a:ext>
            </a:extLst>
          </p:cNvPr>
          <p:cNvSpPr>
            <a:spLocks noGrp="1"/>
          </p:cNvSpPr>
          <p:nvPr>
            <p:ph idx="1"/>
          </p:nvPr>
        </p:nvSpPr>
        <p:spPr/>
        <p:txBody>
          <a:bodyPr/>
          <a:lstStyle/>
          <a:p>
            <a:r>
              <a:rPr lang="zh-CN" altLang="en-US" dirty="0"/>
              <a:t>存储物理文件系统的信息。</a:t>
            </a:r>
            <a:endParaRPr lang="en-US" altLang="zh-CN" dirty="0"/>
          </a:p>
          <a:p>
            <a:r>
              <a:rPr lang="zh-CN" altLang="en-US" dirty="0"/>
              <a:t>对应存放在磁盘特定扇区中的物理文件系统超级块中或物理文件系统控制块中。</a:t>
            </a:r>
            <a:endParaRPr lang="en-US" altLang="zh-CN" dirty="0"/>
          </a:p>
          <a:p>
            <a:r>
              <a:rPr lang="zh-CN" altLang="en-US" dirty="0"/>
              <a:t>物理文件系统被挂载到</a:t>
            </a:r>
            <a:r>
              <a:rPr lang="en-US" altLang="zh-CN" dirty="0"/>
              <a:t>VFS</a:t>
            </a:r>
            <a:r>
              <a:rPr lang="zh-CN" altLang="en-US" dirty="0"/>
              <a:t>目录下时，</a:t>
            </a:r>
            <a:r>
              <a:rPr lang="en-US" altLang="zh-CN" dirty="0"/>
              <a:t>VFS</a:t>
            </a:r>
            <a:r>
              <a:rPr lang="zh-CN" altLang="en-US" dirty="0"/>
              <a:t>调用</a:t>
            </a:r>
            <a:r>
              <a:rPr lang="en-US" altLang="zh-CN" dirty="0" err="1"/>
              <a:t>alloc_super</a:t>
            </a:r>
            <a:r>
              <a:rPr lang="en-US" altLang="zh-CN" dirty="0"/>
              <a:t>()</a:t>
            </a:r>
            <a:r>
              <a:rPr lang="zh-CN" altLang="en-US" dirty="0"/>
              <a:t>从磁盘读取物理文件系统超级块中的内容，并将读取到的信息填充到内存的超级块对象中。</a:t>
            </a:r>
          </a:p>
        </p:txBody>
      </p:sp>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76</a:t>
            </a:fld>
            <a:endParaRPr lang="en-US" altLang="zh-CN"/>
          </a:p>
        </p:txBody>
      </p:sp>
    </p:spTree>
    <p:extLst>
      <p:ext uri="{BB962C8B-B14F-4D97-AF65-F5344CB8AC3E}">
        <p14:creationId xmlns:p14="http://schemas.microsoft.com/office/powerpoint/2010/main" val="1272524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zh-CN" altLang="en-US" dirty="0"/>
              <a:t>超级块对象</a:t>
            </a:r>
          </a:p>
        </p:txBody>
      </p:sp>
      <p:pic>
        <p:nvPicPr>
          <p:cNvPr id="3" name="内容占位符 2">
            <a:extLst>
              <a:ext uri="{FF2B5EF4-FFF2-40B4-BE49-F238E27FC236}">
                <a16:creationId xmlns:a16="http://schemas.microsoft.com/office/drawing/2014/main" id="{C0717F62-052C-0A60-47E5-0308B5866D93}"/>
              </a:ext>
            </a:extLst>
          </p:cNvPr>
          <p:cNvPicPr>
            <a:picLocks noGrp="1" noChangeAspect="1"/>
          </p:cNvPicPr>
          <p:nvPr>
            <p:ph idx="1"/>
          </p:nvPr>
        </p:nvPicPr>
        <p:blipFill>
          <a:blip r:embed="rId3"/>
          <a:stretch>
            <a:fillRect/>
          </a:stretch>
        </p:blipFill>
        <p:spPr>
          <a:xfrm>
            <a:off x="396000" y="1080000"/>
            <a:ext cx="11520000" cy="5541386"/>
          </a:xfrm>
        </p:spPr>
      </p:pic>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77</a:t>
            </a:fld>
            <a:endParaRPr lang="en-US" altLang="zh-CN"/>
          </a:p>
        </p:txBody>
      </p:sp>
    </p:spTree>
    <p:extLst>
      <p:ext uri="{BB962C8B-B14F-4D97-AF65-F5344CB8AC3E}">
        <p14:creationId xmlns:p14="http://schemas.microsoft.com/office/powerpoint/2010/main" val="27568679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en-US" altLang="zh-CN" dirty="0"/>
              <a:t>VFS</a:t>
            </a:r>
            <a:r>
              <a:rPr lang="zh-CN" altLang="en-US" dirty="0"/>
              <a:t>数据结构：索引节点对象</a:t>
            </a:r>
          </a:p>
        </p:txBody>
      </p:sp>
      <p:sp>
        <p:nvSpPr>
          <p:cNvPr id="7" name="内容占位符 6">
            <a:extLst>
              <a:ext uri="{FF2B5EF4-FFF2-40B4-BE49-F238E27FC236}">
                <a16:creationId xmlns:a16="http://schemas.microsoft.com/office/drawing/2014/main" id="{F066AAF9-F2B9-7A0E-C3AD-3EFF2637665A}"/>
              </a:ext>
            </a:extLst>
          </p:cNvPr>
          <p:cNvSpPr>
            <a:spLocks noGrp="1"/>
          </p:cNvSpPr>
          <p:nvPr>
            <p:ph idx="1"/>
          </p:nvPr>
        </p:nvSpPr>
        <p:spPr/>
        <p:txBody>
          <a:bodyPr/>
          <a:lstStyle/>
          <a:p>
            <a:r>
              <a:rPr lang="zh-CN" altLang="en-US" dirty="0"/>
              <a:t>代表物理文件系统中的一个文件</a:t>
            </a:r>
            <a:endParaRPr lang="en-US" altLang="zh-CN" dirty="0"/>
          </a:p>
          <a:p>
            <a:r>
              <a:rPr lang="zh-CN" altLang="en-US" dirty="0"/>
              <a:t>包含了内核在操作文件或目录时需要的全部信息</a:t>
            </a:r>
            <a:endParaRPr lang="en-US" altLang="zh-CN" dirty="0"/>
          </a:p>
          <a:p>
            <a:pPr lvl="1"/>
            <a:r>
              <a:rPr lang="zh-CN" altLang="en-US" dirty="0"/>
              <a:t>需要从磁盘索引节点读入</a:t>
            </a:r>
            <a:endParaRPr lang="en-US" altLang="zh-CN" dirty="0"/>
          </a:p>
          <a:p>
            <a:r>
              <a:rPr lang="zh-CN" altLang="en-US" dirty="0"/>
              <a:t>对应的时磁盘上的索引节点</a:t>
            </a:r>
          </a:p>
        </p:txBody>
      </p:sp>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78</a:t>
            </a:fld>
            <a:endParaRPr lang="en-US" altLang="zh-CN"/>
          </a:p>
        </p:txBody>
      </p:sp>
    </p:spTree>
    <p:extLst>
      <p:ext uri="{BB962C8B-B14F-4D97-AF65-F5344CB8AC3E}">
        <p14:creationId xmlns:p14="http://schemas.microsoft.com/office/powerpoint/2010/main" val="10147632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zh-CN" altLang="en-US" dirty="0"/>
              <a:t>索引节点对象</a:t>
            </a:r>
          </a:p>
        </p:txBody>
      </p:sp>
      <p:pic>
        <p:nvPicPr>
          <p:cNvPr id="3" name="内容占位符 2">
            <a:extLst>
              <a:ext uri="{FF2B5EF4-FFF2-40B4-BE49-F238E27FC236}">
                <a16:creationId xmlns:a16="http://schemas.microsoft.com/office/drawing/2014/main" id="{01DB226D-4575-1A22-1751-C241F6757D0A}"/>
              </a:ext>
            </a:extLst>
          </p:cNvPr>
          <p:cNvPicPr>
            <a:picLocks noGrp="1" noChangeAspect="1"/>
          </p:cNvPicPr>
          <p:nvPr>
            <p:ph idx="1"/>
          </p:nvPr>
        </p:nvPicPr>
        <p:blipFill>
          <a:blip r:embed="rId3"/>
          <a:stretch>
            <a:fillRect/>
          </a:stretch>
        </p:blipFill>
        <p:spPr>
          <a:xfrm>
            <a:off x="396000" y="1043735"/>
            <a:ext cx="11520000" cy="5533790"/>
          </a:xfrm>
        </p:spPr>
      </p:pic>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79</a:t>
            </a:fld>
            <a:endParaRPr lang="en-US" altLang="zh-CN"/>
          </a:p>
        </p:txBody>
      </p:sp>
    </p:spTree>
    <p:extLst>
      <p:ext uri="{BB962C8B-B14F-4D97-AF65-F5344CB8AC3E}">
        <p14:creationId xmlns:p14="http://schemas.microsoft.com/office/powerpoint/2010/main" val="3988571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File Systems</a:t>
            </a:r>
            <a:endParaRPr lang="zh-CN" altLang="en-US" dirty="0"/>
          </a:p>
        </p:txBody>
      </p:sp>
      <p:sp>
        <p:nvSpPr>
          <p:cNvPr id="3" name="内容占位符 2"/>
          <p:cNvSpPr>
            <a:spLocks noGrp="1"/>
          </p:cNvSpPr>
          <p:nvPr>
            <p:ph idx="1"/>
          </p:nvPr>
        </p:nvSpPr>
        <p:spPr/>
        <p:txBody>
          <a:bodyPr>
            <a:normAutofit lnSpcReduction="10000"/>
          </a:bodyPr>
          <a:lstStyle/>
          <a:p>
            <a:r>
              <a:rPr lang="en-US" altLang="en-US" dirty="0"/>
              <a:t>Many file systems, sometimes many within an operating system</a:t>
            </a:r>
            <a:r>
              <a:rPr lang="zh-CN" altLang="en-US" dirty="0"/>
              <a:t>，</a:t>
            </a:r>
            <a:r>
              <a:rPr lang="en-US" altLang="zh-CN" dirty="0"/>
              <a:t>e</a:t>
            </a:r>
            <a:r>
              <a:rPr lang="en-US" altLang="en-US" dirty="0"/>
              <a:t>ach with its own format</a:t>
            </a:r>
          </a:p>
          <a:p>
            <a:pPr lvl="1"/>
            <a:r>
              <a:rPr lang="en-US" altLang="en-US" dirty="0"/>
              <a:t>CD-ROM is ISO 9660. </a:t>
            </a:r>
            <a:r>
              <a:rPr lang="en-US" altLang="zh-CN" dirty="0"/>
              <a:t>standard format agreed</a:t>
            </a:r>
            <a:r>
              <a:rPr lang="en-US" altLang="zh-CN" b="0" dirty="0"/>
              <a:t> </a:t>
            </a:r>
            <a:r>
              <a:rPr lang="en-US" altLang="zh-CN" dirty="0"/>
              <a:t>by manufacturers.</a:t>
            </a:r>
            <a:endParaRPr lang="en-US" altLang="en-US" dirty="0"/>
          </a:p>
          <a:p>
            <a:pPr lvl="1"/>
            <a:r>
              <a:rPr lang="en-US" altLang="en-US" dirty="0"/>
              <a:t>Unix has </a:t>
            </a:r>
            <a:r>
              <a:rPr lang="en-US" altLang="en-US" dirty="0">
                <a:solidFill>
                  <a:srgbClr val="0000FF"/>
                </a:solidFill>
              </a:rPr>
              <a:t>UFS</a:t>
            </a:r>
            <a:r>
              <a:rPr lang="en-US" altLang="en-US" dirty="0"/>
              <a:t>, </a:t>
            </a:r>
            <a:r>
              <a:rPr lang="en-US" altLang="zh-CN" dirty="0"/>
              <a:t>based</a:t>
            </a:r>
            <a:r>
              <a:rPr lang="en-US" altLang="zh-CN" b="0" dirty="0"/>
              <a:t> </a:t>
            </a:r>
            <a:r>
              <a:rPr lang="en-US" altLang="zh-CN" dirty="0"/>
              <a:t>on the Berkeley </a:t>
            </a:r>
            <a:r>
              <a:rPr lang="en-US" altLang="en-US" dirty="0"/>
              <a:t>FFS.</a:t>
            </a:r>
          </a:p>
          <a:p>
            <a:pPr lvl="1"/>
            <a:r>
              <a:rPr lang="en-US" altLang="en-US" dirty="0"/>
              <a:t>Windows has FAT, FAT32, NTFS as well as floppy, CD, DVD.</a:t>
            </a:r>
          </a:p>
          <a:p>
            <a:pPr lvl="1"/>
            <a:r>
              <a:rPr lang="en-US" altLang="en-US" dirty="0"/>
              <a:t>Linux has more than 40 types.</a:t>
            </a:r>
            <a:br>
              <a:rPr lang="en-US" altLang="en-US" dirty="0"/>
            </a:br>
            <a:r>
              <a:rPr lang="en-US" altLang="en-US" dirty="0"/>
              <a:t>Standard Linux file system -- </a:t>
            </a:r>
            <a:r>
              <a:rPr lang="en-US" altLang="en-US" dirty="0">
                <a:solidFill>
                  <a:srgbClr val="0000FF"/>
                </a:solidFill>
              </a:rPr>
              <a:t>extended file system.</a:t>
            </a:r>
            <a:r>
              <a:rPr lang="en-US" altLang="en-US" dirty="0"/>
              <a:t> </a:t>
            </a:r>
            <a:br>
              <a:rPr lang="en-US" altLang="en-US" dirty="0"/>
            </a:br>
            <a:r>
              <a:rPr lang="en-US" altLang="en-US" dirty="0"/>
              <a:t>common ext3 and ext4, plus distributed file systems, etc.</a:t>
            </a:r>
          </a:p>
          <a:p>
            <a:r>
              <a:rPr lang="en-US" altLang="en-US" dirty="0"/>
              <a:t>New ones still arriving </a:t>
            </a:r>
          </a:p>
          <a:p>
            <a:pPr lvl="1"/>
            <a:r>
              <a:rPr lang="en-US" altLang="en-US" dirty="0"/>
              <a:t>ZFS (</a:t>
            </a:r>
            <a:r>
              <a:rPr lang="en-US" altLang="zh-CN" dirty="0"/>
              <a:t>Zettabyte File System</a:t>
            </a:r>
            <a:r>
              <a:rPr lang="en-US" altLang="en-US" dirty="0"/>
              <a:t>), </a:t>
            </a:r>
            <a:r>
              <a:rPr lang="en-US" altLang="zh-CN" dirty="0" err="1"/>
              <a:t>OpenZFS</a:t>
            </a:r>
            <a:endParaRPr lang="en-US" altLang="en-US" dirty="0"/>
          </a:p>
          <a:p>
            <a:pPr lvl="1"/>
            <a:r>
              <a:rPr lang="en-US" altLang="en-US" dirty="0"/>
              <a:t>Google GFS</a:t>
            </a:r>
          </a:p>
          <a:p>
            <a:pPr lvl="1"/>
            <a:r>
              <a:rPr lang="en-US" altLang="en-US" dirty="0"/>
              <a:t>Oracle ASM(</a:t>
            </a:r>
            <a:r>
              <a:rPr lang="en-US" altLang="zh-CN" dirty="0"/>
              <a:t>Automatic Storage Management</a:t>
            </a:r>
            <a:r>
              <a:rPr lang="en-US" altLang="en-US" dirty="0"/>
              <a:t>)</a:t>
            </a:r>
          </a:p>
          <a:p>
            <a:pPr lvl="1"/>
            <a:r>
              <a:rPr lang="en-US" altLang="en-US" dirty="0"/>
              <a:t>FUSE (</a:t>
            </a:r>
            <a:r>
              <a:rPr lang="en-US" altLang="zh-CN" dirty="0"/>
              <a:t>Filesystem in User space</a:t>
            </a:r>
            <a:r>
              <a:rPr lang="en-US" altLang="en-US" dirty="0"/>
              <a:t>), </a:t>
            </a:r>
            <a:r>
              <a:rPr lang="zh-CN" altLang="en-US" dirty="0"/>
              <a:t> </a:t>
            </a:r>
            <a:r>
              <a:rPr lang="en-US" altLang="zh-CN" dirty="0"/>
              <a:t>-- OMG(Omnicom Media Group)</a:t>
            </a:r>
            <a:endParaRPr lang="en-US" altLang="en-US" dirty="0"/>
          </a:p>
          <a:p>
            <a:pPr lvl="1">
              <a:buClr>
                <a:srgbClr val="993300"/>
              </a:buClr>
              <a:buSzPct val="90000"/>
              <a:buFont typeface="Monotype Sorts" pitchFamily="-84" charset="2"/>
              <a:buNone/>
            </a:pPr>
            <a:endParaRPr lang="en-US" altLang="en-US" dirty="0"/>
          </a:p>
          <a:p>
            <a:endParaRPr lang="zh-CN" altLang="en-US" dirty="0"/>
          </a:p>
        </p:txBody>
      </p:sp>
      <p:sp>
        <p:nvSpPr>
          <p:cNvPr id="4" name="灯片编号占位符 3"/>
          <p:cNvSpPr>
            <a:spLocks noGrp="1"/>
          </p:cNvSpPr>
          <p:nvPr>
            <p:ph type="sldNum" sz="quarter" idx="10"/>
          </p:nvPr>
        </p:nvSpPr>
        <p:spPr/>
        <p:txBody>
          <a:bodyPr/>
          <a:lstStyle/>
          <a:p>
            <a:fld id="{3DC9C722-CE9D-4FB2-BA45-5CEBCBEF6E1C}" type="slidenum">
              <a:rPr lang="en-US" altLang="zh-CN" smtClean="0"/>
              <a:pPr/>
              <a:t>8</a:t>
            </a:fld>
            <a:endParaRPr lang="en-US" altLang="zh-CN"/>
          </a:p>
        </p:txBody>
      </p:sp>
      <p:sp>
        <p:nvSpPr>
          <p:cNvPr id="5" name="动作按钮: 结束 5">
            <a:hlinkClick r:id="" action="ppaction://noaction" highlightClick="1"/>
            <a:extLst>
              <a:ext uri="{FF2B5EF4-FFF2-40B4-BE49-F238E27FC236}">
                <a16:creationId xmlns:a16="http://schemas.microsoft.com/office/drawing/2014/main" id="{5F288CF5-69D3-A5FE-1FC6-A923083722B7}"/>
              </a:ext>
            </a:extLst>
          </p:cNvPr>
          <p:cNvSpPr/>
          <p:nvPr/>
        </p:nvSpPr>
        <p:spPr bwMode="auto">
          <a:xfrm>
            <a:off x="11694670"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45023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32"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out)">
                                      <p:cBhvr>
                                        <p:cTn id="41"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en-US" altLang="zh-CN" dirty="0"/>
              <a:t>VFS</a:t>
            </a:r>
            <a:r>
              <a:rPr lang="zh-CN" altLang="en-US" dirty="0"/>
              <a:t>数据结构：目录项对象</a:t>
            </a:r>
          </a:p>
        </p:txBody>
      </p:sp>
      <p:sp>
        <p:nvSpPr>
          <p:cNvPr id="7" name="内容占位符 6">
            <a:extLst>
              <a:ext uri="{FF2B5EF4-FFF2-40B4-BE49-F238E27FC236}">
                <a16:creationId xmlns:a16="http://schemas.microsoft.com/office/drawing/2014/main" id="{F066AAF9-F2B9-7A0E-C3AD-3EFF2637665A}"/>
              </a:ext>
            </a:extLst>
          </p:cNvPr>
          <p:cNvSpPr>
            <a:spLocks noGrp="1"/>
          </p:cNvSpPr>
          <p:nvPr>
            <p:ph idx="1"/>
          </p:nvPr>
        </p:nvSpPr>
        <p:spPr/>
        <p:txBody>
          <a:bodyPr/>
          <a:lstStyle/>
          <a:p>
            <a:r>
              <a:rPr lang="zh-CN" altLang="en-US" dirty="0"/>
              <a:t>代表文件路径中的一个组成部分</a:t>
            </a:r>
            <a:endParaRPr lang="en-US" altLang="zh-CN" dirty="0"/>
          </a:p>
          <a:p>
            <a:pPr lvl="1"/>
            <a:r>
              <a:rPr lang="zh-CN" altLang="en-US" dirty="0"/>
              <a:t>“</a:t>
            </a:r>
            <a:r>
              <a:rPr lang="en-US" altLang="zh-CN" dirty="0"/>
              <a:t>/home/temp.txt”</a:t>
            </a:r>
            <a:r>
              <a:rPr lang="zh-CN" altLang="en-US" dirty="0"/>
              <a:t>，“</a:t>
            </a:r>
            <a:r>
              <a:rPr lang="en-US" altLang="zh-CN" dirty="0"/>
              <a:t>/</a:t>
            </a:r>
            <a:r>
              <a:rPr lang="zh-CN" altLang="en-US" dirty="0"/>
              <a:t>”、子目录</a:t>
            </a:r>
            <a:r>
              <a:rPr lang="en-US" altLang="zh-CN" dirty="0"/>
              <a:t>home</a:t>
            </a:r>
            <a:r>
              <a:rPr lang="zh-CN" altLang="en-US" dirty="0"/>
              <a:t>、文件</a:t>
            </a:r>
            <a:r>
              <a:rPr lang="en-US" altLang="zh-CN" dirty="0"/>
              <a:t>temp.txt</a:t>
            </a:r>
            <a:r>
              <a:rPr lang="zh-CN" altLang="en-US" dirty="0"/>
              <a:t>都属于目录项对象</a:t>
            </a:r>
            <a:endParaRPr lang="en-US" altLang="zh-CN" dirty="0"/>
          </a:p>
          <a:p>
            <a:r>
              <a:rPr lang="zh-CN" altLang="en-US" dirty="0"/>
              <a:t>包含了与文件路径相关的内容</a:t>
            </a:r>
            <a:endParaRPr lang="en-US" altLang="zh-CN" dirty="0"/>
          </a:p>
          <a:p>
            <a:pPr lvl="1"/>
            <a:r>
              <a:rPr lang="zh-CN" altLang="en-US" dirty="0"/>
              <a:t>目录对象的名称、父目录的目录项对象的指针、子目录项对象组成的链表等</a:t>
            </a:r>
            <a:endParaRPr lang="en-US" altLang="zh-CN" dirty="0"/>
          </a:p>
          <a:p>
            <a:r>
              <a:rPr lang="zh-CN" altLang="en-US" dirty="0"/>
              <a:t>由</a:t>
            </a:r>
            <a:r>
              <a:rPr lang="en-US" altLang="zh-CN" dirty="0"/>
              <a:t>VFS</a:t>
            </a:r>
            <a:r>
              <a:rPr lang="zh-CN" altLang="en-US" dirty="0"/>
              <a:t>构建，在磁盘中没有对应的磁盘数据结构</a:t>
            </a:r>
            <a:endParaRPr lang="en-US" altLang="zh-CN" dirty="0"/>
          </a:p>
          <a:p>
            <a:pPr lvl="1"/>
            <a:r>
              <a:rPr lang="zh-CN" altLang="en-US" dirty="0"/>
              <a:t>不需要写回磁盘</a:t>
            </a:r>
            <a:endParaRPr lang="en-US" altLang="zh-CN" dirty="0"/>
          </a:p>
          <a:p>
            <a:r>
              <a:rPr lang="zh-CN" altLang="en-US" dirty="0"/>
              <a:t>在执行路径名查找操作时，</a:t>
            </a:r>
            <a:r>
              <a:rPr lang="en-US" altLang="zh-CN" dirty="0"/>
              <a:t>VFS</a:t>
            </a:r>
            <a:r>
              <a:rPr lang="zh-CN" altLang="en-US" dirty="0"/>
              <a:t>会将目录项缓存下来</a:t>
            </a:r>
            <a:endParaRPr lang="en-US" altLang="zh-CN" dirty="0"/>
          </a:p>
          <a:p>
            <a:pPr lvl="1"/>
            <a:r>
              <a:rPr lang="zh-CN" altLang="en-US" dirty="0"/>
              <a:t>下次查找时，先查缓存，</a:t>
            </a:r>
            <a:br>
              <a:rPr lang="en-US" altLang="zh-CN" dirty="0"/>
            </a:br>
            <a:r>
              <a:rPr lang="zh-CN" altLang="en-US" dirty="0"/>
              <a:t>如在缓存中没找到，则访问物理文件系统加载相关信息，并创建目录项对象和索引节点对象。</a:t>
            </a:r>
          </a:p>
        </p:txBody>
      </p:sp>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80</a:t>
            </a:fld>
            <a:endParaRPr lang="en-US" altLang="zh-CN"/>
          </a:p>
        </p:txBody>
      </p:sp>
    </p:spTree>
    <p:extLst>
      <p:ext uri="{BB962C8B-B14F-4D97-AF65-F5344CB8AC3E}">
        <p14:creationId xmlns:p14="http://schemas.microsoft.com/office/powerpoint/2010/main" val="14056038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zh-CN" altLang="en-US" dirty="0"/>
              <a:t>目录项对象</a:t>
            </a:r>
          </a:p>
        </p:txBody>
      </p:sp>
      <p:pic>
        <p:nvPicPr>
          <p:cNvPr id="3" name="内容占位符 2">
            <a:extLst>
              <a:ext uri="{FF2B5EF4-FFF2-40B4-BE49-F238E27FC236}">
                <a16:creationId xmlns:a16="http://schemas.microsoft.com/office/drawing/2014/main" id="{A7A01E14-7CC4-93F4-D77C-879A45E78A30}"/>
              </a:ext>
            </a:extLst>
          </p:cNvPr>
          <p:cNvPicPr>
            <a:picLocks noGrp="1" noChangeAspect="1"/>
          </p:cNvPicPr>
          <p:nvPr>
            <p:ph idx="1"/>
          </p:nvPr>
        </p:nvPicPr>
        <p:blipFill>
          <a:blip r:embed="rId3"/>
          <a:stretch>
            <a:fillRect/>
          </a:stretch>
        </p:blipFill>
        <p:spPr>
          <a:xfrm>
            <a:off x="396000" y="1080001"/>
            <a:ext cx="11520000" cy="4054925"/>
          </a:xfrm>
        </p:spPr>
      </p:pic>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81</a:t>
            </a:fld>
            <a:endParaRPr lang="en-US" altLang="zh-CN"/>
          </a:p>
        </p:txBody>
      </p:sp>
    </p:spTree>
    <p:extLst>
      <p:ext uri="{BB962C8B-B14F-4D97-AF65-F5344CB8AC3E}">
        <p14:creationId xmlns:p14="http://schemas.microsoft.com/office/powerpoint/2010/main" val="31137103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en-US" altLang="zh-CN" dirty="0"/>
              <a:t>VFS</a:t>
            </a:r>
            <a:r>
              <a:rPr lang="zh-CN" altLang="en-US" dirty="0"/>
              <a:t>数据结构：文件对象</a:t>
            </a:r>
          </a:p>
        </p:txBody>
      </p:sp>
      <p:sp>
        <p:nvSpPr>
          <p:cNvPr id="7" name="内容占位符 6">
            <a:extLst>
              <a:ext uri="{FF2B5EF4-FFF2-40B4-BE49-F238E27FC236}">
                <a16:creationId xmlns:a16="http://schemas.microsoft.com/office/drawing/2014/main" id="{F066AAF9-F2B9-7A0E-C3AD-3EFF2637665A}"/>
              </a:ext>
            </a:extLst>
          </p:cNvPr>
          <p:cNvSpPr>
            <a:spLocks noGrp="1"/>
          </p:cNvSpPr>
          <p:nvPr>
            <p:ph idx="1"/>
          </p:nvPr>
        </p:nvSpPr>
        <p:spPr/>
        <p:txBody>
          <a:bodyPr/>
          <a:lstStyle/>
          <a:p>
            <a:r>
              <a:rPr lang="zh-CN" altLang="en-US" dirty="0"/>
              <a:t>当进程使用</a:t>
            </a:r>
            <a:r>
              <a:rPr lang="en-US" altLang="zh-CN" dirty="0"/>
              <a:t>open()</a:t>
            </a:r>
            <a:r>
              <a:rPr lang="zh-CN" altLang="en-US" dirty="0"/>
              <a:t>打开一个文件时，</a:t>
            </a:r>
            <a:r>
              <a:rPr lang="en-US" altLang="zh-CN" dirty="0"/>
              <a:t>VFS</a:t>
            </a:r>
            <a:r>
              <a:rPr lang="zh-CN" altLang="en-US" dirty="0"/>
              <a:t>创建一个文件对象</a:t>
            </a:r>
          </a:p>
          <a:p>
            <a:r>
              <a:rPr lang="zh-CN" altLang="en-US" dirty="0"/>
              <a:t>代表进程已经打开的文件，是已打开文件在内核中的表示</a:t>
            </a:r>
            <a:endParaRPr lang="en-US" altLang="zh-CN" dirty="0"/>
          </a:p>
          <a:p>
            <a:r>
              <a:rPr lang="zh-CN" altLang="en-US" dirty="0"/>
              <a:t>记录着进程操作已打开文件的状态信息</a:t>
            </a:r>
            <a:endParaRPr lang="en-US" altLang="zh-CN" dirty="0"/>
          </a:p>
          <a:p>
            <a:r>
              <a:rPr lang="zh-CN" altLang="en-US" dirty="0"/>
              <a:t>还包含指向物理文件系统对函数</a:t>
            </a:r>
            <a:r>
              <a:rPr lang="en-US" altLang="zh-CN" dirty="0"/>
              <a:t>open()</a:t>
            </a:r>
            <a:r>
              <a:rPr lang="zh-CN" altLang="en-US" dirty="0"/>
              <a:t>等操作具体实现的函数集合指针</a:t>
            </a:r>
            <a:endParaRPr lang="en-US" altLang="zh-CN" dirty="0"/>
          </a:p>
          <a:p>
            <a:pPr lvl="1"/>
            <a:r>
              <a:rPr lang="en-US" altLang="zh-CN" dirty="0"/>
              <a:t>Ext4</a:t>
            </a:r>
            <a:r>
              <a:rPr lang="zh-CN" altLang="en-US" dirty="0"/>
              <a:t>，</a:t>
            </a:r>
            <a:r>
              <a:rPr lang="en-US" altLang="zh-CN" dirty="0"/>
              <a:t>open()</a:t>
            </a:r>
            <a:r>
              <a:rPr lang="zh-CN" altLang="en-US" dirty="0"/>
              <a:t>操作的具体实现函数是</a:t>
            </a:r>
            <a:r>
              <a:rPr lang="en-US" altLang="zh-CN" dirty="0"/>
              <a:t>ext4_file_open()</a:t>
            </a:r>
          </a:p>
          <a:p>
            <a:r>
              <a:rPr lang="zh-CN" altLang="en-US" dirty="0"/>
              <a:t>文件对象没有对应的磁盘数据。</a:t>
            </a:r>
            <a:endParaRPr lang="en-US" altLang="zh-CN" dirty="0"/>
          </a:p>
        </p:txBody>
      </p:sp>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82</a:t>
            </a:fld>
            <a:endParaRPr lang="en-US" altLang="zh-CN"/>
          </a:p>
        </p:txBody>
      </p:sp>
    </p:spTree>
    <p:extLst>
      <p:ext uri="{BB962C8B-B14F-4D97-AF65-F5344CB8AC3E}">
        <p14:creationId xmlns:p14="http://schemas.microsoft.com/office/powerpoint/2010/main" val="32773557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0B5B39A-1C44-7409-B4FA-F68E12B1207D}"/>
              </a:ext>
            </a:extLst>
          </p:cNvPr>
          <p:cNvSpPr>
            <a:spLocks noGrp="1"/>
          </p:cNvSpPr>
          <p:nvPr>
            <p:ph type="title"/>
          </p:nvPr>
        </p:nvSpPr>
        <p:spPr/>
        <p:txBody>
          <a:bodyPr/>
          <a:lstStyle/>
          <a:p>
            <a:r>
              <a:rPr lang="zh-CN" altLang="en-US" dirty="0"/>
              <a:t>文件对象</a:t>
            </a:r>
          </a:p>
        </p:txBody>
      </p:sp>
      <p:pic>
        <p:nvPicPr>
          <p:cNvPr id="3" name="内容占位符 2">
            <a:extLst>
              <a:ext uri="{FF2B5EF4-FFF2-40B4-BE49-F238E27FC236}">
                <a16:creationId xmlns:a16="http://schemas.microsoft.com/office/drawing/2014/main" id="{9A3B8CB5-41D6-799E-236D-D1A7A57246FE}"/>
              </a:ext>
            </a:extLst>
          </p:cNvPr>
          <p:cNvPicPr>
            <a:picLocks noGrp="1" noChangeAspect="1"/>
          </p:cNvPicPr>
          <p:nvPr>
            <p:ph idx="1"/>
          </p:nvPr>
        </p:nvPicPr>
        <p:blipFill>
          <a:blip r:embed="rId2"/>
          <a:stretch>
            <a:fillRect/>
          </a:stretch>
        </p:blipFill>
        <p:spPr>
          <a:xfrm>
            <a:off x="396000" y="1080000"/>
            <a:ext cx="11520000" cy="5543315"/>
          </a:xfrm>
        </p:spPr>
      </p:pic>
      <p:sp>
        <p:nvSpPr>
          <p:cNvPr id="5" name="灯片编号占位符 4">
            <a:extLst>
              <a:ext uri="{FF2B5EF4-FFF2-40B4-BE49-F238E27FC236}">
                <a16:creationId xmlns:a16="http://schemas.microsoft.com/office/drawing/2014/main" id="{39EC2CBF-7FE6-7E30-15CE-B31FB0B20E0C}"/>
              </a:ext>
            </a:extLst>
          </p:cNvPr>
          <p:cNvSpPr>
            <a:spLocks noGrp="1"/>
          </p:cNvSpPr>
          <p:nvPr>
            <p:ph type="sldNum" sz="quarter" idx="10"/>
          </p:nvPr>
        </p:nvSpPr>
        <p:spPr/>
        <p:txBody>
          <a:bodyPr/>
          <a:lstStyle/>
          <a:p>
            <a:fld id="{8CDF8177-B492-4B3A-BE83-F6A6FE842A03}" type="slidenum">
              <a:rPr lang="en-US" altLang="zh-CN" smtClean="0"/>
              <a:pPr/>
              <a:t>83</a:t>
            </a:fld>
            <a:endParaRPr lang="en-US" altLang="zh-CN"/>
          </a:p>
        </p:txBody>
      </p:sp>
    </p:spTree>
    <p:extLst>
      <p:ext uri="{BB962C8B-B14F-4D97-AF65-F5344CB8AC3E}">
        <p14:creationId xmlns:p14="http://schemas.microsoft.com/office/powerpoint/2010/main" val="1018084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353D75-884C-B1E6-3464-140984F0BE28}"/>
              </a:ext>
            </a:extLst>
          </p:cNvPr>
          <p:cNvSpPr>
            <a:spLocks noGrp="1"/>
          </p:cNvSpPr>
          <p:nvPr>
            <p:ph type="title"/>
          </p:nvPr>
        </p:nvSpPr>
        <p:spPr/>
        <p:txBody>
          <a:bodyPr/>
          <a:lstStyle/>
          <a:p>
            <a:r>
              <a:rPr lang="en-US" altLang="zh-CN" dirty="0"/>
              <a:t>VFS</a:t>
            </a:r>
            <a:r>
              <a:rPr lang="zh-CN" altLang="en-US" dirty="0"/>
              <a:t>数据结构：四种对象之间的关系</a:t>
            </a:r>
          </a:p>
        </p:txBody>
      </p:sp>
      <p:pic>
        <p:nvPicPr>
          <p:cNvPr id="9" name="内容占位符 8">
            <a:extLst>
              <a:ext uri="{FF2B5EF4-FFF2-40B4-BE49-F238E27FC236}">
                <a16:creationId xmlns:a16="http://schemas.microsoft.com/office/drawing/2014/main" id="{364F2E89-F860-FAF3-E018-11ABF42201A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36727" y="1135539"/>
            <a:ext cx="9002684" cy="5394960"/>
          </a:xfrm>
        </p:spPr>
      </p:pic>
      <p:sp>
        <p:nvSpPr>
          <p:cNvPr id="5" name="灯片编号占位符 4">
            <a:extLst>
              <a:ext uri="{FF2B5EF4-FFF2-40B4-BE49-F238E27FC236}">
                <a16:creationId xmlns:a16="http://schemas.microsoft.com/office/drawing/2014/main" id="{D25EDCF3-5B0B-8DE1-C8BE-22E1739FE726}"/>
              </a:ext>
            </a:extLst>
          </p:cNvPr>
          <p:cNvSpPr>
            <a:spLocks noGrp="1"/>
          </p:cNvSpPr>
          <p:nvPr>
            <p:ph type="sldNum" sz="quarter" idx="10"/>
          </p:nvPr>
        </p:nvSpPr>
        <p:spPr/>
        <p:txBody>
          <a:bodyPr/>
          <a:lstStyle/>
          <a:p>
            <a:fld id="{8CDF8177-B492-4B3A-BE83-F6A6FE842A03}" type="slidenum">
              <a:rPr lang="en-US" altLang="zh-CN" smtClean="0"/>
              <a:pPr/>
              <a:t>84</a:t>
            </a:fld>
            <a:endParaRPr lang="en-US" altLang="zh-CN"/>
          </a:p>
        </p:txBody>
      </p:sp>
      <p:sp>
        <p:nvSpPr>
          <p:cNvPr id="3" name="五边形 2">
            <a:hlinkClick r:id="rId4" action="ppaction://hlinksldjump"/>
            <a:extLst>
              <a:ext uri="{FF2B5EF4-FFF2-40B4-BE49-F238E27FC236}">
                <a16:creationId xmlns:a16="http://schemas.microsoft.com/office/drawing/2014/main" id="{ACCDF849-D1FD-AE08-9C84-09CB85AFAF66}"/>
              </a:ext>
            </a:extLst>
          </p:cNvPr>
          <p:cNvSpPr/>
          <p:nvPr/>
        </p:nvSpPr>
        <p:spPr bwMode="auto">
          <a:xfrm>
            <a:off x="11406590" y="6264315"/>
            <a:ext cx="720000" cy="540000"/>
          </a:xfrm>
          <a:prstGeom prst="pentagon">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3630919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en-US" altLang="zh-CN" dirty="0"/>
              <a:t>12.2  File System Implementation</a:t>
            </a:r>
          </a:p>
        </p:txBody>
      </p:sp>
      <p:sp>
        <p:nvSpPr>
          <p:cNvPr id="182275" name="Rectangle 3"/>
          <p:cNvSpPr>
            <a:spLocks noGrp="1" noChangeArrowheads="1"/>
          </p:cNvSpPr>
          <p:nvPr>
            <p:ph idx="1"/>
          </p:nvPr>
        </p:nvSpPr>
        <p:spPr>
          <a:xfrm>
            <a:off x="396647" y="1628800"/>
            <a:ext cx="11520000" cy="5040560"/>
          </a:xfrm>
        </p:spPr>
        <p:txBody>
          <a:bodyPr>
            <a:normAutofit/>
          </a:bodyPr>
          <a:lstStyle/>
          <a:p>
            <a:pPr>
              <a:lnSpc>
                <a:spcPct val="110000"/>
              </a:lnSpc>
              <a:spcBef>
                <a:spcPts val="0"/>
              </a:spcBef>
            </a:pPr>
            <a:r>
              <a:rPr lang="en-US" altLang="zh-CN" dirty="0"/>
              <a:t>On-disk File System Structures </a:t>
            </a:r>
          </a:p>
          <a:p>
            <a:pPr>
              <a:lnSpc>
                <a:spcPct val="110000"/>
              </a:lnSpc>
              <a:spcBef>
                <a:spcPts val="0"/>
              </a:spcBef>
            </a:pPr>
            <a:r>
              <a:rPr lang="en-US" altLang="zh-CN" dirty="0"/>
              <a:t>In-Memory File System Structures</a:t>
            </a:r>
          </a:p>
        </p:txBody>
      </p:sp>
      <p:sp>
        <p:nvSpPr>
          <p:cNvPr id="4" name="灯片编号占位符 3"/>
          <p:cNvSpPr>
            <a:spLocks noGrp="1"/>
          </p:cNvSpPr>
          <p:nvPr>
            <p:ph type="sldNum" sz="quarter" idx="10"/>
          </p:nvPr>
        </p:nvSpPr>
        <p:spPr/>
        <p:txBody>
          <a:bodyPr/>
          <a:lstStyle/>
          <a:p>
            <a:fld id="{1A686C01-B158-4F57-AC24-BF4384A6E863}" type="slidenum">
              <a:rPr lang="en-US" altLang="zh-CN"/>
              <a:pPr/>
              <a:t>9</a:t>
            </a:fld>
            <a:endParaRPr lang="en-US" altLang="zh-CN"/>
          </a:p>
        </p:txBody>
      </p:sp>
      <p:sp>
        <p:nvSpPr>
          <p:cNvPr id="2" name="圆角矩形 1"/>
          <p:cNvSpPr/>
          <p:nvPr/>
        </p:nvSpPr>
        <p:spPr bwMode="auto">
          <a:xfrm>
            <a:off x="830415" y="1196800"/>
            <a:ext cx="3868336" cy="432000"/>
          </a:xfrm>
          <a:prstGeom prst="roundRect">
            <a:avLst>
              <a:gd name="adj" fmla="val 6301"/>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长期保存、按名访问、工作效率</a:t>
            </a:r>
          </a:p>
        </p:txBody>
      </p:sp>
    </p:spTree>
    <p:extLst>
      <p:ext uri="{BB962C8B-B14F-4D97-AF65-F5344CB8AC3E}">
        <p14:creationId xmlns:p14="http://schemas.microsoft.com/office/powerpoint/2010/main" val="33470956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2275">
                                            <p:txEl>
                                              <p:pRg st="0" end="0"/>
                                            </p:txEl>
                                          </p:spTgt>
                                        </p:tgtEl>
                                        <p:attrNameLst>
                                          <p:attrName>style.visibility</p:attrName>
                                        </p:attrNameLst>
                                      </p:cBhvr>
                                      <p:to>
                                        <p:strVal val="visible"/>
                                      </p:to>
                                    </p:set>
                                    <p:animEffect transition="in" filter="wipe(left)">
                                      <p:cBhvr>
                                        <p:cTn id="12" dur="500"/>
                                        <p:tgtEl>
                                          <p:spTgt spid="1822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2275">
                                            <p:txEl>
                                              <p:pRg st="1" end="1"/>
                                            </p:txEl>
                                          </p:spTgt>
                                        </p:tgtEl>
                                        <p:attrNameLst>
                                          <p:attrName>style.visibility</p:attrName>
                                        </p:attrNameLst>
                                      </p:cBhvr>
                                      <p:to>
                                        <p:strVal val="visible"/>
                                      </p:to>
                                    </p:set>
                                    <p:animEffect transition="in" filter="wipe(left)">
                                      <p:cBhvr>
                                        <p:cTn id="17" dur="500"/>
                                        <p:tgtEl>
                                          <p:spTgt spid="1822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uiExpand="1" build="p"/>
      <p:bldP spid="2" grpId="0" animBg="1"/>
    </p:bldLst>
  </p:timing>
</p:sld>
</file>

<file path=ppt/theme/theme1.xml><?xml version="1.0" encoding="utf-8"?>
<a:theme xmlns:a="http://schemas.openxmlformats.org/drawingml/2006/main" name="3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5023</TotalTime>
  <Words>6354</Words>
  <Application>Microsoft Office PowerPoint</Application>
  <PresentationFormat>宽屏</PresentationFormat>
  <Paragraphs>1114</Paragraphs>
  <Slides>84</Slides>
  <Notes>57</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5" baseType="lpstr">
      <vt:lpstr>Monotype Sorts</vt:lpstr>
      <vt:lpstr>等线</vt:lpstr>
      <vt:lpstr>黑体</vt:lpstr>
      <vt:lpstr>楷体</vt:lpstr>
      <vt:lpstr>宋体</vt:lpstr>
      <vt:lpstr>Courier New</vt:lpstr>
      <vt:lpstr>Symbol</vt:lpstr>
      <vt:lpstr>Times New Roman</vt:lpstr>
      <vt:lpstr>Wingdings</vt:lpstr>
      <vt:lpstr>3_领带型模板</vt:lpstr>
      <vt:lpstr>剪辑</vt:lpstr>
      <vt:lpstr>Chapter 11 File-System Implementation</vt:lpstr>
      <vt:lpstr>教学内容、目标与要求</vt:lpstr>
      <vt:lpstr>Contents </vt:lpstr>
      <vt:lpstr>11.1  File-System Structure</vt:lpstr>
      <vt:lpstr>File-System Structure</vt:lpstr>
      <vt:lpstr>Layered File System</vt:lpstr>
      <vt:lpstr>Layered File System</vt:lpstr>
      <vt:lpstr>File Systems</vt:lpstr>
      <vt:lpstr>12.2  File System Implementation</vt:lpstr>
      <vt:lpstr>On-disk File System Structures</vt:lpstr>
      <vt:lpstr>On-disk File System Structures</vt:lpstr>
      <vt:lpstr>In-Memory File System Structures</vt:lpstr>
      <vt:lpstr>In-Memory File System Structures</vt:lpstr>
      <vt:lpstr>In-Memory File System Structures</vt:lpstr>
      <vt:lpstr>Partitions and Mounting</vt:lpstr>
      <vt:lpstr>Partitions and Mounting</vt:lpstr>
      <vt:lpstr>Virtual File Systems</vt:lpstr>
      <vt:lpstr>Virtual File Systems</vt:lpstr>
      <vt:lpstr>Virtual File Systems</vt:lpstr>
      <vt:lpstr>Virtual File Systems</vt:lpstr>
      <vt:lpstr>11.3  Directory Implementation</vt:lpstr>
      <vt:lpstr>11.4  Allocation Methods</vt:lpstr>
      <vt:lpstr>Contiguous Allocation</vt:lpstr>
      <vt:lpstr>Mapping from logical to physical*</vt:lpstr>
      <vt:lpstr>连续文件举例</vt:lpstr>
      <vt:lpstr>总结：连续文件的地址转换</vt:lpstr>
      <vt:lpstr>Contiguous Allocation</vt:lpstr>
      <vt:lpstr>Linked Allocation</vt:lpstr>
      <vt:lpstr>Linked Allocation</vt:lpstr>
      <vt:lpstr>Indexed Allocation</vt:lpstr>
      <vt:lpstr>Indexed Allocation – Mapping</vt:lpstr>
      <vt:lpstr>Indexed Allocation – Mapping</vt:lpstr>
      <vt:lpstr>Combined Scheme:  UNIX (4K bytes per block)</vt:lpstr>
      <vt:lpstr>Answer </vt:lpstr>
      <vt:lpstr>Exercise 1 </vt:lpstr>
      <vt:lpstr>Answer </vt:lpstr>
      <vt:lpstr>Exercise 2 </vt:lpstr>
      <vt:lpstr>Performance</vt:lpstr>
      <vt:lpstr>11.5  Free-Space Management</vt:lpstr>
      <vt:lpstr>Bit Map</vt:lpstr>
      <vt:lpstr>Bit Map</vt:lpstr>
      <vt:lpstr>Linked List</vt:lpstr>
      <vt:lpstr>Grouping </vt:lpstr>
      <vt:lpstr>UNIX成组链接的方法</vt:lpstr>
      <vt:lpstr>UNIX成组链接的方法示例</vt:lpstr>
      <vt:lpstr>Counting</vt:lpstr>
      <vt:lpstr>Free-Space Management</vt:lpstr>
      <vt:lpstr>课后作业与研究性学习</vt:lpstr>
      <vt:lpstr>A1: openEuler文件系统</vt:lpstr>
      <vt:lpstr>openEuler 文件系统整体架构</vt:lpstr>
      <vt:lpstr>Ext4文件系统</vt:lpstr>
      <vt:lpstr>基本实现：数据结构级磁盘布局</vt:lpstr>
      <vt:lpstr>基本实现：整体布局</vt:lpstr>
      <vt:lpstr>基本实现：超级块</vt:lpstr>
      <vt:lpstr>基本实现：文件的索引</vt:lpstr>
      <vt:lpstr>基本实现：文件的索引</vt:lpstr>
      <vt:lpstr>基本实现：目录的存储</vt:lpstr>
      <vt:lpstr>基本实现：空闲块管理</vt:lpstr>
      <vt:lpstr>基本实现：块组描述符</vt:lpstr>
      <vt:lpstr>文件操作：open</vt:lpstr>
      <vt:lpstr>文件操作：open</vt:lpstr>
      <vt:lpstr>文件操作：read / write</vt:lpstr>
      <vt:lpstr>I/O性能优化</vt:lpstr>
      <vt:lpstr>I/O性能优化：写缓冲技术</vt:lpstr>
      <vt:lpstr>多级索引</vt:lpstr>
      <vt:lpstr>Extent </vt:lpstr>
      <vt:lpstr>Extent： Extent头</vt:lpstr>
      <vt:lpstr>Extent：Extent索引 </vt:lpstr>
      <vt:lpstr>Extnt： Extent项</vt:lpstr>
      <vt:lpstr>Extent：逻辑块到物理块的映射过程</vt:lpstr>
      <vt:lpstr>Extent：Extent树示例</vt:lpstr>
      <vt:lpstr>A2: openEuler VFS</vt:lpstr>
      <vt:lpstr>openEuler VFS 概述</vt:lpstr>
      <vt:lpstr>API处理示例</vt:lpstr>
      <vt:lpstr>VFS数据结构</vt:lpstr>
      <vt:lpstr>VFS数据结构：超级块对象</vt:lpstr>
      <vt:lpstr>超级块对象</vt:lpstr>
      <vt:lpstr>VFS数据结构：索引节点对象</vt:lpstr>
      <vt:lpstr>索引节点对象</vt:lpstr>
      <vt:lpstr>VFS数据结构：目录项对象</vt:lpstr>
      <vt:lpstr>目录项对象</vt:lpstr>
      <vt:lpstr>VFS数据结构：文件对象</vt:lpstr>
      <vt:lpstr>文件对象</vt:lpstr>
      <vt:lpstr>VFS数据结构：四种对象之间的关系</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file-system implementation</dc:title>
  <dc:creator>Li Wensheng</dc:creator>
  <cp:lastModifiedBy>wensheng li</cp:lastModifiedBy>
  <cp:revision>344</cp:revision>
  <cp:lastPrinted>2002-07-19T08:01:10Z</cp:lastPrinted>
  <dcterms:created xsi:type="dcterms:W3CDTF">2002-06-11T01:14:55Z</dcterms:created>
  <dcterms:modified xsi:type="dcterms:W3CDTF">2024-09-03T07:49:31Z</dcterms:modified>
</cp:coreProperties>
</file>