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2"/>
  </p:handoutMasterIdLst>
  <p:sldIdLst>
    <p:sldId id="379" r:id="rId3"/>
    <p:sldId id="376" r:id="rId4"/>
    <p:sldId id="269" r:id="rId5"/>
    <p:sldId id="334" r:id="rId7"/>
    <p:sldId id="369" r:id="rId8"/>
    <p:sldId id="335" r:id="rId9"/>
    <p:sldId id="336" r:id="rId10"/>
    <p:sldId id="337" r:id="rId11"/>
    <p:sldId id="338" r:id="rId12"/>
    <p:sldId id="333" r:id="rId13"/>
    <p:sldId id="339" r:id="rId14"/>
    <p:sldId id="340" r:id="rId15"/>
    <p:sldId id="319" r:id="rId16"/>
    <p:sldId id="345" r:id="rId17"/>
    <p:sldId id="341" r:id="rId18"/>
    <p:sldId id="342" r:id="rId19"/>
    <p:sldId id="343" r:id="rId20"/>
    <p:sldId id="271" r:id="rId21"/>
    <p:sldId id="346" r:id="rId22"/>
    <p:sldId id="347" r:id="rId23"/>
    <p:sldId id="348" r:id="rId24"/>
    <p:sldId id="349" r:id="rId25"/>
    <p:sldId id="350" r:id="rId26"/>
    <p:sldId id="351" r:id="rId27"/>
    <p:sldId id="352" r:id="rId28"/>
    <p:sldId id="353" r:id="rId29"/>
    <p:sldId id="354" r:id="rId30"/>
    <p:sldId id="355" r:id="rId31"/>
    <p:sldId id="356" r:id="rId32"/>
    <p:sldId id="380" r:id="rId33"/>
    <p:sldId id="370" r:id="rId34"/>
    <p:sldId id="371" r:id="rId35"/>
    <p:sldId id="372" r:id="rId36"/>
    <p:sldId id="373" r:id="rId37"/>
    <p:sldId id="374" r:id="rId38"/>
    <p:sldId id="375" r:id="rId39"/>
    <p:sldId id="283" r:id="rId40"/>
    <p:sldId id="358" r:id="rId41"/>
    <p:sldId id="359" r:id="rId42"/>
    <p:sldId id="360" r:id="rId43"/>
    <p:sldId id="361" r:id="rId44"/>
    <p:sldId id="362" r:id="rId45"/>
    <p:sldId id="364" r:id="rId46"/>
    <p:sldId id="365" r:id="rId47"/>
    <p:sldId id="366" r:id="rId48"/>
    <p:sldId id="367" r:id="rId49"/>
    <p:sldId id="368" r:id="rId50"/>
    <p:sldId id="330" r:id="rId51"/>
  </p:sldIdLst>
  <p:sldSz cx="12192000" cy="6858000"/>
  <p:notesSz cx="10234295" cy="70993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00FF00"/>
    <a:srgbClr val="FFFF00"/>
    <a:srgbClr val="FFFF66"/>
    <a:srgbClr val="DDDDDD"/>
    <a:srgbClr val="C0C0C0"/>
    <a:srgbClr val="FD9BA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89" autoAdjust="0"/>
  </p:normalViewPr>
  <p:slideViewPr>
    <p:cSldViewPr showGuides="1">
      <p:cViewPr varScale="1">
        <p:scale>
          <a:sx n="77" d="100"/>
          <a:sy n="77" d="100"/>
        </p:scale>
        <p:origin x="511" y="3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236"/>
        <p:guide pos="3224"/>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fld id="{EAA506D0-4193-433F-998D-AFB608F71158}"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a:defRPr sz="1300"/>
            </a:lvl1pPr>
          </a:lstStyle>
          <a:p>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6148" name="Rectangle 4"/>
          <p:cNvSpPr>
            <a:spLocks noGrp="1" noRot="1" noChangeAspect="1" noChangeArrowheads="1" noTextEdit="1"/>
          </p:cNvSpPr>
          <p:nvPr>
            <p:ph type="sldImg" idx="2"/>
          </p:nvPr>
        </p:nvSpPr>
        <p:spPr bwMode="auto">
          <a:xfrm>
            <a:off x="2752725" y="533400"/>
            <a:ext cx="4729163" cy="266065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a:defRPr sz="1300"/>
            </a:lvl1pPr>
          </a:lstStyle>
          <a:p>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a:defRPr sz="1300"/>
            </a:lvl1pPr>
          </a:lstStyle>
          <a:p>
            <a:fld id="{1C1B253F-6F9E-4046-8A89-339DC657EDB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A069956-B9DE-4E1A-AD5A-44FAA6E011BB}" type="slidenum">
              <a:rPr lang="en-US" altLang="zh-CN"/>
            </a:fld>
            <a:endParaRPr lang="en-US" altLang="zh-CN"/>
          </a:p>
        </p:txBody>
      </p:sp>
      <p:sp>
        <p:nvSpPr>
          <p:cNvPr id="175106" name="Rectangle 2"/>
          <p:cNvSpPr>
            <a:spLocks noGrp="1" noRot="1" noChangeAspect="1" noChangeArrowheads="1" noTextEdit="1"/>
          </p:cNvSpPr>
          <p:nvPr>
            <p:ph type="sldImg"/>
          </p:nvPr>
        </p:nvSpPr>
        <p:spPr>
          <a:xfrm>
            <a:off x="2754313" y="533400"/>
            <a:ext cx="4729162" cy="2660650"/>
          </a:xfrm>
        </p:spPr>
      </p:sp>
      <p:sp>
        <p:nvSpPr>
          <p:cNvPr id="175107"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B253F-6F9E-4046-8A89-339DC657EDB0}"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B253F-6F9E-4046-8A89-339DC657EDB0}"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B253F-6F9E-4046-8A89-339DC657EDB0}"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F1538D-46A1-4ACB-8CAC-89BD422DE21E}" type="slidenum">
              <a:rPr lang="en-US" altLang="zh-CN"/>
            </a:fld>
            <a:endParaRPr lang="en-US" altLang="zh-CN"/>
          </a:p>
        </p:txBody>
      </p:sp>
      <p:sp>
        <p:nvSpPr>
          <p:cNvPr id="179202" name="Rectangle 2"/>
          <p:cNvSpPr>
            <a:spLocks noGrp="1" noRot="1" noChangeAspect="1" noChangeArrowheads="1" noTextEdit="1"/>
          </p:cNvSpPr>
          <p:nvPr>
            <p:ph type="sldImg"/>
          </p:nvPr>
        </p:nvSpPr>
        <p:spPr>
          <a:xfrm>
            <a:off x="2754313" y="533400"/>
            <a:ext cx="4729162" cy="2660650"/>
          </a:xfrm>
        </p:spPr>
      </p:sp>
      <p:sp>
        <p:nvSpPr>
          <p:cNvPr id="179203" name="Rectangle 3"/>
          <p:cNvSpPr>
            <a:spLocks noGrp="1" noChangeArrowheads="1"/>
          </p:cNvSpPr>
          <p:nvPr>
            <p:ph type="body" idx="1"/>
          </p:nvPr>
        </p:nvSpPr>
        <p:spPr>
          <a:xfrm>
            <a:off x="1517650" y="3430588"/>
            <a:ext cx="7575550" cy="3417887"/>
          </a:xfrm>
        </p:spPr>
        <p:txBody>
          <a:bodyPr/>
          <a:lstStyle/>
          <a:p>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B253F-6F9E-4046-8A89-339DC657EDB0}"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0DCEFC-17C3-42D9-869C-BB933E592E5B}" type="slidenum">
              <a:rPr lang="en-US" altLang="zh-CN"/>
            </a:fld>
            <a:endParaRPr lang="en-US" altLang="zh-CN"/>
          </a:p>
        </p:txBody>
      </p:sp>
      <p:sp>
        <p:nvSpPr>
          <p:cNvPr id="181250" name="Rectangle 2"/>
          <p:cNvSpPr>
            <a:spLocks noGrp="1" noRot="1" noChangeAspect="1" noChangeArrowheads="1" noTextEdit="1"/>
          </p:cNvSpPr>
          <p:nvPr>
            <p:ph type="sldImg"/>
          </p:nvPr>
        </p:nvSpPr>
        <p:spPr>
          <a:xfrm>
            <a:off x="2754313" y="533400"/>
            <a:ext cx="4729162" cy="2660650"/>
          </a:xfrm>
        </p:spPr>
      </p:sp>
      <p:sp>
        <p:nvSpPr>
          <p:cNvPr id="181251" name="Rectangle 3"/>
          <p:cNvSpPr>
            <a:spLocks noGrp="1" noChangeArrowheads="1"/>
          </p:cNvSpPr>
          <p:nvPr>
            <p:ph type="body" idx="1"/>
          </p:nvPr>
        </p:nvSpPr>
        <p:spPr>
          <a:xfrm>
            <a:off x="1517650" y="3430588"/>
            <a:ext cx="7575550" cy="3417887"/>
          </a:xfrm>
        </p:spPr>
        <p:txBody>
          <a:bodyPr/>
          <a:lstStyle/>
          <a:p>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8BC72F5-58A6-454C-90E2-7DCAC7645C89}" type="slidenum">
              <a:rPr lang="en-US" altLang="zh-CN"/>
            </a:fld>
            <a:endParaRPr lang="en-US" altLang="zh-CN"/>
          </a:p>
        </p:txBody>
      </p:sp>
      <p:sp>
        <p:nvSpPr>
          <p:cNvPr id="183298" name="Rectangle 2"/>
          <p:cNvSpPr>
            <a:spLocks noGrp="1" noRot="1" noChangeAspect="1" noChangeArrowheads="1" noTextEdit="1"/>
          </p:cNvSpPr>
          <p:nvPr>
            <p:ph type="sldImg"/>
          </p:nvPr>
        </p:nvSpPr>
        <p:spPr>
          <a:xfrm>
            <a:off x="2754313" y="533400"/>
            <a:ext cx="4729162" cy="2660650"/>
          </a:xfrm>
        </p:spPr>
      </p:sp>
      <p:sp>
        <p:nvSpPr>
          <p:cNvPr id="183299"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4FAE2E-B550-4774-8D0D-DA6AFBE79BE7}" type="slidenum">
              <a:rPr lang="en-US" altLang="zh-CN"/>
            </a:fld>
            <a:endParaRPr lang="en-US" altLang="zh-CN"/>
          </a:p>
        </p:txBody>
      </p:sp>
      <p:sp>
        <p:nvSpPr>
          <p:cNvPr id="185346" name="Rectangle 2"/>
          <p:cNvSpPr>
            <a:spLocks noGrp="1" noRot="1" noChangeAspect="1" noChangeArrowheads="1" noTextEdit="1"/>
          </p:cNvSpPr>
          <p:nvPr>
            <p:ph type="sldImg"/>
          </p:nvPr>
        </p:nvSpPr>
        <p:spPr>
          <a:xfrm>
            <a:off x="2754313" y="533400"/>
            <a:ext cx="4729162" cy="2660650"/>
          </a:xfrm>
        </p:spPr>
      </p:sp>
      <p:sp>
        <p:nvSpPr>
          <p:cNvPr id="185347"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C676B50-1066-446A-8428-89604BC2C05E}" type="slidenum">
              <a:rPr lang="en-US" altLang="zh-CN"/>
            </a:fld>
            <a:endParaRPr lang="en-US" altLang="zh-CN"/>
          </a:p>
        </p:txBody>
      </p:sp>
      <p:sp>
        <p:nvSpPr>
          <p:cNvPr id="187394" name="Rectangle 2"/>
          <p:cNvSpPr>
            <a:spLocks noGrp="1" noRot="1" noChangeAspect="1" noChangeArrowheads="1" noTextEdit="1"/>
          </p:cNvSpPr>
          <p:nvPr>
            <p:ph type="sldImg"/>
          </p:nvPr>
        </p:nvSpPr>
        <p:spPr>
          <a:xfrm>
            <a:off x="2754313" y="533400"/>
            <a:ext cx="4729162" cy="2660650"/>
          </a:xfrm>
        </p:spPr>
      </p:sp>
      <p:sp>
        <p:nvSpPr>
          <p:cNvPr id="187395"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55692B-DBAA-4010-9BBA-2DA3F439A91B}" type="slidenum">
              <a:rPr lang="en-US" altLang="zh-CN"/>
            </a:fld>
            <a:endParaRPr lang="en-US" altLang="zh-CN"/>
          </a:p>
        </p:txBody>
      </p:sp>
      <p:sp>
        <p:nvSpPr>
          <p:cNvPr id="189442" name="Rectangle 2"/>
          <p:cNvSpPr>
            <a:spLocks noGrp="1" noRot="1" noChangeAspect="1" noChangeArrowheads="1" noTextEdit="1"/>
          </p:cNvSpPr>
          <p:nvPr>
            <p:ph type="sldImg"/>
          </p:nvPr>
        </p:nvSpPr>
        <p:spPr>
          <a:xfrm>
            <a:off x="2754313" y="533400"/>
            <a:ext cx="4729162" cy="2660650"/>
          </a:xfrm>
        </p:spPr>
      </p:sp>
      <p:sp>
        <p:nvSpPr>
          <p:cNvPr id="189443"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52725" y="533400"/>
            <a:ext cx="4729163" cy="26606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1B253F-6F9E-4046-8A89-339DC657EDB0}"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8066EB-D276-4114-B437-4834ED506B44}" type="slidenum">
              <a:rPr lang="en-US" altLang="zh-CN"/>
            </a:fld>
            <a:endParaRPr lang="en-US" altLang="zh-CN"/>
          </a:p>
        </p:txBody>
      </p:sp>
      <p:sp>
        <p:nvSpPr>
          <p:cNvPr id="191490" name="Rectangle 2"/>
          <p:cNvSpPr>
            <a:spLocks noGrp="1" noRot="1" noChangeAspect="1" noChangeArrowheads="1" noTextEdit="1"/>
          </p:cNvSpPr>
          <p:nvPr>
            <p:ph type="sldImg"/>
          </p:nvPr>
        </p:nvSpPr>
        <p:spPr>
          <a:xfrm>
            <a:off x="2754313" y="533400"/>
            <a:ext cx="4729162" cy="2660650"/>
          </a:xfrm>
        </p:spPr>
      </p:sp>
      <p:sp>
        <p:nvSpPr>
          <p:cNvPr id="191491"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BD55235-2210-4955-B4A7-A47BA58908AA}" type="slidenum">
              <a:rPr lang="en-US" altLang="zh-CN"/>
            </a:fld>
            <a:endParaRPr lang="en-US" altLang="zh-CN"/>
          </a:p>
        </p:txBody>
      </p:sp>
      <p:sp>
        <p:nvSpPr>
          <p:cNvPr id="193538" name="Rectangle 2"/>
          <p:cNvSpPr>
            <a:spLocks noGrp="1" noRot="1" noChangeAspect="1" noChangeArrowheads="1" noTextEdit="1"/>
          </p:cNvSpPr>
          <p:nvPr>
            <p:ph type="sldImg"/>
          </p:nvPr>
        </p:nvSpPr>
        <p:spPr>
          <a:xfrm>
            <a:off x="2754313" y="533400"/>
            <a:ext cx="4729162" cy="2660650"/>
          </a:xfrm>
        </p:spPr>
      </p:sp>
      <p:sp>
        <p:nvSpPr>
          <p:cNvPr id="193539"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EC6C8C-A357-4A95-A559-D2C3005526BD}" type="slidenum">
              <a:rPr lang="en-US" altLang="zh-CN"/>
            </a:fld>
            <a:endParaRPr lang="en-US" altLang="zh-CN"/>
          </a:p>
        </p:txBody>
      </p:sp>
      <p:sp>
        <p:nvSpPr>
          <p:cNvPr id="195586" name="Rectangle 2"/>
          <p:cNvSpPr>
            <a:spLocks noGrp="1" noRot="1" noChangeAspect="1" noChangeArrowheads="1" noTextEdit="1"/>
          </p:cNvSpPr>
          <p:nvPr>
            <p:ph type="sldImg"/>
          </p:nvPr>
        </p:nvSpPr>
        <p:spPr>
          <a:xfrm>
            <a:off x="2754313" y="533400"/>
            <a:ext cx="4729162" cy="2660650"/>
          </a:xfrm>
        </p:spPr>
      </p:sp>
      <p:sp>
        <p:nvSpPr>
          <p:cNvPr id="195587"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07744D-1A10-40F0-8DF4-735806DB1A57}" type="slidenum">
              <a:rPr lang="en-US" altLang="zh-CN"/>
            </a:fld>
            <a:endParaRPr lang="en-US" altLang="zh-CN"/>
          </a:p>
        </p:txBody>
      </p:sp>
      <p:sp>
        <p:nvSpPr>
          <p:cNvPr id="197634" name="Rectangle 2"/>
          <p:cNvSpPr>
            <a:spLocks noGrp="1" noRot="1" noChangeAspect="1" noChangeArrowheads="1" noTextEdit="1"/>
          </p:cNvSpPr>
          <p:nvPr>
            <p:ph type="sldImg"/>
          </p:nvPr>
        </p:nvSpPr>
        <p:spPr>
          <a:xfrm>
            <a:off x="2754313" y="533400"/>
            <a:ext cx="4729162" cy="2660650"/>
          </a:xfrm>
        </p:spPr>
      </p:sp>
      <p:sp>
        <p:nvSpPr>
          <p:cNvPr id="197635"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BC767D-4257-43AC-A13D-0E46286183D7}" type="slidenum">
              <a:rPr lang="en-US" altLang="zh-CN"/>
            </a:fld>
            <a:endParaRPr lang="en-US" altLang="zh-CN"/>
          </a:p>
        </p:txBody>
      </p:sp>
      <p:sp>
        <p:nvSpPr>
          <p:cNvPr id="199682" name="Rectangle 2"/>
          <p:cNvSpPr>
            <a:spLocks noGrp="1" noRot="1" noChangeAspect="1" noChangeArrowheads="1" noTextEdit="1"/>
          </p:cNvSpPr>
          <p:nvPr>
            <p:ph type="sldImg"/>
          </p:nvPr>
        </p:nvSpPr>
        <p:spPr>
          <a:xfrm>
            <a:off x="2754313" y="533400"/>
            <a:ext cx="4729162" cy="2660650"/>
          </a:xfrm>
        </p:spPr>
      </p:sp>
      <p:sp>
        <p:nvSpPr>
          <p:cNvPr id="199683" name="Rectangle 3"/>
          <p:cNvSpPr>
            <a:spLocks noGrp="1" noChangeArrowheads="1"/>
          </p:cNvSpPr>
          <p:nvPr>
            <p:ph type="body" idx="1"/>
          </p:nvPr>
        </p:nvSpPr>
        <p:spPr>
          <a:xfrm>
            <a:off x="1517650" y="3430588"/>
            <a:ext cx="7575550" cy="3417887"/>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BDD7C43-8CEB-4CE6-9CEC-843C7166E5FE}" type="slidenum">
              <a:rPr lang="en-US" altLang="zh-CN"/>
            </a:fld>
            <a:endParaRPr lang="en-US" altLang="zh-CN"/>
          </a:p>
        </p:txBody>
      </p:sp>
      <p:sp>
        <p:nvSpPr>
          <p:cNvPr id="203778" name="Rectangle 2"/>
          <p:cNvSpPr>
            <a:spLocks noGrp="1" noRot="1" noChangeAspect="1" noChangeArrowheads="1" noTextEdit="1"/>
          </p:cNvSpPr>
          <p:nvPr>
            <p:ph type="sldImg"/>
          </p:nvPr>
        </p:nvSpPr>
        <p:spPr>
          <a:xfrm>
            <a:off x="2754313" y="533400"/>
            <a:ext cx="4729162" cy="2660650"/>
          </a:xfrm>
        </p:spPr>
      </p:sp>
      <p:sp>
        <p:nvSpPr>
          <p:cNvPr id="203779" name="Rectangle 3"/>
          <p:cNvSpPr>
            <a:spLocks noGrp="1" noChangeArrowheads="1"/>
          </p:cNvSpPr>
          <p:nvPr>
            <p:ph type="body" idx="1"/>
          </p:nvPr>
        </p:nvSpPr>
        <p:spPr>
          <a:xfrm>
            <a:off x="1517650" y="3430588"/>
            <a:ext cx="7362825" cy="3417887"/>
          </a:xfrm>
        </p:spPr>
        <p:txBody>
          <a:bodyPr/>
          <a:lstStyle/>
          <a:p>
            <a:pPr>
              <a:lnSpc>
                <a:spcPct val="120000"/>
              </a:lnSpc>
            </a:pPr>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C66B94B-A7A2-48C9-BA91-3A076D744A86}" type="slidenum">
              <a:rPr lang="en-US" altLang="zh-CN"/>
            </a:fld>
            <a:endParaRPr lang="en-US" altLang="zh-CN"/>
          </a:p>
        </p:txBody>
      </p:sp>
      <p:sp>
        <p:nvSpPr>
          <p:cNvPr id="205826" name="Rectangle 2"/>
          <p:cNvSpPr>
            <a:spLocks noGrp="1" noRot="1" noChangeAspect="1" noChangeArrowheads="1" noTextEdit="1"/>
          </p:cNvSpPr>
          <p:nvPr>
            <p:ph type="sldImg"/>
          </p:nvPr>
        </p:nvSpPr>
        <p:spPr>
          <a:xfrm>
            <a:off x="2754313" y="533400"/>
            <a:ext cx="4729162" cy="2660650"/>
          </a:xfrm>
        </p:spPr>
      </p:sp>
      <p:sp>
        <p:nvSpPr>
          <p:cNvPr id="205827" name="Rectangle 3"/>
          <p:cNvSpPr>
            <a:spLocks noGrp="1" noChangeArrowheads="1"/>
          </p:cNvSpPr>
          <p:nvPr>
            <p:ph type="body" idx="1"/>
          </p:nvPr>
        </p:nvSpPr>
        <p:spPr>
          <a:xfrm>
            <a:off x="1625600" y="3430588"/>
            <a:ext cx="7307263" cy="3417887"/>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D551201-4A2B-48E0-BFF5-C55B5D9CC669}" type="slidenum">
              <a:rPr lang="en-US" altLang="zh-CN"/>
            </a:fld>
            <a:endParaRPr lang="en-US" altLang="zh-CN"/>
          </a:p>
        </p:txBody>
      </p:sp>
      <p:sp>
        <p:nvSpPr>
          <p:cNvPr id="209922" name="Rectangle 2"/>
          <p:cNvSpPr>
            <a:spLocks noGrp="1" noRot="1" noChangeAspect="1" noChangeArrowheads="1" noTextEdit="1"/>
          </p:cNvSpPr>
          <p:nvPr>
            <p:ph type="sldImg"/>
          </p:nvPr>
        </p:nvSpPr>
        <p:spPr>
          <a:xfrm>
            <a:off x="2754313" y="533400"/>
            <a:ext cx="4729162" cy="2660650"/>
          </a:xfrm>
        </p:spPr>
      </p:sp>
      <p:sp>
        <p:nvSpPr>
          <p:cNvPr id="209923" name="Rectangle 3"/>
          <p:cNvSpPr>
            <a:spLocks noGrp="1" noChangeArrowheads="1"/>
          </p:cNvSpPr>
          <p:nvPr>
            <p:ph type="body" idx="1"/>
          </p:nvPr>
        </p:nvSpPr>
        <p:spPr>
          <a:xfrm>
            <a:off x="1517650" y="3327400"/>
            <a:ext cx="7735888" cy="3633788"/>
          </a:xfrm>
        </p:spPr>
        <p:txBody>
          <a:bodyPr/>
          <a:lstStyle/>
          <a:p>
            <a:pPr marL="190500" indent="-190500">
              <a:lnSpc>
                <a:spcPct val="90000"/>
              </a:lnSpc>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B253F-6F9E-4046-8A89-339DC657EDB0}"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B253F-6F9E-4046-8A89-339DC657EDB0}"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1C1B253F-6F9E-4046-8A89-339DC657EDB0}"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B253F-6F9E-4046-8A89-339DC657EDB0}"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5ACB8D-B45F-45EE-95E4-4A7E42C6A44C}" type="slidenum">
              <a:rPr lang="en-US" altLang="zh-CN"/>
            </a:fld>
            <a:endParaRPr lang="en-US" altLang="zh-CN"/>
          </a:p>
        </p:txBody>
      </p:sp>
      <p:sp>
        <p:nvSpPr>
          <p:cNvPr id="177154" name="Rectangle 2"/>
          <p:cNvSpPr>
            <a:spLocks noGrp="1" noRot="1" noChangeAspect="1" noChangeArrowheads="1" noTextEdit="1"/>
          </p:cNvSpPr>
          <p:nvPr>
            <p:ph type="sldImg"/>
          </p:nvPr>
        </p:nvSpPr>
        <p:spPr>
          <a:xfrm>
            <a:off x="2754313" y="533400"/>
            <a:ext cx="4729162" cy="2660650"/>
          </a:xfrm>
        </p:spPr>
      </p:sp>
      <p:sp>
        <p:nvSpPr>
          <p:cNvPr id="177155" name="Rectangle 3"/>
          <p:cNvSpPr>
            <a:spLocks noGrp="1" noChangeArrowheads="1"/>
          </p:cNvSpPr>
          <p:nvPr>
            <p:ph type="body" idx="1"/>
          </p:nvPr>
        </p:nvSpPr>
        <p:spPr>
          <a:xfrm>
            <a:off x="1363663" y="3327400"/>
            <a:ext cx="7516812" cy="3416300"/>
          </a:xfrm>
        </p:spPr>
        <p:txBody>
          <a:bodyPr/>
          <a:lstStyle/>
          <a:p>
            <a:pPr>
              <a:lnSpc>
                <a:spcPct val="110000"/>
              </a:lnSpc>
            </a:pP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5ACB8D-B45F-45EE-95E4-4A7E42C6A44C}" type="slidenum">
              <a:rPr lang="en-US" altLang="zh-CN"/>
            </a:fld>
            <a:endParaRPr lang="en-US" altLang="zh-CN"/>
          </a:p>
        </p:txBody>
      </p:sp>
      <p:sp>
        <p:nvSpPr>
          <p:cNvPr id="177154" name="Rectangle 2"/>
          <p:cNvSpPr>
            <a:spLocks noGrp="1" noRot="1" noChangeAspect="1" noChangeArrowheads="1" noTextEdit="1"/>
          </p:cNvSpPr>
          <p:nvPr>
            <p:ph type="sldImg"/>
          </p:nvPr>
        </p:nvSpPr>
        <p:spPr>
          <a:xfrm>
            <a:off x="2754313" y="533400"/>
            <a:ext cx="4729162" cy="2660650"/>
          </a:xfrm>
        </p:spPr>
      </p:sp>
      <p:sp>
        <p:nvSpPr>
          <p:cNvPr id="177155" name="Rectangle 3"/>
          <p:cNvSpPr>
            <a:spLocks noGrp="1" noChangeArrowheads="1"/>
          </p:cNvSpPr>
          <p:nvPr>
            <p:ph type="body" idx="1"/>
          </p:nvPr>
        </p:nvSpPr>
        <p:spPr>
          <a:xfrm>
            <a:off x="1363663" y="3327400"/>
            <a:ext cx="7516812" cy="3416300"/>
          </a:xfrm>
        </p:spPr>
        <p:txBody>
          <a:bodyPr/>
          <a:lstStyle/>
          <a:p>
            <a:pPr marL="0" marR="0" lvl="0" indent="0" algn="l" defTabSz="914400" rtl="0" eaLnBrk="1" fontAlgn="base" latinLnBrk="0" hangingPunct="1">
              <a:lnSpc>
                <a:spcPct val="110000"/>
              </a:lnSpc>
              <a:spcBef>
                <a:spcPct val="30000"/>
              </a:spcBef>
              <a:spcAft>
                <a:spcPct val="0"/>
              </a:spcAft>
              <a:buClrTx/>
              <a:buSzTx/>
              <a:buFontTx/>
              <a:buNone/>
              <a:defRPr/>
            </a:pP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B253F-6F9E-4046-8A89-339DC657EDB0}"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spid="_x0000_s0" name="剪辑" r:id="rId2" imgW="10624185" imgH="4410075" progId="MS_ClipArt_Gallery.2">
                    <p:embed/>
                  </p:oleObj>
                </mc:Choice>
                <mc:Fallback>
                  <p:oleObj name="剪辑" r:id="rId2" imgW="10624185" imgH="4410075" progId="MS_ClipArt_Gallery.2">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anose="02010600030101010101" pitchFamily="2" charset="-122"/>
                </a:rPr>
                <a:t>wenshli@bupt.edu.cn</a:t>
              </a:r>
              <a:endParaRPr lang="en-US" altLang="zh-CN" sz="2000" i="1" dirty="0">
                <a:solidFill>
                  <a:srgbClr val="0000FF"/>
                </a:solidFill>
                <a:ea typeface="宋体" panose="02010600030101010101" pitchFamily="2" charset="-122"/>
              </a:endParaRP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p:cNvSpPr txBox="1">
            <a:spLocks noChangeArrowheads="1"/>
          </p:cNvSpPr>
          <p:nvPr userDrawn="1"/>
        </p:nvSpPr>
        <p:spPr bwMode="auto">
          <a:xfrm>
            <a:off x="360000" y="252000"/>
            <a:ext cx="5241553" cy="1143001"/>
          </a:xfrm>
          <a:prstGeom prst="rect">
            <a:avLst/>
          </a:prstGeom>
          <a:noFill/>
          <a:ln w="9525">
            <a:noFill/>
            <a:miter lim="800000"/>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4" name="日期占位符 3"/>
          <p:cNvSpPr>
            <a:spLocks noGrp="1"/>
          </p:cNvSpPr>
          <p:nvPr>
            <p:ph type="dt" sz="half" idx="10"/>
          </p:nvPr>
        </p:nvSpPr>
        <p:spPr>
          <a:xfrm>
            <a:off x="4320000" y="5040000"/>
            <a:ext cx="3600000" cy="402963"/>
          </a:xfrm>
          <a:prstGeom prst="rect">
            <a:avLst/>
          </a:prstGeom>
        </p:spPr>
        <p:txBody>
          <a:bodyPr/>
          <a:lstStyle>
            <a:defPPr>
              <a:defRPr lang="zh-CN"/>
            </a:defPPr>
            <a:lvl1pPr algn="ctr" rtl="0" fontAlgn="base">
              <a:spcBef>
                <a:spcPct val="0"/>
              </a:spcBef>
              <a:spcAft>
                <a:spcPct val="0"/>
              </a:spcAft>
              <a:defRPr kumimoji="1"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6FE94433-00FA-4F71-914E-060E62B54059}" type="datetime3">
              <a:rPr lang="zh-CN" altLang="en-US" smtClean="0"/>
            </a:fld>
            <a:endParaRPr lang="zh-CN" altLang="en-US" dirty="0"/>
          </a:p>
        </p:txBody>
      </p:sp>
      <p:sp>
        <p:nvSpPr>
          <p:cNvPr id="5" name="标题 1"/>
          <p:cNvSpPr txBox="1"/>
          <p:nvPr userDrawn="1"/>
        </p:nvSpPr>
        <p:spPr bwMode="auto">
          <a:xfrm>
            <a:off x="5015880" y="203511"/>
            <a:ext cx="5760800" cy="1110254"/>
          </a:xfrm>
          <a:prstGeom prst="rect">
            <a:avLst/>
          </a:prstGeom>
          <a:noFill/>
          <a:ln w="9525">
            <a:noFill/>
            <a:miter lim="800000"/>
          </a:ln>
        </p:spPr>
        <p:txBody>
          <a:bodyPr vert="horz" wrap="square" lIns="91440" tIns="45720" rIns="91440" bIns="45720" numCol="1" anchor="ctr" anchorCtr="0" compatLnSpc="1"/>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3" name="星形: 五角 2"/>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Rectangle 29"/>
          <p:cNvSpPr>
            <a:spLocks noGrp="1" noChangeArrowheads="1"/>
          </p:cNvSpPr>
          <p:nvPr>
            <p:ph type="sldNum" sz="quarter" idx="10"/>
          </p:nvPr>
        </p:nvSpPr>
        <p:spPr/>
        <p:txBody>
          <a:bodyPr/>
          <a:lstStyle>
            <a:lvl1pPr>
              <a:defRPr/>
            </a:lvl1pPr>
          </a:lstStyle>
          <a:p>
            <a:pPr>
              <a:defRPr/>
            </a:pPr>
            <a:fld id="{56A76461-E082-43AD-9577-1E67FD9444D8}" type="slidenum">
              <a:rPr lang="en-US" altLang="zh-CN"/>
            </a:fld>
            <a:endParaRPr lang="en-US" altLang="zh-CN"/>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2" name="星形: 五角 1"/>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08000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0000FF"/>
              </a:buClr>
              <a:buFont typeface="Wingdings" panose="05000000000000000000" pitchFamily="2" charset="2"/>
              <a:buChar char="Ø"/>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内容占位符 2"/>
          <p:cNvSpPr>
            <a:spLocks noGrp="1"/>
          </p:cNvSpPr>
          <p:nvPr>
            <p:ph idx="11"/>
          </p:nvPr>
        </p:nvSpPr>
        <p:spPr>
          <a:xfrm>
            <a:off x="360000" y="378904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anose="05000000000000000000" pitchFamily="2" charset="2"/>
              <a:buChar char="p"/>
              <a:defRPr/>
            </a:lvl2pPr>
            <a:lvl3pPr marL="1143000" indent="-228600">
              <a:buClr>
                <a:srgbClr val="0000FF"/>
              </a:buClr>
              <a:buFont typeface="Wingdings" panose="05000000000000000000" pitchFamily="2" charset="2"/>
              <a:buChar char="Ø"/>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fld>
            <a:endParaRPr lang="en-US" altLang="zh-CN"/>
          </a:p>
        </p:txBody>
      </p:sp>
      <p:sp>
        <p:nvSpPr>
          <p:cNvPr id="6" name="内容占位符 2"/>
          <p:cNvSpPr>
            <a:spLocks noGrp="1"/>
          </p:cNvSpPr>
          <p:nvPr>
            <p:ph sz="half" idx="1"/>
          </p:nvPr>
        </p:nvSpPr>
        <p:spPr>
          <a:xfrm>
            <a:off x="360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7" name="内容占位符 3"/>
          <p:cNvSpPr>
            <a:spLocks noGrp="1"/>
          </p:cNvSpPr>
          <p:nvPr>
            <p:ph sz="half" idx="2"/>
          </p:nvPr>
        </p:nvSpPr>
        <p:spPr>
          <a:xfrm>
            <a:off x="6156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3" name="内容占位符 2"/>
          <p:cNvSpPr>
            <a:spLocks noGrp="1"/>
          </p:cNvSpPr>
          <p:nvPr>
            <p:ph sz="half" idx="11"/>
          </p:nvPr>
        </p:nvSpPr>
        <p:spPr>
          <a:xfrm>
            <a:off x="360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内容占位符 3"/>
          <p:cNvSpPr>
            <a:spLocks noGrp="1"/>
          </p:cNvSpPr>
          <p:nvPr>
            <p:ph sz="half" idx="12"/>
          </p:nvPr>
        </p:nvSpPr>
        <p:spPr>
          <a:xfrm>
            <a:off x="6156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Rectangle 29"/>
          <p:cNvSpPr>
            <a:spLocks noGrp="1" noChangeArrowheads="1"/>
          </p:cNvSpPr>
          <p:nvPr>
            <p:ph type="sldNum" sz="quarter" idx="10"/>
          </p:nvPr>
        </p:nvSpPr>
        <p:spPr/>
        <p:txBody>
          <a:bodyPr/>
          <a:lstStyle>
            <a:lvl1pPr>
              <a:defRPr/>
            </a:lvl1pPr>
          </a:lstStyle>
          <a:p>
            <a:pPr>
              <a:defRPr/>
            </a:pPr>
            <a:fld id="{56A76461-E082-43AD-9577-1E67FD9444D8}" type="slidenum">
              <a:rPr lang="en-US" altLang="zh-CN"/>
            </a:fld>
            <a:endParaRPr lang="en-US" altLang="zh-CN"/>
          </a:p>
        </p:txBody>
      </p:sp>
      <p:sp>
        <p:nvSpPr>
          <p:cNvPr id="6" name="标题 1"/>
          <p:cNvSpPr>
            <a:spLocks noGrp="1"/>
          </p:cNvSpPr>
          <p:nvPr>
            <p:ph type="title"/>
          </p:nvPr>
        </p:nvSpPr>
        <p:spPr>
          <a:xfrm>
            <a:off x="360000" y="108000"/>
            <a:ext cx="11592000" cy="720000"/>
          </a:xfrm>
        </p:spPr>
        <p:txBody>
          <a:bodyPr/>
          <a:lstStyle/>
          <a:p>
            <a:r>
              <a:rPr lang="zh-CN" altLang="en-US" dirty="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a:solidFill>
            <a:srgbClr val="00FFFF"/>
          </a:solidFill>
        </p:spPr>
        <p:txBody>
          <a:bodyPr/>
          <a:lstStyle>
            <a:lvl1pPr>
              <a:defRPr>
                <a:solidFill>
                  <a:srgbClr val="0000FF"/>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星形: 五角 4"/>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anose="05000000000000000000"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fld>
            <a:endParaRPr lang="en-US" altLang="zh-CN"/>
          </a:p>
        </p:txBody>
      </p:sp>
      <p:sp>
        <p:nvSpPr>
          <p:cNvPr id="5" name="星形: 五角 4"/>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4122" name="Rectangle 26"/>
          <p:cNvSpPr>
            <a:spLocks noGrp="1" noChangeArrowheads="1"/>
          </p:cNvSpPr>
          <p:nvPr>
            <p:ph type="body" idx="1"/>
          </p:nvPr>
        </p:nvSpPr>
        <p:spPr bwMode="auto">
          <a:xfrm>
            <a:off x="360000" y="1043735"/>
            <a:ext cx="11556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endParaRPr lang="en-US" altLang="zh-CN" sz="1400" b="0" i="1" dirty="0">
              <a:solidFill>
                <a:srgbClr val="0000FF"/>
              </a:solidFill>
              <a:latin typeface="Times New Roman" panose="02020603050405020304" pitchFamily="18" charset="0"/>
              <a:cs typeface="Times New Roman" panose="02020603050405020304" pitchFamily="18" charset="0"/>
            </a:endParaRPr>
          </a:p>
        </p:txBody>
      </p:sp>
      <p:sp>
        <p:nvSpPr>
          <p:cNvPr id="4125" name="Rectangle 29"/>
          <p:cNvSpPr>
            <a:spLocks noGrp="1" noChangeArrowheads="1"/>
          </p:cNvSpPr>
          <p:nvPr>
            <p:ph type="sldNum" sz="quarter" idx="4"/>
          </p:nvPr>
        </p:nvSpPr>
        <p:spPr bwMode="auto">
          <a:xfrm>
            <a:off x="1113656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fld>
            <a:endParaRPr lang="en-US" altLang="zh-CN"/>
          </a:p>
        </p:txBody>
      </p:sp>
      <p:grpSp>
        <p:nvGrpSpPr>
          <p:cNvPr id="2" name="组合 1"/>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824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43735"/>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2pPr>
      <a:lvl3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3pPr>
      <a:lvl4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4pPr>
      <a:lvl5pPr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5pPr>
      <a:lvl6pPr marL="4572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6pPr>
      <a:lvl7pPr marL="9144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7pPr>
      <a:lvl8pPr marL="13716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8pPr>
      <a:lvl9pPr marL="1828800" algn="l" rtl="0" fontAlgn="base">
        <a:spcBef>
          <a:spcPct val="0"/>
        </a:spcBef>
        <a:spcAft>
          <a:spcPct val="0"/>
        </a:spcAft>
        <a:defRPr kumimoji="1" sz="4000">
          <a:solidFill>
            <a:srgbClr val="FF3300"/>
          </a:solidFill>
          <a:latin typeface="黑体" panose="02010609060101010101" pitchFamily="2" charset="-122"/>
          <a:ea typeface="黑体" panose="02010609060101010101"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e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0000" y="1980000"/>
            <a:ext cx="11581473" cy="1668189"/>
          </a:xfrm>
        </p:spPr>
        <p:txBody>
          <a:bodyPr/>
          <a:lstStyle/>
          <a:p>
            <a:r>
              <a:rPr lang="en-US" altLang="zh-CN" sz="4400" dirty="0"/>
              <a:t>Chapter 12   Mass-Storage Structure</a:t>
            </a:r>
            <a:endParaRPr lang="zh-CN" altLang="en-US" sz="5400" dirty="0"/>
          </a:p>
        </p:txBody>
      </p:sp>
      <p:sp>
        <p:nvSpPr>
          <p:cNvPr id="3" name="日期占位符 2"/>
          <p:cNvSpPr>
            <a:spLocks noGrp="1"/>
          </p:cNvSpPr>
          <p:nvPr>
            <p:ph type="dt" sz="half" idx="10"/>
          </p:nvPr>
        </p:nvSpPr>
        <p:spPr>
          <a:xfrm>
            <a:off x="4296000" y="5198256"/>
            <a:ext cx="3600000" cy="457678"/>
          </a:xfrm>
        </p:spPr>
        <p:txBody>
          <a:bodyPr anchor="ctr"/>
          <a:lstStyle/>
          <a:p>
            <a:fld id="{F797EFF4-911D-495A-A64C-299B3AF1C306}" type="datetime3">
              <a:rPr lang="zh-CN" altLang="en-US" sz="2000" smtClean="0">
                <a:ea typeface="楷体" panose="02010609060101010101" pitchFamily="49" charset="-122"/>
                <a:cs typeface="Times New Roman" panose="02020603050405020304" pitchFamily="18" charset="0"/>
              </a:rPr>
            </a:fld>
            <a:endParaRPr lang="zh-CN" altLang="en-US" sz="2000" dirty="0">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ltLang="zh-CN" dirty="0"/>
              <a:t>Magnetic tape</a:t>
            </a:r>
            <a:endParaRPr lang="en-US" altLang="zh-CN" dirty="0"/>
          </a:p>
        </p:txBody>
      </p:sp>
      <p:sp>
        <p:nvSpPr>
          <p:cNvPr id="271363" name="Rectangle 3"/>
          <p:cNvSpPr>
            <a:spLocks noGrp="1" noChangeArrowheads="1"/>
          </p:cNvSpPr>
          <p:nvPr>
            <p:ph idx="1"/>
          </p:nvPr>
        </p:nvSpPr>
        <p:spPr/>
        <p:txBody>
          <a:bodyPr>
            <a:normAutofit fontScale="92500" lnSpcReduction="20000"/>
          </a:bodyPr>
          <a:lstStyle/>
          <a:p>
            <a:r>
              <a:rPr lang="en-US" altLang="zh-CN" dirty="0"/>
              <a:t>Was early secondary-storage medium</a:t>
            </a:r>
            <a:endParaRPr lang="en-US" altLang="zh-CN" dirty="0"/>
          </a:p>
          <a:p>
            <a:r>
              <a:rPr lang="en-US" altLang="zh-CN" dirty="0"/>
              <a:t>Relatively permanent and holds large quantities of data</a:t>
            </a:r>
            <a:endParaRPr lang="en-US" altLang="zh-CN" dirty="0"/>
          </a:p>
          <a:p>
            <a:r>
              <a:rPr lang="en-US" altLang="zh-CN" dirty="0"/>
              <a:t>Access time slow</a:t>
            </a:r>
            <a:endParaRPr lang="en-US" altLang="zh-CN" dirty="0"/>
          </a:p>
          <a:p>
            <a:r>
              <a:rPr lang="en-US" altLang="zh-CN" dirty="0"/>
              <a:t>Random access ~1000 times slower than disk</a:t>
            </a:r>
            <a:endParaRPr lang="en-US" altLang="zh-CN" dirty="0"/>
          </a:p>
          <a:p>
            <a:r>
              <a:rPr lang="en-US" altLang="zh-CN" dirty="0"/>
              <a:t>Mainly used for backup, storage of infrequently-used data, transfer medium between systems</a:t>
            </a:r>
            <a:endParaRPr lang="en-US" altLang="zh-CN" dirty="0"/>
          </a:p>
          <a:p>
            <a:r>
              <a:rPr lang="en-US" altLang="zh-CN" dirty="0"/>
              <a:t>Kept in spool and wound or rewound past read-write head</a:t>
            </a:r>
            <a:endParaRPr lang="en-US" altLang="zh-CN" dirty="0"/>
          </a:p>
          <a:p>
            <a:r>
              <a:rPr lang="en-US" altLang="zh-CN" dirty="0"/>
              <a:t>Once data under head, transfer rates comparable to disk</a:t>
            </a:r>
            <a:endParaRPr lang="en-US" altLang="zh-CN" dirty="0"/>
          </a:p>
          <a:p>
            <a:pPr lvl="1"/>
            <a:r>
              <a:rPr lang="en-US" altLang="en-US" dirty="0"/>
              <a:t>140MB/sec and greater</a:t>
            </a:r>
            <a:endParaRPr lang="en-US" altLang="zh-CN" dirty="0"/>
          </a:p>
          <a:p>
            <a:r>
              <a:rPr lang="en-US" altLang="en-US" dirty="0"/>
              <a:t>200GB to 1.5TB typical storage</a:t>
            </a:r>
            <a:endParaRPr lang="en-US" altLang="en-US" dirty="0"/>
          </a:p>
          <a:p>
            <a:r>
              <a:rPr lang="en-US" altLang="zh-CN" dirty="0"/>
              <a:t>Categorized by width, including 4, 8, and 19 millimeters and 1/4 and 1/2 inch.</a:t>
            </a:r>
            <a:endParaRPr lang="en-US" altLang="zh-CN" dirty="0"/>
          </a:p>
          <a:p>
            <a:r>
              <a:rPr lang="en-US" altLang="zh-CN" dirty="0"/>
              <a:t>Named according to </a:t>
            </a:r>
            <a:r>
              <a:rPr lang="en-US" altLang="en-US" dirty="0"/>
              <a:t>technologies, LTO-5, SDLT.</a:t>
            </a:r>
            <a:endParaRPr lang="en-US" altLang="en-US" dirty="0"/>
          </a:p>
          <a:p>
            <a:pPr lvl="1"/>
            <a:r>
              <a:rPr lang="en-US" altLang="zh-CN" dirty="0"/>
              <a:t>Linear Tape Open</a:t>
            </a:r>
            <a:endParaRPr lang="en-US" altLang="zh-CN" dirty="0"/>
          </a:p>
          <a:p>
            <a:pPr lvl="1"/>
            <a:r>
              <a:rPr lang="en-US" altLang="zh-CN" dirty="0"/>
              <a:t>Super digital linear tape </a:t>
            </a:r>
            <a:endParaRPr lang="en-US" altLang="zh-CN" dirty="0"/>
          </a:p>
        </p:txBody>
      </p:sp>
      <p:sp>
        <p:nvSpPr>
          <p:cNvPr id="6" name="动作按钮: 结束 5">
            <a:hlinkClick r:id="" action="ppaction://noaction" highlightClick="1"/>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wipe(left)">
                                      <p:cBhvr>
                                        <p:cTn id="7" dur="500"/>
                                        <p:tgtEl>
                                          <p:spTgt spid="2713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1363">
                                            <p:txEl>
                                              <p:pRg st="1" end="1"/>
                                            </p:txEl>
                                          </p:spTgt>
                                        </p:tgtEl>
                                        <p:attrNameLst>
                                          <p:attrName>style.visibility</p:attrName>
                                        </p:attrNameLst>
                                      </p:cBhvr>
                                      <p:to>
                                        <p:strVal val="visible"/>
                                      </p:to>
                                    </p:set>
                                    <p:animEffect transition="in" filter="wipe(left)">
                                      <p:cBhvr>
                                        <p:cTn id="10" dur="500"/>
                                        <p:tgtEl>
                                          <p:spTgt spid="2713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1363">
                                            <p:txEl>
                                              <p:pRg st="2" end="2"/>
                                            </p:txEl>
                                          </p:spTgt>
                                        </p:tgtEl>
                                        <p:attrNameLst>
                                          <p:attrName>style.visibility</p:attrName>
                                        </p:attrNameLst>
                                      </p:cBhvr>
                                      <p:to>
                                        <p:strVal val="visible"/>
                                      </p:to>
                                    </p:set>
                                    <p:animEffect transition="in" filter="wipe(left)">
                                      <p:cBhvr>
                                        <p:cTn id="15" dur="500"/>
                                        <p:tgtEl>
                                          <p:spTgt spid="27136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1363">
                                            <p:txEl>
                                              <p:pRg st="3" end="3"/>
                                            </p:txEl>
                                          </p:spTgt>
                                        </p:tgtEl>
                                        <p:attrNameLst>
                                          <p:attrName>style.visibility</p:attrName>
                                        </p:attrNameLst>
                                      </p:cBhvr>
                                      <p:to>
                                        <p:strVal val="visible"/>
                                      </p:to>
                                    </p:set>
                                    <p:animEffect transition="in" filter="wipe(left)">
                                      <p:cBhvr>
                                        <p:cTn id="18" dur="500"/>
                                        <p:tgtEl>
                                          <p:spTgt spid="27136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71363">
                                            <p:txEl>
                                              <p:pRg st="4" end="4"/>
                                            </p:txEl>
                                          </p:spTgt>
                                        </p:tgtEl>
                                        <p:attrNameLst>
                                          <p:attrName>style.visibility</p:attrName>
                                        </p:attrNameLst>
                                      </p:cBhvr>
                                      <p:to>
                                        <p:strVal val="visible"/>
                                      </p:to>
                                    </p:set>
                                    <p:animEffect transition="in" filter="wipe(left)">
                                      <p:cBhvr>
                                        <p:cTn id="21" dur="500"/>
                                        <p:tgtEl>
                                          <p:spTgt spid="2713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1363">
                                            <p:txEl>
                                              <p:pRg st="5" end="5"/>
                                            </p:txEl>
                                          </p:spTgt>
                                        </p:tgtEl>
                                        <p:attrNameLst>
                                          <p:attrName>style.visibility</p:attrName>
                                        </p:attrNameLst>
                                      </p:cBhvr>
                                      <p:to>
                                        <p:strVal val="visible"/>
                                      </p:to>
                                    </p:set>
                                    <p:animEffect transition="in" filter="wipe(left)">
                                      <p:cBhvr>
                                        <p:cTn id="26" dur="500"/>
                                        <p:tgtEl>
                                          <p:spTgt spid="27136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71363">
                                            <p:txEl>
                                              <p:pRg st="6" end="6"/>
                                            </p:txEl>
                                          </p:spTgt>
                                        </p:tgtEl>
                                        <p:attrNameLst>
                                          <p:attrName>style.visibility</p:attrName>
                                        </p:attrNameLst>
                                      </p:cBhvr>
                                      <p:to>
                                        <p:strVal val="visible"/>
                                      </p:to>
                                    </p:set>
                                    <p:animEffect transition="in" filter="wipe(left)">
                                      <p:cBhvr>
                                        <p:cTn id="31" dur="500"/>
                                        <p:tgtEl>
                                          <p:spTgt spid="27136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71363">
                                            <p:txEl>
                                              <p:pRg st="7" end="7"/>
                                            </p:txEl>
                                          </p:spTgt>
                                        </p:tgtEl>
                                        <p:attrNameLst>
                                          <p:attrName>style.visibility</p:attrName>
                                        </p:attrNameLst>
                                      </p:cBhvr>
                                      <p:to>
                                        <p:strVal val="visible"/>
                                      </p:to>
                                    </p:set>
                                    <p:animEffect transition="in" filter="wipe(left)">
                                      <p:cBhvr>
                                        <p:cTn id="34" dur="500"/>
                                        <p:tgtEl>
                                          <p:spTgt spid="27136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1363">
                                            <p:txEl>
                                              <p:pRg st="8" end="8"/>
                                            </p:txEl>
                                          </p:spTgt>
                                        </p:tgtEl>
                                        <p:attrNameLst>
                                          <p:attrName>style.visibility</p:attrName>
                                        </p:attrNameLst>
                                      </p:cBhvr>
                                      <p:to>
                                        <p:strVal val="visible"/>
                                      </p:to>
                                    </p:set>
                                    <p:animEffect transition="in" filter="wipe(left)">
                                      <p:cBhvr>
                                        <p:cTn id="39" dur="500"/>
                                        <p:tgtEl>
                                          <p:spTgt spid="27136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1363">
                                            <p:txEl>
                                              <p:pRg st="9" end="9"/>
                                            </p:txEl>
                                          </p:spTgt>
                                        </p:tgtEl>
                                        <p:attrNameLst>
                                          <p:attrName>style.visibility</p:attrName>
                                        </p:attrNameLst>
                                      </p:cBhvr>
                                      <p:to>
                                        <p:strVal val="visible"/>
                                      </p:to>
                                    </p:set>
                                    <p:animEffect transition="in" filter="wipe(left)">
                                      <p:cBhvr>
                                        <p:cTn id="44" dur="500"/>
                                        <p:tgtEl>
                                          <p:spTgt spid="271363">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71363">
                                            <p:txEl>
                                              <p:pRg st="10" end="10"/>
                                            </p:txEl>
                                          </p:spTgt>
                                        </p:tgtEl>
                                        <p:attrNameLst>
                                          <p:attrName>style.visibility</p:attrName>
                                        </p:attrNameLst>
                                      </p:cBhvr>
                                      <p:to>
                                        <p:strVal val="visible"/>
                                      </p:to>
                                    </p:set>
                                    <p:animEffect transition="in" filter="wipe(left)">
                                      <p:cBhvr>
                                        <p:cTn id="47" dur="500"/>
                                        <p:tgtEl>
                                          <p:spTgt spid="271363">
                                            <p:txEl>
                                              <p:pRg st="10" end="10"/>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71363">
                                            <p:txEl>
                                              <p:pRg st="11" end="11"/>
                                            </p:txEl>
                                          </p:spTgt>
                                        </p:tgtEl>
                                        <p:attrNameLst>
                                          <p:attrName>style.visibility</p:attrName>
                                        </p:attrNameLst>
                                      </p:cBhvr>
                                      <p:to>
                                        <p:strVal val="visible"/>
                                      </p:to>
                                    </p:set>
                                    <p:animEffect transition="in" filter="wipe(left)">
                                      <p:cBhvr>
                                        <p:cTn id="50" dur="500"/>
                                        <p:tgtEl>
                                          <p:spTgt spid="271363">
                                            <p:txEl>
                                              <p:pRg st="11" end="11"/>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71363">
                                            <p:txEl>
                                              <p:pRg st="12" end="12"/>
                                            </p:txEl>
                                          </p:spTgt>
                                        </p:tgtEl>
                                        <p:attrNameLst>
                                          <p:attrName>style.visibility</p:attrName>
                                        </p:attrNameLst>
                                      </p:cBhvr>
                                      <p:to>
                                        <p:strVal val="visible"/>
                                      </p:to>
                                    </p:set>
                                    <p:animEffect transition="in" filter="wipe(left)">
                                      <p:cBhvr>
                                        <p:cTn id="53" dur="500"/>
                                        <p:tgtEl>
                                          <p:spTgt spid="271363">
                                            <p:txEl>
                                              <p:pRg st="12" end="1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32"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circle(out)">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uiExpand="1"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7986211" y="609954"/>
            <a:ext cx="2565285" cy="41234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76130" name="Rectangle 2"/>
          <p:cNvSpPr>
            <a:spLocks noGrp="1" noChangeArrowheads="1"/>
          </p:cNvSpPr>
          <p:nvPr>
            <p:ph type="title"/>
          </p:nvPr>
        </p:nvSpPr>
        <p:spPr/>
        <p:txBody>
          <a:bodyPr/>
          <a:lstStyle/>
          <a:p>
            <a:r>
              <a:rPr lang="en-US" altLang="zh-CN" dirty="0"/>
              <a:t>12.2  Disk Structure</a:t>
            </a:r>
            <a:endParaRPr lang="en-US" altLang="zh-CN" dirty="0"/>
          </a:p>
        </p:txBody>
      </p:sp>
      <p:sp>
        <p:nvSpPr>
          <p:cNvPr id="176131" name="Rectangle 3"/>
          <p:cNvSpPr>
            <a:spLocks noGrp="1" noChangeArrowheads="1"/>
          </p:cNvSpPr>
          <p:nvPr>
            <p:ph idx="1"/>
          </p:nvPr>
        </p:nvSpPr>
        <p:spPr>
          <a:xfrm>
            <a:off x="360000" y="1043735"/>
            <a:ext cx="8027423" cy="5580000"/>
          </a:xfrm>
        </p:spPr>
        <p:txBody>
          <a:bodyPr>
            <a:normAutofit lnSpcReduction="10000"/>
          </a:bodyPr>
          <a:lstStyle/>
          <a:p>
            <a:pPr>
              <a:spcBef>
                <a:spcPts val="600"/>
              </a:spcBef>
            </a:pPr>
            <a:r>
              <a:rPr lang="en-US" altLang="zh-CN" dirty="0"/>
              <a:t>Disk drives are addressed as large 1-dimensional </a:t>
            </a:r>
            <a:br>
              <a:rPr lang="en-US" altLang="zh-CN" dirty="0"/>
            </a:br>
            <a:r>
              <a:rPr lang="en-US" altLang="zh-CN" dirty="0"/>
              <a:t>arrays of </a:t>
            </a:r>
            <a:r>
              <a:rPr lang="en-US" altLang="zh-CN" i="1" dirty="0">
                <a:solidFill>
                  <a:srgbClr val="0000FF"/>
                </a:solidFill>
              </a:rPr>
              <a:t>logical blocks</a:t>
            </a:r>
            <a:r>
              <a:rPr lang="en-US" altLang="zh-CN" dirty="0"/>
              <a:t>, where the logical block is </a:t>
            </a:r>
            <a:br>
              <a:rPr lang="en-US" altLang="zh-CN" dirty="0"/>
            </a:br>
            <a:r>
              <a:rPr lang="en-US" altLang="zh-CN" dirty="0"/>
              <a:t>the smallest unit of transfer. </a:t>
            </a:r>
            <a:endParaRPr lang="en-US" altLang="zh-CN" dirty="0"/>
          </a:p>
          <a:p>
            <a:pPr lvl="1">
              <a:spcBef>
                <a:spcPts val="600"/>
              </a:spcBef>
            </a:pPr>
            <a:r>
              <a:rPr lang="en-US" altLang="en-US" dirty="0"/>
              <a:t>Low-level formatting creates </a:t>
            </a:r>
            <a:r>
              <a:rPr lang="en-US" altLang="en-US" dirty="0">
                <a:solidFill>
                  <a:srgbClr val="0000FF"/>
                </a:solidFill>
              </a:rPr>
              <a:t>logical blocks </a:t>
            </a:r>
            <a:r>
              <a:rPr lang="en-US" altLang="en-US" dirty="0"/>
              <a:t>on physical media.</a:t>
            </a:r>
            <a:endParaRPr lang="en-US" altLang="zh-CN" dirty="0"/>
          </a:p>
          <a:p>
            <a:pPr lvl="1">
              <a:spcBef>
                <a:spcPts val="600"/>
              </a:spcBef>
            </a:pPr>
            <a:r>
              <a:rPr lang="en-US" altLang="zh-CN" dirty="0"/>
              <a:t>block size is usually 512 bytes.</a:t>
            </a:r>
            <a:endParaRPr lang="en-US" altLang="zh-CN" dirty="0"/>
          </a:p>
          <a:p>
            <a:pPr>
              <a:spcBef>
                <a:spcPts val="600"/>
              </a:spcBef>
            </a:pPr>
            <a:r>
              <a:rPr lang="en-US" altLang="zh-CN" dirty="0"/>
              <a:t>The 1-dimensional array of logical blocks is mapped into the sectors of the disk sequentially.</a:t>
            </a:r>
            <a:endParaRPr lang="en-US" altLang="zh-CN" dirty="0"/>
          </a:p>
          <a:p>
            <a:pPr lvl="1">
              <a:spcBef>
                <a:spcPts val="600"/>
              </a:spcBef>
            </a:pPr>
            <a:r>
              <a:rPr lang="en-US" altLang="zh-CN" dirty="0"/>
              <a:t>Sector 0 is the first sector of the first track on the outermost cylinder.</a:t>
            </a:r>
            <a:endParaRPr lang="en-US" altLang="zh-CN" dirty="0"/>
          </a:p>
          <a:p>
            <a:pPr lvl="1">
              <a:spcBef>
                <a:spcPts val="600"/>
              </a:spcBef>
            </a:pPr>
            <a:r>
              <a:rPr lang="en-US" altLang="zh-CN" dirty="0"/>
              <a:t>Mapping proceeds in order through that track, then the rest of the tracks in that cylinder, and then through the rest of the cylinders from outermost to innermost.</a:t>
            </a:r>
            <a:endParaRPr lang="en-US" altLang="zh-CN" dirty="0"/>
          </a:p>
        </p:txBody>
      </p:sp>
      <p:pic>
        <p:nvPicPr>
          <p:cNvPr id="4" name="图片 3"/>
          <p:cNvPicPr>
            <a:picLocks noChangeAspect="1"/>
          </p:cNvPicPr>
          <p:nvPr/>
        </p:nvPicPr>
        <p:blipFill>
          <a:blip r:embed="rId1"/>
          <a:stretch>
            <a:fillRect/>
          </a:stretch>
        </p:blipFill>
        <p:spPr>
          <a:xfrm>
            <a:off x="9434790" y="3023955"/>
            <a:ext cx="1800000" cy="1800000"/>
          </a:xfrm>
          <a:prstGeom prst="rect">
            <a:avLst/>
          </a:prstGeom>
        </p:spPr>
      </p:pic>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pic>
        <p:nvPicPr>
          <p:cNvPr id="8" name="图片 7"/>
          <p:cNvPicPr>
            <a:picLocks noChangeAspect="1"/>
          </p:cNvPicPr>
          <p:nvPr/>
        </p:nvPicPr>
        <p:blipFill>
          <a:blip r:embed="rId2"/>
          <a:stretch>
            <a:fillRect/>
          </a:stretch>
        </p:blipFill>
        <p:spPr>
          <a:xfrm>
            <a:off x="8976320" y="100961"/>
            <a:ext cx="3014974" cy="2931246"/>
          </a:xfrm>
          <a:prstGeom prst="rect">
            <a:avLst/>
          </a:prstGeom>
        </p:spPr>
      </p:pic>
      <p:pic>
        <p:nvPicPr>
          <p:cNvPr id="9" name="图片 8"/>
          <p:cNvPicPr>
            <a:picLocks noChangeAspect="1"/>
          </p:cNvPicPr>
          <p:nvPr/>
        </p:nvPicPr>
        <p:blipFill>
          <a:blip r:embed="rId3"/>
          <a:stretch>
            <a:fillRect/>
          </a:stretch>
        </p:blipFill>
        <p:spPr>
          <a:xfrm>
            <a:off x="9344790" y="4788692"/>
            <a:ext cx="1980000" cy="198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wipe(left)">
                                      <p:cBhvr>
                                        <p:cTn id="10" dur="500"/>
                                        <p:tgtEl>
                                          <p:spTgt spid="1761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wipe(left)">
                                      <p:cBhvr>
                                        <p:cTn id="13" dur="500"/>
                                        <p:tgtEl>
                                          <p:spTgt spid="17613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6131">
                                            <p:txEl>
                                              <p:pRg st="3" end="3"/>
                                            </p:txEl>
                                          </p:spTgt>
                                        </p:tgtEl>
                                        <p:attrNameLst>
                                          <p:attrName>style.visibility</p:attrName>
                                        </p:attrNameLst>
                                      </p:cBhvr>
                                      <p:to>
                                        <p:strVal val="visible"/>
                                      </p:to>
                                    </p:set>
                                    <p:animEffect transition="in" filter="wipe(left)">
                                      <p:cBhvr>
                                        <p:cTn id="18" dur="500"/>
                                        <p:tgtEl>
                                          <p:spTgt spid="17613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6131">
                                            <p:txEl>
                                              <p:pRg st="4" end="4"/>
                                            </p:txEl>
                                          </p:spTgt>
                                        </p:tgtEl>
                                        <p:attrNameLst>
                                          <p:attrName>style.visibility</p:attrName>
                                        </p:attrNameLst>
                                      </p:cBhvr>
                                      <p:to>
                                        <p:strVal val="visible"/>
                                      </p:to>
                                    </p:set>
                                    <p:animEffect transition="in" filter="wipe(left)">
                                      <p:cBhvr>
                                        <p:cTn id="21" dur="500"/>
                                        <p:tgtEl>
                                          <p:spTgt spid="17613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6131">
                                            <p:txEl>
                                              <p:pRg st="5" end="5"/>
                                            </p:txEl>
                                          </p:spTgt>
                                        </p:tgtEl>
                                        <p:attrNameLst>
                                          <p:attrName>style.visibility</p:attrName>
                                        </p:attrNameLst>
                                      </p:cBhvr>
                                      <p:to>
                                        <p:strVal val="visible"/>
                                      </p:to>
                                    </p:set>
                                    <p:animEffect transition="in" filter="wipe(left)">
                                      <p:cBhvr>
                                        <p:cTn id="24" dur="500"/>
                                        <p:tgtEl>
                                          <p:spTgt spid="176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bwMode="auto">
          <a:xfrm>
            <a:off x="7986211" y="609954"/>
            <a:ext cx="2565285" cy="41234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76130" name="Rectangle 2"/>
          <p:cNvSpPr>
            <a:spLocks noGrp="1" noChangeArrowheads="1"/>
          </p:cNvSpPr>
          <p:nvPr>
            <p:ph type="title"/>
          </p:nvPr>
        </p:nvSpPr>
        <p:spPr/>
        <p:txBody>
          <a:bodyPr/>
          <a:lstStyle/>
          <a:p>
            <a:r>
              <a:rPr lang="en-US" altLang="zh-CN" dirty="0"/>
              <a:t>Disk Structure</a:t>
            </a:r>
            <a:endParaRPr lang="en-US" altLang="zh-CN" dirty="0"/>
          </a:p>
        </p:txBody>
      </p:sp>
      <p:sp>
        <p:nvSpPr>
          <p:cNvPr id="176131" name="Rectangle 3"/>
          <p:cNvSpPr>
            <a:spLocks noGrp="1" noChangeArrowheads="1"/>
          </p:cNvSpPr>
          <p:nvPr>
            <p:ph idx="1"/>
          </p:nvPr>
        </p:nvSpPr>
        <p:spPr/>
        <p:txBody>
          <a:bodyPr>
            <a:normAutofit/>
          </a:bodyPr>
          <a:lstStyle/>
          <a:p>
            <a:r>
              <a:rPr lang="en-US" altLang="en-US" dirty="0"/>
              <a:t>Mapping logical to physical address should be easy</a:t>
            </a:r>
            <a:endParaRPr lang="en-US" altLang="en-US" dirty="0"/>
          </a:p>
          <a:p>
            <a:pPr lvl="1"/>
            <a:r>
              <a:rPr lang="en-US" altLang="en-US" dirty="0"/>
              <a:t>Except for bad sectors</a:t>
            </a:r>
            <a:endParaRPr lang="en-US" altLang="en-US" dirty="0"/>
          </a:p>
          <a:p>
            <a:pPr lvl="1"/>
            <a:r>
              <a:rPr lang="en-US" altLang="en-US" dirty="0"/>
              <a:t>Non-constant # of sectors per track via constant angular velocity</a:t>
            </a:r>
            <a:endParaRPr lang="en-US" altLang="zh-CN" dirty="0"/>
          </a:p>
          <a:p>
            <a:r>
              <a:rPr lang="en-US" altLang="zh-CN" dirty="0"/>
              <a:t>Constant Linear Velocity  (</a:t>
            </a:r>
            <a:r>
              <a:rPr lang="zh-CN" altLang="en-US" dirty="0"/>
              <a:t>常数线性周转率</a:t>
            </a:r>
            <a:r>
              <a:rPr lang="en-US" altLang="zh-CN" dirty="0"/>
              <a:t>)</a:t>
            </a:r>
            <a:endParaRPr lang="en-US" altLang="zh-CN" dirty="0"/>
          </a:p>
          <a:p>
            <a:pPr lvl="1"/>
            <a:r>
              <a:rPr lang="en-US" altLang="zh-CN" dirty="0"/>
              <a:t>the density of bits per track is uniform.</a:t>
            </a:r>
            <a:endParaRPr lang="en-US" altLang="zh-CN" dirty="0"/>
          </a:p>
          <a:p>
            <a:pPr lvl="1"/>
            <a:r>
              <a:rPr lang="en-US" altLang="zh-CN" dirty="0"/>
              <a:t>Tracks in the outermost zone typically hold 40 percent more sectors than do tracks in the innermost zone.</a:t>
            </a:r>
            <a:endParaRPr lang="en-US" altLang="zh-CN" dirty="0"/>
          </a:p>
          <a:p>
            <a:pPr lvl="1"/>
            <a:r>
              <a:rPr lang="en-US" altLang="zh-CN" dirty="0"/>
              <a:t> CD-ROM,  DVD-ROM</a:t>
            </a:r>
            <a:endParaRPr lang="en-US" altLang="zh-CN" dirty="0"/>
          </a:p>
          <a:p>
            <a:r>
              <a:rPr lang="en-US" altLang="zh-CN" dirty="0"/>
              <a:t>Constant Angular Velocity (</a:t>
            </a:r>
            <a:r>
              <a:rPr lang="zh-CN" altLang="en-US" dirty="0"/>
              <a:t>常数角周转率</a:t>
            </a:r>
            <a:r>
              <a:rPr lang="en-US" altLang="zh-CN" dirty="0"/>
              <a:t>)</a:t>
            </a:r>
            <a:endParaRPr lang="en-US" altLang="zh-CN" dirty="0"/>
          </a:p>
          <a:p>
            <a:pPr lvl="1"/>
            <a:r>
              <a:rPr lang="en-US" altLang="zh-CN" dirty="0"/>
              <a:t>the density of bits decreases from inner tracks to outer tracks.</a:t>
            </a:r>
            <a:endParaRPr lang="en-US" altLang="zh-CN" dirty="0"/>
          </a:p>
          <a:p>
            <a:pPr lvl="1"/>
            <a:r>
              <a:rPr lang="en-US" altLang="zh-CN" dirty="0"/>
              <a:t>hard disk</a:t>
            </a:r>
            <a:endParaRPr lang="en-US" altLang="zh-CN" dirty="0"/>
          </a:p>
        </p:txBody>
      </p:sp>
      <p:sp>
        <p:nvSpPr>
          <p:cNvPr id="2" name="动作按钮: 结束 5">
            <a:hlinkClick r:id="" action="ppaction://noaction" highlightClick="1"/>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pic>
        <p:nvPicPr>
          <p:cNvPr id="4" name="图片 3"/>
          <p:cNvPicPr>
            <a:picLocks noChangeAspect="1"/>
          </p:cNvPicPr>
          <p:nvPr/>
        </p:nvPicPr>
        <p:blipFill>
          <a:blip r:embed="rId1"/>
          <a:stretch>
            <a:fillRect/>
          </a:stretch>
        </p:blipFill>
        <p:spPr>
          <a:xfrm>
            <a:off x="9786410" y="1043735"/>
            <a:ext cx="2160000" cy="2142147"/>
          </a:xfrm>
          <a:prstGeom prst="rect">
            <a:avLst/>
          </a:prstGeom>
        </p:spPr>
      </p:pic>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wipe(left)">
                                      <p:cBhvr>
                                        <p:cTn id="10" dur="500"/>
                                        <p:tgtEl>
                                          <p:spTgt spid="1761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wipe(left)">
                                      <p:cBhvr>
                                        <p:cTn id="13" dur="500"/>
                                        <p:tgtEl>
                                          <p:spTgt spid="17613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6131">
                                            <p:txEl>
                                              <p:pRg st="3" end="3"/>
                                            </p:txEl>
                                          </p:spTgt>
                                        </p:tgtEl>
                                        <p:attrNameLst>
                                          <p:attrName>style.visibility</p:attrName>
                                        </p:attrNameLst>
                                      </p:cBhvr>
                                      <p:to>
                                        <p:strVal val="visible"/>
                                      </p:to>
                                    </p:set>
                                    <p:animEffect transition="in" filter="wipe(left)">
                                      <p:cBhvr>
                                        <p:cTn id="18" dur="500"/>
                                        <p:tgtEl>
                                          <p:spTgt spid="17613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6131">
                                            <p:txEl>
                                              <p:pRg st="4" end="4"/>
                                            </p:txEl>
                                          </p:spTgt>
                                        </p:tgtEl>
                                        <p:attrNameLst>
                                          <p:attrName>style.visibility</p:attrName>
                                        </p:attrNameLst>
                                      </p:cBhvr>
                                      <p:to>
                                        <p:strVal val="visible"/>
                                      </p:to>
                                    </p:set>
                                    <p:animEffect transition="in" filter="wipe(left)">
                                      <p:cBhvr>
                                        <p:cTn id="21" dur="500"/>
                                        <p:tgtEl>
                                          <p:spTgt spid="17613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6131">
                                            <p:txEl>
                                              <p:pRg st="5" end="5"/>
                                            </p:txEl>
                                          </p:spTgt>
                                        </p:tgtEl>
                                        <p:attrNameLst>
                                          <p:attrName>style.visibility</p:attrName>
                                        </p:attrNameLst>
                                      </p:cBhvr>
                                      <p:to>
                                        <p:strVal val="visible"/>
                                      </p:to>
                                    </p:set>
                                    <p:animEffect transition="in" filter="wipe(left)">
                                      <p:cBhvr>
                                        <p:cTn id="24" dur="500"/>
                                        <p:tgtEl>
                                          <p:spTgt spid="17613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76131">
                                            <p:txEl>
                                              <p:pRg st="6" end="6"/>
                                            </p:txEl>
                                          </p:spTgt>
                                        </p:tgtEl>
                                        <p:attrNameLst>
                                          <p:attrName>style.visibility</p:attrName>
                                        </p:attrNameLst>
                                      </p:cBhvr>
                                      <p:to>
                                        <p:strVal val="visible"/>
                                      </p:to>
                                    </p:set>
                                    <p:animEffect transition="in" filter="wipe(left)">
                                      <p:cBhvr>
                                        <p:cTn id="27" dur="500"/>
                                        <p:tgtEl>
                                          <p:spTgt spid="17613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131">
                                            <p:txEl>
                                              <p:pRg st="7" end="7"/>
                                            </p:txEl>
                                          </p:spTgt>
                                        </p:tgtEl>
                                        <p:attrNameLst>
                                          <p:attrName>style.visibility</p:attrName>
                                        </p:attrNameLst>
                                      </p:cBhvr>
                                      <p:to>
                                        <p:strVal val="visible"/>
                                      </p:to>
                                    </p:set>
                                    <p:animEffect transition="in" filter="wipe(left)">
                                      <p:cBhvr>
                                        <p:cTn id="32" dur="500"/>
                                        <p:tgtEl>
                                          <p:spTgt spid="176131">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6131">
                                            <p:txEl>
                                              <p:pRg st="8" end="8"/>
                                            </p:txEl>
                                          </p:spTgt>
                                        </p:tgtEl>
                                        <p:attrNameLst>
                                          <p:attrName>style.visibility</p:attrName>
                                        </p:attrNameLst>
                                      </p:cBhvr>
                                      <p:to>
                                        <p:strVal val="visible"/>
                                      </p:to>
                                    </p:set>
                                    <p:animEffect transition="in" filter="wipe(left)">
                                      <p:cBhvr>
                                        <p:cTn id="35" dur="500"/>
                                        <p:tgtEl>
                                          <p:spTgt spid="176131">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6131">
                                            <p:txEl>
                                              <p:pRg st="9" end="9"/>
                                            </p:txEl>
                                          </p:spTgt>
                                        </p:tgtEl>
                                        <p:attrNameLst>
                                          <p:attrName>style.visibility</p:attrName>
                                        </p:attrNameLst>
                                      </p:cBhvr>
                                      <p:to>
                                        <p:strVal val="visible"/>
                                      </p:to>
                                    </p:set>
                                    <p:animEffect transition="in" filter="wipe(left)">
                                      <p:cBhvr>
                                        <p:cTn id="38" dur="500"/>
                                        <p:tgtEl>
                                          <p:spTgt spid="176131">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32"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circle(ou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ltLang="zh-CN" dirty="0"/>
              <a:t>12.3  Disk Attachment</a:t>
            </a:r>
            <a:endParaRPr lang="en-US" altLang="zh-CN" dirty="0"/>
          </a:p>
        </p:txBody>
      </p:sp>
      <p:sp>
        <p:nvSpPr>
          <p:cNvPr id="272387" name="Rectangle 3"/>
          <p:cNvSpPr>
            <a:spLocks noGrp="1" noChangeArrowheads="1"/>
          </p:cNvSpPr>
          <p:nvPr>
            <p:ph idx="1"/>
          </p:nvPr>
        </p:nvSpPr>
        <p:spPr/>
        <p:txBody>
          <a:bodyPr/>
          <a:lstStyle/>
          <a:p>
            <a:r>
              <a:rPr lang="en-US" altLang="zh-CN" dirty="0"/>
              <a:t>Computer access disk storage in two ways</a:t>
            </a:r>
            <a:endParaRPr lang="en-US" altLang="zh-CN" dirty="0"/>
          </a:p>
          <a:p>
            <a:pPr lvl="1"/>
            <a:r>
              <a:rPr lang="en-US" altLang="zh-CN" dirty="0"/>
              <a:t>Via I/O ports (host-attached storage)</a:t>
            </a:r>
            <a:endParaRPr lang="en-US" altLang="zh-CN" dirty="0"/>
          </a:p>
          <a:p>
            <a:pPr lvl="1"/>
            <a:r>
              <a:rPr lang="en-US" altLang="zh-CN" dirty="0"/>
              <a:t>Via a remote host in a distributed file system (NAS)</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zh-CN" dirty="0"/>
              <a:t>Host-attached storage</a:t>
            </a:r>
            <a:endParaRPr lang="en-US" altLang="zh-CN" dirty="0"/>
          </a:p>
        </p:txBody>
      </p:sp>
      <p:sp>
        <p:nvSpPr>
          <p:cNvPr id="283651" name="Rectangle 3"/>
          <p:cNvSpPr>
            <a:spLocks noGrp="1" noChangeArrowheads="1"/>
          </p:cNvSpPr>
          <p:nvPr>
            <p:ph idx="1"/>
          </p:nvPr>
        </p:nvSpPr>
        <p:spPr/>
        <p:txBody>
          <a:bodyPr>
            <a:normAutofit/>
          </a:bodyPr>
          <a:lstStyle/>
          <a:p>
            <a:pPr>
              <a:spcBef>
                <a:spcPts val="600"/>
              </a:spcBef>
            </a:pPr>
            <a:r>
              <a:rPr lang="en-US" altLang="zh-CN" dirty="0"/>
              <a:t>Is accessed through I/O ports talking to I/O busses</a:t>
            </a:r>
            <a:endParaRPr lang="en-US" altLang="zh-CN" dirty="0"/>
          </a:p>
          <a:p>
            <a:pPr>
              <a:spcBef>
                <a:spcPts val="600"/>
              </a:spcBef>
            </a:pPr>
            <a:r>
              <a:rPr lang="en-US" altLang="zh-CN" dirty="0"/>
              <a:t>I/O bus architecture</a:t>
            </a:r>
            <a:endParaRPr lang="en-US" altLang="zh-CN" dirty="0"/>
          </a:p>
          <a:p>
            <a:pPr lvl="1">
              <a:spcBef>
                <a:spcPts val="600"/>
              </a:spcBef>
            </a:pPr>
            <a:r>
              <a:rPr lang="en-US" altLang="zh-CN" dirty="0">
                <a:solidFill>
                  <a:srgbClr val="0000FF"/>
                </a:solidFill>
              </a:rPr>
              <a:t>IDE</a:t>
            </a:r>
            <a:r>
              <a:rPr lang="en-US" altLang="zh-CN" dirty="0"/>
              <a:t>(Integrated Drive Electronics)</a:t>
            </a:r>
            <a:r>
              <a:rPr lang="en-US" altLang="zh-CN" dirty="0">
                <a:solidFill>
                  <a:srgbClr val="0000FF"/>
                </a:solidFill>
              </a:rPr>
              <a:t>, </a:t>
            </a:r>
            <a:br>
              <a:rPr lang="en-US" altLang="zh-CN" dirty="0">
                <a:solidFill>
                  <a:srgbClr val="0000FF"/>
                </a:solidFill>
              </a:rPr>
            </a:br>
            <a:r>
              <a:rPr lang="en-US" altLang="zh-CN" dirty="0">
                <a:solidFill>
                  <a:srgbClr val="0000FF"/>
                </a:solidFill>
              </a:rPr>
              <a:t>ATA</a:t>
            </a:r>
            <a:r>
              <a:rPr lang="en-US" altLang="zh-CN" dirty="0"/>
              <a:t>(Advanced Technology Attachment)</a:t>
            </a:r>
            <a:endParaRPr lang="en-US" altLang="zh-CN" dirty="0"/>
          </a:p>
          <a:p>
            <a:pPr lvl="2">
              <a:spcBef>
                <a:spcPts val="600"/>
              </a:spcBef>
            </a:pPr>
            <a:r>
              <a:rPr lang="en-US" altLang="zh-CN" sz="2400" dirty="0"/>
              <a:t>support maximum of 2 drives per I/O bus, Desktop PC</a:t>
            </a:r>
            <a:endParaRPr lang="en-US" altLang="zh-CN" sz="2400" dirty="0"/>
          </a:p>
          <a:p>
            <a:pPr lvl="1">
              <a:spcBef>
                <a:spcPts val="600"/>
              </a:spcBef>
            </a:pPr>
            <a:r>
              <a:rPr lang="en-US" altLang="zh-CN" dirty="0">
                <a:solidFill>
                  <a:srgbClr val="0000FF"/>
                </a:solidFill>
              </a:rPr>
              <a:t>SATA </a:t>
            </a:r>
            <a:r>
              <a:rPr lang="en-US" altLang="zh-CN" dirty="0"/>
              <a:t>(Serial ATA ), similar protocol, but simplified cabling.</a:t>
            </a:r>
            <a:endParaRPr lang="zh-CN" altLang="en-US" dirty="0"/>
          </a:p>
          <a:p>
            <a:pPr lvl="1">
              <a:spcBef>
                <a:spcPts val="600"/>
              </a:spcBef>
            </a:pPr>
            <a:r>
              <a:rPr lang="en-US" altLang="zh-CN" dirty="0">
                <a:solidFill>
                  <a:srgbClr val="0000FF"/>
                </a:solidFill>
              </a:rPr>
              <a:t>SCSI </a:t>
            </a:r>
            <a:r>
              <a:rPr lang="en-US" altLang="zh-CN" dirty="0"/>
              <a:t>(Small Computer System Interface), itself is a bus</a:t>
            </a:r>
            <a:endParaRPr lang="en-US" altLang="zh-CN" dirty="0"/>
          </a:p>
          <a:p>
            <a:pPr lvl="2">
              <a:spcBef>
                <a:spcPts val="600"/>
              </a:spcBef>
            </a:pPr>
            <a:r>
              <a:rPr lang="en-US" altLang="zh-CN" sz="2400" dirty="0"/>
              <a:t>up to 16 devices on one cable.</a:t>
            </a:r>
            <a:endParaRPr lang="en-US" altLang="zh-CN" sz="2400" dirty="0"/>
          </a:p>
          <a:p>
            <a:pPr lvl="2">
              <a:spcBef>
                <a:spcPts val="600"/>
              </a:spcBef>
            </a:pPr>
            <a:r>
              <a:rPr lang="en-US" altLang="zh-CN" sz="2400" dirty="0">
                <a:solidFill>
                  <a:srgbClr val="0000FF"/>
                </a:solidFill>
              </a:rPr>
              <a:t>SCSI initiator (controller card in the host)</a:t>
            </a:r>
            <a:r>
              <a:rPr lang="en-US" altLang="zh-CN" sz="2400" dirty="0"/>
              <a:t> requests operation and </a:t>
            </a:r>
            <a:r>
              <a:rPr lang="en-US" altLang="zh-CN" sz="2400" dirty="0">
                <a:solidFill>
                  <a:srgbClr val="0000FF"/>
                </a:solidFill>
              </a:rPr>
              <a:t>SCSI targets (storage devices)</a:t>
            </a:r>
            <a:r>
              <a:rPr lang="en-US" altLang="zh-CN" sz="2400" dirty="0"/>
              <a:t> perform tasks </a:t>
            </a:r>
            <a:endParaRPr lang="en-US" altLang="zh-CN" sz="2400" dirty="0"/>
          </a:p>
          <a:p>
            <a:pPr lvl="2">
              <a:spcBef>
                <a:spcPts val="600"/>
              </a:spcBef>
            </a:pPr>
            <a:r>
              <a:rPr lang="en-US" altLang="zh-CN" sz="2400" dirty="0"/>
              <a:t>A SCSI disk is a common SCSI target</a:t>
            </a:r>
            <a:endParaRPr lang="en-US" altLang="zh-CN" sz="2400" dirty="0"/>
          </a:p>
          <a:p>
            <a:pPr lvl="2">
              <a:spcBef>
                <a:spcPts val="600"/>
              </a:spcBef>
            </a:pPr>
            <a:r>
              <a:rPr lang="en-US" altLang="zh-CN" sz="2400" dirty="0"/>
              <a:t>Each target can have up to 8 </a:t>
            </a:r>
            <a:r>
              <a:rPr lang="en-US" altLang="zh-CN" sz="2400" dirty="0">
                <a:solidFill>
                  <a:srgbClr val="0000FF"/>
                </a:solidFill>
              </a:rPr>
              <a:t>logical units</a:t>
            </a:r>
            <a:r>
              <a:rPr lang="en-US" altLang="zh-CN" sz="2400" dirty="0"/>
              <a:t> (disks attached to device controller)</a:t>
            </a:r>
            <a:endParaRPr lang="en-US" altLang="zh-CN" sz="2400" dirty="0"/>
          </a:p>
          <a:p>
            <a:pPr marL="0" indent="0">
              <a:spcBef>
                <a:spcPts val="600"/>
              </a:spcBef>
              <a:buNone/>
            </a:pPr>
            <a:endParaRPr lang="en-US" altLang="zh-CN" sz="3200" dirty="0">
              <a:solidFill>
                <a:srgbClr val="0000FF"/>
              </a:solidFill>
            </a:endParaRPr>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left)">
                                      <p:cBhvr>
                                        <p:cTn id="7" dur="500"/>
                                        <p:tgtEl>
                                          <p:spTgt spid="283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3651">
                                            <p:txEl>
                                              <p:pRg st="1" end="1"/>
                                            </p:txEl>
                                          </p:spTgt>
                                        </p:tgtEl>
                                        <p:attrNameLst>
                                          <p:attrName>style.visibility</p:attrName>
                                        </p:attrNameLst>
                                      </p:cBhvr>
                                      <p:to>
                                        <p:strVal val="visible"/>
                                      </p:to>
                                    </p:set>
                                    <p:animEffect transition="in" filter="wipe(left)">
                                      <p:cBhvr>
                                        <p:cTn id="12" dur="500"/>
                                        <p:tgtEl>
                                          <p:spTgt spid="28365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3651">
                                            <p:txEl>
                                              <p:pRg st="2" end="2"/>
                                            </p:txEl>
                                          </p:spTgt>
                                        </p:tgtEl>
                                        <p:attrNameLst>
                                          <p:attrName>style.visibility</p:attrName>
                                        </p:attrNameLst>
                                      </p:cBhvr>
                                      <p:to>
                                        <p:strVal val="visible"/>
                                      </p:to>
                                    </p:set>
                                    <p:animEffect transition="in" filter="wipe(left)">
                                      <p:cBhvr>
                                        <p:cTn id="15" dur="500"/>
                                        <p:tgtEl>
                                          <p:spTgt spid="28365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3651">
                                            <p:txEl>
                                              <p:pRg st="3" end="3"/>
                                            </p:txEl>
                                          </p:spTgt>
                                        </p:tgtEl>
                                        <p:attrNameLst>
                                          <p:attrName>style.visibility</p:attrName>
                                        </p:attrNameLst>
                                      </p:cBhvr>
                                      <p:to>
                                        <p:strVal val="visible"/>
                                      </p:to>
                                    </p:set>
                                    <p:animEffect transition="in" filter="wipe(left)">
                                      <p:cBhvr>
                                        <p:cTn id="18" dur="500"/>
                                        <p:tgtEl>
                                          <p:spTgt spid="28365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3651">
                                            <p:txEl>
                                              <p:pRg st="4" end="4"/>
                                            </p:txEl>
                                          </p:spTgt>
                                        </p:tgtEl>
                                        <p:attrNameLst>
                                          <p:attrName>style.visibility</p:attrName>
                                        </p:attrNameLst>
                                      </p:cBhvr>
                                      <p:to>
                                        <p:strVal val="visible"/>
                                      </p:to>
                                    </p:set>
                                    <p:animEffect transition="in" filter="wipe(left)">
                                      <p:cBhvr>
                                        <p:cTn id="21" dur="500"/>
                                        <p:tgtEl>
                                          <p:spTgt spid="28365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3651">
                                            <p:txEl>
                                              <p:pRg st="5" end="5"/>
                                            </p:txEl>
                                          </p:spTgt>
                                        </p:tgtEl>
                                        <p:attrNameLst>
                                          <p:attrName>style.visibility</p:attrName>
                                        </p:attrNameLst>
                                      </p:cBhvr>
                                      <p:to>
                                        <p:strVal val="visible"/>
                                      </p:to>
                                    </p:set>
                                    <p:animEffect transition="in" filter="wipe(left)">
                                      <p:cBhvr>
                                        <p:cTn id="24" dur="500"/>
                                        <p:tgtEl>
                                          <p:spTgt spid="28365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3651">
                                            <p:txEl>
                                              <p:pRg st="6" end="6"/>
                                            </p:txEl>
                                          </p:spTgt>
                                        </p:tgtEl>
                                        <p:attrNameLst>
                                          <p:attrName>style.visibility</p:attrName>
                                        </p:attrNameLst>
                                      </p:cBhvr>
                                      <p:to>
                                        <p:strVal val="visible"/>
                                      </p:to>
                                    </p:set>
                                    <p:animEffect transition="in" filter="wipe(left)">
                                      <p:cBhvr>
                                        <p:cTn id="27" dur="500"/>
                                        <p:tgtEl>
                                          <p:spTgt spid="283651">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3651">
                                            <p:txEl>
                                              <p:pRg st="7" end="7"/>
                                            </p:txEl>
                                          </p:spTgt>
                                        </p:tgtEl>
                                        <p:attrNameLst>
                                          <p:attrName>style.visibility</p:attrName>
                                        </p:attrNameLst>
                                      </p:cBhvr>
                                      <p:to>
                                        <p:strVal val="visible"/>
                                      </p:to>
                                    </p:set>
                                    <p:animEffect transition="in" filter="wipe(left)">
                                      <p:cBhvr>
                                        <p:cTn id="30" dur="500"/>
                                        <p:tgtEl>
                                          <p:spTgt spid="283651">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3651">
                                            <p:txEl>
                                              <p:pRg st="8" end="8"/>
                                            </p:txEl>
                                          </p:spTgt>
                                        </p:tgtEl>
                                        <p:attrNameLst>
                                          <p:attrName>style.visibility</p:attrName>
                                        </p:attrNameLst>
                                      </p:cBhvr>
                                      <p:to>
                                        <p:strVal val="visible"/>
                                      </p:to>
                                    </p:set>
                                    <p:animEffect transition="in" filter="wipe(left)">
                                      <p:cBhvr>
                                        <p:cTn id="33" dur="500"/>
                                        <p:tgtEl>
                                          <p:spTgt spid="283651">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3651">
                                            <p:txEl>
                                              <p:pRg st="9" end="9"/>
                                            </p:txEl>
                                          </p:spTgt>
                                        </p:tgtEl>
                                        <p:attrNameLst>
                                          <p:attrName>style.visibility</p:attrName>
                                        </p:attrNameLst>
                                      </p:cBhvr>
                                      <p:to>
                                        <p:strVal val="visible"/>
                                      </p:to>
                                    </p:set>
                                    <p:animEffect transition="in" filter="wipe(left)">
                                      <p:cBhvr>
                                        <p:cTn id="36" dur="500"/>
                                        <p:tgtEl>
                                          <p:spTgt spid="283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zh-CN" dirty="0"/>
              <a:t>Host-attached storage</a:t>
            </a:r>
            <a:endParaRPr lang="en-US" altLang="zh-CN" dirty="0"/>
          </a:p>
        </p:txBody>
      </p:sp>
      <p:sp>
        <p:nvSpPr>
          <p:cNvPr id="283651" name="Rectangle 3"/>
          <p:cNvSpPr>
            <a:spLocks noGrp="1" noChangeArrowheads="1"/>
          </p:cNvSpPr>
          <p:nvPr>
            <p:ph idx="1"/>
          </p:nvPr>
        </p:nvSpPr>
        <p:spPr/>
        <p:txBody>
          <a:bodyPr>
            <a:normAutofit/>
          </a:bodyPr>
          <a:lstStyle/>
          <a:p>
            <a:r>
              <a:rPr lang="en-US" altLang="zh-CN" dirty="0"/>
              <a:t>I/O bus architecture (Cont.)</a:t>
            </a:r>
            <a:endParaRPr lang="en-US" altLang="zh-CN" dirty="0"/>
          </a:p>
          <a:p>
            <a:pPr lvl="1"/>
            <a:r>
              <a:rPr lang="en-US" altLang="zh-CN" dirty="0">
                <a:solidFill>
                  <a:srgbClr val="0000FF"/>
                </a:solidFill>
              </a:rPr>
              <a:t>FC </a:t>
            </a:r>
            <a:r>
              <a:rPr lang="en-US" altLang="zh-CN" dirty="0"/>
              <a:t>(</a:t>
            </a:r>
            <a:r>
              <a:rPr lang="en-US" altLang="zh-CN" dirty="0" err="1">
                <a:solidFill>
                  <a:srgbClr val="0000FF"/>
                </a:solidFill>
              </a:rPr>
              <a:t>Fibre</a:t>
            </a:r>
            <a:r>
              <a:rPr lang="en-US" altLang="zh-CN" dirty="0">
                <a:solidFill>
                  <a:srgbClr val="0000FF"/>
                </a:solidFill>
              </a:rPr>
              <a:t> Channel</a:t>
            </a:r>
            <a:r>
              <a:rPr lang="en-US" altLang="zh-CN" dirty="0"/>
              <a:t>), is a high-speed serial architecture, can operate over optical fiber or over a 4-conductor copper cable, two variants:</a:t>
            </a:r>
            <a:endParaRPr lang="en-US" altLang="zh-CN" dirty="0"/>
          </a:p>
          <a:p>
            <a:pPr lvl="2"/>
            <a:r>
              <a:rPr lang="en-US" altLang="zh-CN" sz="2400" dirty="0"/>
              <a:t>switched fabric with 24-bit address space </a:t>
            </a:r>
            <a:r>
              <a:rPr lang="en-US" altLang="zh-CN" sz="2400" dirty="0">
                <a:latin typeface="Helvetica"/>
              </a:rPr>
              <a:t>–</a:t>
            </a:r>
            <a:r>
              <a:rPr lang="en-US" altLang="zh-CN" sz="2400" dirty="0"/>
              <a:t> the basis of storage area networks (SANs) in which many hosts attach to many storage units</a:t>
            </a:r>
            <a:endParaRPr lang="en-US" altLang="zh-CN" sz="2400" dirty="0"/>
          </a:p>
          <a:p>
            <a:pPr lvl="2"/>
            <a:r>
              <a:rPr lang="en-US" altLang="zh-CN" sz="2400" dirty="0">
                <a:solidFill>
                  <a:srgbClr val="0000FF"/>
                </a:solidFill>
              </a:rPr>
              <a:t>arbitrated loop (FC-AL</a:t>
            </a:r>
            <a:r>
              <a:rPr lang="zh-CN" altLang="en-US" sz="2400" dirty="0">
                <a:solidFill>
                  <a:srgbClr val="0000FF"/>
                </a:solidFill>
              </a:rPr>
              <a:t>，</a:t>
            </a:r>
            <a:r>
              <a:rPr lang="en-US" altLang="zh-CN" sz="2400" dirty="0" err="1">
                <a:solidFill>
                  <a:srgbClr val="0000FF"/>
                </a:solidFill>
              </a:rPr>
              <a:t>Fibre</a:t>
            </a:r>
            <a:r>
              <a:rPr lang="en-US" altLang="zh-CN" sz="2400" dirty="0">
                <a:solidFill>
                  <a:srgbClr val="0000FF"/>
                </a:solidFill>
              </a:rPr>
              <a:t> Channel Arbitrated Loop) of 126 devices</a:t>
            </a:r>
            <a:endParaRPr lang="en-US" altLang="zh-CN" sz="2400" dirty="0">
              <a:solidFill>
                <a:srgbClr val="0000FF"/>
              </a:solidFill>
            </a:endParaRPr>
          </a:p>
          <a:p>
            <a:r>
              <a:rPr lang="en-US" altLang="en-US" dirty="0"/>
              <a:t>I/O directed to bus ID, device ID, logical unit (LUN)</a:t>
            </a:r>
            <a:endParaRPr lang="en-US" altLang="en-US" dirty="0"/>
          </a:p>
          <a:p>
            <a:pPr marL="0" indent="0">
              <a:buNone/>
            </a:pPr>
            <a:endParaRPr lang="en-US" altLang="zh-CN" sz="3200" dirty="0">
              <a:solidFill>
                <a:srgbClr val="0000FF"/>
              </a:solidFill>
            </a:endParaRPr>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wipe(left)">
                                      <p:cBhvr>
                                        <p:cTn id="7" dur="500"/>
                                        <p:tgtEl>
                                          <p:spTgt spid="2836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3651">
                                            <p:txEl>
                                              <p:pRg st="1" end="1"/>
                                            </p:txEl>
                                          </p:spTgt>
                                        </p:tgtEl>
                                        <p:attrNameLst>
                                          <p:attrName>style.visibility</p:attrName>
                                        </p:attrNameLst>
                                      </p:cBhvr>
                                      <p:to>
                                        <p:strVal val="visible"/>
                                      </p:to>
                                    </p:set>
                                    <p:animEffect transition="in" filter="wipe(left)">
                                      <p:cBhvr>
                                        <p:cTn id="10" dur="500"/>
                                        <p:tgtEl>
                                          <p:spTgt spid="28365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3651">
                                            <p:txEl>
                                              <p:pRg st="2" end="2"/>
                                            </p:txEl>
                                          </p:spTgt>
                                        </p:tgtEl>
                                        <p:attrNameLst>
                                          <p:attrName>style.visibility</p:attrName>
                                        </p:attrNameLst>
                                      </p:cBhvr>
                                      <p:to>
                                        <p:strVal val="visible"/>
                                      </p:to>
                                    </p:set>
                                    <p:animEffect transition="in" filter="wipe(left)">
                                      <p:cBhvr>
                                        <p:cTn id="13" dur="500"/>
                                        <p:tgtEl>
                                          <p:spTgt spid="28365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3651">
                                            <p:txEl>
                                              <p:pRg st="3" end="3"/>
                                            </p:txEl>
                                          </p:spTgt>
                                        </p:tgtEl>
                                        <p:attrNameLst>
                                          <p:attrName>style.visibility</p:attrName>
                                        </p:attrNameLst>
                                      </p:cBhvr>
                                      <p:to>
                                        <p:strVal val="visible"/>
                                      </p:to>
                                    </p:set>
                                    <p:animEffect transition="in" filter="wipe(left)">
                                      <p:cBhvr>
                                        <p:cTn id="16" dur="500"/>
                                        <p:tgtEl>
                                          <p:spTgt spid="28365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3651">
                                            <p:txEl>
                                              <p:pRg st="4" end="4"/>
                                            </p:txEl>
                                          </p:spTgt>
                                        </p:tgtEl>
                                        <p:attrNameLst>
                                          <p:attrName>style.visibility</p:attrName>
                                        </p:attrNameLst>
                                      </p:cBhvr>
                                      <p:to>
                                        <p:strVal val="visible"/>
                                      </p:to>
                                    </p:set>
                                    <p:animEffect transition="in" filter="wipe(left)">
                                      <p:cBhvr>
                                        <p:cTn id="21" dur="500"/>
                                        <p:tgtEl>
                                          <p:spTgt spid="283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ltLang="zh-CN" dirty="0"/>
              <a:t>Network-Attached Storage (NAS)</a:t>
            </a:r>
            <a:endParaRPr lang="en-US" altLang="zh-CN" dirty="0"/>
          </a:p>
        </p:txBody>
      </p:sp>
      <p:sp>
        <p:nvSpPr>
          <p:cNvPr id="273411" name="Rectangle 3"/>
          <p:cNvSpPr>
            <a:spLocks noGrp="1" noChangeArrowheads="1"/>
          </p:cNvSpPr>
          <p:nvPr>
            <p:ph idx="1"/>
          </p:nvPr>
        </p:nvSpPr>
        <p:spPr/>
        <p:txBody>
          <a:bodyPr>
            <a:normAutofit/>
          </a:bodyPr>
          <a:lstStyle/>
          <a:p>
            <a:pPr>
              <a:lnSpc>
                <a:spcPct val="110000"/>
              </a:lnSpc>
              <a:spcBef>
                <a:spcPts val="300"/>
              </a:spcBef>
            </a:pPr>
            <a:r>
              <a:rPr lang="en-US" altLang="zh-CN" dirty="0">
                <a:solidFill>
                  <a:srgbClr val="0000FF"/>
                </a:solidFill>
              </a:rPr>
              <a:t>NAS</a:t>
            </a:r>
            <a:r>
              <a:rPr lang="en-US" altLang="zh-CN" dirty="0"/>
              <a:t> is a special-purpose storage, accessed remotely over a data network.</a:t>
            </a:r>
            <a:endParaRPr lang="en-US" altLang="zh-CN" dirty="0"/>
          </a:p>
          <a:p>
            <a:pPr>
              <a:lnSpc>
                <a:spcPct val="110000"/>
              </a:lnSpc>
              <a:spcBef>
                <a:spcPts val="300"/>
              </a:spcBef>
            </a:pPr>
            <a:r>
              <a:rPr lang="en-US" altLang="en-US" dirty="0"/>
              <a:t>Clients access NAS via a </a:t>
            </a:r>
            <a:r>
              <a:rPr lang="en-US" altLang="en-US" dirty="0">
                <a:solidFill>
                  <a:srgbClr val="0000FF"/>
                </a:solidFill>
              </a:rPr>
              <a:t>RPC</a:t>
            </a:r>
            <a:r>
              <a:rPr lang="en-US" altLang="en-US" dirty="0"/>
              <a:t> interface </a:t>
            </a:r>
            <a:r>
              <a:rPr lang="en-US" altLang="zh-CN" dirty="0"/>
              <a:t>between host and storage.</a:t>
            </a:r>
            <a:r>
              <a:rPr lang="en-US" altLang="en-US" dirty="0"/>
              <a:t> </a:t>
            </a:r>
            <a:br>
              <a:rPr lang="en-US" altLang="en-US" dirty="0"/>
            </a:br>
            <a:r>
              <a:rPr lang="en-US" altLang="zh-CN" dirty="0">
                <a:solidFill>
                  <a:srgbClr val="0000FF"/>
                </a:solidFill>
              </a:rPr>
              <a:t>NFS</a:t>
            </a:r>
            <a:r>
              <a:rPr lang="en-US" altLang="zh-CN" dirty="0"/>
              <a:t> and </a:t>
            </a:r>
            <a:r>
              <a:rPr lang="en-US" altLang="zh-CN" dirty="0">
                <a:solidFill>
                  <a:srgbClr val="0000FF"/>
                </a:solidFill>
              </a:rPr>
              <a:t>CIFS</a:t>
            </a:r>
            <a:r>
              <a:rPr lang="en-US" altLang="zh-CN" dirty="0"/>
              <a:t> (Common Internet File System)</a:t>
            </a:r>
            <a:r>
              <a:rPr lang="zh-CN" altLang="en-US" dirty="0"/>
              <a:t> </a:t>
            </a:r>
            <a:r>
              <a:rPr lang="en-US" altLang="zh-CN" dirty="0"/>
              <a:t>are common protocols.</a:t>
            </a:r>
            <a:endParaRPr lang="en-US" altLang="zh-CN" dirty="0"/>
          </a:p>
          <a:p>
            <a:pPr>
              <a:lnSpc>
                <a:spcPct val="110000"/>
              </a:lnSpc>
              <a:spcBef>
                <a:spcPts val="300"/>
              </a:spcBef>
            </a:pPr>
            <a:r>
              <a:rPr lang="en-US" altLang="zh-CN" dirty="0"/>
              <a:t>RPCs are carried via</a:t>
            </a:r>
            <a:r>
              <a:rPr lang="en-US" altLang="en-US" dirty="0"/>
              <a:t> TCP or UDP on IP network.</a:t>
            </a:r>
            <a:endParaRPr lang="en-US" altLang="en-US" dirty="0"/>
          </a:p>
          <a:p>
            <a:pPr>
              <a:lnSpc>
                <a:spcPct val="110000"/>
              </a:lnSpc>
              <a:spcBef>
                <a:spcPts val="300"/>
              </a:spcBef>
            </a:pPr>
            <a:r>
              <a:rPr lang="en-US" altLang="zh-CN" dirty="0"/>
              <a:t>The NAS unit is usually implemented as a </a:t>
            </a:r>
            <a:r>
              <a:rPr lang="en-US" altLang="zh-CN" dirty="0">
                <a:solidFill>
                  <a:srgbClr val="0000FF"/>
                </a:solidFill>
              </a:rPr>
              <a:t>RAID array </a:t>
            </a:r>
            <a:r>
              <a:rPr lang="en-US" altLang="zh-CN" dirty="0"/>
              <a:t>with software that implements the RPC interface.</a:t>
            </a:r>
            <a:endParaRPr lang="en-US" altLang="zh-CN" dirty="0"/>
          </a:p>
          <a:p>
            <a:pPr>
              <a:lnSpc>
                <a:spcPct val="110000"/>
              </a:lnSpc>
              <a:spcBef>
                <a:spcPts val="300"/>
              </a:spcBef>
            </a:pPr>
            <a:r>
              <a:rPr lang="en-US" altLang="zh-CN" dirty="0"/>
              <a:t>New </a:t>
            </a:r>
            <a:r>
              <a:rPr lang="en-US" altLang="zh-CN" dirty="0">
                <a:solidFill>
                  <a:srgbClr val="0000FF"/>
                </a:solidFill>
              </a:rPr>
              <a:t>iSCSI</a:t>
            </a:r>
            <a:r>
              <a:rPr lang="en-US" altLang="zh-CN" dirty="0"/>
              <a:t> protocol uses IP network</a:t>
            </a:r>
            <a:br>
              <a:rPr lang="en-US" altLang="zh-CN" dirty="0"/>
            </a:br>
            <a:r>
              <a:rPr lang="en-US" altLang="zh-CN" dirty="0"/>
              <a:t>protocol to carry the SCSI protocol.</a:t>
            </a:r>
            <a:br>
              <a:rPr lang="en-US" altLang="zh-CN" dirty="0"/>
            </a:br>
            <a:r>
              <a:rPr lang="en-US" altLang="en-US" dirty="0"/>
              <a:t>Remotely attaching to devices (blocks)</a:t>
            </a:r>
            <a:endParaRPr lang="en-US" altLang="en-US" dirty="0"/>
          </a:p>
          <a:p>
            <a:pPr>
              <a:lnSpc>
                <a:spcPct val="110000"/>
              </a:lnSpc>
              <a:spcBef>
                <a:spcPts val="300"/>
              </a:spcBef>
            </a:pPr>
            <a:r>
              <a:rPr lang="zh-CN" altLang="en-US" dirty="0"/>
              <a:t>缺点：存储</a:t>
            </a:r>
            <a:r>
              <a:rPr lang="en-US" altLang="zh-CN" dirty="0"/>
              <a:t>I/O</a:t>
            </a:r>
            <a:r>
              <a:rPr lang="zh-CN" altLang="en-US" dirty="0"/>
              <a:t>操作消耗数据网络上的</a:t>
            </a:r>
            <a:br>
              <a:rPr lang="en-US" altLang="zh-CN" dirty="0"/>
            </a:br>
            <a:r>
              <a:rPr lang="zh-CN" altLang="en-US" dirty="0"/>
              <a:t>带宽，增加网络通信的延迟。</a:t>
            </a:r>
            <a:endParaRPr lang="en-US" altLang="en-US" dirty="0"/>
          </a:p>
          <a:p>
            <a:pPr lvl="1">
              <a:lnSpc>
                <a:spcPct val="110000"/>
              </a:lnSpc>
              <a:spcBef>
                <a:spcPts val="300"/>
              </a:spcBef>
            </a:pPr>
            <a:endParaRPr lang="en-US" altLang="zh-CN" sz="2800"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pic>
        <p:nvPicPr>
          <p:cNvPr id="7" name="图片 6"/>
          <p:cNvPicPr>
            <a:picLocks noChangeAspect="1"/>
          </p:cNvPicPr>
          <p:nvPr/>
        </p:nvPicPr>
        <p:blipFill>
          <a:blip r:embed="rId1"/>
          <a:stretch>
            <a:fillRect/>
          </a:stretch>
        </p:blipFill>
        <p:spPr>
          <a:xfrm>
            <a:off x="6947099" y="3886058"/>
            <a:ext cx="4968901" cy="2243242"/>
          </a:xfrm>
          <a:prstGeom prst="rect">
            <a:avLst/>
          </a:prstGeom>
          <a:ln>
            <a:solidFill>
              <a:srgbClr val="FF0000"/>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ltLang="zh-CN" dirty="0"/>
              <a:t>Storage Area Network (SAN)</a:t>
            </a:r>
            <a:endParaRPr lang="en-US" altLang="zh-CN" dirty="0"/>
          </a:p>
        </p:txBody>
      </p:sp>
      <p:sp>
        <p:nvSpPr>
          <p:cNvPr id="274435" name="Rectangle 3"/>
          <p:cNvSpPr>
            <a:spLocks noGrp="1" noChangeArrowheads="1"/>
          </p:cNvSpPr>
          <p:nvPr>
            <p:ph idx="1"/>
          </p:nvPr>
        </p:nvSpPr>
        <p:spPr/>
        <p:txBody>
          <a:bodyPr>
            <a:normAutofit/>
          </a:bodyPr>
          <a:lstStyle/>
          <a:p>
            <a:pPr>
              <a:spcBef>
                <a:spcPts val="600"/>
              </a:spcBef>
            </a:pPr>
            <a:r>
              <a:rPr lang="en-US" altLang="zh-CN" dirty="0"/>
              <a:t>Private network connecting servers and</a:t>
            </a:r>
            <a:br>
              <a:rPr lang="en-US" altLang="zh-CN" dirty="0"/>
            </a:br>
            <a:r>
              <a:rPr lang="en-US" altLang="zh-CN" dirty="0"/>
              <a:t>storage units,  (</a:t>
            </a:r>
            <a:r>
              <a:rPr lang="en-US" altLang="zh-CN" dirty="0">
                <a:solidFill>
                  <a:srgbClr val="0000FF"/>
                </a:solidFill>
              </a:rPr>
              <a:t>FC switches</a:t>
            </a:r>
            <a:r>
              <a:rPr lang="en-US" altLang="zh-CN" dirty="0"/>
              <a:t>) using </a:t>
            </a:r>
            <a:br>
              <a:rPr lang="en-US" altLang="zh-CN" dirty="0"/>
            </a:br>
            <a:r>
              <a:rPr lang="en-US" altLang="zh-CN" dirty="0"/>
              <a:t>storage protocols.</a:t>
            </a:r>
            <a:endParaRPr lang="en-US" altLang="zh-CN" dirty="0"/>
          </a:p>
          <a:p>
            <a:pPr>
              <a:spcBef>
                <a:spcPts val="600"/>
              </a:spcBef>
            </a:pPr>
            <a:r>
              <a:rPr lang="en-US" altLang="zh-CN" dirty="0"/>
              <a:t>Common in large storage environments.</a:t>
            </a:r>
            <a:endParaRPr lang="en-US" altLang="zh-CN" dirty="0"/>
          </a:p>
          <a:p>
            <a:pPr>
              <a:spcBef>
                <a:spcPts val="600"/>
              </a:spcBef>
            </a:pPr>
            <a:r>
              <a:rPr lang="en-US" altLang="zh-CN" dirty="0"/>
              <a:t>Multiple hosts attached to multiple storage arrays </a:t>
            </a:r>
            <a:r>
              <a:rPr lang="en-US" altLang="zh-CN" dirty="0">
                <a:latin typeface="Helvetica"/>
              </a:rPr>
              <a:t>–</a:t>
            </a:r>
            <a:r>
              <a:rPr lang="en-US" altLang="zh-CN" dirty="0"/>
              <a:t> using </a:t>
            </a:r>
            <a:r>
              <a:rPr lang="en-US" altLang="zh-CN" dirty="0">
                <a:solidFill>
                  <a:srgbClr val="0000FF"/>
                </a:solidFill>
              </a:rPr>
              <a:t>LUN,</a:t>
            </a:r>
            <a:r>
              <a:rPr lang="en-US" altLang="zh-CN" dirty="0"/>
              <a:t> flexible</a:t>
            </a:r>
            <a:endParaRPr lang="en-US" altLang="zh-CN" dirty="0">
              <a:solidFill>
                <a:srgbClr val="0000FF"/>
              </a:solidFill>
            </a:endParaRPr>
          </a:p>
          <a:p>
            <a:pPr>
              <a:spcBef>
                <a:spcPts val="600"/>
              </a:spcBef>
            </a:pPr>
            <a:r>
              <a:rPr lang="en-US" altLang="zh-CN" dirty="0">
                <a:solidFill>
                  <a:srgbClr val="0000FF"/>
                </a:solidFill>
              </a:rPr>
              <a:t>FC</a:t>
            </a:r>
            <a:r>
              <a:rPr lang="en-US" altLang="zh-CN" dirty="0"/>
              <a:t> is the most common SAN interconnect.</a:t>
            </a:r>
            <a:endParaRPr lang="en-US" altLang="zh-CN" dirty="0"/>
          </a:p>
          <a:p>
            <a:pPr lvl="1">
              <a:spcBef>
                <a:spcPts val="600"/>
              </a:spcBef>
            </a:pPr>
            <a:r>
              <a:rPr lang="en-US" altLang="zh-CN" dirty="0"/>
              <a:t>The simplicity of </a:t>
            </a:r>
            <a:r>
              <a:rPr lang="en-US" altLang="zh-CN" dirty="0">
                <a:solidFill>
                  <a:srgbClr val="0000FF"/>
                </a:solidFill>
              </a:rPr>
              <a:t>iSCSI</a:t>
            </a:r>
            <a:r>
              <a:rPr lang="en-US" altLang="zh-CN" dirty="0"/>
              <a:t> is increasing its use.</a:t>
            </a:r>
            <a:endParaRPr lang="en-US" altLang="zh-CN" dirty="0"/>
          </a:p>
          <a:p>
            <a:pPr lvl="1">
              <a:spcBef>
                <a:spcPts val="600"/>
              </a:spcBef>
            </a:pPr>
            <a:r>
              <a:rPr lang="en-US" altLang="zh-CN" dirty="0">
                <a:solidFill>
                  <a:srgbClr val="0000FF"/>
                </a:solidFill>
              </a:rPr>
              <a:t>InfiniBand</a:t>
            </a:r>
            <a:r>
              <a:rPr lang="en-US" altLang="zh-CN" dirty="0"/>
              <a:t>, a special-purpose bus architecture</a:t>
            </a:r>
            <a:endParaRPr lang="en-US" altLang="zh-CN" dirty="0"/>
          </a:p>
          <a:p>
            <a:pPr lvl="2">
              <a:spcBef>
                <a:spcPts val="600"/>
              </a:spcBef>
            </a:pPr>
            <a:r>
              <a:rPr lang="en-US" altLang="zh-CN" sz="2400" dirty="0"/>
              <a:t>provides hardware and software support for high-speed interconnection networks for servers and storage units.</a:t>
            </a:r>
            <a:endParaRPr lang="en-US" altLang="zh-CN" sz="2400" dirty="0"/>
          </a:p>
          <a:p>
            <a:pPr>
              <a:spcBef>
                <a:spcPts val="600"/>
              </a:spcBef>
            </a:pPr>
            <a:r>
              <a:rPr lang="zh-CN" altLang="en-US" sz="2400" dirty="0"/>
              <a:t>优点：通过低延迟光纤通道结构，易于添加或删除存储、添加新主机并为其分配存储。</a:t>
            </a:r>
            <a:endParaRPr lang="en-US" altLang="zh-CN" sz="2400" dirty="0"/>
          </a:p>
        </p:txBody>
      </p:sp>
      <p:sp>
        <p:nvSpPr>
          <p:cNvPr id="2" name="动作按钮: 结束 5">
            <a:hlinkClick r:id="" action="ppaction://noaction" highlightClick="1"/>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4"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pic>
        <p:nvPicPr>
          <p:cNvPr id="8" name="图片 7"/>
          <p:cNvPicPr>
            <a:picLocks noChangeAspect="1"/>
          </p:cNvPicPr>
          <p:nvPr/>
        </p:nvPicPr>
        <p:blipFill>
          <a:blip r:embed="rId1"/>
          <a:stretch>
            <a:fillRect/>
          </a:stretch>
        </p:blipFill>
        <p:spPr>
          <a:xfrm>
            <a:off x="7025277" y="108000"/>
            <a:ext cx="4912053" cy="2375895"/>
          </a:xfrm>
          <a:prstGeom prst="rect">
            <a:avLst/>
          </a:prstGeom>
          <a:ln>
            <a:solidFill>
              <a:srgbClr val="FF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dirty="0"/>
              <a:t>12.4  Disk Scheduling</a:t>
            </a:r>
            <a:endParaRPr lang="en-US" altLang="zh-CN" dirty="0"/>
          </a:p>
        </p:txBody>
      </p:sp>
      <p:sp>
        <p:nvSpPr>
          <p:cNvPr id="178179" name="Rectangle 3"/>
          <p:cNvSpPr>
            <a:spLocks noGrp="1" noChangeArrowheads="1"/>
          </p:cNvSpPr>
          <p:nvPr>
            <p:ph idx="1"/>
          </p:nvPr>
        </p:nvSpPr>
        <p:spPr/>
        <p:txBody>
          <a:bodyPr>
            <a:normAutofit fontScale="92500" lnSpcReduction="10000"/>
          </a:bodyPr>
          <a:lstStyle/>
          <a:p>
            <a:pPr>
              <a:lnSpc>
                <a:spcPct val="110000"/>
              </a:lnSpc>
              <a:spcBef>
                <a:spcPts val="0"/>
              </a:spcBef>
            </a:pPr>
            <a:r>
              <a:rPr lang="en-US" altLang="zh-CN" dirty="0"/>
              <a:t>The OS is responsible for using hardware efficiently.</a:t>
            </a:r>
            <a:endParaRPr lang="en-US" altLang="zh-CN" dirty="0"/>
          </a:p>
          <a:p>
            <a:pPr lvl="1">
              <a:lnSpc>
                <a:spcPct val="110000"/>
              </a:lnSpc>
              <a:spcBef>
                <a:spcPts val="0"/>
              </a:spcBef>
            </a:pPr>
            <a:r>
              <a:rPr lang="en-US" altLang="zh-CN" dirty="0"/>
              <a:t>for disk drives, means having a fast access time and disk bandwidth.</a:t>
            </a:r>
            <a:endParaRPr lang="en-US" altLang="zh-CN" dirty="0"/>
          </a:p>
          <a:p>
            <a:pPr>
              <a:lnSpc>
                <a:spcPct val="110000"/>
              </a:lnSpc>
              <a:spcBef>
                <a:spcPts val="0"/>
              </a:spcBef>
            </a:pPr>
            <a:r>
              <a:rPr lang="en-US" altLang="zh-CN" dirty="0"/>
              <a:t>To read or write, the disk head must be positioned at the desired track and at the beginning of the desired sector.</a:t>
            </a:r>
            <a:endParaRPr lang="en-US" altLang="zh-CN" dirty="0"/>
          </a:p>
          <a:p>
            <a:pPr>
              <a:lnSpc>
                <a:spcPct val="110000"/>
              </a:lnSpc>
              <a:spcBef>
                <a:spcPts val="0"/>
              </a:spcBef>
            </a:pPr>
            <a:r>
              <a:rPr lang="en-US" altLang="zh-CN" dirty="0">
                <a:solidFill>
                  <a:srgbClr val="0000FF"/>
                </a:solidFill>
              </a:rPr>
              <a:t>Access time </a:t>
            </a:r>
            <a:r>
              <a:rPr lang="en-US" altLang="zh-CN" dirty="0"/>
              <a:t>has two major components:</a:t>
            </a:r>
            <a:endParaRPr lang="en-US" altLang="zh-CN" dirty="0"/>
          </a:p>
          <a:p>
            <a:pPr lvl="1">
              <a:lnSpc>
                <a:spcPct val="110000"/>
              </a:lnSpc>
              <a:spcBef>
                <a:spcPts val="0"/>
              </a:spcBef>
            </a:pPr>
            <a:r>
              <a:rPr lang="en-US" altLang="zh-CN" sz="2800" i="1" dirty="0">
                <a:solidFill>
                  <a:srgbClr val="0000FF"/>
                </a:solidFill>
              </a:rPr>
              <a:t>Seek time</a:t>
            </a:r>
            <a:r>
              <a:rPr lang="en-US" altLang="zh-CN" sz="2800" dirty="0"/>
              <a:t> is the time for the disk arm to move the heads to the cylinder containing the desired sector.  ( </a:t>
            </a:r>
            <a:r>
              <a:rPr lang="en-US" altLang="en-US" sz="2800" dirty="0"/>
              <a:t>from 3ms to 12ms. </a:t>
            </a:r>
            <a:r>
              <a:rPr lang="en-US" altLang="zh-CN" sz="2800" dirty="0"/>
              <a:t>)</a:t>
            </a:r>
            <a:endParaRPr lang="en-US" altLang="zh-CN" sz="2800" dirty="0"/>
          </a:p>
          <a:p>
            <a:pPr lvl="1">
              <a:lnSpc>
                <a:spcPct val="110000"/>
              </a:lnSpc>
              <a:spcBef>
                <a:spcPts val="0"/>
              </a:spcBef>
            </a:pPr>
            <a:r>
              <a:rPr lang="en-US" altLang="zh-CN" sz="2800" i="1" dirty="0">
                <a:solidFill>
                  <a:srgbClr val="0000FF"/>
                </a:solidFill>
              </a:rPr>
              <a:t>Rotational latency</a:t>
            </a:r>
            <a:r>
              <a:rPr lang="en-US" altLang="zh-CN" sz="2800" dirty="0"/>
              <a:t> is the additional time waiting for the disk to rotate the desired sector to the disk head.  ( </a:t>
            </a:r>
            <a:r>
              <a:rPr lang="en-US" altLang="en-US" sz="2800" dirty="0"/>
              <a:t>spindle speed.  Avg. </a:t>
            </a:r>
            <a:r>
              <a:rPr lang="en-US" altLang="zh-CN" sz="2800" dirty="0"/>
              <a:t>=</a:t>
            </a:r>
            <a:r>
              <a:rPr lang="en-US" altLang="en-US" sz="2800" dirty="0"/>
              <a:t>1/2 latency</a:t>
            </a:r>
            <a:r>
              <a:rPr lang="en-US" altLang="zh-CN" sz="2800" dirty="0"/>
              <a:t>)</a:t>
            </a:r>
            <a:endParaRPr lang="en-US" altLang="zh-CN" sz="2800" dirty="0"/>
          </a:p>
          <a:p>
            <a:pPr>
              <a:lnSpc>
                <a:spcPct val="110000"/>
              </a:lnSpc>
              <a:spcBef>
                <a:spcPts val="0"/>
              </a:spcBef>
            </a:pPr>
            <a:r>
              <a:rPr lang="en-US" altLang="zh-CN" dirty="0"/>
              <a:t>Minimize seek time</a:t>
            </a:r>
            <a:endParaRPr lang="en-US" altLang="zh-CN" dirty="0"/>
          </a:p>
          <a:p>
            <a:pPr>
              <a:lnSpc>
                <a:spcPct val="110000"/>
              </a:lnSpc>
              <a:spcBef>
                <a:spcPts val="0"/>
              </a:spcBef>
            </a:pPr>
            <a:r>
              <a:rPr lang="en-US" altLang="zh-CN" dirty="0"/>
              <a:t>Seek time </a:t>
            </a:r>
            <a:r>
              <a:rPr lang="en-US" altLang="zh-CN" dirty="0">
                <a:sym typeface="Symbol" panose="05050102010706020507" pitchFamily="18" charset="2"/>
              </a:rPr>
              <a:t> seek distance</a:t>
            </a:r>
            <a:endParaRPr lang="en-US" altLang="zh-CN" dirty="0">
              <a:sym typeface="Symbol" panose="05050102010706020507" pitchFamily="18" charset="2"/>
            </a:endParaRPr>
          </a:p>
          <a:p>
            <a:pPr>
              <a:lnSpc>
                <a:spcPct val="110000"/>
              </a:lnSpc>
              <a:spcBef>
                <a:spcPts val="0"/>
              </a:spcBef>
            </a:pPr>
            <a:r>
              <a:rPr lang="en-US" altLang="zh-CN" dirty="0">
                <a:solidFill>
                  <a:srgbClr val="0000FF"/>
                </a:solidFill>
                <a:sym typeface="Symbol" panose="05050102010706020507" pitchFamily="18" charset="2"/>
              </a:rPr>
              <a:t>Disk bandwidth</a:t>
            </a:r>
            <a:r>
              <a:rPr lang="en-US" altLang="zh-CN" dirty="0">
                <a:sym typeface="Symbol" panose="05050102010706020507" pitchFamily="18" charset="2"/>
              </a:rPr>
              <a:t> is the total number of bytes transferred, divided by the total time between the first request for service and the completion of the last transfer.</a:t>
            </a:r>
            <a:endParaRPr lang="en-US" altLang="zh-CN" dirty="0">
              <a:sym typeface="Symbol" panose="05050102010706020507" pitchFamily="18" charset="2"/>
            </a:endParaRPr>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wipe(left)">
                                      <p:cBhvr>
                                        <p:cTn id="7" dur="500"/>
                                        <p:tgtEl>
                                          <p:spTgt spid="1781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8179">
                                            <p:txEl>
                                              <p:pRg st="1" end="1"/>
                                            </p:txEl>
                                          </p:spTgt>
                                        </p:tgtEl>
                                        <p:attrNameLst>
                                          <p:attrName>style.visibility</p:attrName>
                                        </p:attrNameLst>
                                      </p:cBhvr>
                                      <p:to>
                                        <p:strVal val="visible"/>
                                      </p:to>
                                    </p:set>
                                    <p:animEffect transition="in" filter="wipe(left)">
                                      <p:cBhvr>
                                        <p:cTn id="10" dur="500"/>
                                        <p:tgtEl>
                                          <p:spTgt spid="1781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animEffect transition="in" filter="wipe(left)">
                                      <p:cBhvr>
                                        <p:cTn id="15" dur="500"/>
                                        <p:tgtEl>
                                          <p:spTgt spid="17817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8179">
                                            <p:txEl>
                                              <p:pRg st="3" end="3"/>
                                            </p:txEl>
                                          </p:spTgt>
                                        </p:tgtEl>
                                        <p:attrNameLst>
                                          <p:attrName>style.visibility</p:attrName>
                                        </p:attrNameLst>
                                      </p:cBhvr>
                                      <p:to>
                                        <p:strVal val="visible"/>
                                      </p:to>
                                    </p:set>
                                    <p:animEffect transition="in" filter="wipe(left)">
                                      <p:cBhvr>
                                        <p:cTn id="20" dur="500"/>
                                        <p:tgtEl>
                                          <p:spTgt spid="17817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8179">
                                            <p:txEl>
                                              <p:pRg st="4" end="4"/>
                                            </p:txEl>
                                          </p:spTgt>
                                        </p:tgtEl>
                                        <p:attrNameLst>
                                          <p:attrName>style.visibility</p:attrName>
                                        </p:attrNameLst>
                                      </p:cBhvr>
                                      <p:to>
                                        <p:strVal val="visible"/>
                                      </p:to>
                                    </p:set>
                                    <p:animEffect transition="in" filter="wipe(left)">
                                      <p:cBhvr>
                                        <p:cTn id="23" dur="500"/>
                                        <p:tgtEl>
                                          <p:spTgt spid="17817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78179">
                                            <p:txEl>
                                              <p:pRg st="5" end="5"/>
                                            </p:txEl>
                                          </p:spTgt>
                                        </p:tgtEl>
                                        <p:attrNameLst>
                                          <p:attrName>style.visibility</p:attrName>
                                        </p:attrNameLst>
                                      </p:cBhvr>
                                      <p:to>
                                        <p:strVal val="visible"/>
                                      </p:to>
                                    </p:set>
                                    <p:animEffect transition="in" filter="wipe(left)">
                                      <p:cBhvr>
                                        <p:cTn id="26" dur="500"/>
                                        <p:tgtEl>
                                          <p:spTgt spid="17817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8179">
                                            <p:txEl>
                                              <p:pRg st="6" end="6"/>
                                            </p:txEl>
                                          </p:spTgt>
                                        </p:tgtEl>
                                        <p:attrNameLst>
                                          <p:attrName>style.visibility</p:attrName>
                                        </p:attrNameLst>
                                      </p:cBhvr>
                                      <p:to>
                                        <p:strVal val="visible"/>
                                      </p:to>
                                    </p:set>
                                    <p:animEffect transition="in" filter="wipe(left)">
                                      <p:cBhvr>
                                        <p:cTn id="31" dur="500"/>
                                        <p:tgtEl>
                                          <p:spTgt spid="17817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8179">
                                            <p:txEl>
                                              <p:pRg st="7" end="7"/>
                                            </p:txEl>
                                          </p:spTgt>
                                        </p:tgtEl>
                                        <p:attrNameLst>
                                          <p:attrName>style.visibility</p:attrName>
                                        </p:attrNameLst>
                                      </p:cBhvr>
                                      <p:to>
                                        <p:strVal val="visible"/>
                                      </p:to>
                                    </p:set>
                                    <p:animEffect transition="in" filter="wipe(left)">
                                      <p:cBhvr>
                                        <p:cTn id="36" dur="500"/>
                                        <p:tgtEl>
                                          <p:spTgt spid="17817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8179">
                                            <p:txEl>
                                              <p:pRg st="8" end="8"/>
                                            </p:txEl>
                                          </p:spTgt>
                                        </p:tgtEl>
                                        <p:attrNameLst>
                                          <p:attrName>style.visibility</p:attrName>
                                        </p:attrNameLst>
                                      </p:cBhvr>
                                      <p:to>
                                        <p:strVal val="visible"/>
                                      </p:to>
                                    </p:set>
                                    <p:animEffect transition="in" filter="wipe(left)">
                                      <p:cBhvr>
                                        <p:cTn id="41" dur="500"/>
                                        <p:tgtEl>
                                          <p:spTgt spid="178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Disk Scheduling</a:t>
            </a:r>
            <a:endParaRPr lang="zh-CN" altLang="en-US" dirty="0"/>
          </a:p>
        </p:txBody>
      </p:sp>
      <p:sp>
        <p:nvSpPr>
          <p:cNvPr id="3" name="内容占位符 2"/>
          <p:cNvSpPr>
            <a:spLocks noGrp="1"/>
          </p:cNvSpPr>
          <p:nvPr>
            <p:ph idx="1"/>
          </p:nvPr>
        </p:nvSpPr>
        <p:spPr/>
        <p:txBody>
          <a:bodyPr/>
          <a:lstStyle/>
          <a:p>
            <a:pPr>
              <a:tabLst>
                <a:tab pos="1708150" algn="l"/>
              </a:tabLst>
            </a:pPr>
            <a:r>
              <a:rPr lang="en-US" altLang="en-US" dirty="0"/>
              <a:t>There are many sources of disk I/O request</a:t>
            </a:r>
            <a:endParaRPr lang="en-US" altLang="en-US" dirty="0"/>
          </a:p>
          <a:p>
            <a:pPr lvl="1">
              <a:tabLst>
                <a:tab pos="1708150" algn="l"/>
              </a:tabLst>
            </a:pPr>
            <a:r>
              <a:rPr lang="en-US" altLang="en-US" dirty="0"/>
              <a:t>OS</a:t>
            </a:r>
            <a:endParaRPr lang="en-US" altLang="en-US" dirty="0"/>
          </a:p>
          <a:p>
            <a:pPr lvl="1">
              <a:tabLst>
                <a:tab pos="1708150" algn="l"/>
              </a:tabLst>
            </a:pPr>
            <a:r>
              <a:rPr lang="en-US" altLang="en-US" dirty="0"/>
              <a:t>System processes</a:t>
            </a:r>
            <a:endParaRPr lang="en-US" altLang="en-US" dirty="0"/>
          </a:p>
          <a:p>
            <a:pPr lvl="1">
              <a:tabLst>
                <a:tab pos="1708150" algn="l"/>
              </a:tabLst>
            </a:pPr>
            <a:r>
              <a:rPr lang="en-US" altLang="en-US" dirty="0"/>
              <a:t>Users processes</a:t>
            </a:r>
            <a:endParaRPr lang="en-US" altLang="en-US" dirty="0"/>
          </a:p>
          <a:p>
            <a:r>
              <a:rPr lang="en-US" altLang="en-US" dirty="0"/>
              <a:t>I/O request includes input or output mode, disk address, memory address, number of sectors to transfer.</a:t>
            </a:r>
            <a:endParaRPr lang="en-US" altLang="en-US" dirty="0"/>
          </a:p>
          <a:p>
            <a:r>
              <a:rPr lang="en-US" altLang="en-US" dirty="0"/>
              <a:t>OS maintains queue of requests, per disk or device.</a:t>
            </a:r>
            <a:endParaRPr lang="en-US" altLang="en-US" dirty="0"/>
          </a:p>
          <a:p>
            <a:pPr>
              <a:tabLst>
                <a:tab pos="1708150" algn="l"/>
              </a:tabLst>
            </a:pPr>
            <a:r>
              <a:rPr lang="en-US" altLang="en-US" dirty="0"/>
              <a:t>Idle disk can immediately work on I/O request, </a:t>
            </a:r>
            <a:br>
              <a:rPr lang="en-US" altLang="en-US" dirty="0"/>
            </a:br>
            <a:r>
              <a:rPr lang="en-US" altLang="en-US" dirty="0"/>
              <a:t>busy disk means work must queue.</a:t>
            </a:r>
            <a:endParaRPr lang="en-US" altLang="en-US" dirty="0"/>
          </a:p>
          <a:p>
            <a:pPr lvl="1">
              <a:tabLst>
                <a:tab pos="1708150" algn="l"/>
              </a:tabLst>
            </a:pPr>
            <a:r>
              <a:rPr lang="en-US" altLang="en-US" dirty="0"/>
              <a:t>Optimization algorithms only make sense when a queue exists</a:t>
            </a:r>
            <a:endParaRPr lang="zh-CN" altLang="en-US" dirty="0"/>
          </a:p>
        </p:txBody>
      </p:sp>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教学内容、目标与要求</a:t>
            </a:r>
            <a:endParaRPr lang="zh-CN" altLang="en-US" dirty="0"/>
          </a:p>
        </p:txBody>
      </p:sp>
      <p:sp>
        <p:nvSpPr>
          <p:cNvPr id="3" name="内容占位符 2"/>
          <p:cNvSpPr>
            <a:spLocks noGrp="1"/>
          </p:cNvSpPr>
          <p:nvPr>
            <p:ph sz="half" idx="1"/>
          </p:nvPr>
        </p:nvSpPr>
        <p:spPr/>
        <p:txBody>
          <a:bodyPr/>
          <a:lstStyle/>
          <a:p>
            <a:r>
              <a:rPr lang="zh-CN" altLang="en-US" dirty="0"/>
              <a:t>教学内容</a:t>
            </a:r>
            <a:endParaRPr lang="en-US" altLang="zh-CN" dirty="0"/>
          </a:p>
          <a:p>
            <a:pPr marL="914400" lvl="1" indent="-457200">
              <a:buFont typeface="+mj-lt"/>
              <a:buAutoNum type="arabicPeriod"/>
            </a:pPr>
            <a:r>
              <a:rPr lang="zh-CN" altLang="en-US" dirty="0"/>
              <a:t>磁盘结构</a:t>
            </a:r>
            <a:endParaRPr lang="en-US" altLang="zh-CN" dirty="0"/>
          </a:p>
          <a:p>
            <a:pPr marL="914400" lvl="1" indent="-457200">
              <a:buFont typeface="+mj-lt"/>
              <a:buAutoNum type="arabicPeriod"/>
            </a:pPr>
            <a:r>
              <a:rPr lang="zh-CN" altLang="en-US" dirty="0"/>
              <a:t>磁盘调度</a:t>
            </a:r>
            <a:endParaRPr lang="en-US" altLang="zh-CN" dirty="0"/>
          </a:p>
          <a:p>
            <a:pPr marL="914400" lvl="1" indent="-457200">
              <a:buFont typeface="+mj-lt"/>
              <a:buAutoNum type="arabicPeriod"/>
            </a:pPr>
            <a:r>
              <a:rPr lang="zh-CN" altLang="en-US" dirty="0"/>
              <a:t>磁盘管理</a:t>
            </a:r>
            <a:endParaRPr lang="en-US" altLang="zh-CN" dirty="0"/>
          </a:p>
          <a:p>
            <a:pPr marL="914400" lvl="1" indent="-457200">
              <a:buFont typeface="+mj-lt"/>
              <a:buAutoNum type="arabicPeriod"/>
            </a:pPr>
            <a:r>
              <a:rPr lang="zh-CN" altLang="en-US" dirty="0"/>
              <a:t>存储结构</a:t>
            </a:r>
            <a:endParaRPr lang="en-US" altLang="zh-CN" dirty="0"/>
          </a:p>
          <a:p>
            <a:r>
              <a:rPr lang="zh-CN" altLang="en-US" dirty="0"/>
              <a:t>教学重点</a:t>
            </a:r>
            <a:endParaRPr lang="en-US" altLang="zh-CN" dirty="0"/>
          </a:p>
          <a:p>
            <a:pPr lvl="1"/>
            <a:r>
              <a:rPr lang="en-US" altLang="zh-CN" dirty="0"/>
              <a:t>2</a:t>
            </a:r>
            <a:r>
              <a:rPr lang="zh-CN" altLang="en-US" dirty="0"/>
              <a:t>、</a:t>
            </a:r>
            <a:r>
              <a:rPr lang="en-US" altLang="zh-CN" dirty="0"/>
              <a:t>3</a:t>
            </a:r>
            <a:endParaRPr lang="en-US" altLang="zh-CN" dirty="0"/>
          </a:p>
        </p:txBody>
      </p:sp>
      <p:sp>
        <p:nvSpPr>
          <p:cNvPr id="5" name="内容占位符 4"/>
          <p:cNvSpPr>
            <a:spLocks noGrp="1"/>
          </p:cNvSpPr>
          <p:nvPr>
            <p:ph sz="half" idx="2"/>
          </p:nvPr>
        </p:nvSpPr>
        <p:spPr>
          <a:xfrm>
            <a:off x="6050995" y="1080000"/>
            <a:ext cx="5877653" cy="5580000"/>
          </a:xfrm>
        </p:spPr>
        <p:txBody>
          <a:bodyPr/>
          <a:lstStyle/>
          <a:p>
            <a:r>
              <a:rPr lang="zh-CN" altLang="en-US" dirty="0"/>
              <a:t>教学目标与要求</a:t>
            </a:r>
            <a:endParaRPr lang="en-US" altLang="zh-CN" dirty="0"/>
          </a:p>
          <a:p>
            <a:pPr lvl="1"/>
            <a:r>
              <a:rPr lang="zh-CN" altLang="zh-CN" dirty="0"/>
              <a:t>了解磁盘和磁带的物理结构；</a:t>
            </a:r>
            <a:endParaRPr lang="zh-CN" altLang="zh-CN" dirty="0"/>
          </a:p>
          <a:p>
            <a:pPr lvl="1"/>
            <a:r>
              <a:rPr lang="zh-CN" altLang="zh-CN" dirty="0"/>
              <a:t>理解并掌握磁盘调度算法；</a:t>
            </a:r>
            <a:endParaRPr lang="zh-CN" altLang="zh-CN" dirty="0"/>
          </a:p>
          <a:p>
            <a:pPr lvl="1"/>
            <a:r>
              <a:rPr lang="zh-CN" altLang="zh-CN" dirty="0"/>
              <a:t>了解磁盘格式化和启动块、坏块以及交换空间的管理。</a:t>
            </a:r>
            <a:endParaRPr lang="zh-CN" altLang="zh-CN" dirty="0"/>
          </a:p>
          <a:p>
            <a:endParaRPr lang="zh-CN" altLang="en-US" dirty="0"/>
          </a:p>
        </p:txBody>
      </p:sp>
      <p:sp>
        <p:nvSpPr>
          <p:cNvPr id="4"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
        <p:nvSpPr>
          <p:cNvPr id="6" name="矩形: 圆角 5"/>
          <p:cNvSpPr/>
          <p:nvPr/>
        </p:nvSpPr>
        <p:spPr bwMode="auto">
          <a:xfrm>
            <a:off x="650395" y="2033845"/>
            <a:ext cx="2385265" cy="900000"/>
          </a:xfrm>
          <a:prstGeom prst="roundRect">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wipe(left)">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wipe(left)">
                                      <p:cBhvr>
                                        <p:cTn id="47" dur="500"/>
                                        <p:tgtEl>
                                          <p:spTgt spid="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wipe(left)">
                                      <p:cBhvr>
                                        <p:cTn id="5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dirty="0"/>
              <a:t>Disk Scheduling</a:t>
            </a:r>
            <a:endParaRPr lang="en-US" altLang="zh-CN" dirty="0"/>
          </a:p>
        </p:txBody>
      </p:sp>
      <p:sp>
        <p:nvSpPr>
          <p:cNvPr id="180227" name="Rectangle 3"/>
          <p:cNvSpPr>
            <a:spLocks noGrp="1" noChangeArrowheads="1"/>
          </p:cNvSpPr>
          <p:nvPr>
            <p:ph idx="1"/>
          </p:nvPr>
        </p:nvSpPr>
        <p:spPr>
          <a:xfrm>
            <a:off x="360000" y="1044355"/>
            <a:ext cx="11520000" cy="5580000"/>
          </a:xfrm>
        </p:spPr>
        <p:txBody>
          <a:bodyPr>
            <a:normAutofit/>
          </a:bodyPr>
          <a:lstStyle/>
          <a:p>
            <a:pPr>
              <a:spcBef>
                <a:spcPts val="0"/>
              </a:spcBef>
              <a:tabLst>
                <a:tab pos="1711325" algn="l"/>
              </a:tabLst>
            </a:pPr>
            <a:r>
              <a:rPr lang="en-US" altLang="en-US" dirty="0"/>
              <a:t>Disk drive controllers have small buffers and can manage a queue of I/O requests. </a:t>
            </a:r>
            <a:endParaRPr lang="en-US" altLang="en-US" dirty="0"/>
          </a:p>
          <a:p>
            <a:pPr>
              <a:spcBef>
                <a:spcPts val="0"/>
              </a:spcBef>
              <a:tabLst>
                <a:tab pos="1711325" algn="l"/>
              </a:tabLst>
            </a:pPr>
            <a:r>
              <a:rPr lang="en-US" altLang="zh-CN" dirty="0"/>
              <a:t>Several algorithms exist to schedule the servicing of disk I/O requests. </a:t>
            </a:r>
            <a:endParaRPr lang="en-US" altLang="zh-CN" dirty="0"/>
          </a:p>
          <a:p>
            <a:pPr lvl="1">
              <a:spcBef>
                <a:spcPts val="0"/>
              </a:spcBef>
              <a:tabLst>
                <a:tab pos="1711325" algn="l"/>
              </a:tabLst>
            </a:pPr>
            <a:r>
              <a:rPr lang="en-US" altLang="zh-CN" dirty="0">
                <a:solidFill>
                  <a:srgbClr val="0000FF"/>
                </a:solidFill>
              </a:rPr>
              <a:t>FCFS,    SSTF,    SCAN,    C-SCAN,    LOOK,    C-LOOK</a:t>
            </a:r>
            <a:endParaRPr lang="en-US" altLang="zh-CN" dirty="0">
              <a:solidFill>
                <a:srgbClr val="0000FF"/>
              </a:solidFill>
            </a:endParaRPr>
          </a:p>
          <a:p>
            <a:pPr>
              <a:spcBef>
                <a:spcPts val="0"/>
              </a:spcBef>
              <a:tabLst>
                <a:tab pos="1711325" algn="l"/>
              </a:tabLst>
            </a:pPr>
            <a:r>
              <a:rPr lang="en-US" altLang="zh-CN" dirty="0"/>
              <a:t>Example</a:t>
            </a:r>
            <a:r>
              <a:rPr lang="zh-CN" altLang="en-US" dirty="0"/>
              <a:t>：</a:t>
            </a:r>
            <a:br>
              <a:rPr lang="en-US" altLang="zh-CN" dirty="0"/>
            </a:br>
            <a:r>
              <a:rPr lang="en-US" altLang="zh-CN" dirty="0"/>
              <a:t>a request queue with requests for I/O to blocks on cylinders (0-199):    </a:t>
            </a:r>
            <a:br>
              <a:rPr lang="en-US" altLang="zh-CN" dirty="0"/>
            </a:br>
            <a:r>
              <a:rPr lang="en-US" altLang="zh-CN" dirty="0"/>
              <a:t>                            98, 183, 37, 122, 14, 124, 65, 67</a:t>
            </a:r>
            <a:endParaRPr lang="en-US" altLang="zh-CN" dirty="0"/>
          </a:p>
          <a:p>
            <a:pPr>
              <a:spcBef>
                <a:spcPts val="0"/>
              </a:spcBef>
              <a:buNone/>
              <a:tabLst>
                <a:tab pos="1711325" algn="l"/>
              </a:tabLst>
            </a:pPr>
            <a:r>
              <a:rPr lang="en-US" altLang="zh-CN" dirty="0"/>
              <a:t>	Head pointer 53.</a:t>
            </a:r>
            <a:endParaRPr lang="en-US" altLang="zh-CN" dirty="0"/>
          </a:p>
          <a:p>
            <a:pPr>
              <a:spcBef>
                <a:spcPts val="0"/>
              </a:spcBef>
              <a:buNone/>
              <a:tabLst>
                <a:tab pos="1711325" algn="l"/>
              </a:tabLst>
            </a:pPr>
            <a:r>
              <a:rPr lang="en-US" altLang="zh-CN" dirty="0"/>
              <a:t>    Assume: It takes 0.5ms for the disk head to move past each cylinder.</a:t>
            </a:r>
            <a:endParaRPr lang="en-US" altLang="zh-CN" dirty="0"/>
          </a:p>
          <a:p>
            <a:pPr marL="0" indent="0">
              <a:spcBef>
                <a:spcPts val="0"/>
              </a:spcBef>
              <a:buNone/>
              <a:tabLst>
                <a:tab pos="1711325" algn="l"/>
              </a:tabLst>
            </a:pPr>
            <a:r>
              <a:rPr lang="en-US" altLang="zh-CN" dirty="0"/>
              <a:t>    Calculate</a:t>
            </a:r>
            <a:r>
              <a:rPr lang="zh-CN" altLang="en-US" dirty="0"/>
              <a:t>：</a:t>
            </a:r>
            <a:endParaRPr lang="en-US" altLang="zh-CN" dirty="0"/>
          </a:p>
          <a:p>
            <a:pPr marL="914400" lvl="1" indent="-457200">
              <a:spcBef>
                <a:spcPts val="0"/>
              </a:spcBef>
              <a:buFont typeface="+mj-ea"/>
              <a:buAutoNum type="circleNumDbPlain"/>
              <a:tabLst>
                <a:tab pos="1711325" algn="l"/>
              </a:tabLst>
            </a:pPr>
            <a:r>
              <a:rPr lang="en-US" altLang="zh-CN" dirty="0"/>
              <a:t>The total number of cylinders that need to be moved.</a:t>
            </a:r>
            <a:endParaRPr lang="en-US" altLang="zh-CN" dirty="0"/>
          </a:p>
          <a:p>
            <a:pPr marL="914400" lvl="1" indent="-457200">
              <a:spcBef>
                <a:spcPts val="0"/>
              </a:spcBef>
              <a:buFont typeface="+mj-ea"/>
              <a:buAutoNum type="circleNumDbPlain"/>
              <a:tabLst>
                <a:tab pos="1711325" algn="l"/>
              </a:tabLst>
            </a:pPr>
            <a:r>
              <a:rPr lang="en-US" altLang="zh-CN" dirty="0"/>
              <a:t>The average time required to process an I/O request.</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wipe(left)">
                                      <p:cBhvr>
                                        <p:cTn id="12" dur="500"/>
                                        <p:tgtEl>
                                          <p:spTgt spid="18022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0227">
                                            <p:txEl>
                                              <p:pRg st="3" end="3"/>
                                            </p:txEl>
                                          </p:spTgt>
                                        </p:tgtEl>
                                        <p:attrNameLst>
                                          <p:attrName>style.visibility</p:attrName>
                                        </p:attrNameLst>
                                      </p:cBhvr>
                                      <p:to>
                                        <p:strVal val="visible"/>
                                      </p:to>
                                    </p:set>
                                    <p:animEffect transition="in" filter="wipe(left)">
                                      <p:cBhvr>
                                        <p:cTn id="20" dur="500"/>
                                        <p:tgtEl>
                                          <p:spTgt spid="1802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0227">
                                            <p:txEl>
                                              <p:pRg st="4" end="4"/>
                                            </p:txEl>
                                          </p:spTgt>
                                        </p:tgtEl>
                                        <p:attrNameLst>
                                          <p:attrName>style.visibility</p:attrName>
                                        </p:attrNameLst>
                                      </p:cBhvr>
                                      <p:to>
                                        <p:strVal val="visible"/>
                                      </p:to>
                                    </p:set>
                                    <p:animEffect transition="in" filter="wipe(left)">
                                      <p:cBhvr>
                                        <p:cTn id="25" dur="500"/>
                                        <p:tgtEl>
                                          <p:spTgt spid="18022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0227">
                                            <p:txEl>
                                              <p:pRg st="5" end="5"/>
                                            </p:txEl>
                                          </p:spTgt>
                                        </p:tgtEl>
                                        <p:attrNameLst>
                                          <p:attrName>style.visibility</p:attrName>
                                        </p:attrNameLst>
                                      </p:cBhvr>
                                      <p:to>
                                        <p:strVal val="visible"/>
                                      </p:to>
                                    </p:set>
                                    <p:animEffect transition="in" filter="wipe(left)">
                                      <p:cBhvr>
                                        <p:cTn id="30" dur="500"/>
                                        <p:tgtEl>
                                          <p:spTgt spid="18022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0227">
                                            <p:txEl>
                                              <p:pRg st="6" end="6"/>
                                            </p:txEl>
                                          </p:spTgt>
                                        </p:tgtEl>
                                        <p:attrNameLst>
                                          <p:attrName>style.visibility</p:attrName>
                                        </p:attrNameLst>
                                      </p:cBhvr>
                                      <p:to>
                                        <p:strVal val="visible"/>
                                      </p:to>
                                    </p:set>
                                    <p:animEffect transition="in" filter="wipe(left)">
                                      <p:cBhvr>
                                        <p:cTn id="35" dur="500"/>
                                        <p:tgtEl>
                                          <p:spTgt spid="180227">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0227">
                                            <p:txEl>
                                              <p:pRg st="7" end="7"/>
                                            </p:txEl>
                                          </p:spTgt>
                                        </p:tgtEl>
                                        <p:attrNameLst>
                                          <p:attrName>style.visibility</p:attrName>
                                        </p:attrNameLst>
                                      </p:cBhvr>
                                      <p:to>
                                        <p:strVal val="visible"/>
                                      </p:to>
                                    </p:set>
                                    <p:animEffect transition="in" filter="wipe(left)">
                                      <p:cBhvr>
                                        <p:cTn id="38" dur="500"/>
                                        <p:tgtEl>
                                          <p:spTgt spid="180227">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80227">
                                            <p:txEl>
                                              <p:pRg st="8" end="8"/>
                                            </p:txEl>
                                          </p:spTgt>
                                        </p:tgtEl>
                                        <p:attrNameLst>
                                          <p:attrName>style.visibility</p:attrName>
                                        </p:attrNameLst>
                                      </p:cBhvr>
                                      <p:to>
                                        <p:strVal val="visible"/>
                                      </p:to>
                                    </p:set>
                                    <p:animEffect transition="in" filter="wipe(left)">
                                      <p:cBhvr>
                                        <p:cTn id="41" dur="500"/>
                                        <p:tgtEl>
                                          <p:spTgt spid="180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dirty="0"/>
              <a:t>FCFS--First Come First Served</a:t>
            </a:r>
            <a:endParaRPr lang="en-US" altLang="zh-CN" dirty="0"/>
          </a:p>
        </p:txBody>
      </p:sp>
      <p:sp>
        <p:nvSpPr>
          <p:cNvPr id="182275" name="Text Box 3"/>
          <p:cNvSpPr txBox="1">
            <a:spLocks noChangeArrowheads="1"/>
          </p:cNvSpPr>
          <p:nvPr/>
        </p:nvSpPr>
        <p:spPr bwMode="auto">
          <a:xfrm>
            <a:off x="360000" y="5940000"/>
            <a:ext cx="1140523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spcBef>
                <a:spcPct val="50000"/>
              </a:spcBef>
              <a:buClr>
                <a:srgbClr val="0000FF"/>
              </a:buClr>
              <a:buSzPct val="80000"/>
              <a:buFont typeface="Wingdings" panose="05000000000000000000" pitchFamily="2" charset="2"/>
              <a:buChar char="n"/>
            </a:pPr>
            <a:r>
              <a:rPr lang="en-US" altLang="zh-CN" sz="2800" b="1" dirty="0"/>
              <a:t>total head movement of 640 cylinders.        0.5*640/8=40 </a:t>
            </a:r>
            <a:r>
              <a:rPr lang="en-US" altLang="zh-CN" sz="2800" b="1" dirty="0" err="1"/>
              <a:t>ms</a:t>
            </a:r>
            <a:endParaRPr lang="en-US" altLang="zh-CN" sz="2800" b="1" dirty="0"/>
          </a:p>
        </p:txBody>
      </p:sp>
      <p:sp>
        <p:nvSpPr>
          <p:cNvPr id="182276" name="Text Box 4"/>
          <p:cNvSpPr txBox="1">
            <a:spLocks noChangeArrowheads="1"/>
          </p:cNvSpPr>
          <p:nvPr/>
        </p:nvSpPr>
        <p:spPr bwMode="auto">
          <a:xfrm>
            <a:off x="2452105" y="1149802"/>
            <a:ext cx="64563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t>queue = 98, 183, 37, 122, 14, 124, 65, 67</a:t>
            </a:r>
            <a:endParaRPr lang="en-US" altLang="zh-CN" b="1" dirty="0"/>
          </a:p>
          <a:p>
            <a:r>
              <a:rPr lang="en-US" altLang="zh-CN" b="1" dirty="0"/>
              <a:t>head starts at 53</a:t>
            </a:r>
            <a:endParaRPr lang="en-US" altLang="zh-CN" b="1" dirty="0"/>
          </a:p>
        </p:txBody>
      </p:sp>
      <p:grpSp>
        <p:nvGrpSpPr>
          <p:cNvPr id="182277" name="Group 5"/>
          <p:cNvGrpSpPr/>
          <p:nvPr/>
        </p:nvGrpSpPr>
        <p:grpSpPr bwMode="auto">
          <a:xfrm>
            <a:off x="2315580" y="2016001"/>
            <a:ext cx="7943850" cy="3550313"/>
            <a:chOff x="371" y="1420"/>
            <a:chExt cx="5004" cy="2407"/>
          </a:xfrm>
        </p:grpSpPr>
        <p:sp>
          <p:nvSpPr>
            <p:cNvPr id="182278" name="Rectangle 6"/>
            <p:cNvSpPr>
              <a:spLocks noChangeArrowheads="1"/>
            </p:cNvSpPr>
            <p:nvPr/>
          </p:nvSpPr>
          <p:spPr bwMode="auto">
            <a:xfrm>
              <a:off x="476" y="1752"/>
              <a:ext cx="4717" cy="2075"/>
            </a:xfrm>
            <a:prstGeom prst="rect">
              <a:avLst/>
            </a:prstGeom>
            <a:solidFill>
              <a:srgbClr val="DDDDDD"/>
            </a:solidFill>
            <a:ln w="9525">
              <a:solidFill>
                <a:srgbClr val="DDDDD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2279" name="Group 7"/>
            <p:cNvGrpSpPr/>
            <p:nvPr/>
          </p:nvGrpSpPr>
          <p:grpSpPr bwMode="auto">
            <a:xfrm>
              <a:off x="371" y="1420"/>
              <a:ext cx="5004" cy="377"/>
              <a:chOff x="371" y="1329"/>
              <a:chExt cx="5004" cy="377"/>
            </a:xfrm>
          </p:grpSpPr>
          <p:grpSp>
            <p:nvGrpSpPr>
              <p:cNvPr id="182280" name="Group 8"/>
              <p:cNvGrpSpPr/>
              <p:nvPr/>
            </p:nvGrpSpPr>
            <p:grpSpPr bwMode="auto">
              <a:xfrm>
                <a:off x="457" y="1570"/>
                <a:ext cx="4736" cy="136"/>
                <a:chOff x="457" y="1570"/>
                <a:chExt cx="4736" cy="136"/>
              </a:xfrm>
            </p:grpSpPr>
            <p:grpSp>
              <p:nvGrpSpPr>
                <p:cNvPr id="182281" name="Group 9"/>
                <p:cNvGrpSpPr/>
                <p:nvPr/>
              </p:nvGrpSpPr>
              <p:grpSpPr bwMode="auto">
                <a:xfrm>
                  <a:off x="457" y="1570"/>
                  <a:ext cx="291" cy="136"/>
                  <a:chOff x="476" y="1570"/>
                  <a:chExt cx="363" cy="136"/>
                </a:xfrm>
              </p:grpSpPr>
              <p:sp>
                <p:nvSpPr>
                  <p:cNvPr id="182282" name="Line 10"/>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3" name="Line 11"/>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4" name="Line 12"/>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285" name="Group 13"/>
                <p:cNvGrpSpPr/>
                <p:nvPr/>
              </p:nvGrpSpPr>
              <p:grpSpPr bwMode="auto">
                <a:xfrm>
                  <a:off x="748" y="1570"/>
                  <a:ext cx="726" cy="136"/>
                  <a:chOff x="476" y="1570"/>
                  <a:chExt cx="363" cy="136"/>
                </a:xfrm>
              </p:grpSpPr>
              <p:sp>
                <p:nvSpPr>
                  <p:cNvPr id="182286" name="Line 14"/>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7" name="Line 15"/>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8" name="Line 16"/>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289" name="Group 17"/>
                <p:cNvGrpSpPr/>
                <p:nvPr/>
              </p:nvGrpSpPr>
              <p:grpSpPr bwMode="auto">
                <a:xfrm>
                  <a:off x="1474" y="1570"/>
                  <a:ext cx="363" cy="136"/>
                  <a:chOff x="476" y="1570"/>
                  <a:chExt cx="363" cy="136"/>
                </a:xfrm>
              </p:grpSpPr>
              <p:sp>
                <p:nvSpPr>
                  <p:cNvPr id="182290" name="Line 18"/>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1" name="Line 19"/>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2" name="Line 20"/>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293" name="Group 21"/>
                <p:cNvGrpSpPr/>
                <p:nvPr/>
              </p:nvGrpSpPr>
              <p:grpSpPr bwMode="auto">
                <a:xfrm>
                  <a:off x="1837" y="1570"/>
                  <a:ext cx="272" cy="136"/>
                  <a:chOff x="476" y="1570"/>
                  <a:chExt cx="363" cy="136"/>
                </a:xfrm>
              </p:grpSpPr>
              <p:sp>
                <p:nvSpPr>
                  <p:cNvPr id="182294" name="Line 22"/>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5" name="Line 23"/>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6" name="Line 24"/>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297" name="Group 25"/>
                <p:cNvGrpSpPr/>
                <p:nvPr/>
              </p:nvGrpSpPr>
              <p:grpSpPr bwMode="auto">
                <a:xfrm>
                  <a:off x="2109" y="1570"/>
                  <a:ext cx="91" cy="136"/>
                  <a:chOff x="476" y="1570"/>
                  <a:chExt cx="363" cy="136"/>
                </a:xfrm>
              </p:grpSpPr>
              <p:sp>
                <p:nvSpPr>
                  <p:cNvPr id="182298" name="Line 26"/>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99" name="Line 27"/>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00" name="Line 28"/>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301" name="Group 29"/>
                <p:cNvGrpSpPr/>
                <p:nvPr/>
              </p:nvGrpSpPr>
              <p:grpSpPr bwMode="auto">
                <a:xfrm>
                  <a:off x="2200" y="1570"/>
                  <a:ext cx="454" cy="136"/>
                  <a:chOff x="476" y="1570"/>
                  <a:chExt cx="363" cy="136"/>
                </a:xfrm>
              </p:grpSpPr>
              <p:sp>
                <p:nvSpPr>
                  <p:cNvPr id="182302" name="Line 30"/>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03" name="Line 31"/>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04" name="Line 32"/>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305" name="Group 33"/>
                <p:cNvGrpSpPr/>
                <p:nvPr/>
              </p:nvGrpSpPr>
              <p:grpSpPr bwMode="auto">
                <a:xfrm>
                  <a:off x="2653" y="1570"/>
                  <a:ext cx="545" cy="136"/>
                  <a:chOff x="476" y="1570"/>
                  <a:chExt cx="363" cy="136"/>
                </a:xfrm>
              </p:grpSpPr>
              <p:sp>
                <p:nvSpPr>
                  <p:cNvPr id="182306" name="Line 34"/>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07" name="Line 35"/>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08" name="Line 36"/>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309" name="Group 37"/>
                <p:cNvGrpSpPr/>
                <p:nvPr/>
              </p:nvGrpSpPr>
              <p:grpSpPr bwMode="auto">
                <a:xfrm>
                  <a:off x="3197" y="1570"/>
                  <a:ext cx="91" cy="136"/>
                  <a:chOff x="476" y="1570"/>
                  <a:chExt cx="363" cy="136"/>
                </a:xfrm>
              </p:grpSpPr>
              <p:sp>
                <p:nvSpPr>
                  <p:cNvPr id="182310" name="Line 38"/>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11" name="Line 39"/>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12" name="Line 40"/>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313" name="Group 41"/>
                <p:cNvGrpSpPr/>
                <p:nvPr/>
              </p:nvGrpSpPr>
              <p:grpSpPr bwMode="auto">
                <a:xfrm>
                  <a:off x="3288" y="1570"/>
                  <a:ext cx="1542" cy="136"/>
                  <a:chOff x="476" y="1570"/>
                  <a:chExt cx="363" cy="136"/>
                </a:xfrm>
              </p:grpSpPr>
              <p:sp>
                <p:nvSpPr>
                  <p:cNvPr id="182314" name="Line 42"/>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15" name="Line 43"/>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16" name="Line 44"/>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2317" name="Group 45"/>
                <p:cNvGrpSpPr/>
                <p:nvPr/>
              </p:nvGrpSpPr>
              <p:grpSpPr bwMode="auto">
                <a:xfrm>
                  <a:off x="4830" y="1570"/>
                  <a:ext cx="363" cy="136"/>
                  <a:chOff x="476" y="1570"/>
                  <a:chExt cx="363" cy="136"/>
                </a:xfrm>
              </p:grpSpPr>
              <p:sp>
                <p:nvSpPr>
                  <p:cNvPr id="182318" name="Line 46"/>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19" name="Line 47"/>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320" name="Line 48"/>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82321" name="Text Box 49"/>
              <p:cNvSpPr txBox="1">
                <a:spLocks noChangeArrowheads="1"/>
              </p:cNvSpPr>
              <p:nvPr/>
            </p:nvSpPr>
            <p:spPr bwMode="auto">
              <a:xfrm>
                <a:off x="371" y="1329"/>
                <a:ext cx="19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endParaRPr lang="en-US" altLang="zh-CN" sz="2000"/>
              </a:p>
            </p:txBody>
          </p:sp>
          <p:sp>
            <p:nvSpPr>
              <p:cNvPr id="182322" name="Text Box 50"/>
              <p:cNvSpPr txBox="1">
                <a:spLocks noChangeArrowheads="1"/>
              </p:cNvSpPr>
              <p:nvPr/>
            </p:nvSpPr>
            <p:spPr bwMode="auto">
              <a:xfrm>
                <a:off x="612" y="1344"/>
                <a:ext cx="2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t>14</a:t>
                </a:r>
                <a:endParaRPr lang="en-US" altLang="zh-CN" sz="2000" dirty="0"/>
              </a:p>
            </p:txBody>
          </p:sp>
          <p:sp>
            <p:nvSpPr>
              <p:cNvPr id="182323" name="Text Box 51"/>
              <p:cNvSpPr txBox="1">
                <a:spLocks noChangeArrowheads="1"/>
              </p:cNvSpPr>
              <p:nvPr/>
            </p:nvSpPr>
            <p:spPr bwMode="auto">
              <a:xfrm>
                <a:off x="1338" y="1344"/>
                <a:ext cx="2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37</a:t>
                </a:r>
                <a:endParaRPr lang="en-US" altLang="zh-CN" sz="2000"/>
              </a:p>
            </p:txBody>
          </p:sp>
          <p:sp>
            <p:nvSpPr>
              <p:cNvPr id="182324" name="Text Box 52"/>
              <p:cNvSpPr txBox="1">
                <a:spLocks noChangeArrowheads="1"/>
              </p:cNvSpPr>
              <p:nvPr/>
            </p:nvSpPr>
            <p:spPr bwMode="auto">
              <a:xfrm>
                <a:off x="1701" y="1344"/>
                <a:ext cx="2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53</a:t>
                </a:r>
                <a:endParaRPr lang="en-US" altLang="zh-CN" sz="2000"/>
              </a:p>
            </p:txBody>
          </p:sp>
          <p:sp>
            <p:nvSpPr>
              <p:cNvPr id="182325" name="Text Box 53"/>
              <p:cNvSpPr txBox="1">
                <a:spLocks noChangeArrowheads="1"/>
              </p:cNvSpPr>
              <p:nvPr/>
            </p:nvSpPr>
            <p:spPr bwMode="auto">
              <a:xfrm>
                <a:off x="1927" y="1344"/>
                <a:ext cx="2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65</a:t>
                </a:r>
                <a:endParaRPr lang="en-US" altLang="zh-CN" sz="2000"/>
              </a:p>
            </p:txBody>
          </p:sp>
          <p:sp>
            <p:nvSpPr>
              <p:cNvPr id="182326" name="Text Box 54"/>
              <p:cNvSpPr txBox="1">
                <a:spLocks noChangeArrowheads="1"/>
              </p:cNvSpPr>
              <p:nvPr/>
            </p:nvSpPr>
            <p:spPr bwMode="auto">
              <a:xfrm>
                <a:off x="2105" y="1344"/>
                <a:ext cx="2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67</a:t>
                </a:r>
                <a:endParaRPr lang="en-US" altLang="zh-CN" sz="2000"/>
              </a:p>
            </p:txBody>
          </p:sp>
          <p:sp>
            <p:nvSpPr>
              <p:cNvPr id="182327" name="Text Box 55"/>
              <p:cNvSpPr txBox="1">
                <a:spLocks noChangeArrowheads="1"/>
              </p:cNvSpPr>
              <p:nvPr/>
            </p:nvSpPr>
            <p:spPr bwMode="auto">
              <a:xfrm>
                <a:off x="2517" y="1344"/>
                <a:ext cx="27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98</a:t>
                </a:r>
                <a:endParaRPr lang="en-US" altLang="zh-CN" sz="2000"/>
              </a:p>
            </p:txBody>
          </p:sp>
          <p:sp>
            <p:nvSpPr>
              <p:cNvPr id="182328" name="Text Box 56"/>
              <p:cNvSpPr txBox="1">
                <a:spLocks noChangeArrowheads="1"/>
              </p:cNvSpPr>
              <p:nvPr/>
            </p:nvSpPr>
            <p:spPr bwMode="auto">
              <a:xfrm>
                <a:off x="2971" y="1344"/>
                <a:ext cx="35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122</a:t>
                </a:r>
                <a:endParaRPr lang="en-US" altLang="zh-CN" sz="2000"/>
              </a:p>
            </p:txBody>
          </p:sp>
          <p:sp>
            <p:nvSpPr>
              <p:cNvPr id="182329" name="Text Box 57"/>
              <p:cNvSpPr txBox="1">
                <a:spLocks noChangeArrowheads="1"/>
              </p:cNvSpPr>
              <p:nvPr/>
            </p:nvSpPr>
            <p:spPr bwMode="auto">
              <a:xfrm>
                <a:off x="3250" y="1344"/>
                <a:ext cx="35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124</a:t>
                </a:r>
                <a:endParaRPr lang="en-US" altLang="zh-CN" sz="2000"/>
              </a:p>
            </p:txBody>
          </p:sp>
          <p:sp>
            <p:nvSpPr>
              <p:cNvPr id="182330" name="Text Box 58"/>
              <p:cNvSpPr txBox="1">
                <a:spLocks noChangeArrowheads="1"/>
              </p:cNvSpPr>
              <p:nvPr/>
            </p:nvSpPr>
            <p:spPr bwMode="auto">
              <a:xfrm>
                <a:off x="4656" y="1344"/>
                <a:ext cx="35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183</a:t>
                </a:r>
                <a:endParaRPr lang="en-US" altLang="zh-CN" sz="2000"/>
              </a:p>
            </p:txBody>
          </p:sp>
          <p:sp>
            <p:nvSpPr>
              <p:cNvPr id="182331" name="Text Box 59"/>
              <p:cNvSpPr txBox="1">
                <a:spLocks noChangeArrowheads="1"/>
              </p:cNvSpPr>
              <p:nvPr/>
            </p:nvSpPr>
            <p:spPr bwMode="auto">
              <a:xfrm>
                <a:off x="5019" y="1344"/>
                <a:ext cx="35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199</a:t>
                </a:r>
                <a:endParaRPr lang="en-US" altLang="zh-CN" sz="2000"/>
              </a:p>
            </p:txBody>
          </p:sp>
        </p:grpSp>
      </p:grpSp>
      <p:sp>
        <p:nvSpPr>
          <p:cNvPr id="182332" name="Oval 60"/>
          <p:cNvSpPr>
            <a:spLocks noChangeArrowheads="1"/>
          </p:cNvSpPr>
          <p:nvPr/>
        </p:nvSpPr>
        <p:spPr bwMode="auto">
          <a:xfrm>
            <a:off x="4619043" y="2710511"/>
            <a:ext cx="144462" cy="142875"/>
          </a:xfrm>
          <a:prstGeom prst="ellipse">
            <a:avLst/>
          </a:prstGeom>
          <a:solidFill>
            <a:srgbClr val="0000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33" name="Oval 61"/>
          <p:cNvSpPr>
            <a:spLocks noChangeArrowheads="1"/>
          </p:cNvSpPr>
          <p:nvPr/>
        </p:nvSpPr>
        <p:spPr bwMode="auto">
          <a:xfrm>
            <a:off x="5916031" y="2843936"/>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34" name="Oval 62"/>
          <p:cNvSpPr>
            <a:spLocks noChangeArrowheads="1"/>
          </p:cNvSpPr>
          <p:nvPr/>
        </p:nvSpPr>
        <p:spPr bwMode="auto">
          <a:xfrm>
            <a:off x="2891843" y="4186226"/>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35" name="Oval 63"/>
          <p:cNvSpPr>
            <a:spLocks noChangeArrowheads="1"/>
          </p:cNvSpPr>
          <p:nvPr/>
        </p:nvSpPr>
        <p:spPr bwMode="auto">
          <a:xfrm>
            <a:off x="9372018" y="3215336"/>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36" name="Oval 64"/>
          <p:cNvSpPr>
            <a:spLocks noChangeArrowheads="1"/>
          </p:cNvSpPr>
          <p:nvPr/>
        </p:nvSpPr>
        <p:spPr bwMode="auto">
          <a:xfrm>
            <a:off x="6779631" y="3834046"/>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37" name="Oval 65"/>
          <p:cNvSpPr>
            <a:spLocks noChangeArrowheads="1"/>
          </p:cNvSpPr>
          <p:nvPr/>
        </p:nvSpPr>
        <p:spPr bwMode="auto">
          <a:xfrm>
            <a:off x="6995531" y="4464116"/>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38" name="Oval 66"/>
          <p:cNvSpPr>
            <a:spLocks noChangeArrowheads="1"/>
          </p:cNvSpPr>
          <p:nvPr/>
        </p:nvSpPr>
        <p:spPr bwMode="auto">
          <a:xfrm>
            <a:off x="5052431" y="4779151"/>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39" name="Oval 67"/>
          <p:cNvSpPr>
            <a:spLocks noChangeArrowheads="1"/>
          </p:cNvSpPr>
          <p:nvPr/>
        </p:nvSpPr>
        <p:spPr bwMode="auto">
          <a:xfrm>
            <a:off x="5266743" y="5004176"/>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40" name="Oval 68"/>
          <p:cNvSpPr>
            <a:spLocks noChangeArrowheads="1"/>
          </p:cNvSpPr>
          <p:nvPr/>
        </p:nvSpPr>
        <p:spPr bwMode="auto">
          <a:xfrm>
            <a:off x="4044368" y="3519011"/>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82341" name="AutoShape 69"/>
          <p:cNvCxnSpPr>
            <a:cxnSpLocks noChangeShapeType="1"/>
            <a:stCxn id="182332" idx="6"/>
            <a:endCxn id="182333" idx="2"/>
          </p:cNvCxnSpPr>
          <p:nvPr/>
        </p:nvCxnSpPr>
        <p:spPr bwMode="auto">
          <a:xfrm>
            <a:off x="4763506" y="2781949"/>
            <a:ext cx="1152525" cy="133425"/>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2" name="AutoShape 70"/>
          <p:cNvCxnSpPr>
            <a:cxnSpLocks noChangeShapeType="1"/>
            <a:stCxn id="182335" idx="3"/>
            <a:endCxn id="182340" idx="6"/>
          </p:cNvCxnSpPr>
          <p:nvPr/>
        </p:nvCxnSpPr>
        <p:spPr bwMode="auto">
          <a:xfrm flipH="1">
            <a:off x="4188830" y="3337286"/>
            <a:ext cx="5204344" cy="25316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3" name="AutoShape 71"/>
          <p:cNvCxnSpPr>
            <a:cxnSpLocks noChangeShapeType="1"/>
            <a:stCxn id="182340" idx="5"/>
            <a:endCxn id="182336" idx="2"/>
          </p:cNvCxnSpPr>
          <p:nvPr/>
        </p:nvCxnSpPr>
        <p:spPr bwMode="auto">
          <a:xfrm>
            <a:off x="4167674" y="3640961"/>
            <a:ext cx="2611956" cy="26452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4" name="AutoShape 72"/>
          <p:cNvCxnSpPr>
            <a:cxnSpLocks noChangeShapeType="1"/>
            <a:stCxn id="182336" idx="3"/>
            <a:endCxn id="182334" idx="6"/>
          </p:cNvCxnSpPr>
          <p:nvPr/>
        </p:nvCxnSpPr>
        <p:spPr bwMode="auto">
          <a:xfrm flipH="1">
            <a:off x="3036306" y="3955997"/>
            <a:ext cx="3764481" cy="301667"/>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5" name="AutoShape 73"/>
          <p:cNvCxnSpPr>
            <a:cxnSpLocks noChangeShapeType="1"/>
            <a:stCxn id="182334" idx="5"/>
            <a:endCxn id="182337" idx="2"/>
          </p:cNvCxnSpPr>
          <p:nvPr/>
        </p:nvCxnSpPr>
        <p:spPr bwMode="auto">
          <a:xfrm>
            <a:off x="3015150" y="4308177"/>
            <a:ext cx="3980381" cy="227377"/>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6" name="AutoShape 74"/>
          <p:cNvCxnSpPr>
            <a:cxnSpLocks noChangeShapeType="1"/>
            <a:stCxn id="182337" idx="3"/>
            <a:endCxn id="182338" idx="6"/>
          </p:cNvCxnSpPr>
          <p:nvPr/>
        </p:nvCxnSpPr>
        <p:spPr bwMode="auto">
          <a:xfrm flipH="1">
            <a:off x="5196894" y="4586066"/>
            <a:ext cx="1819793" cy="26452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7" name="AutoShape 75"/>
          <p:cNvCxnSpPr>
            <a:cxnSpLocks noChangeShapeType="1"/>
            <a:stCxn id="182338" idx="5"/>
            <a:endCxn id="182339" idx="1"/>
          </p:cNvCxnSpPr>
          <p:nvPr/>
        </p:nvCxnSpPr>
        <p:spPr bwMode="auto">
          <a:xfrm>
            <a:off x="5175737" y="4901101"/>
            <a:ext cx="112162" cy="123998"/>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48" name="AutoShape 76"/>
          <p:cNvCxnSpPr>
            <a:cxnSpLocks noChangeShapeType="1"/>
            <a:stCxn id="182333" idx="6"/>
            <a:endCxn id="182335" idx="2"/>
          </p:cNvCxnSpPr>
          <p:nvPr/>
        </p:nvCxnSpPr>
        <p:spPr bwMode="auto">
          <a:xfrm>
            <a:off x="6060494" y="2915373"/>
            <a:ext cx="3311525" cy="371400"/>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圆角矩形 1"/>
          <p:cNvSpPr/>
          <p:nvPr/>
        </p:nvSpPr>
        <p:spPr bwMode="auto">
          <a:xfrm>
            <a:off x="11039645" y="252000"/>
            <a:ext cx="900000" cy="432000"/>
          </a:xfrm>
          <a:prstGeom prst="roundRect">
            <a:avLst>
              <a:gd name="adj" fmla="val 7755"/>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1" dirty="0">
                <a:latin typeface="楷体" panose="02010609060101010101" pitchFamily="49" charset="-122"/>
                <a:ea typeface="楷体" panose="02010609060101010101" pitchFamily="49" charset="-122"/>
              </a:rPr>
              <a:t>排队</a:t>
            </a:r>
            <a:endParaRPr lang="zh-CN" altLang="en-US" sz="2000" b="1" dirty="0">
              <a:latin typeface="楷体" panose="02010609060101010101" pitchFamily="49" charset="-122"/>
              <a:ea typeface="楷体" panose="02010609060101010101" pitchFamily="49" charset="-122"/>
            </a:endParaRPr>
          </a:p>
        </p:txBody>
      </p:sp>
      <p:sp>
        <p:nvSpPr>
          <p:cNvPr id="4"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2277"/>
                                        </p:tgtEl>
                                        <p:attrNameLst>
                                          <p:attrName>style.visibility</p:attrName>
                                        </p:attrNameLst>
                                      </p:cBhvr>
                                      <p:to>
                                        <p:strVal val="visible"/>
                                      </p:to>
                                    </p:set>
                                    <p:animEffect transition="in" filter="wipe(left)">
                                      <p:cBhvr>
                                        <p:cTn id="7" dur="500"/>
                                        <p:tgtEl>
                                          <p:spTgt spid="1822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23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233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8233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8234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82336"/>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8233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8233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8233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1823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182341"/>
                                        </p:tgtEl>
                                        <p:attrNameLst>
                                          <p:attrName>style.visibility</p:attrName>
                                        </p:attrNameLst>
                                      </p:cBhvr>
                                      <p:to>
                                        <p:strVal val="visible"/>
                                      </p:to>
                                    </p:set>
                                    <p:animEffect transition="in" filter="strips(downRight)">
                                      <p:cBhvr>
                                        <p:cTn id="41" dur="500"/>
                                        <p:tgtEl>
                                          <p:spTgt spid="182341"/>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182348"/>
                                        </p:tgtEl>
                                        <p:attrNameLst>
                                          <p:attrName>style.visibility</p:attrName>
                                        </p:attrNameLst>
                                      </p:cBhvr>
                                      <p:to>
                                        <p:strVal val="visible"/>
                                      </p:to>
                                    </p:set>
                                    <p:animEffect transition="in" filter="strips(downRight)">
                                      <p:cBhvr>
                                        <p:cTn id="46" dur="500"/>
                                        <p:tgtEl>
                                          <p:spTgt spid="182348"/>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9" fill="hold" nodeType="clickEffect">
                                  <p:stCondLst>
                                    <p:cond delay="0"/>
                                  </p:stCondLst>
                                  <p:childTnLst>
                                    <p:set>
                                      <p:cBhvr>
                                        <p:cTn id="50" dur="1" fill="hold">
                                          <p:stCondLst>
                                            <p:cond delay="0"/>
                                          </p:stCondLst>
                                        </p:cTn>
                                        <p:tgtEl>
                                          <p:spTgt spid="182342"/>
                                        </p:tgtEl>
                                        <p:attrNameLst>
                                          <p:attrName>style.visibility</p:attrName>
                                        </p:attrNameLst>
                                      </p:cBhvr>
                                      <p:to>
                                        <p:strVal val="visible"/>
                                      </p:to>
                                    </p:set>
                                    <p:animEffect transition="in" filter="strips(upLeft)">
                                      <p:cBhvr>
                                        <p:cTn id="51" dur="500"/>
                                        <p:tgtEl>
                                          <p:spTgt spid="182342"/>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182343"/>
                                        </p:tgtEl>
                                        <p:attrNameLst>
                                          <p:attrName>style.visibility</p:attrName>
                                        </p:attrNameLst>
                                      </p:cBhvr>
                                      <p:to>
                                        <p:strVal val="visible"/>
                                      </p:to>
                                    </p:set>
                                    <p:animEffect transition="in" filter="strips(downRight)">
                                      <p:cBhvr>
                                        <p:cTn id="56" dur="500"/>
                                        <p:tgtEl>
                                          <p:spTgt spid="182343"/>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9" fill="hold" nodeType="clickEffect">
                                  <p:stCondLst>
                                    <p:cond delay="0"/>
                                  </p:stCondLst>
                                  <p:childTnLst>
                                    <p:set>
                                      <p:cBhvr>
                                        <p:cTn id="60" dur="1" fill="hold">
                                          <p:stCondLst>
                                            <p:cond delay="0"/>
                                          </p:stCondLst>
                                        </p:cTn>
                                        <p:tgtEl>
                                          <p:spTgt spid="182344"/>
                                        </p:tgtEl>
                                        <p:attrNameLst>
                                          <p:attrName>style.visibility</p:attrName>
                                        </p:attrNameLst>
                                      </p:cBhvr>
                                      <p:to>
                                        <p:strVal val="visible"/>
                                      </p:to>
                                    </p:set>
                                    <p:animEffect transition="in" filter="strips(upLeft)">
                                      <p:cBhvr>
                                        <p:cTn id="61" dur="500"/>
                                        <p:tgtEl>
                                          <p:spTgt spid="182344"/>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nodeType="clickEffect">
                                  <p:stCondLst>
                                    <p:cond delay="0"/>
                                  </p:stCondLst>
                                  <p:childTnLst>
                                    <p:set>
                                      <p:cBhvr>
                                        <p:cTn id="65" dur="1" fill="hold">
                                          <p:stCondLst>
                                            <p:cond delay="0"/>
                                          </p:stCondLst>
                                        </p:cTn>
                                        <p:tgtEl>
                                          <p:spTgt spid="182345"/>
                                        </p:tgtEl>
                                        <p:attrNameLst>
                                          <p:attrName>style.visibility</p:attrName>
                                        </p:attrNameLst>
                                      </p:cBhvr>
                                      <p:to>
                                        <p:strVal val="visible"/>
                                      </p:to>
                                    </p:set>
                                    <p:animEffect transition="in" filter="strips(downRight)">
                                      <p:cBhvr>
                                        <p:cTn id="66" dur="500"/>
                                        <p:tgtEl>
                                          <p:spTgt spid="182345"/>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9" fill="hold" nodeType="clickEffect">
                                  <p:stCondLst>
                                    <p:cond delay="0"/>
                                  </p:stCondLst>
                                  <p:childTnLst>
                                    <p:set>
                                      <p:cBhvr>
                                        <p:cTn id="70" dur="1" fill="hold">
                                          <p:stCondLst>
                                            <p:cond delay="0"/>
                                          </p:stCondLst>
                                        </p:cTn>
                                        <p:tgtEl>
                                          <p:spTgt spid="182346"/>
                                        </p:tgtEl>
                                        <p:attrNameLst>
                                          <p:attrName>style.visibility</p:attrName>
                                        </p:attrNameLst>
                                      </p:cBhvr>
                                      <p:to>
                                        <p:strVal val="visible"/>
                                      </p:to>
                                    </p:set>
                                    <p:animEffect transition="in" filter="strips(upLeft)">
                                      <p:cBhvr>
                                        <p:cTn id="71" dur="500"/>
                                        <p:tgtEl>
                                          <p:spTgt spid="182346"/>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nodeType="clickEffect">
                                  <p:stCondLst>
                                    <p:cond delay="0"/>
                                  </p:stCondLst>
                                  <p:childTnLst>
                                    <p:set>
                                      <p:cBhvr>
                                        <p:cTn id="75" dur="1" fill="hold">
                                          <p:stCondLst>
                                            <p:cond delay="0"/>
                                          </p:stCondLst>
                                        </p:cTn>
                                        <p:tgtEl>
                                          <p:spTgt spid="182347"/>
                                        </p:tgtEl>
                                        <p:attrNameLst>
                                          <p:attrName>style.visibility</p:attrName>
                                        </p:attrNameLst>
                                      </p:cBhvr>
                                      <p:to>
                                        <p:strVal val="visible"/>
                                      </p:to>
                                    </p:set>
                                    <p:animEffect transition="in" filter="strips(downRight)">
                                      <p:cBhvr>
                                        <p:cTn id="76" dur="500"/>
                                        <p:tgtEl>
                                          <p:spTgt spid="18234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82275"/>
                                        </p:tgtEl>
                                        <p:attrNameLst>
                                          <p:attrName>style.visibility</p:attrName>
                                        </p:attrNameLst>
                                      </p:cBhvr>
                                      <p:to>
                                        <p:strVal val="visible"/>
                                      </p:to>
                                    </p:set>
                                    <p:animEffect transition="in" filter="wipe(left)">
                                      <p:cBhvr>
                                        <p:cTn id="81" dur="500"/>
                                        <p:tgtEl>
                                          <p:spTgt spid="182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P spid="182332" grpId="0" animBg="1"/>
      <p:bldP spid="182333" grpId="0" animBg="1"/>
      <p:bldP spid="182334" grpId="0" animBg="1"/>
      <p:bldP spid="182335" grpId="0" animBg="1"/>
      <p:bldP spid="182336" grpId="0" animBg="1"/>
      <p:bldP spid="182337" grpId="0" animBg="1"/>
      <p:bldP spid="182338" grpId="0" animBg="1"/>
      <p:bldP spid="182339" grpId="0" animBg="1"/>
      <p:bldP spid="1823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dirty="0"/>
              <a:t>SSTF--Shortest Seek Time First</a:t>
            </a:r>
            <a:endParaRPr lang="en-US" altLang="zh-CN" dirty="0"/>
          </a:p>
        </p:txBody>
      </p:sp>
      <p:sp>
        <p:nvSpPr>
          <p:cNvPr id="184323" name="Rectangle 3"/>
          <p:cNvSpPr>
            <a:spLocks noGrp="1" noChangeArrowheads="1"/>
          </p:cNvSpPr>
          <p:nvPr>
            <p:ph idx="1"/>
          </p:nvPr>
        </p:nvSpPr>
        <p:spPr>
          <a:xfrm>
            <a:off x="406400" y="1093014"/>
            <a:ext cx="11520000" cy="985837"/>
          </a:xfrm>
        </p:spPr>
        <p:txBody>
          <a:bodyPr>
            <a:normAutofit/>
          </a:bodyPr>
          <a:lstStyle/>
          <a:p>
            <a:r>
              <a:rPr lang="en-US" altLang="zh-CN" dirty="0"/>
              <a:t>Selects the request with the least seek time from the current head position.</a:t>
            </a:r>
            <a:endParaRPr lang="en-US" altLang="zh-CN" dirty="0"/>
          </a:p>
        </p:txBody>
      </p:sp>
      <p:sp>
        <p:nvSpPr>
          <p:cNvPr id="184324" name="Text Box 4"/>
          <p:cNvSpPr txBox="1">
            <a:spLocks noChangeArrowheads="1"/>
          </p:cNvSpPr>
          <p:nvPr/>
        </p:nvSpPr>
        <p:spPr bwMode="auto">
          <a:xfrm>
            <a:off x="2471575" y="1612549"/>
            <a:ext cx="53014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queue = 98, 183, 37, 122, 14, 124, 65, 67</a:t>
            </a:r>
            <a:endParaRPr lang="en-US" altLang="zh-CN" b="1" dirty="0"/>
          </a:p>
          <a:p>
            <a:r>
              <a:rPr lang="en-US" altLang="zh-CN" b="1" dirty="0"/>
              <a:t>head starts at 53</a:t>
            </a:r>
            <a:endParaRPr lang="en-US" altLang="zh-CN" b="1" dirty="0"/>
          </a:p>
        </p:txBody>
      </p:sp>
      <p:grpSp>
        <p:nvGrpSpPr>
          <p:cNvPr id="184325" name="Group 5"/>
          <p:cNvGrpSpPr/>
          <p:nvPr/>
        </p:nvGrpSpPr>
        <p:grpSpPr bwMode="auto">
          <a:xfrm>
            <a:off x="2316000" y="2705540"/>
            <a:ext cx="7943850" cy="2845566"/>
            <a:chOff x="371" y="1420"/>
            <a:chExt cx="5004" cy="2180"/>
          </a:xfrm>
        </p:grpSpPr>
        <p:sp>
          <p:nvSpPr>
            <p:cNvPr id="184326" name="Rectangle 6"/>
            <p:cNvSpPr>
              <a:spLocks noChangeArrowheads="1"/>
            </p:cNvSpPr>
            <p:nvPr/>
          </p:nvSpPr>
          <p:spPr bwMode="auto">
            <a:xfrm>
              <a:off x="476" y="1752"/>
              <a:ext cx="4717" cy="1848"/>
            </a:xfrm>
            <a:prstGeom prst="rect">
              <a:avLst/>
            </a:prstGeom>
            <a:solidFill>
              <a:srgbClr val="DDDDDD"/>
            </a:solidFill>
            <a:ln w="9525">
              <a:solidFill>
                <a:srgbClr val="DDDDD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327" name="Group 7"/>
            <p:cNvGrpSpPr/>
            <p:nvPr/>
          </p:nvGrpSpPr>
          <p:grpSpPr bwMode="auto">
            <a:xfrm>
              <a:off x="371" y="1420"/>
              <a:ext cx="5004" cy="377"/>
              <a:chOff x="371" y="1329"/>
              <a:chExt cx="5004" cy="377"/>
            </a:xfrm>
          </p:grpSpPr>
          <p:grpSp>
            <p:nvGrpSpPr>
              <p:cNvPr id="184328" name="Group 8"/>
              <p:cNvGrpSpPr/>
              <p:nvPr/>
            </p:nvGrpSpPr>
            <p:grpSpPr bwMode="auto">
              <a:xfrm>
                <a:off x="457" y="1570"/>
                <a:ext cx="4736" cy="136"/>
                <a:chOff x="457" y="1570"/>
                <a:chExt cx="4736" cy="136"/>
              </a:xfrm>
            </p:grpSpPr>
            <p:grpSp>
              <p:nvGrpSpPr>
                <p:cNvPr id="184329" name="Group 9"/>
                <p:cNvGrpSpPr/>
                <p:nvPr/>
              </p:nvGrpSpPr>
              <p:grpSpPr bwMode="auto">
                <a:xfrm>
                  <a:off x="457" y="1570"/>
                  <a:ext cx="291" cy="136"/>
                  <a:chOff x="476" y="1570"/>
                  <a:chExt cx="363" cy="136"/>
                </a:xfrm>
              </p:grpSpPr>
              <p:sp>
                <p:nvSpPr>
                  <p:cNvPr id="184330" name="Line 10"/>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1" name="Line 11"/>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2" name="Line 12"/>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33" name="Group 13"/>
                <p:cNvGrpSpPr/>
                <p:nvPr/>
              </p:nvGrpSpPr>
              <p:grpSpPr bwMode="auto">
                <a:xfrm>
                  <a:off x="748" y="1570"/>
                  <a:ext cx="726" cy="136"/>
                  <a:chOff x="476" y="1570"/>
                  <a:chExt cx="363" cy="136"/>
                </a:xfrm>
              </p:grpSpPr>
              <p:sp>
                <p:nvSpPr>
                  <p:cNvPr id="184334" name="Line 14"/>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5" name="Line 15"/>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6" name="Line 16"/>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37" name="Group 17"/>
                <p:cNvGrpSpPr/>
                <p:nvPr/>
              </p:nvGrpSpPr>
              <p:grpSpPr bwMode="auto">
                <a:xfrm>
                  <a:off x="1474" y="1570"/>
                  <a:ext cx="363" cy="136"/>
                  <a:chOff x="476" y="1570"/>
                  <a:chExt cx="363" cy="136"/>
                </a:xfrm>
              </p:grpSpPr>
              <p:sp>
                <p:nvSpPr>
                  <p:cNvPr id="184338" name="Line 18"/>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9" name="Line 19"/>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0" name="Line 20"/>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41" name="Group 21"/>
                <p:cNvGrpSpPr/>
                <p:nvPr/>
              </p:nvGrpSpPr>
              <p:grpSpPr bwMode="auto">
                <a:xfrm>
                  <a:off x="1837" y="1570"/>
                  <a:ext cx="272" cy="136"/>
                  <a:chOff x="476" y="1570"/>
                  <a:chExt cx="363" cy="136"/>
                </a:xfrm>
              </p:grpSpPr>
              <p:sp>
                <p:nvSpPr>
                  <p:cNvPr id="184342" name="Line 22"/>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3" name="Line 23"/>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4" name="Line 24"/>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45" name="Group 25"/>
                <p:cNvGrpSpPr/>
                <p:nvPr/>
              </p:nvGrpSpPr>
              <p:grpSpPr bwMode="auto">
                <a:xfrm>
                  <a:off x="2109" y="1570"/>
                  <a:ext cx="91" cy="136"/>
                  <a:chOff x="476" y="1570"/>
                  <a:chExt cx="363" cy="136"/>
                </a:xfrm>
              </p:grpSpPr>
              <p:sp>
                <p:nvSpPr>
                  <p:cNvPr id="184346" name="Line 26"/>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7" name="Line 27"/>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8" name="Line 28"/>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49" name="Group 29"/>
                <p:cNvGrpSpPr/>
                <p:nvPr/>
              </p:nvGrpSpPr>
              <p:grpSpPr bwMode="auto">
                <a:xfrm>
                  <a:off x="2200" y="1570"/>
                  <a:ext cx="454" cy="136"/>
                  <a:chOff x="476" y="1570"/>
                  <a:chExt cx="363" cy="136"/>
                </a:xfrm>
              </p:grpSpPr>
              <p:sp>
                <p:nvSpPr>
                  <p:cNvPr id="184350" name="Line 30"/>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1" name="Line 31"/>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2" name="Line 32"/>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53" name="Group 33"/>
                <p:cNvGrpSpPr/>
                <p:nvPr/>
              </p:nvGrpSpPr>
              <p:grpSpPr bwMode="auto">
                <a:xfrm>
                  <a:off x="2653" y="1570"/>
                  <a:ext cx="545" cy="136"/>
                  <a:chOff x="476" y="1570"/>
                  <a:chExt cx="363" cy="136"/>
                </a:xfrm>
              </p:grpSpPr>
              <p:sp>
                <p:nvSpPr>
                  <p:cNvPr id="184354" name="Line 34"/>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5" name="Line 35"/>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6" name="Line 36"/>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57" name="Group 37"/>
                <p:cNvGrpSpPr/>
                <p:nvPr/>
              </p:nvGrpSpPr>
              <p:grpSpPr bwMode="auto">
                <a:xfrm>
                  <a:off x="3197" y="1570"/>
                  <a:ext cx="91" cy="136"/>
                  <a:chOff x="476" y="1570"/>
                  <a:chExt cx="363" cy="136"/>
                </a:xfrm>
              </p:grpSpPr>
              <p:sp>
                <p:nvSpPr>
                  <p:cNvPr id="184358" name="Line 38"/>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9" name="Line 39"/>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0" name="Line 40"/>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61" name="Group 41"/>
                <p:cNvGrpSpPr/>
                <p:nvPr/>
              </p:nvGrpSpPr>
              <p:grpSpPr bwMode="auto">
                <a:xfrm>
                  <a:off x="3288" y="1570"/>
                  <a:ext cx="1542" cy="136"/>
                  <a:chOff x="476" y="1570"/>
                  <a:chExt cx="363" cy="136"/>
                </a:xfrm>
              </p:grpSpPr>
              <p:sp>
                <p:nvSpPr>
                  <p:cNvPr id="184362" name="Line 42"/>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3" name="Line 43"/>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4" name="Line 44"/>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4365" name="Group 45"/>
                <p:cNvGrpSpPr/>
                <p:nvPr/>
              </p:nvGrpSpPr>
              <p:grpSpPr bwMode="auto">
                <a:xfrm>
                  <a:off x="4830" y="1570"/>
                  <a:ext cx="363" cy="136"/>
                  <a:chOff x="476" y="1570"/>
                  <a:chExt cx="363" cy="136"/>
                </a:xfrm>
              </p:grpSpPr>
              <p:sp>
                <p:nvSpPr>
                  <p:cNvPr id="184366" name="Line 46"/>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7" name="Line 47"/>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8" name="Line 48"/>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84369" name="Text Box 49"/>
              <p:cNvSpPr txBox="1">
                <a:spLocks noChangeArrowheads="1"/>
              </p:cNvSpPr>
              <p:nvPr/>
            </p:nvSpPr>
            <p:spPr bwMode="auto">
              <a:xfrm>
                <a:off x="371" y="1329"/>
                <a:ext cx="19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endParaRPr lang="en-US" altLang="zh-CN" sz="2000"/>
              </a:p>
            </p:txBody>
          </p:sp>
          <p:sp>
            <p:nvSpPr>
              <p:cNvPr id="184370" name="Text Box 50"/>
              <p:cNvSpPr txBox="1">
                <a:spLocks noChangeArrowheads="1"/>
              </p:cNvSpPr>
              <p:nvPr/>
            </p:nvSpPr>
            <p:spPr bwMode="auto">
              <a:xfrm>
                <a:off x="612" y="1344"/>
                <a:ext cx="27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t>14</a:t>
                </a:r>
                <a:endParaRPr lang="en-US" altLang="zh-CN" sz="2000" dirty="0"/>
              </a:p>
            </p:txBody>
          </p:sp>
          <p:sp>
            <p:nvSpPr>
              <p:cNvPr id="184371" name="Text Box 51"/>
              <p:cNvSpPr txBox="1">
                <a:spLocks noChangeArrowheads="1"/>
              </p:cNvSpPr>
              <p:nvPr/>
            </p:nvSpPr>
            <p:spPr bwMode="auto">
              <a:xfrm>
                <a:off x="1338" y="1344"/>
                <a:ext cx="27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37</a:t>
                </a:r>
                <a:endParaRPr lang="en-US" altLang="zh-CN" sz="2000"/>
              </a:p>
            </p:txBody>
          </p:sp>
          <p:sp>
            <p:nvSpPr>
              <p:cNvPr id="184372" name="Text Box 52"/>
              <p:cNvSpPr txBox="1">
                <a:spLocks noChangeArrowheads="1"/>
              </p:cNvSpPr>
              <p:nvPr/>
            </p:nvSpPr>
            <p:spPr bwMode="auto">
              <a:xfrm>
                <a:off x="1701" y="1344"/>
                <a:ext cx="27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53</a:t>
                </a:r>
                <a:endParaRPr lang="en-US" altLang="zh-CN" sz="2000"/>
              </a:p>
            </p:txBody>
          </p:sp>
          <p:sp>
            <p:nvSpPr>
              <p:cNvPr id="184373" name="Text Box 53"/>
              <p:cNvSpPr txBox="1">
                <a:spLocks noChangeArrowheads="1"/>
              </p:cNvSpPr>
              <p:nvPr/>
            </p:nvSpPr>
            <p:spPr bwMode="auto">
              <a:xfrm>
                <a:off x="1927" y="1344"/>
                <a:ext cx="27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65</a:t>
                </a:r>
                <a:endParaRPr lang="en-US" altLang="zh-CN" sz="2000"/>
              </a:p>
            </p:txBody>
          </p:sp>
          <p:sp>
            <p:nvSpPr>
              <p:cNvPr id="184374" name="Text Box 54"/>
              <p:cNvSpPr txBox="1">
                <a:spLocks noChangeArrowheads="1"/>
              </p:cNvSpPr>
              <p:nvPr/>
            </p:nvSpPr>
            <p:spPr bwMode="auto">
              <a:xfrm>
                <a:off x="2105" y="1344"/>
                <a:ext cx="27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67</a:t>
                </a:r>
                <a:endParaRPr lang="en-US" altLang="zh-CN" sz="2000"/>
              </a:p>
            </p:txBody>
          </p:sp>
          <p:sp>
            <p:nvSpPr>
              <p:cNvPr id="184375" name="Text Box 55"/>
              <p:cNvSpPr txBox="1">
                <a:spLocks noChangeArrowheads="1"/>
              </p:cNvSpPr>
              <p:nvPr/>
            </p:nvSpPr>
            <p:spPr bwMode="auto">
              <a:xfrm>
                <a:off x="2517" y="1344"/>
                <a:ext cx="27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98</a:t>
                </a:r>
                <a:endParaRPr lang="en-US" altLang="zh-CN" sz="2000"/>
              </a:p>
            </p:txBody>
          </p:sp>
          <p:sp>
            <p:nvSpPr>
              <p:cNvPr id="184376" name="Text Box 56"/>
              <p:cNvSpPr txBox="1">
                <a:spLocks noChangeArrowheads="1"/>
              </p:cNvSpPr>
              <p:nvPr/>
            </p:nvSpPr>
            <p:spPr bwMode="auto">
              <a:xfrm>
                <a:off x="2971" y="1344"/>
                <a:ext cx="35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122</a:t>
                </a:r>
                <a:endParaRPr lang="en-US" altLang="zh-CN" sz="2000"/>
              </a:p>
            </p:txBody>
          </p:sp>
          <p:sp>
            <p:nvSpPr>
              <p:cNvPr id="184377" name="Text Box 57"/>
              <p:cNvSpPr txBox="1">
                <a:spLocks noChangeArrowheads="1"/>
              </p:cNvSpPr>
              <p:nvPr/>
            </p:nvSpPr>
            <p:spPr bwMode="auto">
              <a:xfrm>
                <a:off x="3250" y="1344"/>
                <a:ext cx="35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124</a:t>
                </a:r>
                <a:endParaRPr lang="en-US" altLang="zh-CN" sz="2000"/>
              </a:p>
            </p:txBody>
          </p:sp>
          <p:sp>
            <p:nvSpPr>
              <p:cNvPr id="184378" name="Text Box 58"/>
              <p:cNvSpPr txBox="1">
                <a:spLocks noChangeArrowheads="1"/>
              </p:cNvSpPr>
              <p:nvPr/>
            </p:nvSpPr>
            <p:spPr bwMode="auto">
              <a:xfrm>
                <a:off x="4656" y="1344"/>
                <a:ext cx="35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183</a:t>
                </a:r>
                <a:endParaRPr lang="en-US" altLang="zh-CN" sz="2000"/>
              </a:p>
            </p:txBody>
          </p:sp>
          <p:sp>
            <p:nvSpPr>
              <p:cNvPr id="184379" name="Text Box 59"/>
              <p:cNvSpPr txBox="1">
                <a:spLocks noChangeArrowheads="1"/>
              </p:cNvSpPr>
              <p:nvPr/>
            </p:nvSpPr>
            <p:spPr bwMode="auto">
              <a:xfrm>
                <a:off x="5019" y="1344"/>
                <a:ext cx="356"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199</a:t>
                </a:r>
                <a:endParaRPr lang="en-US" altLang="zh-CN" sz="2000"/>
              </a:p>
            </p:txBody>
          </p:sp>
        </p:grpSp>
      </p:grpSp>
      <p:sp>
        <p:nvSpPr>
          <p:cNvPr id="184380" name="Oval 60"/>
          <p:cNvSpPr>
            <a:spLocks noChangeArrowheads="1"/>
          </p:cNvSpPr>
          <p:nvPr/>
        </p:nvSpPr>
        <p:spPr bwMode="auto">
          <a:xfrm>
            <a:off x="4591865" y="3267516"/>
            <a:ext cx="144462" cy="142875"/>
          </a:xfrm>
          <a:prstGeom prst="ellipse">
            <a:avLst/>
          </a:prstGeom>
          <a:solidFill>
            <a:srgbClr val="0000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1" name="Oval 61"/>
          <p:cNvSpPr>
            <a:spLocks noChangeArrowheads="1"/>
          </p:cNvSpPr>
          <p:nvPr/>
        </p:nvSpPr>
        <p:spPr bwMode="auto">
          <a:xfrm>
            <a:off x="5888853" y="4644136"/>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2" name="Oval 62"/>
          <p:cNvSpPr>
            <a:spLocks noChangeArrowheads="1"/>
          </p:cNvSpPr>
          <p:nvPr/>
        </p:nvSpPr>
        <p:spPr bwMode="auto">
          <a:xfrm>
            <a:off x="2864665" y="4149081"/>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3" name="Oval 63"/>
          <p:cNvSpPr>
            <a:spLocks noChangeArrowheads="1"/>
          </p:cNvSpPr>
          <p:nvPr/>
        </p:nvSpPr>
        <p:spPr bwMode="auto">
          <a:xfrm>
            <a:off x="9344840" y="5274206"/>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4" name="Oval 64"/>
          <p:cNvSpPr>
            <a:spLocks noChangeArrowheads="1"/>
          </p:cNvSpPr>
          <p:nvPr/>
        </p:nvSpPr>
        <p:spPr bwMode="auto">
          <a:xfrm>
            <a:off x="6752453" y="4779151"/>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5" name="Oval 65"/>
          <p:cNvSpPr>
            <a:spLocks noChangeArrowheads="1"/>
          </p:cNvSpPr>
          <p:nvPr/>
        </p:nvSpPr>
        <p:spPr bwMode="auto">
          <a:xfrm>
            <a:off x="6968353" y="4914166"/>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6" name="Oval 66"/>
          <p:cNvSpPr>
            <a:spLocks noChangeArrowheads="1"/>
          </p:cNvSpPr>
          <p:nvPr/>
        </p:nvSpPr>
        <p:spPr bwMode="auto">
          <a:xfrm>
            <a:off x="5025253" y="3481828"/>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7" name="Oval 67"/>
          <p:cNvSpPr>
            <a:spLocks noChangeArrowheads="1"/>
          </p:cNvSpPr>
          <p:nvPr/>
        </p:nvSpPr>
        <p:spPr bwMode="auto">
          <a:xfrm>
            <a:off x="5239565" y="3697728"/>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88" name="Oval 68"/>
          <p:cNvSpPr>
            <a:spLocks noChangeArrowheads="1"/>
          </p:cNvSpPr>
          <p:nvPr/>
        </p:nvSpPr>
        <p:spPr bwMode="auto">
          <a:xfrm>
            <a:off x="4017190" y="3879051"/>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84389" name="AutoShape 69"/>
          <p:cNvCxnSpPr>
            <a:cxnSpLocks noChangeShapeType="1"/>
            <a:stCxn id="184380" idx="6"/>
            <a:endCxn id="184386" idx="1"/>
          </p:cNvCxnSpPr>
          <p:nvPr/>
        </p:nvCxnSpPr>
        <p:spPr bwMode="auto">
          <a:xfrm>
            <a:off x="4736328" y="3338953"/>
            <a:ext cx="309563" cy="163513"/>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90" name="AutoShape 70"/>
          <p:cNvCxnSpPr>
            <a:cxnSpLocks noChangeShapeType="1"/>
            <a:stCxn id="184387" idx="3"/>
            <a:endCxn id="184388" idx="6"/>
          </p:cNvCxnSpPr>
          <p:nvPr/>
        </p:nvCxnSpPr>
        <p:spPr bwMode="auto">
          <a:xfrm flipH="1">
            <a:off x="4161653" y="3819678"/>
            <a:ext cx="1099069" cy="130810"/>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91" name="AutoShape 71"/>
          <p:cNvCxnSpPr>
            <a:cxnSpLocks noChangeShapeType="1"/>
            <a:stCxn id="184381" idx="6"/>
            <a:endCxn id="184384" idx="1"/>
          </p:cNvCxnSpPr>
          <p:nvPr/>
        </p:nvCxnSpPr>
        <p:spPr bwMode="auto">
          <a:xfrm>
            <a:off x="6033316" y="4715574"/>
            <a:ext cx="740293" cy="84501"/>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92" name="AutoShape 72"/>
          <p:cNvCxnSpPr>
            <a:cxnSpLocks noChangeShapeType="1"/>
            <a:stCxn id="184388" idx="3"/>
            <a:endCxn id="184382" idx="6"/>
          </p:cNvCxnSpPr>
          <p:nvPr/>
        </p:nvCxnSpPr>
        <p:spPr bwMode="auto">
          <a:xfrm flipH="1">
            <a:off x="3009128" y="4001002"/>
            <a:ext cx="1029219" cy="219517"/>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93" name="AutoShape 73"/>
          <p:cNvCxnSpPr>
            <a:cxnSpLocks noChangeShapeType="1"/>
            <a:stCxn id="184382" idx="5"/>
            <a:endCxn id="184381" idx="2"/>
          </p:cNvCxnSpPr>
          <p:nvPr/>
        </p:nvCxnSpPr>
        <p:spPr bwMode="auto">
          <a:xfrm>
            <a:off x="2987972" y="4271031"/>
            <a:ext cx="2900881" cy="44454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94" name="AutoShape 74"/>
          <p:cNvCxnSpPr>
            <a:cxnSpLocks noChangeShapeType="1"/>
            <a:stCxn id="184384" idx="5"/>
            <a:endCxn id="184385" idx="1"/>
          </p:cNvCxnSpPr>
          <p:nvPr/>
        </p:nvCxnSpPr>
        <p:spPr bwMode="auto">
          <a:xfrm>
            <a:off x="6875760" y="4901101"/>
            <a:ext cx="113749" cy="33988"/>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95" name="AutoShape 75"/>
          <p:cNvCxnSpPr>
            <a:cxnSpLocks noChangeShapeType="1"/>
            <a:stCxn id="184386" idx="5"/>
            <a:endCxn id="184387" idx="1"/>
          </p:cNvCxnSpPr>
          <p:nvPr/>
        </p:nvCxnSpPr>
        <p:spPr bwMode="auto">
          <a:xfrm>
            <a:off x="5149078" y="3604065"/>
            <a:ext cx="111125" cy="114300"/>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396" name="AutoShape 76"/>
          <p:cNvCxnSpPr>
            <a:cxnSpLocks noChangeShapeType="1"/>
            <a:stCxn id="184385" idx="6"/>
            <a:endCxn id="184383" idx="2"/>
          </p:cNvCxnSpPr>
          <p:nvPr/>
        </p:nvCxnSpPr>
        <p:spPr bwMode="auto">
          <a:xfrm>
            <a:off x="7112816" y="4985603"/>
            <a:ext cx="2232025" cy="360040"/>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397" name="Rectangle 77"/>
          <p:cNvSpPr>
            <a:spLocks noChangeArrowheads="1"/>
          </p:cNvSpPr>
          <p:nvPr/>
        </p:nvSpPr>
        <p:spPr bwMode="auto">
          <a:xfrm>
            <a:off x="360000" y="5652355"/>
            <a:ext cx="10060000"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ts val="300"/>
              </a:spcBef>
              <a:buClr>
                <a:srgbClr val="0000FF"/>
              </a:buClr>
              <a:buSzPct val="80000"/>
              <a:buFont typeface="Wingdings" panose="05000000000000000000" pitchFamily="2" charset="2"/>
              <a:buChar char="n"/>
            </a:pPr>
            <a:r>
              <a:rPr lang="en-US" altLang="zh-CN" sz="2800" b="1" dirty="0"/>
              <a:t>Head movement of 236 cylinders.        0.5*236/8=14.75 </a:t>
            </a:r>
            <a:r>
              <a:rPr lang="en-US" altLang="zh-CN" sz="2800" b="1" dirty="0" err="1"/>
              <a:t>ms</a:t>
            </a:r>
            <a:endParaRPr lang="en-US" altLang="zh-CN" sz="2800" b="1" dirty="0"/>
          </a:p>
          <a:p>
            <a:pPr marL="457200" indent="-457200">
              <a:spcBef>
                <a:spcPts val="300"/>
              </a:spcBef>
              <a:buClr>
                <a:srgbClr val="0000FF"/>
              </a:buClr>
              <a:buSzPct val="80000"/>
              <a:buFont typeface="Wingdings" panose="05000000000000000000" pitchFamily="2" charset="2"/>
              <a:buChar char="n"/>
            </a:pPr>
            <a:r>
              <a:rPr lang="en-US" altLang="zh-CN" sz="2800" b="1" dirty="0">
                <a:solidFill>
                  <a:srgbClr val="0000FF"/>
                </a:solidFill>
              </a:rPr>
              <a:t>starvation</a:t>
            </a:r>
            <a:endParaRPr lang="en-US" altLang="zh-CN" sz="2800" b="1" dirty="0">
              <a:solidFill>
                <a:srgbClr val="0000FF"/>
              </a:solidFill>
            </a:endParaRPr>
          </a:p>
        </p:txBody>
      </p:sp>
      <p:sp>
        <p:nvSpPr>
          <p:cNvPr id="79" name="圆角矩形 78"/>
          <p:cNvSpPr/>
          <p:nvPr/>
        </p:nvSpPr>
        <p:spPr bwMode="auto">
          <a:xfrm>
            <a:off x="10332000" y="104396"/>
            <a:ext cx="1620000" cy="720000"/>
          </a:xfrm>
          <a:prstGeom prst="roundRect">
            <a:avLst>
              <a:gd name="adj" fmla="val 9108"/>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1" dirty="0">
                <a:latin typeface="楷体" panose="02010609060101010101" pitchFamily="49" charset="-122"/>
                <a:ea typeface="楷体" panose="02010609060101010101" pitchFamily="49" charset="-122"/>
              </a:rPr>
              <a:t>近者优先</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效率，饥饿</a:t>
            </a:r>
            <a:endParaRPr lang="zh-CN" altLang="en-US" sz="2000" b="1" dirty="0">
              <a:latin typeface="楷体" panose="02010609060101010101" pitchFamily="49" charset="-122"/>
              <a:ea typeface="楷体" panose="02010609060101010101" pitchFamily="49" charset="-122"/>
            </a:endParaRPr>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4">
                                            <p:txEl>
                                              <p:pRg st="0" end="0"/>
                                            </p:txEl>
                                          </p:spTgt>
                                        </p:tgtEl>
                                        <p:attrNameLst>
                                          <p:attrName>style.visibility</p:attrName>
                                        </p:attrNameLst>
                                      </p:cBhvr>
                                      <p:to>
                                        <p:strVal val="visible"/>
                                      </p:to>
                                    </p:set>
                                    <p:animEffect transition="in" filter="wipe(left)">
                                      <p:cBhvr>
                                        <p:cTn id="12" dur="500"/>
                                        <p:tgtEl>
                                          <p:spTgt spid="184324">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4324">
                                            <p:txEl>
                                              <p:pRg st="1" end="1"/>
                                            </p:txEl>
                                          </p:spTgt>
                                        </p:tgtEl>
                                        <p:attrNameLst>
                                          <p:attrName>style.visibility</p:attrName>
                                        </p:attrNameLst>
                                      </p:cBhvr>
                                      <p:to>
                                        <p:strVal val="visible"/>
                                      </p:to>
                                    </p:set>
                                    <p:animEffect transition="in" filter="wipe(left)">
                                      <p:cBhvr>
                                        <p:cTn id="15" dur="500"/>
                                        <p:tgtEl>
                                          <p:spTgt spid="18432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4325"/>
                                        </p:tgtEl>
                                        <p:attrNameLst>
                                          <p:attrName>style.visibility</p:attrName>
                                        </p:attrNameLst>
                                      </p:cBhvr>
                                      <p:to>
                                        <p:strVal val="visible"/>
                                      </p:to>
                                    </p:set>
                                    <p:animEffect transition="in" filter="wipe(left)">
                                      <p:cBhvr>
                                        <p:cTn id="20" dur="500"/>
                                        <p:tgtEl>
                                          <p:spTgt spid="18432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3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8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8438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8438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84384"/>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84382"/>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84385"/>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184386"/>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18438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184389"/>
                                        </p:tgtEl>
                                        <p:attrNameLst>
                                          <p:attrName>style.visibility</p:attrName>
                                        </p:attrNameLst>
                                      </p:cBhvr>
                                      <p:to>
                                        <p:strVal val="visible"/>
                                      </p:to>
                                    </p:set>
                                    <p:animEffect transition="in" filter="strips(downRight)">
                                      <p:cBhvr>
                                        <p:cTn id="54" dur="500"/>
                                        <p:tgtEl>
                                          <p:spTgt spid="184389"/>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184395"/>
                                        </p:tgtEl>
                                        <p:attrNameLst>
                                          <p:attrName>style.visibility</p:attrName>
                                        </p:attrNameLst>
                                      </p:cBhvr>
                                      <p:to>
                                        <p:strVal val="visible"/>
                                      </p:to>
                                    </p:set>
                                    <p:animEffect transition="in" filter="strips(downRight)">
                                      <p:cBhvr>
                                        <p:cTn id="59" dur="500"/>
                                        <p:tgtEl>
                                          <p:spTgt spid="184395"/>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9" fill="hold" nodeType="clickEffect">
                                  <p:stCondLst>
                                    <p:cond delay="0"/>
                                  </p:stCondLst>
                                  <p:childTnLst>
                                    <p:set>
                                      <p:cBhvr>
                                        <p:cTn id="63" dur="1" fill="hold">
                                          <p:stCondLst>
                                            <p:cond delay="0"/>
                                          </p:stCondLst>
                                        </p:cTn>
                                        <p:tgtEl>
                                          <p:spTgt spid="184390"/>
                                        </p:tgtEl>
                                        <p:attrNameLst>
                                          <p:attrName>style.visibility</p:attrName>
                                        </p:attrNameLst>
                                      </p:cBhvr>
                                      <p:to>
                                        <p:strVal val="visible"/>
                                      </p:to>
                                    </p:set>
                                    <p:animEffect transition="in" filter="strips(upLeft)">
                                      <p:cBhvr>
                                        <p:cTn id="64" dur="500"/>
                                        <p:tgtEl>
                                          <p:spTgt spid="184390"/>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9" fill="hold" nodeType="clickEffect">
                                  <p:stCondLst>
                                    <p:cond delay="0"/>
                                  </p:stCondLst>
                                  <p:childTnLst>
                                    <p:set>
                                      <p:cBhvr>
                                        <p:cTn id="68" dur="1" fill="hold">
                                          <p:stCondLst>
                                            <p:cond delay="0"/>
                                          </p:stCondLst>
                                        </p:cTn>
                                        <p:tgtEl>
                                          <p:spTgt spid="184392"/>
                                        </p:tgtEl>
                                        <p:attrNameLst>
                                          <p:attrName>style.visibility</p:attrName>
                                        </p:attrNameLst>
                                      </p:cBhvr>
                                      <p:to>
                                        <p:strVal val="visible"/>
                                      </p:to>
                                    </p:set>
                                    <p:animEffect transition="in" filter="strips(upLeft)">
                                      <p:cBhvr>
                                        <p:cTn id="69" dur="500"/>
                                        <p:tgtEl>
                                          <p:spTgt spid="184392"/>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184393"/>
                                        </p:tgtEl>
                                        <p:attrNameLst>
                                          <p:attrName>style.visibility</p:attrName>
                                        </p:attrNameLst>
                                      </p:cBhvr>
                                      <p:to>
                                        <p:strVal val="visible"/>
                                      </p:to>
                                    </p:set>
                                    <p:animEffect transition="in" filter="strips(downRight)">
                                      <p:cBhvr>
                                        <p:cTn id="74" dur="500"/>
                                        <p:tgtEl>
                                          <p:spTgt spid="184393"/>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6" fill="hold" nodeType="clickEffect">
                                  <p:stCondLst>
                                    <p:cond delay="0"/>
                                  </p:stCondLst>
                                  <p:childTnLst>
                                    <p:set>
                                      <p:cBhvr>
                                        <p:cTn id="78" dur="1" fill="hold">
                                          <p:stCondLst>
                                            <p:cond delay="0"/>
                                          </p:stCondLst>
                                        </p:cTn>
                                        <p:tgtEl>
                                          <p:spTgt spid="184391"/>
                                        </p:tgtEl>
                                        <p:attrNameLst>
                                          <p:attrName>style.visibility</p:attrName>
                                        </p:attrNameLst>
                                      </p:cBhvr>
                                      <p:to>
                                        <p:strVal val="visible"/>
                                      </p:to>
                                    </p:set>
                                    <p:animEffect transition="in" filter="strips(downRight)">
                                      <p:cBhvr>
                                        <p:cTn id="79" dur="500"/>
                                        <p:tgtEl>
                                          <p:spTgt spid="184391"/>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6" fill="hold" nodeType="clickEffect">
                                  <p:stCondLst>
                                    <p:cond delay="0"/>
                                  </p:stCondLst>
                                  <p:childTnLst>
                                    <p:set>
                                      <p:cBhvr>
                                        <p:cTn id="83" dur="1" fill="hold">
                                          <p:stCondLst>
                                            <p:cond delay="0"/>
                                          </p:stCondLst>
                                        </p:cTn>
                                        <p:tgtEl>
                                          <p:spTgt spid="184394"/>
                                        </p:tgtEl>
                                        <p:attrNameLst>
                                          <p:attrName>style.visibility</p:attrName>
                                        </p:attrNameLst>
                                      </p:cBhvr>
                                      <p:to>
                                        <p:strVal val="visible"/>
                                      </p:to>
                                    </p:set>
                                    <p:animEffect transition="in" filter="strips(downRight)">
                                      <p:cBhvr>
                                        <p:cTn id="84" dur="500"/>
                                        <p:tgtEl>
                                          <p:spTgt spid="184394"/>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6" fill="hold" nodeType="clickEffect">
                                  <p:stCondLst>
                                    <p:cond delay="0"/>
                                  </p:stCondLst>
                                  <p:childTnLst>
                                    <p:set>
                                      <p:cBhvr>
                                        <p:cTn id="88" dur="1" fill="hold">
                                          <p:stCondLst>
                                            <p:cond delay="0"/>
                                          </p:stCondLst>
                                        </p:cTn>
                                        <p:tgtEl>
                                          <p:spTgt spid="184396"/>
                                        </p:tgtEl>
                                        <p:attrNameLst>
                                          <p:attrName>style.visibility</p:attrName>
                                        </p:attrNameLst>
                                      </p:cBhvr>
                                      <p:to>
                                        <p:strVal val="visible"/>
                                      </p:to>
                                    </p:set>
                                    <p:animEffect transition="in" filter="strips(downRight)">
                                      <p:cBhvr>
                                        <p:cTn id="89" dur="500"/>
                                        <p:tgtEl>
                                          <p:spTgt spid="18439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84397">
                                            <p:txEl>
                                              <p:pRg st="0" end="0"/>
                                            </p:txEl>
                                          </p:spTgt>
                                        </p:tgtEl>
                                        <p:attrNameLst>
                                          <p:attrName>style.visibility</p:attrName>
                                        </p:attrNameLst>
                                      </p:cBhvr>
                                      <p:to>
                                        <p:strVal val="visible"/>
                                      </p:to>
                                    </p:set>
                                    <p:animEffect transition="in" filter="wipe(left)">
                                      <p:cBhvr>
                                        <p:cTn id="94" dur="500"/>
                                        <p:tgtEl>
                                          <p:spTgt spid="184397">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84397">
                                            <p:txEl>
                                              <p:pRg st="1" end="1"/>
                                            </p:txEl>
                                          </p:spTgt>
                                        </p:tgtEl>
                                        <p:attrNameLst>
                                          <p:attrName>style.visibility</p:attrName>
                                        </p:attrNameLst>
                                      </p:cBhvr>
                                      <p:to>
                                        <p:strVal val="visible"/>
                                      </p:to>
                                    </p:set>
                                    <p:animEffect transition="in" filter="wipe(left)">
                                      <p:cBhvr>
                                        <p:cTn id="99" dur="500"/>
                                        <p:tgtEl>
                                          <p:spTgt spid="1843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P spid="184324" grpId="0" build="allAtOnce"/>
      <p:bldP spid="184380" grpId="0" animBg="1"/>
      <p:bldP spid="184381" grpId="0" animBg="1"/>
      <p:bldP spid="184382" grpId="0" animBg="1"/>
      <p:bldP spid="184383" grpId="0" animBg="1"/>
      <p:bldP spid="184384" grpId="0" animBg="1"/>
      <p:bldP spid="184385" grpId="0" animBg="1"/>
      <p:bldP spid="184386" grpId="0" animBg="1"/>
      <p:bldP spid="184387" grpId="0" animBg="1"/>
      <p:bldP spid="184388" grpId="0" animBg="1"/>
      <p:bldP spid="18439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zh-CN" dirty="0"/>
              <a:t>SCAN Scheduling </a:t>
            </a:r>
            <a:endParaRPr lang="en-US" altLang="zh-CN" dirty="0"/>
          </a:p>
        </p:txBody>
      </p:sp>
      <p:sp>
        <p:nvSpPr>
          <p:cNvPr id="186371" name="Rectangle 3"/>
          <p:cNvSpPr>
            <a:spLocks noGrp="1" noChangeArrowheads="1"/>
          </p:cNvSpPr>
          <p:nvPr>
            <p:ph idx="1"/>
          </p:nvPr>
        </p:nvSpPr>
        <p:spPr/>
        <p:txBody>
          <a:bodyPr/>
          <a:lstStyle/>
          <a:p>
            <a:r>
              <a:rPr lang="en-US" altLang="zh-CN" dirty="0"/>
              <a:t>The disk arm starts at one end of the disk, and moves toward the other end, servicing requests until it gets to the other end of the disk, where the head movement is reversed and servicing continues.</a:t>
            </a:r>
            <a:endParaRPr lang="en-US" altLang="zh-CN" dirty="0"/>
          </a:p>
          <a:p>
            <a:r>
              <a:rPr lang="en-US" altLang="zh-CN" dirty="0"/>
              <a:t>Sometimes called the </a:t>
            </a:r>
            <a:r>
              <a:rPr lang="en-US" altLang="zh-CN" i="1" dirty="0">
                <a:solidFill>
                  <a:srgbClr val="0000FF"/>
                </a:solidFill>
              </a:rPr>
              <a:t>elevator algorithm</a:t>
            </a:r>
            <a:r>
              <a:rPr lang="en-US" altLang="zh-CN" dirty="0"/>
              <a:t>.</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wipe(left)">
                                      <p:cBhvr>
                                        <p:cTn id="7" dur="5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wipe(left)">
                                      <p:cBhvr>
                                        <p:cTn id="12" dur="500"/>
                                        <p:tgtEl>
                                          <p:spTgt spid="1863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dirty="0"/>
              <a:t>SCAN </a:t>
            </a:r>
            <a:endParaRPr lang="en-US" altLang="zh-CN" dirty="0"/>
          </a:p>
        </p:txBody>
      </p:sp>
      <p:sp>
        <p:nvSpPr>
          <p:cNvPr id="188419" name="Text Box 3"/>
          <p:cNvSpPr txBox="1">
            <a:spLocks noChangeArrowheads="1"/>
          </p:cNvSpPr>
          <p:nvPr/>
        </p:nvSpPr>
        <p:spPr bwMode="auto">
          <a:xfrm>
            <a:off x="2482268" y="1095431"/>
            <a:ext cx="53014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queue = 98, 183, 37, 122, 14, 124, 65, 67</a:t>
            </a:r>
            <a:endParaRPr lang="en-US" altLang="zh-CN" b="1" dirty="0"/>
          </a:p>
          <a:p>
            <a:r>
              <a:rPr lang="en-US" altLang="zh-CN" b="1" dirty="0"/>
              <a:t>head starts at 53, moving toward 199.</a:t>
            </a:r>
            <a:endParaRPr lang="en-US" altLang="zh-CN" b="1" dirty="0"/>
          </a:p>
        </p:txBody>
      </p:sp>
      <p:grpSp>
        <p:nvGrpSpPr>
          <p:cNvPr id="188420" name="Group 4"/>
          <p:cNvGrpSpPr/>
          <p:nvPr/>
        </p:nvGrpSpPr>
        <p:grpSpPr bwMode="auto">
          <a:xfrm>
            <a:off x="2315580" y="2016001"/>
            <a:ext cx="7943850" cy="3406779"/>
            <a:chOff x="371" y="1420"/>
            <a:chExt cx="5004" cy="2146"/>
          </a:xfrm>
        </p:grpSpPr>
        <p:sp>
          <p:nvSpPr>
            <p:cNvPr id="188421" name="Rectangle 5"/>
            <p:cNvSpPr>
              <a:spLocks noChangeArrowheads="1"/>
            </p:cNvSpPr>
            <p:nvPr/>
          </p:nvSpPr>
          <p:spPr bwMode="auto">
            <a:xfrm>
              <a:off x="476" y="1752"/>
              <a:ext cx="4717" cy="1814"/>
            </a:xfrm>
            <a:prstGeom prst="rect">
              <a:avLst/>
            </a:prstGeom>
            <a:solidFill>
              <a:srgbClr val="DDDDDD"/>
            </a:solidFill>
            <a:ln w="9525">
              <a:solidFill>
                <a:srgbClr val="DDDDD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8422" name="Group 6"/>
            <p:cNvGrpSpPr/>
            <p:nvPr/>
          </p:nvGrpSpPr>
          <p:grpSpPr bwMode="auto">
            <a:xfrm>
              <a:off x="371" y="1420"/>
              <a:ext cx="5004" cy="377"/>
              <a:chOff x="371" y="1329"/>
              <a:chExt cx="5004" cy="377"/>
            </a:xfrm>
          </p:grpSpPr>
          <p:grpSp>
            <p:nvGrpSpPr>
              <p:cNvPr id="188423" name="Group 7"/>
              <p:cNvGrpSpPr/>
              <p:nvPr/>
            </p:nvGrpSpPr>
            <p:grpSpPr bwMode="auto">
              <a:xfrm>
                <a:off x="457" y="1570"/>
                <a:ext cx="4736" cy="136"/>
                <a:chOff x="457" y="1570"/>
                <a:chExt cx="4736" cy="136"/>
              </a:xfrm>
            </p:grpSpPr>
            <p:grpSp>
              <p:nvGrpSpPr>
                <p:cNvPr id="188424" name="Group 8"/>
                <p:cNvGrpSpPr/>
                <p:nvPr/>
              </p:nvGrpSpPr>
              <p:grpSpPr bwMode="auto">
                <a:xfrm>
                  <a:off x="457" y="1570"/>
                  <a:ext cx="291" cy="136"/>
                  <a:chOff x="476" y="1570"/>
                  <a:chExt cx="363" cy="136"/>
                </a:xfrm>
              </p:grpSpPr>
              <p:sp>
                <p:nvSpPr>
                  <p:cNvPr id="188425" name="Line 9"/>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6" name="Line 10"/>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7" name="Line 11"/>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28" name="Group 12"/>
                <p:cNvGrpSpPr/>
                <p:nvPr/>
              </p:nvGrpSpPr>
              <p:grpSpPr bwMode="auto">
                <a:xfrm>
                  <a:off x="748" y="1570"/>
                  <a:ext cx="726" cy="136"/>
                  <a:chOff x="476" y="1570"/>
                  <a:chExt cx="363" cy="136"/>
                </a:xfrm>
              </p:grpSpPr>
              <p:sp>
                <p:nvSpPr>
                  <p:cNvPr id="188429" name="Line 13"/>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30" name="Line 14"/>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31" name="Line 15"/>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32" name="Group 16"/>
                <p:cNvGrpSpPr/>
                <p:nvPr/>
              </p:nvGrpSpPr>
              <p:grpSpPr bwMode="auto">
                <a:xfrm>
                  <a:off x="1474" y="1570"/>
                  <a:ext cx="363" cy="136"/>
                  <a:chOff x="476" y="1570"/>
                  <a:chExt cx="363" cy="136"/>
                </a:xfrm>
              </p:grpSpPr>
              <p:sp>
                <p:nvSpPr>
                  <p:cNvPr id="188433" name="Line 17"/>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34" name="Line 18"/>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35" name="Line 19"/>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36" name="Group 20"/>
                <p:cNvGrpSpPr/>
                <p:nvPr/>
              </p:nvGrpSpPr>
              <p:grpSpPr bwMode="auto">
                <a:xfrm>
                  <a:off x="1837" y="1570"/>
                  <a:ext cx="272" cy="136"/>
                  <a:chOff x="476" y="1570"/>
                  <a:chExt cx="363" cy="136"/>
                </a:xfrm>
              </p:grpSpPr>
              <p:sp>
                <p:nvSpPr>
                  <p:cNvPr id="188437" name="Line 21"/>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38" name="Line 22"/>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39" name="Line 23"/>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40" name="Group 24"/>
                <p:cNvGrpSpPr/>
                <p:nvPr/>
              </p:nvGrpSpPr>
              <p:grpSpPr bwMode="auto">
                <a:xfrm>
                  <a:off x="2109" y="1570"/>
                  <a:ext cx="91" cy="136"/>
                  <a:chOff x="476" y="1570"/>
                  <a:chExt cx="363" cy="136"/>
                </a:xfrm>
              </p:grpSpPr>
              <p:sp>
                <p:nvSpPr>
                  <p:cNvPr id="188441" name="Line 25"/>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2" name="Line 26"/>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3" name="Line 27"/>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44" name="Group 28"/>
                <p:cNvGrpSpPr/>
                <p:nvPr/>
              </p:nvGrpSpPr>
              <p:grpSpPr bwMode="auto">
                <a:xfrm>
                  <a:off x="2200" y="1570"/>
                  <a:ext cx="454" cy="136"/>
                  <a:chOff x="476" y="1570"/>
                  <a:chExt cx="363" cy="136"/>
                </a:xfrm>
              </p:grpSpPr>
              <p:sp>
                <p:nvSpPr>
                  <p:cNvPr id="188445" name="Line 29"/>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6" name="Line 30"/>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47" name="Line 31"/>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48" name="Group 32"/>
                <p:cNvGrpSpPr/>
                <p:nvPr/>
              </p:nvGrpSpPr>
              <p:grpSpPr bwMode="auto">
                <a:xfrm>
                  <a:off x="2653" y="1570"/>
                  <a:ext cx="545" cy="136"/>
                  <a:chOff x="476" y="1570"/>
                  <a:chExt cx="363" cy="136"/>
                </a:xfrm>
              </p:grpSpPr>
              <p:sp>
                <p:nvSpPr>
                  <p:cNvPr id="188449" name="Line 33"/>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0" name="Line 34"/>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1" name="Line 35"/>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52" name="Group 36"/>
                <p:cNvGrpSpPr/>
                <p:nvPr/>
              </p:nvGrpSpPr>
              <p:grpSpPr bwMode="auto">
                <a:xfrm>
                  <a:off x="3197" y="1570"/>
                  <a:ext cx="91" cy="136"/>
                  <a:chOff x="476" y="1570"/>
                  <a:chExt cx="363" cy="136"/>
                </a:xfrm>
              </p:grpSpPr>
              <p:sp>
                <p:nvSpPr>
                  <p:cNvPr id="188453" name="Line 37"/>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4" name="Line 38"/>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5" name="Line 39"/>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56" name="Group 40"/>
                <p:cNvGrpSpPr/>
                <p:nvPr/>
              </p:nvGrpSpPr>
              <p:grpSpPr bwMode="auto">
                <a:xfrm>
                  <a:off x="3288" y="1570"/>
                  <a:ext cx="1542" cy="136"/>
                  <a:chOff x="476" y="1570"/>
                  <a:chExt cx="363" cy="136"/>
                </a:xfrm>
              </p:grpSpPr>
              <p:sp>
                <p:nvSpPr>
                  <p:cNvPr id="188457" name="Line 41"/>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8" name="Line 42"/>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9" name="Line 43"/>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460" name="Group 44"/>
                <p:cNvGrpSpPr/>
                <p:nvPr/>
              </p:nvGrpSpPr>
              <p:grpSpPr bwMode="auto">
                <a:xfrm>
                  <a:off x="4830" y="1570"/>
                  <a:ext cx="363" cy="136"/>
                  <a:chOff x="476" y="1570"/>
                  <a:chExt cx="363" cy="136"/>
                </a:xfrm>
              </p:grpSpPr>
              <p:sp>
                <p:nvSpPr>
                  <p:cNvPr id="188461" name="Line 45"/>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2" name="Line 46"/>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3" name="Line 47"/>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88464" name="Text Box 48"/>
              <p:cNvSpPr txBox="1">
                <a:spLocks noChangeArrowheads="1"/>
              </p:cNvSpPr>
              <p:nvPr/>
            </p:nvSpPr>
            <p:spPr bwMode="auto">
              <a:xfrm>
                <a:off x="371" y="13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endParaRPr lang="en-US" altLang="zh-CN" sz="2000"/>
              </a:p>
            </p:txBody>
          </p:sp>
          <p:sp>
            <p:nvSpPr>
              <p:cNvPr id="188465" name="Text Box 49"/>
              <p:cNvSpPr txBox="1">
                <a:spLocks noChangeArrowheads="1"/>
              </p:cNvSpPr>
              <p:nvPr/>
            </p:nvSpPr>
            <p:spPr bwMode="auto">
              <a:xfrm>
                <a:off x="612"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14</a:t>
                </a:r>
                <a:endParaRPr lang="en-US" altLang="zh-CN" sz="2000"/>
              </a:p>
            </p:txBody>
          </p:sp>
          <p:sp>
            <p:nvSpPr>
              <p:cNvPr id="188466" name="Text Box 50"/>
              <p:cNvSpPr txBox="1">
                <a:spLocks noChangeArrowheads="1"/>
              </p:cNvSpPr>
              <p:nvPr/>
            </p:nvSpPr>
            <p:spPr bwMode="auto">
              <a:xfrm>
                <a:off x="1338"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37</a:t>
                </a:r>
                <a:endParaRPr lang="en-US" altLang="zh-CN" sz="2000"/>
              </a:p>
            </p:txBody>
          </p:sp>
          <p:sp>
            <p:nvSpPr>
              <p:cNvPr id="188467" name="Text Box 51"/>
              <p:cNvSpPr txBox="1">
                <a:spLocks noChangeArrowheads="1"/>
              </p:cNvSpPr>
              <p:nvPr/>
            </p:nvSpPr>
            <p:spPr bwMode="auto">
              <a:xfrm>
                <a:off x="1701"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53</a:t>
                </a:r>
                <a:endParaRPr lang="en-US" altLang="zh-CN" sz="2000"/>
              </a:p>
            </p:txBody>
          </p:sp>
          <p:sp>
            <p:nvSpPr>
              <p:cNvPr id="188468" name="Text Box 52"/>
              <p:cNvSpPr txBox="1">
                <a:spLocks noChangeArrowheads="1"/>
              </p:cNvSpPr>
              <p:nvPr/>
            </p:nvSpPr>
            <p:spPr bwMode="auto">
              <a:xfrm>
                <a:off x="1927"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65</a:t>
                </a:r>
                <a:endParaRPr lang="en-US" altLang="zh-CN" sz="2000"/>
              </a:p>
            </p:txBody>
          </p:sp>
          <p:sp>
            <p:nvSpPr>
              <p:cNvPr id="188469" name="Text Box 53"/>
              <p:cNvSpPr txBox="1">
                <a:spLocks noChangeArrowheads="1"/>
              </p:cNvSpPr>
              <p:nvPr/>
            </p:nvSpPr>
            <p:spPr bwMode="auto">
              <a:xfrm>
                <a:off x="2105"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67</a:t>
                </a:r>
                <a:endParaRPr lang="en-US" altLang="zh-CN" sz="2000"/>
              </a:p>
            </p:txBody>
          </p:sp>
          <p:sp>
            <p:nvSpPr>
              <p:cNvPr id="188470" name="Text Box 54"/>
              <p:cNvSpPr txBox="1">
                <a:spLocks noChangeArrowheads="1"/>
              </p:cNvSpPr>
              <p:nvPr/>
            </p:nvSpPr>
            <p:spPr bwMode="auto">
              <a:xfrm>
                <a:off x="2517"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98</a:t>
                </a:r>
                <a:endParaRPr lang="en-US" altLang="zh-CN" sz="2000"/>
              </a:p>
            </p:txBody>
          </p:sp>
          <p:sp>
            <p:nvSpPr>
              <p:cNvPr id="188471" name="Text Box 55"/>
              <p:cNvSpPr txBox="1">
                <a:spLocks noChangeArrowheads="1"/>
              </p:cNvSpPr>
              <p:nvPr/>
            </p:nvSpPr>
            <p:spPr bwMode="auto">
              <a:xfrm>
                <a:off x="2971" y="1344"/>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122</a:t>
                </a:r>
                <a:endParaRPr lang="en-US" altLang="zh-CN" sz="2000"/>
              </a:p>
            </p:txBody>
          </p:sp>
          <p:sp>
            <p:nvSpPr>
              <p:cNvPr id="188472" name="Text Box 56"/>
              <p:cNvSpPr txBox="1">
                <a:spLocks noChangeArrowheads="1"/>
              </p:cNvSpPr>
              <p:nvPr/>
            </p:nvSpPr>
            <p:spPr bwMode="auto">
              <a:xfrm>
                <a:off x="3250" y="1344"/>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124</a:t>
                </a:r>
                <a:endParaRPr lang="en-US" altLang="zh-CN" sz="2000"/>
              </a:p>
            </p:txBody>
          </p:sp>
          <p:sp>
            <p:nvSpPr>
              <p:cNvPr id="188473" name="Text Box 57"/>
              <p:cNvSpPr txBox="1">
                <a:spLocks noChangeArrowheads="1"/>
              </p:cNvSpPr>
              <p:nvPr/>
            </p:nvSpPr>
            <p:spPr bwMode="auto">
              <a:xfrm>
                <a:off x="4656" y="1344"/>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183</a:t>
                </a:r>
                <a:endParaRPr lang="en-US" altLang="zh-CN" sz="2000"/>
              </a:p>
            </p:txBody>
          </p:sp>
          <p:sp>
            <p:nvSpPr>
              <p:cNvPr id="188474" name="Text Box 58"/>
              <p:cNvSpPr txBox="1">
                <a:spLocks noChangeArrowheads="1"/>
              </p:cNvSpPr>
              <p:nvPr/>
            </p:nvSpPr>
            <p:spPr bwMode="auto">
              <a:xfrm>
                <a:off x="5019" y="1344"/>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199</a:t>
                </a:r>
                <a:endParaRPr lang="en-US" altLang="zh-CN" sz="2000"/>
              </a:p>
            </p:txBody>
          </p:sp>
        </p:grpSp>
      </p:grpSp>
      <p:sp>
        <p:nvSpPr>
          <p:cNvPr id="188475" name="Oval 59"/>
          <p:cNvSpPr>
            <a:spLocks noChangeArrowheads="1"/>
          </p:cNvSpPr>
          <p:nvPr/>
        </p:nvSpPr>
        <p:spPr bwMode="auto">
          <a:xfrm>
            <a:off x="4569830" y="2781904"/>
            <a:ext cx="144462" cy="142875"/>
          </a:xfrm>
          <a:prstGeom prst="ellipse">
            <a:avLst/>
          </a:prstGeom>
          <a:solidFill>
            <a:srgbClr val="0000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76" name="Oval 60"/>
          <p:cNvSpPr>
            <a:spLocks noChangeArrowheads="1"/>
          </p:cNvSpPr>
          <p:nvPr/>
        </p:nvSpPr>
        <p:spPr bwMode="auto">
          <a:xfrm>
            <a:off x="5866818" y="3331454"/>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77" name="Oval 61"/>
          <p:cNvSpPr>
            <a:spLocks noChangeArrowheads="1"/>
          </p:cNvSpPr>
          <p:nvPr/>
        </p:nvSpPr>
        <p:spPr bwMode="auto">
          <a:xfrm>
            <a:off x="2842630" y="5004499"/>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78" name="Oval 62"/>
          <p:cNvSpPr>
            <a:spLocks noChangeArrowheads="1"/>
          </p:cNvSpPr>
          <p:nvPr/>
        </p:nvSpPr>
        <p:spPr bwMode="auto">
          <a:xfrm>
            <a:off x="9322805" y="4231231"/>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79" name="Oval 63"/>
          <p:cNvSpPr>
            <a:spLocks noChangeArrowheads="1"/>
          </p:cNvSpPr>
          <p:nvPr/>
        </p:nvSpPr>
        <p:spPr bwMode="auto">
          <a:xfrm>
            <a:off x="6730418" y="3654349"/>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80" name="Oval 64"/>
          <p:cNvSpPr>
            <a:spLocks noChangeArrowheads="1"/>
          </p:cNvSpPr>
          <p:nvPr/>
        </p:nvSpPr>
        <p:spPr bwMode="auto">
          <a:xfrm>
            <a:off x="6986653" y="3752219"/>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81" name="Oval 65"/>
          <p:cNvSpPr>
            <a:spLocks noChangeArrowheads="1"/>
          </p:cNvSpPr>
          <p:nvPr/>
        </p:nvSpPr>
        <p:spPr bwMode="auto">
          <a:xfrm>
            <a:off x="5003218" y="2934269"/>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82" name="Oval 66"/>
          <p:cNvSpPr>
            <a:spLocks noChangeArrowheads="1"/>
          </p:cNvSpPr>
          <p:nvPr/>
        </p:nvSpPr>
        <p:spPr bwMode="auto">
          <a:xfrm>
            <a:off x="5217530" y="3069284"/>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83" name="Oval 67"/>
          <p:cNvSpPr>
            <a:spLocks noChangeArrowheads="1"/>
          </p:cNvSpPr>
          <p:nvPr/>
        </p:nvSpPr>
        <p:spPr bwMode="auto">
          <a:xfrm>
            <a:off x="3995155" y="4914489"/>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88484" name="AutoShape 68"/>
          <p:cNvCxnSpPr>
            <a:cxnSpLocks noChangeShapeType="1"/>
            <a:endCxn id="188483" idx="6"/>
          </p:cNvCxnSpPr>
          <p:nvPr/>
        </p:nvCxnSpPr>
        <p:spPr bwMode="auto">
          <a:xfrm flipH="1">
            <a:off x="4139618" y="4527694"/>
            <a:ext cx="5830889" cy="458233"/>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485" name="AutoShape 69"/>
          <p:cNvCxnSpPr>
            <a:cxnSpLocks noChangeShapeType="1"/>
            <a:stCxn id="188476" idx="5"/>
            <a:endCxn id="188479" idx="1"/>
          </p:cNvCxnSpPr>
          <p:nvPr/>
        </p:nvCxnSpPr>
        <p:spPr bwMode="auto">
          <a:xfrm>
            <a:off x="5990125" y="3453404"/>
            <a:ext cx="761449" cy="221868"/>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486" name="AutoShape 70"/>
          <p:cNvCxnSpPr>
            <a:cxnSpLocks noChangeShapeType="1"/>
            <a:stCxn id="188483" idx="2"/>
            <a:endCxn id="188477" idx="6"/>
          </p:cNvCxnSpPr>
          <p:nvPr/>
        </p:nvCxnSpPr>
        <p:spPr bwMode="auto">
          <a:xfrm flipH="1">
            <a:off x="2987093" y="4985926"/>
            <a:ext cx="1008063" cy="90010"/>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487" name="AutoShape 71"/>
          <p:cNvCxnSpPr>
            <a:cxnSpLocks noChangeShapeType="1"/>
            <a:stCxn id="188482" idx="5"/>
            <a:endCxn id="188476" idx="2"/>
          </p:cNvCxnSpPr>
          <p:nvPr/>
        </p:nvCxnSpPr>
        <p:spPr bwMode="auto">
          <a:xfrm>
            <a:off x="5340837" y="3191235"/>
            <a:ext cx="525981" cy="211657"/>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488" name="AutoShape 72"/>
          <p:cNvCxnSpPr>
            <a:cxnSpLocks noChangeShapeType="1"/>
            <a:stCxn id="188479" idx="5"/>
            <a:endCxn id="188480" idx="2"/>
          </p:cNvCxnSpPr>
          <p:nvPr/>
        </p:nvCxnSpPr>
        <p:spPr bwMode="auto">
          <a:xfrm>
            <a:off x="6853724" y="3776300"/>
            <a:ext cx="132928" cy="47357"/>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489" name="AutoShape 73"/>
          <p:cNvCxnSpPr>
            <a:cxnSpLocks noChangeShapeType="1"/>
            <a:stCxn id="188481" idx="5"/>
            <a:endCxn id="188482" idx="1"/>
          </p:cNvCxnSpPr>
          <p:nvPr/>
        </p:nvCxnSpPr>
        <p:spPr bwMode="auto">
          <a:xfrm>
            <a:off x="5126524" y="3056219"/>
            <a:ext cx="112162" cy="33988"/>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8490" name="AutoShape 74"/>
          <p:cNvCxnSpPr>
            <a:cxnSpLocks noChangeShapeType="1"/>
            <a:stCxn id="188480" idx="6"/>
            <a:endCxn id="188478" idx="2"/>
          </p:cNvCxnSpPr>
          <p:nvPr/>
        </p:nvCxnSpPr>
        <p:spPr bwMode="auto">
          <a:xfrm>
            <a:off x="7131115" y="3823656"/>
            <a:ext cx="2191690" cy="47901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8491" name="Text Box 75"/>
          <p:cNvSpPr txBox="1">
            <a:spLocks noChangeArrowheads="1"/>
          </p:cNvSpPr>
          <p:nvPr/>
        </p:nvSpPr>
        <p:spPr bwMode="auto">
          <a:xfrm>
            <a:off x="360000" y="5940000"/>
            <a:ext cx="1140523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514350" indent="-514350">
              <a:spcBef>
                <a:spcPct val="50000"/>
              </a:spcBef>
              <a:buClr>
                <a:srgbClr val="0000FF"/>
              </a:buClr>
              <a:buSzPct val="80000"/>
              <a:buFont typeface="Wingdings" panose="05000000000000000000" pitchFamily="2" charset="2"/>
              <a:buChar char="n"/>
            </a:pPr>
            <a:r>
              <a:rPr lang="en-US" altLang="zh-CN" sz="2800" b="1" dirty="0"/>
              <a:t>total head movement of 331 cylinders.        0.5*331/8=20.6875 </a:t>
            </a:r>
            <a:r>
              <a:rPr lang="en-US" altLang="zh-CN" sz="2800" b="1" dirty="0" err="1"/>
              <a:t>ms</a:t>
            </a:r>
            <a:endParaRPr lang="en-US" altLang="zh-CN" sz="2800" b="1" dirty="0"/>
          </a:p>
        </p:txBody>
      </p:sp>
      <p:cxnSp>
        <p:nvCxnSpPr>
          <p:cNvPr id="188493" name="AutoShape 77"/>
          <p:cNvCxnSpPr>
            <a:cxnSpLocks noChangeShapeType="1"/>
            <a:stCxn id="188475" idx="6"/>
            <a:endCxn id="188481" idx="2"/>
          </p:cNvCxnSpPr>
          <p:nvPr/>
        </p:nvCxnSpPr>
        <p:spPr bwMode="auto">
          <a:xfrm>
            <a:off x="4714293" y="2853342"/>
            <a:ext cx="288925" cy="152365"/>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AutoShape 74"/>
          <p:cNvCxnSpPr>
            <a:cxnSpLocks noChangeShapeType="1"/>
            <a:stCxn id="188478" idx="5"/>
          </p:cNvCxnSpPr>
          <p:nvPr/>
        </p:nvCxnSpPr>
        <p:spPr bwMode="auto">
          <a:xfrm>
            <a:off x="9446111" y="4353181"/>
            <a:ext cx="542916" cy="17451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圆角矩形 78"/>
          <p:cNvSpPr/>
          <p:nvPr/>
        </p:nvSpPr>
        <p:spPr bwMode="auto">
          <a:xfrm>
            <a:off x="10511840" y="85343"/>
            <a:ext cx="1440160" cy="720000"/>
          </a:xfrm>
          <a:prstGeom prst="roundRect">
            <a:avLst>
              <a:gd name="adj" fmla="val 9108"/>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1" dirty="0">
                <a:latin typeface="楷体" panose="02010609060101010101" pitchFamily="49" charset="-122"/>
                <a:ea typeface="楷体" panose="02010609060101010101" pitchFamily="49" charset="-122"/>
              </a:rPr>
              <a:t>公平</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效率</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无饥饿</a:t>
            </a:r>
            <a:endParaRPr lang="zh-CN" altLang="en-US" sz="2000" b="1" dirty="0">
              <a:latin typeface="楷体" panose="02010609060101010101" pitchFamily="49" charset="-122"/>
              <a:ea typeface="楷体" panose="02010609060101010101" pitchFamily="49" charset="-122"/>
            </a:endParaRPr>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left)">
                                      <p:cBhvr>
                                        <p:cTn id="7" dur="500"/>
                                        <p:tgtEl>
                                          <p:spTgt spid="188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8419">
                                            <p:txEl>
                                              <p:pRg st="1" end="1"/>
                                            </p:txEl>
                                          </p:spTgt>
                                        </p:tgtEl>
                                        <p:attrNameLst>
                                          <p:attrName>style.visibility</p:attrName>
                                        </p:attrNameLst>
                                      </p:cBhvr>
                                      <p:to>
                                        <p:strVal val="visible"/>
                                      </p:to>
                                    </p:set>
                                    <p:animEffect transition="in" filter="wipe(left)">
                                      <p:cBhvr>
                                        <p:cTn id="10" dur="500"/>
                                        <p:tgtEl>
                                          <p:spTgt spid="1884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88420"/>
                                        </p:tgtEl>
                                        <p:attrNameLst>
                                          <p:attrName>style.visibility</p:attrName>
                                        </p:attrNameLst>
                                      </p:cBhvr>
                                      <p:to>
                                        <p:strVal val="visible"/>
                                      </p:to>
                                    </p:set>
                                    <p:animEffect transition="in" filter="wipe(left)">
                                      <p:cBhvr>
                                        <p:cTn id="15" dur="500"/>
                                        <p:tgtEl>
                                          <p:spTgt spid="1884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847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8476"/>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8847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8848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88479"/>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88477"/>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8848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8848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88482"/>
                                        </p:tgtEl>
                                        <p:attrNameLst>
                                          <p:attrName>style.visibility</p:attrName>
                                        </p:attrNameLst>
                                      </p:cBhvr>
                                      <p:to>
                                        <p:strVal val="visible"/>
                                      </p:to>
                                    </p:set>
                                  </p:childTnLst>
                                </p:cTn>
                              </p:par>
                            </p:childTnLst>
                          </p:cTn>
                        </p:par>
                        <p:par>
                          <p:cTn id="45" fill="hold">
                            <p:stCondLst>
                              <p:cond delay="0"/>
                            </p:stCondLst>
                            <p:childTnLst>
                              <p:par>
                                <p:cTn id="46" presetID="22" presetClass="entr" presetSubtype="8" fill="hold" nodeType="afterEffect">
                                  <p:stCondLst>
                                    <p:cond delay="0"/>
                                  </p:stCondLst>
                                  <p:childTnLst>
                                    <p:set>
                                      <p:cBhvr>
                                        <p:cTn id="47" dur="1" fill="hold">
                                          <p:stCondLst>
                                            <p:cond delay="0"/>
                                          </p:stCondLst>
                                        </p:cTn>
                                        <p:tgtEl>
                                          <p:spTgt spid="188493"/>
                                        </p:tgtEl>
                                        <p:attrNameLst>
                                          <p:attrName>style.visibility</p:attrName>
                                        </p:attrNameLst>
                                      </p:cBhvr>
                                      <p:to>
                                        <p:strVal val="visible"/>
                                      </p:to>
                                    </p:set>
                                    <p:animEffect transition="in" filter="wipe(left)">
                                      <p:cBhvr>
                                        <p:cTn id="48" dur="500"/>
                                        <p:tgtEl>
                                          <p:spTgt spid="188493"/>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188489"/>
                                        </p:tgtEl>
                                        <p:attrNameLst>
                                          <p:attrName>style.visibility</p:attrName>
                                        </p:attrNameLst>
                                      </p:cBhvr>
                                      <p:to>
                                        <p:strVal val="visible"/>
                                      </p:to>
                                    </p:set>
                                    <p:animEffect transition="in" filter="strips(downRight)">
                                      <p:cBhvr>
                                        <p:cTn id="53" dur="500"/>
                                        <p:tgtEl>
                                          <p:spTgt spid="188489"/>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188487"/>
                                        </p:tgtEl>
                                        <p:attrNameLst>
                                          <p:attrName>style.visibility</p:attrName>
                                        </p:attrNameLst>
                                      </p:cBhvr>
                                      <p:to>
                                        <p:strVal val="visible"/>
                                      </p:to>
                                    </p:set>
                                    <p:animEffect transition="in" filter="strips(downRight)">
                                      <p:cBhvr>
                                        <p:cTn id="58" dur="500"/>
                                        <p:tgtEl>
                                          <p:spTgt spid="188487"/>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nodeType="clickEffect">
                                  <p:stCondLst>
                                    <p:cond delay="0"/>
                                  </p:stCondLst>
                                  <p:childTnLst>
                                    <p:set>
                                      <p:cBhvr>
                                        <p:cTn id="62" dur="1" fill="hold">
                                          <p:stCondLst>
                                            <p:cond delay="0"/>
                                          </p:stCondLst>
                                        </p:cTn>
                                        <p:tgtEl>
                                          <p:spTgt spid="188485"/>
                                        </p:tgtEl>
                                        <p:attrNameLst>
                                          <p:attrName>style.visibility</p:attrName>
                                        </p:attrNameLst>
                                      </p:cBhvr>
                                      <p:to>
                                        <p:strVal val="visible"/>
                                      </p:to>
                                    </p:set>
                                    <p:animEffect transition="in" filter="strips(downRight)">
                                      <p:cBhvr>
                                        <p:cTn id="63" dur="500"/>
                                        <p:tgtEl>
                                          <p:spTgt spid="188485"/>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 fill="hold">
                                          <p:stCondLst>
                                            <p:cond delay="0"/>
                                          </p:stCondLst>
                                        </p:cTn>
                                        <p:tgtEl>
                                          <p:spTgt spid="188488"/>
                                        </p:tgtEl>
                                        <p:attrNameLst>
                                          <p:attrName>style.visibility</p:attrName>
                                        </p:attrNameLst>
                                      </p:cBhvr>
                                      <p:to>
                                        <p:strVal val="visible"/>
                                      </p:to>
                                    </p:set>
                                    <p:animEffect transition="in" filter="strips(downRight)">
                                      <p:cBhvr>
                                        <p:cTn id="68" dur="500"/>
                                        <p:tgtEl>
                                          <p:spTgt spid="188488"/>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6" fill="hold" nodeType="clickEffect">
                                  <p:stCondLst>
                                    <p:cond delay="0"/>
                                  </p:stCondLst>
                                  <p:childTnLst>
                                    <p:set>
                                      <p:cBhvr>
                                        <p:cTn id="72" dur="1" fill="hold">
                                          <p:stCondLst>
                                            <p:cond delay="0"/>
                                          </p:stCondLst>
                                        </p:cTn>
                                        <p:tgtEl>
                                          <p:spTgt spid="188490"/>
                                        </p:tgtEl>
                                        <p:attrNameLst>
                                          <p:attrName>style.visibility</p:attrName>
                                        </p:attrNameLst>
                                      </p:cBhvr>
                                      <p:to>
                                        <p:strVal val="visible"/>
                                      </p:to>
                                    </p:set>
                                    <p:animEffect transition="in" filter="strips(downRight)">
                                      <p:cBhvr>
                                        <p:cTn id="73" dur="500"/>
                                        <p:tgtEl>
                                          <p:spTgt spid="188490"/>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6" fill="hold" nodeType="click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strips(downRight)">
                                      <p:cBhvr>
                                        <p:cTn id="78" dur="500"/>
                                        <p:tgtEl>
                                          <p:spTgt spid="82"/>
                                        </p:tgtEl>
                                      </p:cBhvr>
                                    </p:animEffect>
                                  </p:childTnLst>
                                </p:cTn>
                              </p:par>
                            </p:childTnLst>
                          </p:cTn>
                        </p:par>
                        <p:par>
                          <p:cTn id="79" fill="hold">
                            <p:stCondLst>
                              <p:cond delay="500"/>
                            </p:stCondLst>
                            <p:childTnLst>
                              <p:par>
                                <p:cTn id="80" presetID="18" presetClass="entr" presetSubtype="9" fill="hold" nodeType="afterEffect">
                                  <p:stCondLst>
                                    <p:cond delay="0"/>
                                  </p:stCondLst>
                                  <p:childTnLst>
                                    <p:set>
                                      <p:cBhvr>
                                        <p:cTn id="81" dur="1" fill="hold">
                                          <p:stCondLst>
                                            <p:cond delay="0"/>
                                          </p:stCondLst>
                                        </p:cTn>
                                        <p:tgtEl>
                                          <p:spTgt spid="188484"/>
                                        </p:tgtEl>
                                        <p:attrNameLst>
                                          <p:attrName>style.visibility</p:attrName>
                                        </p:attrNameLst>
                                      </p:cBhvr>
                                      <p:to>
                                        <p:strVal val="visible"/>
                                      </p:to>
                                    </p:set>
                                    <p:animEffect transition="in" filter="strips(upLeft)">
                                      <p:cBhvr>
                                        <p:cTn id="82" dur="500"/>
                                        <p:tgtEl>
                                          <p:spTgt spid="188484"/>
                                        </p:tgtEl>
                                      </p:cBhvr>
                                    </p:animEffect>
                                  </p:childTnLst>
                                </p:cTn>
                              </p:par>
                            </p:childTnLst>
                          </p:cTn>
                        </p:par>
                      </p:childTnLst>
                    </p:cTn>
                  </p:par>
                  <p:par>
                    <p:cTn id="83" fill="hold">
                      <p:stCondLst>
                        <p:cond delay="indefinite"/>
                      </p:stCondLst>
                      <p:childTnLst>
                        <p:par>
                          <p:cTn id="84" fill="hold">
                            <p:stCondLst>
                              <p:cond delay="0"/>
                            </p:stCondLst>
                            <p:childTnLst>
                              <p:par>
                                <p:cTn id="85" presetID="18" presetClass="entr" presetSubtype="9" fill="hold" nodeType="clickEffect">
                                  <p:stCondLst>
                                    <p:cond delay="0"/>
                                  </p:stCondLst>
                                  <p:childTnLst>
                                    <p:set>
                                      <p:cBhvr>
                                        <p:cTn id="86" dur="1" fill="hold">
                                          <p:stCondLst>
                                            <p:cond delay="0"/>
                                          </p:stCondLst>
                                        </p:cTn>
                                        <p:tgtEl>
                                          <p:spTgt spid="188486"/>
                                        </p:tgtEl>
                                        <p:attrNameLst>
                                          <p:attrName>style.visibility</p:attrName>
                                        </p:attrNameLst>
                                      </p:cBhvr>
                                      <p:to>
                                        <p:strVal val="visible"/>
                                      </p:to>
                                    </p:set>
                                    <p:animEffect transition="in" filter="strips(upLeft)">
                                      <p:cBhvr>
                                        <p:cTn id="87" dur="500"/>
                                        <p:tgtEl>
                                          <p:spTgt spid="18848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88491"/>
                                        </p:tgtEl>
                                        <p:attrNameLst>
                                          <p:attrName>style.visibility</p:attrName>
                                        </p:attrNameLst>
                                      </p:cBhvr>
                                      <p:to>
                                        <p:strVal val="visible"/>
                                      </p:to>
                                    </p:set>
                                    <p:animEffect transition="in" filter="wipe(left)">
                                      <p:cBhvr>
                                        <p:cTn id="92" dur="500"/>
                                        <p:tgtEl>
                                          <p:spTgt spid="188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allAtOnce"/>
      <p:bldP spid="188475" grpId="0" animBg="1"/>
      <p:bldP spid="188476" grpId="0" animBg="1"/>
      <p:bldP spid="188477" grpId="0" animBg="1"/>
      <p:bldP spid="188478" grpId="0" animBg="1"/>
      <p:bldP spid="188479" grpId="0" animBg="1"/>
      <p:bldP spid="188480" grpId="0" animBg="1"/>
      <p:bldP spid="188481" grpId="0" animBg="1"/>
      <p:bldP spid="188482" grpId="0" animBg="1"/>
      <p:bldP spid="188483" grpId="0" animBg="1"/>
      <p:bldP spid="18849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t>C-SCAN Scheduling— Circular SCAN </a:t>
            </a:r>
            <a:endParaRPr lang="en-US" altLang="zh-CN" dirty="0"/>
          </a:p>
        </p:txBody>
      </p:sp>
      <p:sp>
        <p:nvSpPr>
          <p:cNvPr id="190467" name="Rectangle 3"/>
          <p:cNvSpPr>
            <a:spLocks noGrp="1" noChangeArrowheads="1"/>
          </p:cNvSpPr>
          <p:nvPr>
            <p:ph idx="1"/>
          </p:nvPr>
        </p:nvSpPr>
        <p:spPr/>
        <p:txBody>
          <a:bodyPr/>
          <a:lstStyle/>
          <a:p>
            <a:r>
              <a:rPr lang="en-US" altLang="zh-CN" dirty="0"/>
              <a:t>Provides a more uniform wait time than SCAN.</a:t>
            </a:r>
            <a:endParaRPr lang="en-US" altLang="zh-CN" dirty="0"/>
          </a:p>
          <a:p>
            <a:r>
              <a:rPr lang="en-US" altLang="zh-CN" dirty="0"/>
              <a:t>The head moves from one end of the disk to the other. servicing requests as it goes.  When it reaches the other end, however, it immediately returns to the beginning of the disk, without servicing any requests on the return trip.</a:t>
            </a:r>
            <a:endParaRPr lang="en-US" altLang="zh-CN" dirty="0"/>
          </a:p>
          <a:p>
            <a:r>
              <a:rPr lang="en-US" altLang="zh-CN" dirty="0"/>
              <a:t>Treats the cylinders as a circular list that wraps around from the last cylinder to the first one.</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left)">
                                      <p:cBhvr>
                                        <p:cTn id="7" dur="500"/>
                                        <p:tgtEl>
                                          <p:spTgt spid="190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wipe(left)">
                                      <p:cBhvr>
                                        <p:cTn id="12" dur="500"/>
                                        <p:tgtEl>
                                          <p:spTgt spid="190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wipe(left)">
                                      <p:cBhvr>
                                        <p:cTn id="17" dur="500"/>
                                        <p:tgtEl>
                                          <p:spTgt spid="190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dirty="0"/>
              <a:t>C-SCAN</a:t>
            </a:r>
            <a:endParaRPr lang="en-US" altLang="zh-CN" dirty="0"/>
          </a:p>
        </p:txBody>
      </p:sp>
      <p:sp>
        <p:nvSpPr>
          <p:cNvPr id="192515" name="Text Box 3"/>
          <p:cNvSpPr txBox="1">
            <a:spLocks noChangeArrowheads="1"/>
          </p:cNvSpPr>
          <p:nvPr/>
        </p:nvSpPr>
        <p:spPr bwMode="auto">
          <a:xfrm>
            <a:off x="2495601" y="1080001"/>
            <a:ext cx="53014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queue = 98, 183, 37, 122, 14, 124, 65, 67</a:t>
            </a:r>
            <a:endParaRPr lang="en-US" altLang="zh-CN" b="1" dirty="0"/>
          </a:p>
          <a:p>
            <a:r>
              <a:rPr lang="en-US" altLang="zh-CN" b="1" dirty="0"/>
              <a:t>head starts at 53, moving toward 199</a:t>
            </a:r>
            <a:endParaRPr lang="en-US" altLang="zh-CN" b="1" dirty="0"/>
          </a:p>
        </p:txBody>
      </p:sp>
      <p:grpSp>
        <p:nvGrpSpPr>
          <p:cNvPr id="192516" name="Group 4"/>
          <p:cNvGrpSpPr/>
          <p:nvPr/>
        </p:nvGrpSpPr>
        <p:grpSpPr bwMode="auto">
          <a:xfrm>
            <a:off x="2315580" y="2016000"/>
            <a:ext cx="7943850" cy="3406776"/>
            <a:chOff x="371" y="1420"/>
            <a:chExt cx="5004" cy="2146"/>
          </a:xfrm>
        </p:grpSpPr>
        <p:sp>
          <p:nvSpPr>
            <p:cNvPr id="192517" name="Rectangle 5"/>
            <p:cNvSpPr>
              <a:spLocks noChangeArrowheads="1"/>
            </p:cNvSpPr>
            <p:nvPr/>
          </p:nvSpPr>
          <p:spPr bwMode="auto">
            <a:xfrm>
              <a:off x="476" y="1752"/>
              <a:ext cx="4717" cy="1814"/>
            </a:xfrm>
            <a:prstGeom prst="rect">
              <a:avLst/>
            </a:prstGeom>
            <a:solidFill>
              <a:srgbClr val="DDDDDD"/>
            </a:solidFill>
            <a:ln w="9525">
              <a:solidFill>
                <a:srgbClr val="DDDDD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2518" name="Group 6"/>
            <p:cNvGrpSpPr/>
            <p:nvPr/>
          </p:nvGrpSpPr>
          <p:grpSpPr bwMode="auto">
            <a:xfrm>
              <a:off x="371" y="1420"/>
              <a:ext cx="5004" cy="377"/>
              <a:chOff x="371" y="1329"/>
              <a:chExt cx="5004" cy="377"/>
            </a:xfrm>
          </p:grpSpPr>
          <p:grpSp>
            <p:nvGrpSpPr>
              <p:cNvPr id="192519" name="Group 7"/>
              <p:cNvGrpSpPr/>
              <p:nvPr/>
            </p:nvGrpSpPr>
            <p:grpSpPr bwMode="auto">
              <a:xfrm>
                <a:off x="457" y="1570"/>
                <a:ext cx="4736" cy="136"/>
                <a:chOff x="457" y="1570"/>
                <a:chExt cx="4736" cy="136"/>
              </a:xfrm>
            </p:grpSpPr>
            <p:grpSp>
              <p:nvGrpSpPr>
                <p:cNvPr id="192520" name="Group 8"/>
                <p:cNvGrpSpPr/>
                <p:nvPr/>
              </p:nvGrpSpPr>
              <p:grpSpPr bwMode="auto">
                <a:xfrm>
                  <a:off x="457" y="1570"/>
                  <a:ext cx="291" cy="136"/>
                  <a:chOff x="476" y="1570"/>
                  <a:chExt cx="363" cy="136"/>
                </a:xfrm>
              </p:grpSpPr>
              <p:sp>
                <p:nvSpPr>
                  <p:cNvPr id="192521" name="Line 9"/>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22" name="Line 10"/>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23" name="Line 11"/>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2524" name="Group 12"/>
                <p:cNvGrpSpPr/>
                <p:nvPr/>
              </p:nvGrpSpPr>
              <p:grpSpPr bwMode="auto">
                <a:xfrm>
                  <a:off x="748" y="1570"/>
                  <a:ext cx="726" cy="136"/>
                  <a:chOff x="476" y="1570"/>
                  <a:chExt cx="363" cy="136"/>
                </a:xfrm>
              </p:grpSpPr>
              <p:sp>
                <p:nvSpPr>
                  <p:cNvPr id="192525" name="Line 13"/>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26" name="Line 14"/>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27" name="Line 15"/>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2528" name="Group 16"/>
                <p:cNvGrpSpPr/>
                <p:nvPr/>
              </p:nvGrpSpPr>
              <p:grpSpPr bwMode="auto">
                <a:xfrm>
                  <a:off x="1474" y="1570"/>
                  <a:ext cx="363" cy="136"/>
                  <a:chOff x="476" y="1570"/>
                  <a:chExt cx="363" cy="136"/>
                </a:xfrm>
              </p:grpSpPr>
              <p:sp>
                <p:nvSpPr>
                  <p:cNvPr id="192529" name="Line 17"/>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30" name="Line 18"/>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31" name="Line 19"/>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2532" name="Group 20"/>
                <p:cNvGrpSpPr/>
                <p:nvPr/>
              </p:nvGrpSpPr>
              <p:grpSpPr bwMode="auto">
                <a:xfrm>
                  <a:off x="1837" y="1570"/>
                  <a:ext cx="272" cy="136"/>
                  <a:chOff x="476" y="1570"/>
                  <a:chExt cx="363" cy="136"/>
                </a:xfrm>
              </p:grpSpPr>
              <p:sp>
                <p:nvSpPr>
                  <p:cNvPr id="192533" name="Line 21"/>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34" name="Line 22"/>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35" name="Line 23"/>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2536" name="Group 24"/>
                <p:cNvGrpSpPr/>
                <p:nvPr/>
              </p:nvGrpSpPr>
              <p:grpSpPr bwMode="auto">
                <a:xfrm>
                  <a:off x="2109" y="1570"/>
                  <a:ext cx="91" cy="136"/>
                  <a:chOff x="476" y="1570"/>
                  <a:chExt cx="363" cy="136"/>
                </a:xfrm>
              </p:grpSpPr>
              <p:sp>
                <p:nvSpPr>
                  <p:cNvPr id="192537" name="Line 25"/>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38" name="Line 26"/>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39" name="Line 27"/>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2540" name="Group 28"/>
                <p:cNvGrpSpPr/>
                <p:nvPr/>
              </p:nvGrpSpPr>
              <p:grpSpPr bwMode="auto">
                <a:xfrm>
                  <a:off x="2200" y="1570"/>
                  <a:ext cx="454" cy="136"/>
                  <a:chOff x="476" y="1570"/>
                  <a:chExt cx="363" cy="136"/>
                </a:xfrm>
              </p:grpSpPr>
              <p:sp>
                <p:nvSpPr>
                  <p:cNvPr id="192541" name="Line 29"/>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42" name="Line 30"/>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43" name="Line 31"/>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2544" name="Group 32"/>
                <p:cNvGrpSpPr/>
                <p:nvPr/>
              </p:nvGrpSpPr>
              <p:grpSpPr bwMode="auto">
                <a:xfrm>
                  <a:off x="2653" y="1570"/>
                  <a:ext cx="545" cy="136"/>
                  <a:chOff x="476" y="1570"/>
                  <a:chExt cx="363" cy="136"/>
                </a:xfrm>
              </p:grpSpPr>
              <p:sp>
                <p:nvSpPr>
                  <p:cNvPr id="192545" name="Line 33"/>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46" name="Line 34"/>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47" name="Line 35"/>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2548" name="Group 36"/>
                <p:cNvGrpSpPr/>
                <p:nvPr/>
              </p:nvGrpSpPr>
              <p:grpSpPr bwMode="auto">
                <a:xfrm>
                  <a:off x="3197" y="1570"/>
                  <a:ext cx="91" cy="136"/>
                  <a:chOff x="476" y="1570"/>
                  <a:chExt cx="363" cy="136"/>
                </a:xfrm>
              </p:grpSpPr>
              <p:sp>
                <p:nvSpPr>
                  <p:cNvPr id="192549" name="Line 37"/>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50" name="Line 38"/>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51" name="Line 39"/>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2552" name="Group 40"/>
                <p:cNvGrpSpPr/>
                <p:nvPr/>
              </p:nvGrpSpPr>
              <p:grpSpPr bwMode="auto">
                <a:xfrm>
                  <a:off x="3288" y="1570"/>
                  <a:ext cx="1542" cy="136"/>
                  <a:chOff x="476" y="1570"/>
                  <a:chExt cx="363" cy="136"/>
                </a:xfrm>
              </p:grpSpPr>
              <p:sp>
                <p:nvSpPr>
                  <p:cNvPr id="192553" name="Line 41"/>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54" name="Line 42"/>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55" name="Line 43"/>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2556" name="Group 44"/>
                <p:cNvGrpSpPr/>
                <p:nvPr/>
              </p:nvGrpSpPr>
              <p:grpSpPr bwMode="auto">
                <a:xfrm>
                  <a:off x="4830" y="1570"/>
                  <a:ext cx="363" cy="136"/>
                  <a:chOff x="476" y="1570"/>
                  <a:chExt cx="363" cy="136"/>
                </a:xfrm>
              </p:grpSpPr>
              <p:sp>
                <p:nvSpPr>
                  <p:cNvPr id="192557" name="Line 45"/>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58" name="Line 46"/>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559" name="Line 47"/>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92560" name="Text Box 48"/>
              <p:cNvSpPr txBox="1">
                <a:spLocks noChangeArrowheads="1"/>
              </p:cNvSpPr>
              <p:nvPr/>
            </p:nvSpPr>
            <p:spPr bwMode="auto">
              <a:xfrm>
                <a:off x="371" y="1329"/>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endParaRPr lang="en-US" altLang="zh-CN" sz="2000"/>
              </a:p>
            </p:txBody>
          </p:sp>
          <p:sp>
            <p:nvSpPr>
              <p:cNvPr id="192561" name="Text Box 49"/>
              <p:cNvSpPr txBox="1">
                <a:spLocks noChangeArrowheads="1"/>
              </p:cNvSpPr>
              <p:nvPr/>
            </p:nvSpPr>
            <p:spPr bwMode="auto">
              <a:xfrm>
                <a:off x="612"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14</a:t>
                </a:r>
                <a:endParaRPr lang="en-US" altLang="zh-CN" sz="2000"/>
              </a:p>
            </p:txBody>
          </p:sp>
          <p:sp>
            <p:nvSpPr>
              <p:cNvPr id="192562" name="Text Box 50"/>
              <p:cNvSpPr txBox="1">
                <a:spLocks noChangeArrowheads="1"/>
              </p:cNvSpPr>
              <p:nvPr/>
            </p:nvSpPr>
            <p:spPr bwMode="auto">
              <a:xfrm>
                <a:off x="1338"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37</a:t>
                </a:r>
                <a:endParaRPr lang="en-US" altLang="zh-CN" sz="2000"/>
              </a:p>
            </p:txBody>
          </p:sp>
          <p:sp>
            <p:nvSpPr>
              <p:cNvPr id="192563" name="Text Box 51"/>
              <p:cNvSpPr txBox="1">
                <a:spLocks noChangeArrowheads="1"/>
              </p:cNvSpPr>
              <p:nvPr/>
            </p:nvSpPr>
            <p:spPr bwMode="auto">
              <a:xfrm>
                <a:off x="1701"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53</a:t>
                </a:r>
                <a:endParaRPr lang="en-US" altLang="zh-CN" sz="2000"/>
              </a:p>
            </p:txBody>
          </p:sp>
          <p:sp>
            <p:nvSpPr>
              <p:cNvPr id="192564" name="Text Box 52"/>
              <p:cNvSpPr txBox="1">
                <a:spLocks noChangeArrowheads="1"/>
              </p:cNvSpPr>
              <p:nvPr/>
            </p:nvSpPr>
            <p:spPr bwMode="auto">
              <a:xfrm>
                <a:off x="1927"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65</a:t>
                </a:r>
                <a:endParaRPr lang="en-US" altLang="zh-CN" sz="2000"/>
              </a:p>
            </p:txBody>
          </p:sp>
          <p:sp>
            <p:nvSpPr>
              <p:cNvPr id="192565" name="Text Box 53"/>
              <p:cNvSpPr txBox="1">
                <a:spLocks noChangeArrowheads="1"/>
              </p:cNvSpPr>
              <p:nvPr/>
            </p:nvSpPr>
            <p:spPr bwMode="auto">
              <a:xfrm>
                <a:off x="2105"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67</a:t>
                </a:r>
                <a:endParaRPr lang="en-US" altLang="zh-CN" sz="2000"/>
              </a:p>
            </p:txBody>
          </p:sp>
          <p:sp>
            <p:nvSpPr>
              <p:cNvPr id="192566" name="Text Box 54"/>
              <p:cNvSpPr txBox="1">
                <a:spLocks noChangeArrowheads="1"/>
              </p:cNvSpPr>
              <p:nvPr/>
            </p:nvSpPr>
            <p:spPr bwMode="auto">
              <a:xfrm>
                <a:off x="2517" y="1344"/>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98</a:t>
                </a:r>
                <a:endParaRPr lang="en-US" altLang="zh-CN" sz="2000"/>
              </a:p>
            </p:txBody>
          </p:sp>
          <p:sp>
            <p:nvSpPr>
              <p:cNvPr id="192567" name="Text Box 55"/>
              <p:cNvSpPr txBox="1">
                <a:spLocks noChangeArrowheads="1"/>
              </p:cNvSpPr>
              <p:nvPr/>
            </p:nvSpPr>
            <p:spPr bwMode="auto">
              <a:xfrm>
                <a:off x="2971" y="1344"/>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122</a:t>
                </a:r>
                <a:endParaRPr lang="en-US" altLang="zh-CN" sz="2000"/>
              </a:p>
            </p:txBody>
          </p:sp>
          <p:sp>
            <p:nvSpPr>
              <p:cNvPr id="192568" name="Text Box 56"/>
              <p:cNvSpPr txBox="1">
                <a:spLocks noChangeArrowheads="1"/>
              </p:cNvSpPr>
              <p:nvPr/>
            </p:nvSpPr>
            <p:spPr bwMode="auto">
              <a:xfrm>
                <a:off x="3250" y="1344"/>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124</a:t>
                </a:r>
                <a:endParaRPr lang="en-US" altLang="zh-CN" sz="2000"/>
              </a:p>
            </p:txBody>
          </p:sp>
          <p:sp>
            <p:nvSpPr>
              <p:cNvPr id="192569" name="Text Box 57"/>
              <p:cNvSpPr txBox="1">
                <a:spLocks noChangeArrowheads="1"/>
              </p:cNvSpPr>
              <p:nvPr/>
            </p:nvSpPr>
            <p:spPr bwMode="auto">
              <a:xfrm>
                <a:off x="4656" y="1344"/>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183</a:t>
                </a:r>
                <a:endParaRPr lang="en-US" altLang="zh-CN" sz="2000"/>
              </a:p>
            </p:txBody>
          </p:sp>
          <p:sp>
            <p:nvSpPr>
              <p:cNvPr id="192570" name="Text Box 58"/>
              <p:cNvSpPr txBox="1">
                <a:spLocks noChangeArrowheads="1"/>
              </p:cNvSpPr>
              <p:nvPr/>
            </p:nvSpPr>
            <p:spPr bwMode="auto">
              <a:xfrm>
                <a:off x="5019" y="1344"/>
                <a:ext cx="3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199</a:t>
                </a:r>
                <a:endParaRPr lang="en-US" altLang="zh-CN" sz="2000"/>
              </a:p>
            </p:txBody>
          </p:sp>
        </p:grpSp>
      </p:grpSp>
      <p:sp>
        <p:nvSpPr>
          <p:cNvPr id="192571" name="Oval 59"/>
          <p:cNvSpPr>
            <a:spLocks noChangeArrowheads="1"/>
          </p:cNvSpPr>
          <p:nvPr/>
        </p:nvSpPr>
        <p:spPr bwMode="auto">
          <a:xfrm>
            <a:off x="4569830" y="2784503"/>
            <a:ext cx="144462" cy="142875"/>
          </a:xfrm>
          <a:prstGeom prst="ellipse">
            <a:avLst/>
          </a:prstGeom>
          <a:solidFill>
            <a:srgbClr val="0000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72" name="Oval 60"/>
          <p:cNvSpPr>
            <a:spLocks noChangeArrowheads="1"/>
          </p:cNvSpPr>
          <p:nvPr/>
        </p:nvSpPr>
        <p:spPr bwMode="auto">
          <a:xfrm>
            <a:off x="5866818" y="3383996"/>
            <a:ext cx="144463" cy="142875"/>
          </a:xfrm>
          <a:prstGeom prst="ellipse">
            <a:avLst/>
          </a:prstGeom>
          <a:solidFill>
            <a:srgbClr val="00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73" name="Oval 61"/>
          <p:cNvSpPr>
            <a:spLocks noChangeArrowheads="1"/>
          </p:cNvSpPr>
          <p:nvPr/>
        </p:nvSpPr>
        <p:spPr bwMode="auto">
          <a:xfrm>
            <a:off x="2842630" y="4906306"/>
            <a:ext cx="144462" cy="142875"/>
          </a:xfrm>
          <a:prstGeom prst="ellipse">
            <a:avLst/>
          </a:prstGeom>
          <a:solidFill>
            <a:srgbClr val="00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74" name="Oval 62"/>
          <p:cNvSpPr>
            <a:spLocks noChangeArrowheads="1"/>
          </p:cNvSpPr>
          <p:nvPr/>
        </p:nvSpPr>
        <p:spPr bwMode="auto">
          <a:xfrm>
            <a:off x="9322805" y="4207690"/>
            <a:ext cx="144462" cy="142875"/>
          </a:xfrm>
          <a:prstGeom prst="ellipse">
            <a:avLst/>
          </a:prstGeom>
          <a:solidFill>
            <a:srgbClr val="00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75" name="Oval 63"/>
          <p:cNvSpPr>
            <a:spLocks noChangeArrowheads="1"/>
          </p:cNvSpPr>
          <p:nvPr/>
        </p:nvSpPr>
        <p:spPr bwMode="auto">
          <a:xfrm>
            <a:off x="6730418" y="3654026"/>
            <a:ext cx="144463" cy="142875"/>
          </a:xfrm>
          <a:prstGeom prst="ellipse">
            <a:avLst/>
          </a:prstGeom>
          <a:solidFill>
            <a:srgbClr val="00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76" name="Oval 64"/>
          <p:cNvSpPr>
            <a:spLocks noChangeArrowheads="1"/>
          </p:cNvSpPr>
          <p:nvPr/>
        </p:nvSpPr>
        <p:spPr bwMode="auto">
          <a:xfrm>
            <a:off x="6946318" y="3744036"/>
            <a:ext cx="144463" cy="142875"/>
          </a:xfrm>
          <a:prstGeom prst="ellipse">
            <a:avLst/>
          </a:prstGeom>
          <a:solidFill>
            <a:srgbClr val="00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77" name="Oval 65"/>
          <p:cNvSpPr>
            <a:spLocks noChangeArrowheads="1"/>
          </p:cNvSpPr>
          <p:nvPr/>
        </p:nvSpPr>
        <p:spPr bwMode="auto">
          <a:xfrm>
            <a:off x="5003218" y="3031365"/>
            <a:ext cx="144463" cy="142875"/>
          </a:xfrm>
          <a:prstGeom prst="ellipse">
            <a:avLst/>
          </a:prstGeom>
          <a:solidFill>
            <a:srgbClr val="00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78" name="Oval 66"/>
          <p:cNvSpPr>
            <a:spLocks noChangeArrowheads="1"/>
          </p:cNvSpPr>
          <p:nvPr/>
        </p:nvSpPr>
        <p:spPr bwMode="auto">
          <a:xfrm>
            <a:off x="5217530" y="3113966"/>
            <a:ext cx="144462" cy="142875"/>
          </a:xfrm>
          <a:prstGeom prst="ellipse">
            <a:avLst/>
          </a:prstGeom>
          <a:solidFill>
            <a:srgbClr val="00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79" name="Oval 67"/>
          <p:cNvSpPr>
            <a:spLocks noChangeArrowheads="1"/>
          </p:cNvSpPr>
          <p:nvPr/>
        </p:nvSpPr>
        <p:spPr bwMode="auto">
          <a:xfrm>
            <a:off x="3995155" y="5094186"/>
            <a:ext cx="144462" cy="142875"/>
          </a:xfrm>
          <a:prstGeom prst="ellipse">
            <a:avLst/>
          </a:prstGeom>
          <a:solidFill>
            <a:srgbClr val="00FF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2580" name="AutoShape 68"/>
          <p:cNvCxnSpPr>
            <a:cxnSpLocks noChangeShapeType="1"/>
            <a:stCxn id="192571" idx="6"/>
            <a:endCxn id="192577" idx="1"/>
          </p:cNvCxnSpPr>
          <p:nvPr/>
        </p:nvCxnSpPr>
        <p:spPr bwMode="auto">
          <a:xfrm>
            <a:off x="4714293" y="2855940"/>
            <a:ext cx="310081" cy="196348"/>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81" name="AutoShape 69"/>
          <p:cNvCxnSpPr>
            <a:cxnSpLocks noChangeShapeType="1"/>
            <a:stCxn id="192572" idx="6"/>
            <a:endCxn id="192575" idx="1"/>
          </p:cNvCxnSpPr>
          <p:nvPr/>
        </p:nvCxnSpPr>
        <p:spPr bwMode="auto">
          <a:xfrm>
            <a:off x="6011281" y="3455433"/>
            <a:ext cx="740293" cy="21951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82" name="AutoShape 70"/>
          <p:cNvCxnSpPr>
            <a:cxnSpLocks noChangeShapeType="1"/>
            <a:stCxn id="192579" idx="2"/>
            <a:endCxn id="192573" idx="6"/>
          </p:cNvCxnSpPr>
          <p:nvPr/>
        </p:nvCxnSpPr>
        <p:spPr bwMode="auto">
          <a:xfrm flipH="1" flipV="1">
            <a:off x="2987093" y="4977743"/>
            <a:ext cx="1008063" cy="187880"/>
          </a:xfrm>
          <a:prstGeom prst="straightConnector1">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83" name="AutoShape 71"/>
          <p:cNvCxnSpPr>
            <a:cxnSpLocks noChangeShapeType="1"/>
            <a:stCxn id="192578" idx="5"/>
            <a:endCxn id="192572" idx="2"/>
          </p:cNvCxnSpPr>
          <p:nvPr/>
        </p:nvCxnSpPr>
        <p:spPr bwMode="auto">
          <a:xfrm>
            <a:off x="5340837" y="3235917"/>
            <a:ext cx="525981" cy="21951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84" name="AutoShape 72"/>
          <p:cNvCxnSpPr>
            <a:cxnSpLocks noChangeShapeType="1"/>
            <a:stCxn id="192575" idx="5"/>
            <a:endCxn id="192576" idx="1"/>
          </p:cNvCxnSpPr>
          <p:nvPr/>
        </p:nvCxnSpPr>
        <p:spPr bwMode="auto">
          <a:xfrm flipV="1">
            <a:off x="6853725" y="3764960"/>
            <a:ext cx="113749" cy="1101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85" name="AutoShape 73"/>
          <p:cNvCxnSpPr>
            <a:cxnSpLocks noChangeShapeType="1"/>
            <a:stCxn id="192577" idx="5"/>
            <a:endCxn id="192578" idx="1"/>
          </p:cNvCxnSpPr>
          <p:nvPr/>
        </p:nvCxnSpPr>
        <p:spPr bwMode="auto">
          <a:xfrm flipV="1">
            <a:off x="5126524" y="3134889"/>
            <a:ext cx="112162" cy="18426"/>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86" name="AutoShape 74"/>
          <p:cNvCxnSpPr>
            <a:cxnSpLocks noChangeShapeType="1"/>
            <a:stCxn id="192576" idx="6"/>
            <a:endCxn id="192574" idx="1"/>
          </p:cNvCxnSpPr>
          <p:nvPr/>
        </p:nvCxnSpPr>
        <p:spPr bwMode="auto">
          <a:xfrm>
            <a:off x="7090781" y="3815473"/>
            <a:ext cx="2253181" cy="4131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2587" name="Line 75"/>
          <p:cNvSpPr>
            <a:spLocks noChangeShapeType="1"/>
          </p:cNvSpPr>
          <p:nvPr/>
        </p:nvSpPr>
        <p:spPr bwMode="auto">
          <a:xfrm flipH="1">
            <a:off x="2445755" y="4426520"/>
            <a:ext cx="7524750" cy="3968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92588" name="AutoShape 76"/>
          <p:cNvCxnSpPr>
            <a:cxnSpLocks noChangeShapeType="1"/>
            <a:stCxn id="192574" idx="6"/>
          </p:cNvCxnSpPr>
          <p:nvPr/>
        </p:nvCxnSpPr>
        <p:spPr bwMode="auto">
          <a:xfrm>
            <a:off x="9467267" y="4279127"/>
            <a:ext cx="503238" cy="13811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589" name="AutoShape 77"/>
          <p:cNvCxnSpPr>
            <a:cxnSpLocks noChangeShapeType="1"/>
            <a:stCxn id="192587" idx="1"/>
            <a:endCxn id="192573" idx="1"/>
          </p:cNvCxnSpPr>
          <p:nvPr/>
        </p:nvCxnSpPr>
        <p:spPr bwMode="auto">
          <a:xfrm>
            <a:off x="2445756" y="4823395"/>
            <a:ext cx="418031" cy="10383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 Box 75"/>
          <p:cNvSpPr txBox="1">
            <a:spLocks noChangeArrowheads="1"/>
          </p:cNvSpPr>
          <p:nvPr/>
        </p:nvSpPr>
        <p:spPr bwMode="auto">
          <a:xfrm>
            <a:off x="359999" y="5940000"/>
            <a:ext cx="11316619"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514350" indent="-514350">
              <a:spcBef>
                <a:spcPct val="50000"/>
              </a:spcBef>
              <a:buClr>
                <a:srgbClr val="0000FF"/>
              </a:buClr>
              <a:buSzPct val="80000"/>
              <a:buFont typeface="Wingdings" panose="05000000000000000000" pitchFamily="2" charset="2"/>
              <a:buChar char="n"/>
            </a:pPr>
            <a:r>
              <a:rPr lang="en-US" altLang="zh-CN" sz="2800" b="1" dirty="0"/>
              <a:t>total head movement of 382 cylinders.        0.5*382/8=23.875</a:t>
            </a:r>
            <a:endParaRPr lang="en-US" altLang="zh-CN" sz="2800" b="1" dirty="0"/>
          </a:p>
        </p:txBody>
      </p:sp>
      <p:sp>
        <p:nvSpPr>
          <p:cNvPr id="80" name="圆角矩形 79"/>
          <p:cNvSpPr/>
          <p:nvPr/>
        </p:nvSpPr>
        <p:spPr bwMode="auto">
          <a:xfrm>
            <a:off x="10152000" y="236342"/>
            <a:ext cx="1800000" cy="432000"/>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zh-CN" altLang="en-US" sz="2000" b="1" dirty="0">
                <a:latin typeface="楷体" panose="02010609060101010101" pitchFamily="49" charset="-122"/>
                <a:ea typeface="楷体" panose="02010609060101010101" pitchFamily="49" charset="-122"/>
              </a:rPr>
              <a:t>公平，无饥饿</a:t>
            </a:r>
            <a:endParaRPr lang="zh-CN" altLang="en-US" sz="2000" b="1" dirty="0">
              <a:latin typeface="楷体" panose="02010609060101010101" pitchFamily="49" charset="-122"/>
              <a:ea typeface="楷体" panose="02010609060101010101" pitchFamily="49" charset="-122"/>
            </a:endParaRPr>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left)">
                                      <p:cBhvr>
                                        <p:cTn id="7" dur="500"/>
                                        <p:tgtEl>
                                          <p:spTgt spid="1925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wipe(left)">
                                      <p:cBhvr>
                                        <p:cTn id="10" dur="500"/>
                                        <p:tgtEl>
                                          <p:spTgt spid="1925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2516"/>
                                        </p:tgtEl>
                                        <p:attrNameLst>
                                          <p:attrName>style.visibility</p:attrName>
                                        </p:attrNameLst>
                                      </p:cBhvr>
                                      <p:to>
                                        <p:strVal val="visible"/>
                                      </p:to>
                                    </p:set>
                                    <p:animEffect transition="in" filter="wipe(left)">
                                      <p:cBhvr>
                                        <p:cTn id="15" dur="500"/>
                                        <p:tgtEl>
                                          <p:spTgt spid="19251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257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2572"/>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9257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92579"/>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9257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9257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92576"/>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9257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9257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nodeType="clickEffect">
                                  <p:stCondLst>
                                    <p:cond delay="0"/>
                                  </p:stCondLst>
                                  <p:childTnLst>
                                    <p:set>
                                      <p:cBhvr>
                                        <p:cTn id="48" dur="1" fill="hold">
                                          <p:stCondLst>
                                            <p:cond delay="0"/>
                                          </p:stCondLst>
                                        </p:cTn>
                                        <p:tgtEl>
                                          <p:spTgt spid="192580"/>
                                        </p:tgtEl>
                                        <p:attrNameLst>
                                          <p:attrName>style.visibility</p:attrName>
                                        </p:attrNameLst>
                                      </p:cBhvr>
                                      <p:to>
                                        <p:strVal val="visible"/>
                                      </p:to>
                                    </p:set>
                                    <p:animEffect transition="in" filter="strips(downRight)">
                                      <p:cBhvr>
                                        <p:cTn id="49" dur="500"/>
                                        <p:tgtEl>
                                          <p:spTgt spid="192580"/>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192585"/>
                                        </p:tgtEl>
                                        <p:attrNameLst>
                                          <p:attrName>style.visibility</p:attrName>
                                        </p:attrNameLst>
                                      </p:cBhvr>
                                      <p:to>
                                        <p:strVal val="visible"/>
                                      </p:to>
                                    </p:set>
                                    <p:animEffect transition="in" filter="strips(downRight)">
                                      <p:cBhvr>
                                        <p:cTn id="54" dur="500"/>
                                        <p:tgtEl>
                                          <p:spTgt spid="192585"/>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192583"/>
                                        </p:tgtEl>
                                        <p:attrNameLst>
                                          <p:attrName>style.visibility</p:attrName>
                                        </p:attrNameLst>
                                      </p:cBhvr>
                                      <p:to>
                                        <p:strVal val="visible"/>
                                      </p:to>
                                    </p:set>
                                    <p:animEffect transition="in" filter="strips(downRight)">
                                      <p:cBhvr>
                                        <p:cTn id="59" dur="500"/>
                                        <p:tgtEl>
                                          <p:spTgt spid="192583"/>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192581"/>
                                        </p:tgtEl>
                                        <p:attrNameLst>
                                          <p:attrName>style.visibility</p:attrName>
                                        </p:attrNameLst>
                                      </p:cBhvr>
                                      <p:to>
                                        <p:strVal val="visible"/>
                                      </p:to>
                                    </p:set>
                                    <p:animEffect transition="in" filter="strips(downRight)">
                                      <p:cBhvr>
                                        <p:cTn id="64" dur="500"/>
                                        <p:tgtEl>
                                          <p:spTgt spid="192581"/>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nodeType="clickEffect">
                                  <p:stCondLst>
                                    <p:cond delay="0"/>
                                  </p:stCondLst>
                                  <p:childTnLst>
                                    <p:set>
                                      <p:cBhvr>
                                        <p:cTn id="68" dur="1" fill="hold">
                                          <p:stCondLst>
                                            <p:cond delay="0"/>
                                          </p:stCondLst>
                                        </p:cTn>
                                        <p:tgtEl>
                                          <p:spTgt spid="192584"/>
                                        </p:tgtEl>
                                        <p:attrNameLst>
                                          <p:attrName>style.visibility</p:attrName>
                                        </p:attrNameLst>
                                      </p:cBhvr>
                                      <p:to>
                                        <p:strVal val="visible"/>
                                      </p:to>
                                    </p:set>
                                    <p:animEffect transition="in" filter="strips(downRight)">
                                      <p:cBhvr>
                                        <p:cTn id="69" dur="500"/>
                                        <p:tgtEl>
                                          <p:spTgt spid="192584"/>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192586"/>
                                        </p:tgtEl>
                                        <p:attrNameLst>
                                          <p:attrName>style.visibility</p:attrName>
                                        </p:attrNameLst>
                                      </p:cBhvr>
                                      <p:to>
                                        <p:strVal val="visible"/>
                                      </p:to>
                                    </p:set>
                                    <p:animEffect transition="in" filter="strips(downRight)">
                                      <p:cBhvr>
                                        <p:cTn id="74" dur="500"/>
                                        <p:tgtEl>
                                          <p:spTgt spid="19258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92588"/>
                                        </p:tgtEl>
                                        <p:attrNameLst>
                                          <p:attrName>style.visibility</p:attrName>
                                        </p:attrNameLst>
                                      </p:cBhvr>
                                      <p:to>
                                        <p:strVal val="visible"/>
                                      </p:to>
                                    </p:set>
                                    <p:animEffect transition="in" filter="wipe(left)">
                                      <p:cBhvr>
                                        <p:cTn id="79" dur="500"/>
                                        <p:tgtEl>
                                          <p:spTgt spid="192588"/>
                                        </p:tgtEl>
                                      </p:cBhvr>
                                    </p:animEffect>
                                  </p:childTnLst>
                                </p:cTn>
                              </p:par>
                            </p:childTnLst>
                          </p:cTn>
                        </p:par>
                        <p:par>
                          <p:cTn id="80" fill="hold">
                            <p:stCondLst>
                              <p:cond delay="500"/>
                            </p:stCondLst>
                            <p:childTnLst>
                              <p:par>
                                <p:cTn id="81" presetID="22" presetClass="entr" presetSubtype="2" fill="hold" grpId="0" nodeType="afterEffect">
                                  <p:stCondLst>
                                    <p:cond delay="0"/>
                                  </p:stCondLst>
                                  <p:childTnLst>
                                    <p:set>
                                      <p:cBhvr>
                                        <p:cTn id="82" dur="1" fill="hold">
                                          <p:stCondLst>
                                            <p:cond delay="0"/>
                                          </p:stCondLst>
                                        </p:cTn>
                                        <p:tgtEl>
                                          <p:spTgt spid="192587"/>
                                        </p:tgtEl>
                                        <p:attrNameLst>
                                          <p:attrName>style.visibility</p:attrName>
                                        </p:attrNameLst>
                                      </p:cBhvr>
                                      <p:to>
                                        <p:strVal val="visible"/>
                                      </p:to>
                                    </p:set>
                                    <p:animEffect transition="in" filter="wipe(right)">
                                      <p:cBhvr>
                                        <p:cTn id="83" dur="500"/>
                                        <p:tgtEl>
                                          <p:spTgt spid="192587"/>
                                        </p:tgtEl>
                                      </p:cBhvr>
                                    </p:animEffect>
                                  </p:childTnLst>
                                </p:cTn>
                              </p:par>
                            </p:childTnLst>
                          </p:cTn>
                        </p:par>
                        <p:par>
                          <p:cTn id="84" fill="hold">
                            <p:stCondLst>
                              <p:cond delay="1000"/>
                            </p:stCondLst>
                            <p:childTnLst>
                              <p:par>
                                <p:cTn id="85" presetID="22" presetClass="entr" presetSubtype="8" fill="hold" nodeType="afterEffect">
                                  <p:stCondLst>
                                    <p:cond delay="0"/>
                                  </p:stCondLst>
                                  <p:childTnLst>
                                    <p:set>
                                      <p:cBhvr>
                                        <p:cTn id="86" dur="1" fill="hold">
                                          <p:stCondLst>
                                            <p:cond delay="0"/>
                                          </p:stCondLst>
                                        </p:cTn>
                                        <p:tgtEl>
                                          <p:spTgt spid="192589"/>
                                        </p:tgtEl>
                                        <p:attrNameLst>
                                          <p:attrName>style.visibility</p:attrName>
                                        </p:attrNameLst>
                                      </p:cBhvr>
                                      <p:to>
                                        <p:strVal val="visible"/>
                                      </p:to>
                                    </p:set>
                                    <p:animEffect transition="in" filter="wipe(left)">
                                      <p:cBhvr>
                                        <p:cTn id="87" dur="500"/>
                                        <p:tgtEl>
                                          <p:spTgt spid="192589"/>
                                        </p:tgtEl>
                                      </p:cBhvr>
                                    </p:animEffect>
                                  </p:childTnLst>
                                </p:cTn>
                              </p:par>
                            </p:childTnLst>
                          </p:cTn>
                        </p:par>
                      </p:childTnLst>
                    </p:cTn>
                  </p:par>
                  <p:par>
                    <p:cTn id="88" fill="hold">
                      <p:stCondLst>
                        <p:cond delay="indefinite"/>
                      </p:stCondLst>
                      <p:childTnLst>
                        <p:par>
                          <p:cTn id="89" fill="hold">
                            <p:stCondLst>
                              <p:cond delay="0"/>
                            </p:stCondLst>
                            <p:childTnLst>
                              <p:par>
                                <p:cTn id="90" presetID="18" presetClass="entr" presetSubtype="6" fill="hold" nodeType="clickEffect">
                                  <p:stCondLst>
                                    <p:cond delay="0"/>
                                  </p:stCondLst>
                                  <p:childTnLst>
                                    <p:set>
                                      <p:cBhvr>
                                        <p:cTn id="91" dur="1" fill="hold">
                                          <p:stCondLst>
                                            <p:cond delay="0"/>
                                          </p:stCondLst>
                                        </p:cTn>
                                        <p:tgtEl>
                                          <p:spTgt spid="192582"/>
                                        </p:tgtEl>
                                        <p:attrNameLst>
                                          <p:attrName>style.visibility</p:attrName>
                                        </p:attrNameLst>
                                      </p:cBhvr>
                                      <p:to>
                                        <p:strVal val="visible"/>
                                      </p:to>
                                    </p:set>
                                    <p:animEffect transition="in" filter="strips(downRight)">
                                      <p:cBhvr>
                                        <p:cTn id="92" dur="500"/>
                                        <p:tgtEl>
                                          <p:spTgt spid="19258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wipe(left)">
                                      <p:cBhvr>
                                        <p:cTn id="9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allAtOnce"/>
      <p:bldP spid="192571" grpId="0" animBg="1"/>
      <p:bldP spid="192572" grpId="0" animBg="1"/>
      <p:bldP spid="192573" grpId="0" animBg="1"/>
      <p:bldP spid="192574" grpId="0" animBg="1"/>
      <p:bldP spid="192575" grpId="0" animBg="1"/>
      <p:bldP spid="192576" grpId="0" animBg="1"/>
      <p:bldP spid="192577" grpId="0" animBg="1"/>
      <p:bldP spid="192578" grpId="0" animBg="1"/>
      <p:bldP spid="192579" grpId="0" animBg="1"/>
      <p:bldP spid="192587" grpId="0" animBg="1"/>
      <p:bldP spid="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a:t>LOOK and C-LOOK Scheduling</a:t>
            </a:r>
            <a:endParaRPr lang="en-US" altLang="zh-CN"/>
          </a:p>
        </p:txBody>
      </p:sp>
      <p:sp>
        <p:nvSpPr>
          <p:cNvPr id="194563" name="Rectangle 3"/>
          <p:cNvSpPr>
            <a:spLocks noGrp="1" noChangeArrowheads="1"/>
          </p:cNvSpPr>
          <p:nvPr>
            <p:ph idx="1"/>
          </p:nvPr>
        </p:nvSpPr>
        <p:spPr/>
        <p:txBody>
          <a:bodyPr/>
          <a:lstStyle/>
          <a:p>
            <a:r>
              <a:rPr lang="en-US" altLang="zh-CN" dirty="0"/>
              <a:t>Version of SCAN and C-SCAN</a:t>
            </a:r>
            <a:endParaRPr lang="en-US" altLang="zh-CN" dirty="0"/>
          </a:p>
          <a:p>
            <a:r>
              <a:rPr lang="en-US" altLang="zh-CN" dirty="0"/>
              <a:t>Arm only goes </a:t>
            </a:r>
            <a:r>
              <a:rPr lang="en-US" altLang="zh-CN" dirty="0">
                <a:solidFill>
                  <a:srgbClr val="0000FF"/>
                </a:solidFill>
              </a:rPr>
              <a:t>as far as the last request </a:t>
            </a:r>
            <a:r>
              <a:rPr lang="en-US" altLang="zh-CN" dirty="0"/>
              <a:t>in each direction, then reverses direction immediately, without first going all the way to the end of the disk. </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wipe(left)">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wipe(left)">
                                      <p:cBhvr>
                                        <p:cTn id="12" dur="500"/>
                                        <p:tgtEl>
                                          <p:spTgt spid="194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zh-CN" dirty="0"/>
              <a:t>LOOK</a:t>
            </a:r>
            <a:endParaRPr lang="en-US" altLang="zh-CN" dirty="0"/>
          </a:p>
        </p:txBody>
      </p:sp>
      <p:sp>
        <p:nvSpPr>
          <p:cNvPr id="196611" name="Text Box 3"/>
          <p:cNvSpPr txBox="1">
            <a:spLocks noChangeArrowheads="1"/>
          </p:cNvSpPr>
          <p:nvPr/>
        </p:nvSpPr>
        <p:spPr bwMode="auto">
          <a:xfrm>
            <a:off x="2495601" y="1080001"/>
            <a:ext cx="53014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queue = 98, 183, 37, 122, 14, 124, 65, 67</a:t>
            </a:r>
            <a:endParaRPr lang="en-US" altLang="zh-CN" b="1" dirty="0"/>
          </a:p>
          <a:p>
            <a:r>
              <a:rPr lang="en-US" altLang="zh-CN" b="1" dirty="0"/>
              <a:t>head starts at 53, moving toward 199.</a:t>
            </a:r>
            <a:endParaRPr lang="en-US" altLang="zh-CN" b="1" dirty="0"/>
          </a:p>
        </p:txBody>
      </p:sp>
      <p:grpSp>
        <p:nvGrpSpPr>
          <p:cNvPr id="196612" name="Group 4"/>
          <p:cNvGrpSpPr/>
          <p:nvPr/>
        </p:nvGrpSpPr>
        <p:grpSpPr bwMode="auto">
          <a:xfrm>
            <a:off x="2315580" y="2016000"/>
            <a:ext cx="7943850" cy="2997464"/>
            <a:chOff x="371" y="1420"/>
            <a:chExt cx="5004" cy="2084"/>
          </a:xfrm>
        </p:grpSpPr>
        <p:sp>
          <p:nvSpPr>
            <p:cNvPr id="196613" name="Rectangle 5"/>
            <p:cNvSpPr>
              <a:spLocks noChangeArrowheads="1"/>
            </p:cNvSpPr>
            <p:nvPr/>
          </p:nvSpPr>
          <p:spPr bwMode="auto">
            <a:xfrm>
              <a:off x="476" y="1752"/>
              <a:ext cx="4717" cy="1752"/>
            </a:xfrm>
            <a:prstGeom prst="rect">
              <a:avLst/>
            </a:prstGeom>
            <a:solidFill>
              <a:srgbClr val="DDDDDD"/>
            </a:solidFill>
            <a:ln w="9525">
              <a:solidFill>
                <a:srgbClr val="DDDDD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6614" name="Group 6"/>
            <p:cNvGrpSpPr/>
            <p:nvPr/>
          </p:nvGrpSpPr>
          <p:grpSpPr bwMode="auto">
            <a:xfrm>
              <a:off x="371" y="1420"/>
              <a:ext cx="5004" cy="377"/>
              <a:chOff x="371" y="1329"/>
              <a:chExt cx="5004" cy="377"/>
            </a:xfrm>
          </p:grpSpPr>
          <p:grpSp>
            <p:nvGrpSpPr>
              <p:cNvPr id="196615" name="Group 7"/>
              <p:cNvGrpSpPr/>
              <p:nvPr/>
            </p:nvGrpSpPr>
            <p:grpSpPr bwMode="auto">
              <a:xfrm>
                <a:off x="457" y="1570"/>
                <a:ext cx="4736" cy="136"/>
                <a:chOff x="457" y="1570"/>
                <a:chExt cx="4736" cy="136"/>
              </a:xfrm>
            </p:grpSpPr>
            <p:grpSp>
              <p:nvGrpSpPr>
                <p:cNvPr id="196616" name="Group 8"/>
                <p:cNvGrpSpPr/>
                <p:nvPr/>
              </p:nvGrpSpPr>
              <p:grpSpPr bwMode="auto">
                <a:xfrm>
                  <a:off x="457" y="1570"/>
                  <a:ext cx="291" cy="136"/>
                  <a:chOff x="476" y="1570"/>
                  <a:chExt cx="363" cy="136"/>
                </a:xfrm>
              </p:grpSpPr>
              <p:sp>
                <p:nvSpPr>
                  <p:cNvPr id="196617" name="Line 9"/>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18" name="Line 10"/>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19" name="Line 11"/>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6620" name="Group 12"/>
                <p:cNvGrpSpPr/>
                <p:nvPr/>
              </p:nvGrpSpPr>
              <p:grpSpPr bwMode="auto">
                <a:xfrm>
                  <a:off x="748" y="1570"/>
                  <a:ext cx="726" cy="136"/>
                  <a:chOff x="476" y="1570"/>
                  <a:chExt cx="363" cy="136"/>
                </a:xfrm>
              </p:grpSpPr>
              <p:sp>
                <p:nvSpPr>
                  <p:cNvPr id="196621" name="Line 13"/>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22" name="Line 14"/>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23" name="Line 15"/>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6624" name="Group 16"/>
                <p:cNvGrpSpPr/>
                <p:nvPr/>
              </p:nvGrpSpPr>
              <p:grpSpPr bwMode="auto">
                <a:xfrm>
                  <a:off x="1474" y="1570"/>
                  <a:ext cx="363" cy="136"/>
                  <a:chOff x="476" y="1570"/>
                  <a:chExt cx="363" cy="136"/>
                </a:xfrm>
              </p:grpSpPr>
              <p:sp>
                <p:nvSpPr>
                  <p:cNvPr id="196625" name="Line 17"/>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26" name="Line 18"/>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27" name="Line 19"/>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6628" name="Group 20"/>
                <p:cNvGrpSpPr/>
                <p:nvPr/>
              </p:nvGrpSpPr>
              <p:grpSpPr bwMode="auto">
                <a:xfrm>
                  <a:off x="1837" y="1570"/>
                  <a:ext cx="272" cy="136"/>
                  <a:chOff x="476" y="1570"/>
                  <a:chExt cx="363" cy="136"/>
                </a:xfrm>
              </p:grpSpPr>
              <p:sp>
                <p:nvSpPr>
                  <p:cNvPr id="196629" name="Line 21"/>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30" name="Line 22"/>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31" name="Line 23"/>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6632" name="Group 24"/>
                <p:cNvGrpSpPr/>
                <p:nvPr/>
              </p:nvGrpSpPr>
              <p:grpSpPr bwMode="auto">
                <a:xfrm>
                  <a:off x="2109" y="1570"/>
                  <a:ext cx="91" cy="136"/>
                  <a:chOff x="476" y="1570"/>
                  <a:chExt cx="363" cy="136"/>
                </a:xfrm>
              </p:grpSpPr>
              <p:sp>
                <p:nvSpPr>
                  <p:cNvPr id="196633" name="Line 25"/>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34" name="Line 26"/>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35" name="Line 27"/>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6636" name="Group 28"/>
                <p:cNvGrpSpPr/>
                <p:nvPr/>
              </p:nvGrpSpPr>
              <p:grpSpPr bwMode="auto">
                <a:xfrm>
                  <a:off x="2200" y="1570"/>
                  <a:ext cx="454" cy="136"/>
                  <a:chOff x="476" y="1570"/>
                  <a:chExt cx="363" cy="136"/>
                </a:xfrm>
              </p:grpSpPr>
              <p:sp>
                <p:nvSpPr>
                  <p:cNvPr id="196637" name="Line 29"/>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38" name="Line 30"/>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39" name="Line 31"/>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6640" name="Group 32"/>
                <p:cNvGrpSpPr/>
                <p:nvPr/>
              </p:nvGrpSpPr>
              <p:grpSpPr bwMode="auto">
                <a:xfrm>
                  <a:off x="2653" y="1570"/>
                  <a:ext cx="545" cy="136"/>
                  <a:chOff x="476" y="1570"/>
                  <a:chExt cx="363" cy="136"/>
                </a:xfrm>
              </p:grpSpPr>
              <p:sp>
                <p:nvSpPr>
                  <p:cNvPr id="196641" name="Line 33"/>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42" name="Line 34"/>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43" name="Line 35"/>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6644" name="Group 36"/>
                <p:cNvGrpSpPr/>
                <p:nvPr/>
              </p:nvGrpSpPr>
              <p:grpSpPr bwMode="auto">
                <a:xfrm>
                  <a:off x="3197" y="1570"/>
                  <a:ext cx="91" cy="136"/>
                  <a:chOff x="476" y="1570"/>
                  <a:chExt cx="363" cy="136"/>
                </a:xfrm>
              </p:grpSpPr>
              <p:sp>
                <p:nvSpPr>
                  <p:cNvPr id="196645" name="Line 37"/>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46" name="Line 38"/>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47" name="Line 39"/>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6648" name="Group 40"/>
                <p:cNvGrpSpPr/>
                <p:nvPr/>
              </p:nvGrpSpPr>
              <p:grpSpPr bwMode="auto">
                <a:xfrm>
                  <a:off x="3288" y="1570"/>
                  <a:ext cx="1542" cy="136"/>
                  <a:chOff x="476" y="1570"/>
                  <a:chExt cx="363" cy="136"/>
                </a:xfrm>
              </p:grpSpPr>
              <p:sp>
                <p:nvSpPr>
                  <p:cNvPr id="196649" name="Line 41"/>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50" name="Line 42"/>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51" name="Line 43"/>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6652" name="Group 44"/>
                <p:cNvGrpSpPr/>
                <p:nvPr/>
              </p:nvGrpSpPr>
              <p:grpSpPr bwMode="auto">
                <a:xfrm>
                  <a:off x="4830" y="1570"/>
                  <a:ext cx="363" cy="136"/>
                  <a:chOff x="476" y="1570"/>
                  <a:chExt cx="363" cy="136"/>
                </a:xfrm>
              </p:grpSpPr>
              <p:sp>
                <p:nvSpPr>
                  <p:cNvPr id="196653" name="Line 45"/>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54" name="Line 46"/>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655" name="Line 47"/>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96656" name="Text Box 48"/>
              <p:cNvSpPr txBox="1">
                <a:spLocks noChangeArrowheads="1"/>
              </p:cNvSpPr>
              <p:nvPr/>
            </p:nvSpPr>
            <p:spPr bwMode="auto">
              <a:xfrm>
                <a:off x="371" y="1329"/>
                <a:ext cx="19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endParaRPr lang="en-US" altLang="zh-CN" sz="2000"/>
              </a:p>
            </p:txBody>
          </p:sp>
          <p:sp>
            <p:nvSpPr>
              <p:cNvPr id="196657" name="Text Box 49"/>
              <p:cNvSpPr txBox="1">
                <a:spLocks noChangeArrowheads="1"/>
              </p:cNvSpPr>
              <p:nvPr/>
            </p:nvSpPr>
            <p:spPr bwMode="auto">
              <a:xfrm>
                <a:off x="612"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14</a:t>
                </a:r>
                <a:endParaRPr lang="en-US" altLang="zh-CN" sz="2000"/>
              </a:p>
            </p:txBody>
          </p:sp>
          <p:sp>
            <p:nvSpPr>
              <p:cNvPr id="196658" name="Text Box 50"/>
              <p:cNvSpPr txBox="1">
                <a:spLocks noChangeArrowheads="1"/>
              </p:cNvSpPr>
              <p:nvPr/>
            </p:nvSpPr>
            <p:spPr bwMode="auto">
              <a:xfrm>
                <a:off x="1338"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37</a:t>
                </a:r>
                <a:endParaRPr lang="en-US" altLang="zh-CN" sz="2000"/>
              </a:p>
            </p:txBody>
          </p:sp>
          <p:sp>
            <p:nvSpPr>
              <p:cNvPr id="196659" name="Text Box 51"/>
              <p:cNvSpPr txBox="1">
                <a:spLocks noChangeArrowheads="1"/>
              </p:cNvSpPr>
              <p:nvPr/>
            </p:nvSpPr>
            <p:spPr bwMode="auto">
              <a:xfrm>
                <a:off x="1701"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53</a:t>
                </a:r>
                <a:endParaRPr lang="en-US" altLang="zh-CN" sz="2000"/>
              </a:p>
            </p:txBody>
          </p:sp>
          <p:sp>
            <p:nvSpPr>
              <p:cNvPr id="196660" name="Text Box 52"/>
              <p:cNvSpPr txBox="1">
                <a:spLocks noChangeArrowheads="1"/>
              </p:cNvSpPr>
              <p:nvPr/>
            </p:nvSpPr>
            <p:spPr bwMode="auto">
              <a:xfrm>
                <a:off x="1927"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65</a:t>
                </a:r>
                <a:endParaRPr lang="en-US" altLang="zh-CN" sz="2000"/>
              </a:p>
            </p:txBody>
          </p:sp>
          <p:sp>
            <p:nvSpPr>
              <p:cNvPr id="196661" name="Text Box 53"/>
              <p:cNvSpPr txBox="1">
                <a:spLocks noChangeArrowheads="1"/>
              </p:cNvSpPr>
              <p:nvPr/>
            </p:nvSpPr>
            <p:spPr bwMode="auto">
              <a:xfrm>
                <a:off x="2105"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67</a:t>
                </a:r>
                <a:endParaRPr lang="en-US" altLang="zh-CN" sz="2000"/>
              </a:p>
            </p:txBody>
          </p:sp>
          <p:sp>
            <p:nvSpPr>
              <p:cNvPr id="196662" name="Text Box 54"/>
              <p:cNvSpPr txBox="1">
                <a:spLocks noChangeArrowheads="1"/>
              </p:cNvSpPr>
              <p:nvPr/>
            </p:nvSpPr>
            <p:spPr bwMode="auto">
              <a:xfrm>
                <a:off x="2517"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98</a:t>
                </a:r>
                <a:endParaRPr lang="en-US" altLang="zh-CN" sz="2000"/>
              </a:p>
            </p:txBody>
          </p:sp>
          <p:sp>
            <p:nvSpPr>
              <p:cNvPr id="196663" name="Text Box 55"/>
              <p:cNvSpPr txBox="1">
                <a:spLocks noChangeArrowheads="1"/>
              </p:cNvSpPr>
              <p:nvPr/>
            </p:nvSpPr>
            <p:spPr bwMode="auto">
              <a:xfrm>
                <a:off x="2971" y="1344"/>
                <a:ext cx="35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122</a:t>
                </a:r>
                <a:endParaRPr lang="en-US" altLang="zh-CN" sz="2000"/>
              </a:p>
            </p:txBody>
          </p:sp>
          <p:sp>
            <p:nvSpPr>
              <p:cNvPr id="196664" name="Text Box 56"/>
              <p:cNvSpPr txBox="1">
                <a:spLocks noChangeArrowheads="1"/>
              </p:cNvSpPr>
              <p:nvPr/>
            </p:nvSpPr>
            <p:spPr bwMode="auto">
              <a:xfrm>
                <a:off x="3250" y="1344"/>
                <a:ext cx="35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124</a:t>
                </a:r>
                <a:endParaRPr lang="en-US" altLang="zh-CN" sz="2000"/>
              </a:p>
            </p:txBody>
          </p:sp>
          <p:sp>
            <p:nvSpPr>
              <p:cNvPr id="196665" name="Text Box 57"/>
              <p:cNvSpPr txBox="1">
                <a:spLocks noChangeArrowheads="1"/>
              </p:cNvSpPr>
              <p:nvPr/>
            </p:nvSpPr>
            <p:spPr bwMode="auto">
              <a:xfrm>
                <a:off x="4656" y="1344"/>
                <a:ext cx="35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183</a:t>
                </a:r>
                <a:endParaRPr lang="en-US" altLang="zh-CN" sz="2000"/>
              </a:p>
            </p:txBody>
          </p:sp>
          <p:sp>
            <p:nvSpPr>
              <p:cNvPr id="196666" name="Text Box 58"/>
              <p:cNvSpPr txBox="1">
                <a:spLocks noChangeArrowheads="1"/>
              </p:cNvSpPr>
              <p:nvPr/>
            </p:nvSpPr>
            <p:spPr bwMode="auto">
              <a:xfrm>
                <a:off x="5019" y="1344"/>
                <a:ext cx="35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199</a:t>
                </a:r>
                <a:endParaRPr lang="en-US" altLang="zh-CN" sz="2000"/>
              </a:p>
            </p:txBody>
          </p:sp>
        </p:grpSp>
      </p:grpSp>
      <p:sp>
        <p:nvSpPr>
          <p:cNvPr id="196667" name="Oval 59"/>
          <p:cNvSpPr>
            <a:spLocks noChangeArrowheads="1"/>
          </p:cNvSpPr>
          <p:nvPr/>
        </p:nvSpPr>
        <p:spPr bwMode="auto">
          <a:xfrm>
            <a:off x="4582840" y="2708921"/>
            <a:ext cx="144462" cy="142875"/>
          </a:xfrm>
          <a:prstGeom prst="ellipse">
            <a:avLst/>
          </a:prstGeom>
          <a:solidFill>
            <a:srgbClr val="0000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68" name="Oval 60"/>
          <p:cNvSpPr>
            <a:spLocks noChangeArrowheads="1"/>
          </p:cNvSpPr>
          <p:nvPr/>
        </p:nvSpPr>
        <p:spPr bwMode="auto">
          <a:xfrm>
            <a:off x="5879828" y="3151111"/>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69" name="Oval 61"/>
          <p:cNvSpPr>
            <a:spLocks noChangeArrowheads="1"/>
          </p:cNvSpPr>
          <p:nvPr/>
        </p:nvSpPr>
        <p:spPr bwMode="auto">
          <a:xfrm>
            <a:off x="2855640" y="4419111"/>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70" name="Oval 62"/>
          <p:cNvSpPr>
            <a:spLocks noChangeArrowheads="1"/>
          </p:cNvSpPr>
          <p:nvPr/>
        </p:nvSpPr>
        <p:spPr bwMode="auto">
          <a:xfrm>
            <a:off x="9335815" y="4014066"/>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71" name="Oval 63"/>
          <p:cNvSpPr>
            <a:spLocks noChangeArrowheads="1"/>
          </p:cNvSpPr>
          <p:nvPr/>
        </p:nvSpPr>
        <p:spPr bwMode="auto">
          <a:xfrm>
            <a:off x="6743428" y="3429001"/>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72" name="Oval 64"/>
          <p:cNvSpPr>
            <a:spLocks noChangeArrowheads="1"/>
          </p:cNvSpPr>
          <p:nvPr/>
        </p:nvSpPr>
        <p:spPr bwMode="auto">
          <a:xfrm>
            <a:off x="6959328" y="3564016"/>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73" name="Oval 65"/>
          <p:cNvSpPr>
            <a:spLocks noChangeArrowheads="1"/>
          </p:cNvSpPr>
          <p:nvPr/>
        </p:nvSpPr>
        <p:spPr bwMode="auto">
          <a:xfrm>
            <a:off x="5016228" y="2843936"/>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74" name="Oval 66"/>
          <p:cNvSpPr>
            <a:spLocks noChangeArrowheads="1"/>
          </p:cNvSpPr>
          <p:nvPr/>
        </p:nvSpPr>
        <p:spPr bwMode="auto">
          <a:xfrm>
            <a:off x="5230540" y="2933946"/>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75" name="Oval 67"/>
          <p:cNvSpPr>
            <a:spLocks noChangeArrowheads="1"/>
          </p:cNvSpPr>
          <p:nvPr/>
        </p:nvSpPr>
        <p:spPr bwMode="auto">
          <a:xfrm>
            <a:off x="4008165" y="4329101"/>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6676" name="AutoShape 68"/>
          <p:cNvCxnSpPr>
            <a:cxnSpLocks noChangeShapeType="1"/>
            <a:stCxn id="196667" idx="6"/>
            <a:endCxn id="196673" idx="1"/>
          </p:cNvCxnSpPr>
          <p:nvPr/>
        </p:nvCxnSpPr>
        <p:spPr bwMode="auto">
          <a:xfrm>
            <a:off x="4727303" y="2780359"/>
            <a:ext cx="310081" cy="84501"/>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7" name="AutoShape 69"/>
          <p:cNvCxnSpPr>
            <a:cxnSpLocks noChangeShapeType="1"/>
            <a:stCxn id="196675" idx="6"/>
            <a:endCxn id="196670" idx="2"/>
          </p:cNvCxnSpPr>
          <p:nvPr/>
        </p:nvCxnSpPr>
        <p:spPr bwMode="auto">
          <a:xfrm flipV="1">
            <a:off x="4152627" y="4085504"/>
            <a:ext cx="5183188" cy="315035"/>
          </a:xfrm>
          <a:prstGeom prst="straightConnector1">
            <a:avLst/>
          </a:prstGeom>
          <a:noFill/>
          <a:ln w="1905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8" name="AutoShape 70"/>
          <p:cNvCxnSpPr>
            <a:cxnSpLocks noChangeShapeType="1"/>
            <a:stCxn id="196668" idx="6"/>
            <a:endCxn id="196671" idx="1"/>
          </p:cNvCxnSpPr>
          <p:nvPr/>
        </p:nvCxnSpPr>
        <p:spPr bwMode="auto">
          <a:xfrm>
            <a:off x="6024291" y="3222548"/>
            <a:ext cx="740293" cy="227376"/>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9" name="AutoShape 71"/>
          <p:cNvCxnSpPr>
            <a:cxnSpLocks noChangeShapeType="1"/>
            <a:stCxn id="196675" idx="2"/>
            <a:endCxn id="196669" idx="6"/>
          </p:cNvCxnSpPr>
          <p:nvPr/>
        </p:nvCxnSpPr>
        <p:spPr bwMode="auto">
          <a:xfrm flipH="1">
            <a:off x="3000103" y="4400538"/>
            <a:ext cx="1008063" cy="90010"/>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80" name="AutoShape 72"/>
          <p:cNvCxnSpPr>
            <a:cxnSpLocks noChangeShapeType="1"/>
            <a:stCxn id="196674" idx="5"/>
            <a:endCxn id="196668" idx="2"/>
          </p:cNvCxnSpPr>
          <p:nvPr/>
        </p:nvCxnSpPr>
        <p:spPr bwMode="auto">
          <a:xfrm>
            <a:off x="5353847" y="3055896"/>
            <a:ext cx="525981" cy="16665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81" name="AutoShape 73"/>
          <p:cNvCxnSpPr>
            <a:cxnSpLocks noChangeShapeType="1"/>
            <a:stCxn id="196671" idx="5"/>
            <a:endCxn id="196672" idx="1"/>
          </p:cNvCxnSpPr>
          <p:nvPr/>
        </p:nvCxnSpPr>
        <p:spPr bwMode="auto">
          <a:xfrm>
            <a:off x="6866735" y="3550951"/>
            <a:ext cx="113749" cy="33988"/>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82" name="AutoShape 74"/>
          <p:cNvCxnSpPr>
            <a:cxnSpLocks noChangeShapeType="1"/>
            <a:stCxn id="196673" idx="5"/>
            <a:endCxn id="196674" idx="1"/>
          </p:cNvCxnSpPr>
          <p:nvPr/>
        </p:nvCxnSpPr>
        <p:spPr bwMode="auto">
          <a:xfrm flipV="1">
            <a:off x="5139534" y="2954870"/>
            <a:ext cx="112162" cy="11017"/>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83" name="AutoShape 75"/>
          <p:cNvCxnSpPr>
            <a:cxnSpLocks noChangeShapeType="1"/>
            <a:stCxn id="196672" idx="6"/>
            <a:endCxn id="196670" idx="1"/>
          </p:cNvCxnSpPr>
          <p:nvPr/>
        </p:nvCxnSpPr>
        <p:spPr bwMode="auto">
          <a:xfrm>
            <a:off x="7103791" y="3635453"/>
            <a:ext cx="2253181" cy="399536"/>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 Box 75"/>
          <p:cNvSpPr txBox="1">
            <a:spLocks noChangeArrowheads="1"/>
          </p:cNvSpPr>
          <p:nvPr/>
        </p:nvSpPr>
        <p:spPr bwMode="auto">
          <a:xfrm>
            <a:off x="360000" y="5940000"/>
            <a:ext cx="11135201"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514350" indent="-514350">
              <a:spcBef>
                <a:spcPct val="50000"/>
              </a:spcBef>
              <a:buClr>
                <a:srgbClr val="0000FF"/>
              </a:buClr>
              <a:buSzPct val="80000"/>
              <a:buFont typeface="Wingdings" panose="05000000000000000000" pitchFamily="2" charset="2"/>
              <a:buChar char="n"/>
            </a:pPr>
            <a:r>
              <a:rPr lang="en-US" altLang="zh-CN" sz="2800" b="1" dirty="0"/>
              <a:t>total head movement of 299 cylinders.        0.5*299/8=18.6875ms</a:t>
            </a:r>
            <a:endParaRPr lang="en-US" altLang="zh-CN" sz="2800" b="1" dirty="0"/>
          </a:p>
        </p:txBody>
      </p:sp>
      <p:sp>
        <p:nvSpPr>
          <p:cNvPr id="78" name="圆角矩形 77"/>
          <p:cNvSpPr/>
          <p:nvPr/>
        </p:nvSpPr>
        <p:spPr bwMode="auto">
          <a:xfrm>
            <a:off x="10511840" y="252000"/>
            <a:ext cx="1440160" cy="432000"/>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zh-CN" altLang="en-US" sz="2000" b="1" dirty="0">
                <a:latin typeface="楷体" panose="02010609060101010101" pitchFamily="49" charset="-122"/>
                <a:ea typeface="楷体" panose="02010609060101010101" pitchFamily="49" charset="-122"/>
              </a:rPr>
              <a:t>公平</a:t>
            </a:r>
            <a:r>
              <a:rPr lang="en-US" altLang="zh-CN" sz="2000" b="1" dirty="0"/>
              <a:t>/</a:t>
            </a:r>
            <a:r>
              <a:rPr lang="zh-CN" altLang="en-US" sz="2000" b="1" dirty="0"/>
              <a:t>效率</a:t>
            </a:r>
            <a:endParaRPr lang="zh-CN" altLang="en-US" sz="2000" b="1"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wipe(left)">
                                      <p:cBhvr>
                                        <p:cTn id="7" dur="500"/>
                                        <p:tgtEl>
                                          <p:spTgt spid="1966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6611">
                                            <p:txEl>
                                              <p:pRg st="1" end="1"/>
                                            </p:txEl>
                                          </p:spTgt>
                                        </p:tgtEl>
                                        <p:attrNameLst>
                                          <p:attrName>style.visibility</p:attrName>
                                        </p:attrNameLst>
                                      </p:cBhvr>
                                      <p:to>
                                        <p:strVal val="visible"/>
                                      </p:to>
                                    </p:set>
                                    <p:animEffect transition="in" filter="wipe(left)">
                                      <p:cBhvr>
                                        <p:cTn id="10" dur="500"/>
                                        <p:tgtEl>
                                          <p:spTgt spid="1966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6612"/>
                                        </p:tgtEl>
                                        <p:attrNameLst>
                                          <p:attrName>style.visibility</p:attrName>
                                        </p:attrNameLst>
                                      </p:cBhvr>
                                      <p:to>
                                        <p:strVal val="visible"/>
                                      </p:to>
                                    </p:set>
                                    <p:animEffect transition="in" filter="wipe(left)">
                                      <p:cBhvr>
                                        <p:cTn id="15" dur="500"/>
                                        <p:tgtEl>
                                          <p:spTgt spid="1966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666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666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96670"/>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96675"/>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9667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96669"/>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9667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9667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9667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nodeType="clickEffect">
                                  <p:stCondLst>
                                    <p:cond delay="0"/>
                                  </p:stCondLst>
                                  <p:childTnLst>
                                    <p:set>
                                      <p:cBhvr>
                                        <p:cTn id="48" dur="1" fill="hold">
                                          <p:stCondLst>
                                            <p:cond delay="0"/>
                                          </p:stCondLst>
                                        </p:cTn>
                                        <p:tgtEl>
                                          <p:spTgt spid="196676"/>
                                        </p:tgtEl>
                                        <p:attrNameLst>
                                          <p:attrName>style.visibility</p:attrName>
                                        </p:attrNameLst>
                                      </p:cBhvr>
                                      <p:to>
                                        <p:strVal val="visible"/>
                                      </p:to>
                                    </p:set>
                                    <p:animEffect transition="in" filter="strips(downRight)">
                                      <p:cBhvr>
                                        <p:cTn id="49" dur="500"/>
                                        <p:tgtEl>
                                          <p:spTgt spid="196676"/>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196682"/>
                                        </p:tgtEl>
                                        <p:attrNameLst>
                                          <p:attrName>style.visibility</p:attrName>
                                        </p:attrNameLst>
                                      </p:cBhvr>
                                      <p:to>
                                        <p:strVal val="visible"/>
                                      </p:to>
                                    </p:set>
                                    <p:animEffect transition="in" filter="strips(downRight)">
                                      <p:cBhvr>
                                        <p:cTn id="54" dur="500"/>
                                        <p:tgtEl>
                                          <p:spTgt spid="196682"/>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196680"/>
                                        </p:tgtEl>
                                        <p:attrNameLst>
                                          <p:attrName>style.visibility</p:attrName>
                                        </p:attrNameLst>
                                      </p:cBhvr>
                                      <p:to>
                                        <p:strVal val="visible"/>
                                      </p:to>
                                    </p:set>
                                    <p:animEffect transition="in" filter="strips(downRight)">
                                      <p:cBhvr>
                                        <p:cTn id="59" dur="500"/>
                                        <p:tgtEl>
                                          <p:spTgt spid="196680"/>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196678"/>
                                        </p:tgtEl>
                                        <p:attrNameLst>
                                          <p:attrName>style.visibility</p:attrName>
                                        </p:attrNameLst>
                                      </p:cBhvr>
                                      <p:to>
                                        <p:strVal val="visible"/>
                                      </p:to>
                                    </p:set>
                                    <p:animEffect transition="in" filter="strips(downRight)">
                                      <p:cBhvr>
                                        <p:cTn id="64" dur="500"/>
                                        <p:tgtEl>
                                          <p:spTgt spid="196678"/>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nodeType="clickEffect">
                                  <p:stCondLst>
                                    <p:cond delay="0"/>
                                  </p:stCondLst>
                                  <p:childTnLst>
                                    <p:set>
                                      <p:cBhvr>
                                        <p:cTn id="68" dur="1" fill="hold">
                                          <p:stCondLst>
                                            <p:cond delay="0"/>
                                          </p:stCondLst>
                                        </p:cTn>
                                        <p:tgtEl>
                                          <p:spTgt spid="196681"/>
                                        </p:tgtEl>
                                        <p:attrNameLst>
                                          <p:attrName>style.visibility</p:attrName>
                                        </p:attrNameLst>
                                      </p:cBhvr>
                                      <p:to>
                                        <p:strVal val="visible"/>
                                      </p:to>
                                    </p:set>
                                    <p:animEffect transition="in" filter="strips(downRight)">
                                      <p:cBhvr>
                                        <p:cTn id="69" dur="500"/>
                                        <p:tgtEl>
                                          <p:spTgt spid="196681"/>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196683"/>
                                        </p:tgtEl>
                                        <p:attrNameLst>
                                          <p:attrName>style.visibility</p:attrName>
                                        </p:attrNameLst>
                                      </p:cBhvr>
                                      <p:to>
                                        <p:strVal val="visible"/>
                                      </p:to>
                                    </p:set>
                                    <p:animEffect transition="in" filter="strips(downRight)">
                                      <p:cBhvr>
                                        <p:cTn id="74" dur="500"/>
                                        <p:tgtEl>
                                          <p:spTgt spid="196683"/>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12" fill="hold" nodeType="clickEffect">
                                  <p:stCondLst>
                                    <p:cond delay="0"/>
                                  </p:stCondLst>
                                  <p:childTnLst>
                                    <p:set>
                                      <p:cBhvr>
                                        <p:cTn id="78" dur="1" fill="hold">
                                          <p:stCondLst>
                                            <p:cond delay="0"/>
                                          </p:stCondLst>
                                        </p:cTn>
                                        <p:tgtEl>
                                          <p:spTgt spid="196677"/>
                                        </p:tgtEl>
                                        <p:attrNameLst>
                                          <p:attrName>style.visibility</p:attrName>
                                        </p:attrNameLst>
                                      </p:cBhvr>
                                      <p:to>
                                        <p:strVal val="visible"/>
                                      </p:to>
                                    </p:set>
                                    <p:animEffect transition="in" filter="strips(downLeft)">
                                      <p:cBhvr>
                                        <p:cTn id="79" dur="500"/>
                                        <p:tgtEl>
                                          <p:spTgt spid="196677"/>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12" fill="hold" nodeType="clickEffect">
                                  <p:stCondLst>
                                    <p:cond delay="0"/>
                                  </p:stCondLst>
                                  <p:childTnLst>
                                    <p:set>
                                      <p:cBhvr>
                                        <p:cTn id="83" dur="1" fill="hold">
                                          <p:stCondLst>
                                            <p:cond delay="0"/>
                                          </p:stCondLst>
                                        </p:cTn>
                                        <p:tgtEl>
                                          <p:spTgt spid="196679"/>
                                        </p:tgtEl>
                                        <p:attrNameLst>
                                          <p:attrName>style.visibility</p:attrName>
                                        </p:attrNameLst>
                                      </p:cBhvr>
                                      <p:to>
                                        <p:strVal val="visible"/>
                                      </p:to>
                                    </p:set>
                                    <p:animEffect transition="in" filter="strips(downLeft)">
                                      <p:cBhvr>
                                        <p:cTn id="84" dur="500"/>
                                        <p:tgtEl>
                                          <p:spTgt spid="19667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left)">
                                      <p:cBhvr>
                                        <p:cTn id="8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allAtOnce"/>
      <p:bldP spid="196667" grpId="0" animBg="1"/>
      <p:bldP spid="196668" grpId="0" animBg="1"/>
      <p:bldP spid="196669" grpId="0" animBg="1"/>
      <p:bldP spid="196670" grpId="0" animBg="1"/>
      <p:bldP spid="196671" grpId="0" animBg="1"/>
      <p:bldP spid="196672" grpId="0" animBg="1"/>
      <p:bldP spid="196673" grpId="0" animBg="1"/>
      <p:bldP spid="196674" grpId="0" animBg="1"/>
      <p:bldP spid="196675" grpId="0" animBg="1"/>
      <p:bldP spid="7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4"/>
          <p:cNvGrpSpPr/>
          <p:nvPr/>
        </p:nvGrpSpPr>
        <p:grpSpPr bwMode="auto">
          <a:xfrm>
            <a:off x="2315580" y="2016000"/>
            <a:ext cx="7943850" cy="2997464"/>
            <a:chOff x="371" y="1420"/>
            <a:chExt cx="5004" cy="2084"/>
          </a:xfrm>
        </p:grpSpPr>
        <p:sp>
          <p:nvSpPr>
            <p:cNvPr id="81" name="Rectangle 5"/>
            <p:cNvSpPr>
              <a:spLocks noChangeArrowheads="1"/>
            </p:cNvSpPr>
            <p:nvPr/>
          </p:nvSpPr>
          <p:spPr bwMode="auto">
            <a:xfrm>
              <a:off x="476" y="1752"/>
              <a:ext cx="4717" cy="1752"/>
            </a:xfrm>
            <a:prstGeom prst="rect">
              <a:avLst/>
            </a:prstGeom>
            <a:solidFill>
              <a:srgbClr val="DDDDDD"/>
            </a:solidFill>
            <a:ln w="9525">
              <a:solidFill>
                <a:srgbClr val="DDDDD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 name="Group 6"/>
            <p:cNvGrpSpPr/>
            <p:nvPr/>
          </p:nvGrpSpPr>
          <p:grpSpPr bwMode="auto">
            <a:xfrm>
              <a:off x="371" y="1420"/>
              <a:ext cx="5004" cy="377"/>
              <a:chOff x="371" y="1329"/>
              <a:chExt cx="5004" cy="377"/>
            </a:xfrm>
          </p:grpSpPr>
          <p:grpSp>
            <p:nvGrpSpPr>
              <p:cNvPr id="83" name="Group 7"/>
              <p:cNvGrpSpPr/>
              <p:nvPr/>
            </p:nvGrpSpPr>
            <p:grpSpPr bwMode="auto">
              <a:xfrm>
                <a:off x="457" y="1570"/>
                <a:ext cx="4736" cy="136"/>
                <a:chOff x="457" y="1570"/>
                <a:chExt cx="4736" cy="136"/>
              </a:xfrm>
            </p:grpSpPr>
            <p:grpSp>
              <p:nvGrpSpPr>
                <p:cNvPr id="95" name="Group 8"/>
                <p:cNvGrpSpPr/>
                <p:nvPr/>
              </p:nvGrpSpPr>
              <p:grpSpPr bwMode="auto">
                <a:xfrm>
                  <a:off x="457" y="1570"/>
                  <a:ext cx="291" cy="136"/>
                  <a:chOff x="476" y="1570"/>
                  <a:chExt cx="363" cy="136"/>
                </a:xfrm>
              </p:grpSpPr>
              <p:sp>
                <p:nvSpPr>
                  <p:cNvPr id="132" name="Line 9"/>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 name="Line 10"/>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11"/>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6" name="Group 12"/>
                <p:cNvGrpSpPr/>
                <p:nvPr/>
              </p:nvGrpSpPr>
              <p:grpSpPr bwMode="auto">
                <a:xfrm>
                  <a:off x="748" y="1570"/>
                  <a:ext cx="726" cy="136"/>
                  <a:chOff x="476" y="1570"/>
                  <a:chExt cx="363" cy="136"/>
                </a:xfrm>
              </p:grpSpPr>
              <p:sp>
                <p:nvSpPr>
                  <p:cNvPr id="129" name="Line 13"/>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Line 14"/>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15"/>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 name="Group 16"/>
                <p:cNvGrpSpPr/>
                <p:nvPr/>
              </p:nvGrpSpPr>
              <p:grpSpPr bwMode="auto">
                <a:xfrm>
                  <a:off x="1474" y="1570"/>
                  <a:ext cx="363" cy="136"/>
                  <a:chOff x="476" y="1570"/>
                  <a:chExt cx="363" cy="136"/>
                </a:xfrm>
              </p:grpSpPr>
              <p:sp>
                <p:nvSpPr>
                  <p:cNvPr id="126" name="Line 17"/>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Line 18"/>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19"/>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8" name="Group 20"/>
                <p:cNvGrpSpPr/>
                <p:nvPr/>
              </p:nvGrpSpPr>
              <p:grpSpPr bwMode="auto">
                <a:xfrm>
                  <a:off x="1837" y="1570"/>
                  <a:ext cx="272" cy="136"/>
                  <a:chOff x="476" y="1570"/>
                  <a:chExt cx="363" cy="136"/>
                </a:xfrm>
              </p:grpSpPr>
              <p:sp>
                <p:nvSpPr>
                  <p:cNvPr id="123" name="Line 21"/>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Line 22"/>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Line 23"/>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9" name="Group 24"/>
                <p:cNvGrpSpPr/>
                <p:nvPr/>
              </p:nvGrpSpPr>
              <p:grpSpPr bwMode="auto">
                <a:xfrm>
                  <a:off x="2109" y="1570"/>
                  <a:ext cx="91" cy="136"/>
                  <a:chOff x="476" y="1570"/>
                  <a:chExt cx="363" cy="136"/>
                </a:xfrm>
              </p:grpSpPr>
              <p:sp>
                <p:nvSpPr>
                  <p:cNvPr id="120" name="Line 25"/>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Line 26"/>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Line 27"/>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0" name="Group 28"/>
                <p:cNvGrpSpPr/>
                <p:nvPr/>
              </p:nvGrpSpPr>
              <p:grpSpPr bwMode="auto">
                <a:xfrm>
                  <a:off x="2200" y="1570"/>
                  <a:ext cx="454" cy="136"/>
                  <a:chOff x="476" y="1570"/>
                  <a:chExt cx="363" cy="136"/>
                </a:xfrm>
              </p:grpSpPr>
              <p:sp>
                <p:nvSpPr>
                  <p:cNvPr id="117" name="Line 29"/>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Line 30"/>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 name="Line 31"/>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1" name="Group 32"/>
                <p:cNvGrpSpPr/>
                <p:nvPr/>
              </p:nvGrpSpPr>
              <p:grpSpPr bwMode="auto">
                <a:xfrm>
                  <a:off x="2653" y="1570"/>
                  <a:ext cx="545" cy="136"/>
                  <a:chOff x="476" y="1570"/>
                  <a:chExt cx="363" cy="136"/>
                </a:xfrm>
              </p:grpSpPr>
              <p:sp>
                <p:nvSpPr>
                  <p:cNvPr id="114" name="Line 33"/>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 name="Line 34"/>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Line 35"/>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 name="Group 36"/>
                <p:cNvGrpSpPr/>
                <p:nvPr/>
              </p:nvGrpSpPr>
              <p:grpSpPr bwMode="auto">
                <a:xfrm>
                  <a:off x="3197" y="1570"/>
                  <a:ext cx="91" cy="136"/>
                  <a:chOff x="476" y="1570"/>
                  <a:chExt cx="363" cy="136"/>
                </a:xfrm>
              </p:grpSpPr>
              <p:sp>
                <p:nvSpPr>
                  <p:cNvPr id="111" name="Line 37"/>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Line 38"/>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Line 39"/>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3" name="Group 40"/>
                <p:cNvGrpSpPr/>
                <p:nvPr/>
              </p:nvGrpSpPr>
              <p:grpSpPr bwMode="auto">
                <a:xfrm>
                  <a:off x="3288" y="1570"/>
                  <a:ext cx="1542" cy="136"/>
                  <a:chOff x="476" y="1570"/>
                  <a:chExt cx="363" cy="136"/>
                </a:xfrm>
              </p:grpSpPr>
              <p:sp>
                <p:nvSpPr>
                  <p:cNvPr id="108" name="Line 41"/>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42"/>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43"/>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4" name="Group 44"/>
                <p:cNvGrpSpPr/>
                <p:nvPr/>
              </p:nvGrpSpPr>
              <p:grpSpPr bwMode="auto">
                <a:xfrm>
                  <a:off x="4830" y="1570"/>
                  <a:ext cx="363" cy="136"/>
                  <a:chOff x="476" y="1570"/>
                  <a:chExt cx="363" cy="136"/>
                </a:xfrm>
              </p:grpSpPr>
              <p:sp>
                <p:nvSpPr>
                  <p:cNvPr id="105" name="Line 45"/>
                  <p:cNvSpPr>
                    <a:spLocks noChangeShapeType="1"/>
                  </p:cNvSpPr>
                  <p:nvPr/>
                </p:nvSpPr>
                <p:spPr bwMode="auto">
                  <a:xfrm>
                    <a:off x="476" y="1661"/>
                    <a:ext cx="3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Line 46"/>
                  <p:cNvSpPr>
                    <a:spLocks noChangeShapeType="1"/>
                  </p:cNvSpPr>
                  <p:nvPr/>
                </p:nvSpPr>
                <p:spPr bwMode="auto">
                  <a:xfrm>
                    <a:off x="476"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 name="Line 47"/>
                  <p:cNvSpPr>
                    <a:spLocks noChangeShapeType="1"/>
                  </p:cNvSpPr>
                  <p:nvPr/>
                </p:nvSpPr>
                <p:spPr bwMode="auto">
                  <a:xfrm>
                    <a:off x="839" y="1570"/>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4" name="Text Box 48"/>
              <p:cNvSpPr txBox="1">
                <a:spLocks noChangeArrowheads="1"/>
              </p:cNvSpPr>
              <p:nvPr/>
            </p:nvSpPr>
            <p:spPr bwMode="auto">
              <a:xfrm>
                <a:off x="371" y="1329"/>
                <a:ext cx="19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endParaRPr lang="en-US" altLang="zh-CN" sz="2000"/>
              </a:p>
            </p:txBody>
          </p:sp>
          <p:sp>
            <p:nvSpPr>
              <p:cNvPr id="85" name="Text Box 49"/>
              <p:cNvSpPr txBox="1">
                <a:spLocks noChangeArrowheads="1"/>
              </p:cNvSpPr>
              <p:nvPr/>
            </p:nvSpPr>
            <p:spPr bwMode="auto">
              <a:xfrm>
                <a:off x="612"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14</a:t>
                </a:r>
                <a:endParaRPr lang="en-US" altLang="zh-CN" sz="2000"/>
              </a:p>
            </p:txBody>
          </p:sp>
          <p:sp>
            <p:nvSpPr>
              <p:cNvPr id="86" name="Text Box 50"/>
              <p:cNvSpPr txBox="1">
                <a:spLocks noChangeArrowheads="1"/>
              </p:cNvSpPr>
              <p:nvPr/>
            </p:nvSpPr>
            <p:spPr bwMode="auto">
              <a:xfrm>
                <a:off x="1338"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37</a:t>
                </a:r>
                <a:endParaRPr lang="en-US" altLang="zh-CN" sz="2000"/>
              </a:p>
            </p:txBody>
          </p:sp>
          <p:sp>
            <p:nvSpPr>
              <p:cNvPr id="87" name="Text Box 51"/>
              <p:cNvSpPr txBox="1">
                <a:spLocks noChangeArrowheads="1"/>
              </p:cNvSpPr>
              <p:nvPr/>
            </p:nvSpPr>
            <p:spPr bwMode="auto">
              <a:xfrm>
                <a:off x="1701"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53</a:t>
                </a:r>
                <a:endParaRPr lang="en-US" altLang="zh-CN" sz="2000"/>
              </a:p>
            </p:txBody>
          </p:sp>
          <p:sp>
            <p:nvSpPr>
              <p:cNvPr id="88" name="Text Box 52"/>
              <p:cNvSpPr txBox="1">
                <a:spLocks noChangeArrowheads="1"/>
              </p:cNvSpPr>
              <p:nvPr/>
            </p:nvSpPr>
            <p:spPr bwMode="auto">
              <a:xfrm>
                <a:off x="1927"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65</a:t>
                </a:r>
                <a:endParaRPr lang="en-US" altLang="zh-CN" sz="2000"/>
              </a:p>
            </p:txBody>
          </p:sp>
          <p:sp>
            <p:nvSpPr>
              <p:cNvPr id="89" name="Text Box 53"/>
              <p:cNvSpPr txBox="1">
                <a:spLocks noChangeArrowheads="1"/>
              </p:cNvSpPr>
              <p:nvPr/>
            </p:nvSpPr>
            <p:spPr bwMode="auto">
              <a:xfrm>
                <a:off x="2105"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67</a:t>
                </a:r>
                <a:endParaRPr lang="en-US" altLang="zh-CN" sz="2000"/>
              </a:p>
            </p:txBody>
          </p:sp>
          <p:sp>
            <p:nvSpPr>
              <p:cNvPr id="90" name="Text Box 54"/>
              <p:cNvSpPr txBox="1">
                <a:spLocks noChangeArrowheads="1"/>
              </p:cNvSpPr>
              <p:nvPr/>
            </p:nvSpPr>
            <p:spPr bwMode="auto">
              <a:xfrm>
                <a:off x="2517" y="1344"/>
                <a:ext cx="27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98</a:t>
                </a:r>
                <a:endParaRPr lang="en-US" altLang="zh-CN" sz="2000"/>
              </a:p>
            </p:txBody>
          </p:sp>
          <p:sp>
            <p:nvSpPr>
              <p:cNvPr id="91" name="Text Box 55"/>
              <p:cNvSpPr txBox="1">
                <a:spLocks noChangeArrowheads="1"/>
              </p:cNvSpPr>
              <p:nvPr/>
            </p:nvSpPr>
            <p:spPr bwMode="auto">
              <a:xfrm>
                <a:off x="2971" y="1344"/>
                <a:ext cx="35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122</a:t>
                </a:r>
                <a:endParaRPr lang="en-US" altLang="zh-CN" sz="2000"/>
              </a:p>
            </p:txBody>
          </p:sp>
          <p:sp>
            <p:nvSpPr>
              <p:cNvPr id="92" name="Text Box 56"/>
              <p:cNvSpPr txBox="1">
                <a:spLocks noChangeArrowheads="1"/>
              </p:cNvSpPr>
              <p:nvPr/>
            </p:nvSpPr>
            <p:spPr bwMode="auto">
              <a:xfrm>
                <a:off x="3250" y="1344"/>
                <a:ext cx="35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124</a:t>
                </a:r>
                <a:endParaRPr lang="en-US" altLang="zh-CN" sz="2000"/>
              </a:p>
            </p:txBody>
          </p:sp>
          <p:sp>
            <p:nvSpPr>
              <p:cNvPr id="93" name="Text Box 57"/>
              <p:cNvSpPr txBox="1">
                <a:spLocks noChangeArrowheads="1"/>
              </p:cNvSpPr>
              <p:nvPr/>
            </p:nvSpPr>
            <p:spPr bwMode="auto">
              <a:xfrm>
                <a:off x="4656" y="1344"/>
                <a:ext cx="35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183</a:t>
                </a:r>
                <a:endParaRPr lang="en-US" altLang="zh-CN" sz="2000"/>
              </a:p>
            </p:txBody>
          </p:sp>
          <p:sp>
            <p:nvSpPr>
              <p:cNvPr id="94" name="Text Box 58"/>
              <p:cNvSpPr txBox="1">
                <a:spLocks noChangeArrowheads="1"/>
              </p:cNvSpPr>
              <p:nvPr/>
            </p:nvSpPr>
            <p:spPr bwMode="auto">
              <a:xfrm>
                <a:off x="5019" y="1344"/>
                <a:ext cx="35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199</a:t>
                </a:r>
                <a:endParaRPr lang="en-US" altLang="zh-CN" sz="2000"/>
              </a:p>
            </p:txBody>
          </p:sp>
        </p:grpSp>
      </p:grpSp>
      <p:sp>
        <p:nvSpPr>
          <p:cNvPr id="198658" name="Rectangle 2"/>
          <p:cNvSpPr>
            <a:spLocks noGrp="1" noChangeArrowheads="1"/>
          </p:cNvSpPr>
          <p:nvPr>
            <p:ph type="title"/>
          </p:nvPr>
        </p:nvSpPr>
        <p:spPr/>
        <p:txBody>
          <a:bodyPr/>
          <a:lstStyle/>
          <a:p>
            <a:r>
              <a:rPr lang="en-US" altLang="zh-CN" dirty="0"/>
              <a:t>C-LOOK</a:t>
            </a:r>
            <a:endParaRPr lang="en-US" altLang="zh-CN" dirty="0"/>
          </a:p>
        </p:txBody>
      </p:sp>
      <p:sp>
        <p:nvSpPr>
          <p:cNvPr id="198715" name="Oval 59"/>
          <p:cNvSpPr>
            <a:spLocks noChangeArrowheads="1"/>
          </p:cNvSpPr>
          <p:nvPr/>
        </p:nvSpPr>
        <p:spPr bwMode="auto">
          <a:xfrm>
            <a:off x="4582840" y="2708921"/>
            <a:ext cx="144462" cy="142875"/>
          </a:xfrm>
          <a:prstGeom prst="ellipse">
            <a:avLst/>
          </a:prstGeom>
          <a:solidFill>
            <a:srgbClr val="0000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6" name="Oval 60"/>
          <p:cNvSpPr>
            <a:spLocks noChangeArrowheads="1"/>
          </p:cNvSpPr>
          <p:nvPr/>
        </p:nvSpPr>
        <p:spPr bwMode="auto">
          <a:xfrm>
            <a:off x="5879828" y="3158971"/>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7" name="Oval 61"/>
          <p:cNvSpPr>
            <a:spLocks noChangeArrowheads="1"/>
          </p:cNvSpPr>
          <p:nvPr/>
        </p:nvSpPr>
        <p:spPr bwMode="auto">
          <a:xfrm>
            <a:off x="2855640" y="4141221"/>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8" name="Oval 62"/>
          <p:cNvSpPr>
            <a:spLocks noChangeArrowheads="1"/>
          </p:cNvSpPr>
          <p:nvPr/>
        </p:nvSpPr>
        <p:spPr bwMode="auto">
          <a:xfrm>
            <a:off x="9335815" y="4006206"/>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19" name="Oval 63"/>
          <p:cNvSpPr>
            <a:spLocks noChangeArrowheads="1"/>
          </p:cNvSpPr>
          <p:nvPr/>
        </p:nvSpPr>
        <p:spPr bwMode="auto">
          <a:xfrm>
            <a:off x="6743428" y="3421141"/>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20" name="Oval 64"/>
          <p:cNvSpPr>
            <a:spLocks noChangeArrowheads="1"/>
          </p:cNvSpPr>
          <p:nvPr/>
        </p:nvSpPr>
        <p:spPr bwMode="auto">
          <a:xfrm>
            <a:off x="6959328" y="3556156"/>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21" name="Oval 65"/>
          <p:cNvSpPr>
            <a:spLocks noChangeArrowheads="1"/>
          </p:cNvSpPr>
          <p:nvPr/>
        </p:nvSpPr>
        <p:spPr bwMode="auto">
          <a:xfrm>
            <a:off x="5016228" y="2843936"/>
            <a:ext cx="144463"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22" name="Oval 66"/>
          <p:cNvSpPr>
            <a:spLocks noChangeArrowheads="1"/>
          </p:cNvSpPr>
          <p:nvPr/>
        </p:nvSpPr>
        <p:spPr bwMode="auto">
          <a:xfrm>
            <a:off x="5230540" y="2933946"/>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723" name="Oval 67"/>
          <p:cNvSpPr>
            <a:spLocks noChangeArrowheads="1"/>
          </p:cNvSpPr>
          <p:nvPr/>
        </p:nvSpPr>
        <p:spPr bwMode="auto">
          <a:xfrm>
            <a:off x="4008165" y="4419111"/>
            <a:ext cx="144462" cy="142875"/>
          </a:xfrm>
          <a:prstGeom prst="ellipse">
            <a:avLst/>
          </a:prstGeom>
          <a:solidFill>
            <a:srgbClr val="00FF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8724" name="AutoShape 68"/>
          <p:cNvCxnSpPr>
            <a:cxnSpLocks noChangeShapeType="1"/>
            <a:stCxn id="198715" idx="6"/>
            <a:endCxn id="198721" idx="1"/>
          </p:cNvCxnSpPr>
          <p:nvPr/>
        </p:nvCxnSpPr>
        <p:spPr bwMode="auto">
          <a:xfrm>
            <a:off x="4727303" y="2780359"/>
            <a:ext cx="310081" cy="84501"/>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725" name="AutoShape 69"/>
          <p:cNvCxnSpPr>
            <a:cxnSpLocks noChangeShapeType="1"/>
            <a:stCxn id="198717" idx="6"/>
            <a:endCxn id="198718" idx="2"/>
          </p:cNvCxnSpPr>
          <p:nvPr/>
        </p:nvCxnSpPr>
        <p:spPr bwMode="auto">
          <a:xfrm flipV="1">
            <a:off x="3000103" y="4077644"/>
            <a:ext cx="6335713" cy="135015"/>
          </a:xfrm>
          <a:prstGeom prst="straightConnector1">
            <a:avLst/>
          </a:prstGeom>
          <a:noFill/>
          <a:ln w="1905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726" name="AutoShape 70"/>
          <p:cNvCxnSpPr>
            <a:cxnSpLocks noChangeShapeType="1"/>
            <a:stCxn id="198716" idx="6"/>
            <a:endCxn id="198719" idx="1"/>
          </p:cNvCxnSpPr>
          <p:nvPr/>
        </p:nvCxnSpPr>
        <p:spPr bwMode="auto">
          <a:xfrm>
            <a:off x="6024291" y="3230408"/>
            <a:ext cx="740293" cy="211656"/>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727" name="AutoShape 71"/>
          <p:cNvCxnSpPr>
            <a:cxnSpLocks noChangeShapeType="1"/>
            <a:stCxn id="198723" idx="2"/>
            <a:endCxn id="198717" idx="5"/>
          </p:cNvCxnSpPr>
          <p:nvPr/>
        </p:nvCxnSpPr>
        <p:spPr bwMode="auto">
          <a:xfrm flipH="1" flipV="1">
            <a:off x="2978947" y="4263172"/>
            <a:ext cx="1029219" cy="227377"/>
          </a:xfrm>
          <a:prstGeom prst="straightConnector1">
            <a:avLst/>
          </a:prstGeom>
          <a:noFill/>
          <a:ln w="1905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728" name="AutoShape 72"/>
          <p:cNvCxnSpPr>
            <a:cxnSpLocks noChangeShapeType="1"/>
            <a:stCxn id="198722" idx="5"/>
            <a:endCxn id="198716" idx="2"/>
          </p:cNvCxnSpPr>
          <p:nvPr/>
        </p:nvCxnSpPr>
        <p:spPr bwMode="auto">
          <a:xfrm>
            <a:off x="5353847" y="3055896"/>
            <a:ext cx="525981" cy="174512"/>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729" name="AutoShape 73"/>
          <p:cNvCxnSpPr>
            <a:cxnSpLocks noChangeShapeType="1"/>
            <a:stCxn id="198719" idx="5"/>
            <a:endCxn id="198720" idx="1"/>
          </p:cNvCxnSpPr>
          <p:nvPr/>
        </p:nvCxnSpPr>
        <p:spPr bwMode="auto">
          <a:xfrm>
            <a:off x="6866735" y="3543091"/>
            <a:ext cx="113749" cy="33988"/>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730" name="AutoShape 74"/>
          <p:cNvCxnSpPr>
            <a:cxnSpLocks noChangeShapeType="1"/>
            <a:stCxn id="198721" idx="5"/>
            <a:endCxn id="198722" idx="1"/>
          </p:cNvCxnSpPr>
          <p:nvPr/>
        </p:nvCxnSpPr>
        <p:spPr bwMode="auto">
          <a:xfrm flipV="1">
            <a:off x="5139534" y="2954870"/>
            <a:ext cx="112162" cy="11017"/>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731" name="AutoShape 75"/>
          <p:cNvCxnSpPr>
            <a:cxnSpLocks noChangeShapeType="1"/>
            <a:stCxn id="198720" idx="6"/>
            <a:endCxn id="198718" idx="1"/>
          </p:cNvCxnSpPr>
          <p:nvPr/>
        </p:nvCxnSpPr>
        <p:spPr bwMode="auto">
          <a:xfrm>
            <a:off x="7103791" y="3627593"/>
            <a:ext cx="2253181" cy="399536"/>
          </a:xfrm>
          <a:prstGeom prst="straightConnector1">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 Box 3"/>
          <p:cNvSpPr txBox="1">
            <a:spLocks noChangeArrowheads="1"/>
          </p:cNvSpPr>
          <p:nvPr/>
        </p:nvSpPr>
        <p:spPr bwMode="auto">
          <a:xfrm>
            <a:off x="2495601" y="1080001"/>
            <a:ext cx="53014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queue = 98, 183, 37, 122, 14, 124, 65, 67</a:t>
            </a:r>
            <a:endParaRPr lang="en-US" altLang="zh-CN" b="1" dirty="0"/>
          </a:p>
          <a:p>
            <a:r>
              <a:rPr lang="en-US" altLang="zh-CN" b="1" dirty="0"/>
              <a:t>head starts at 53, moving toward 199</a:t>
            </a:r>
            <a:endParaRPr lang="en-US" altLang="zh-CN" b="1" dirty="0"/>
          </a:p>
        </p:txBody>
      </p:sp>
      <p:sp>
        <p:nvSpPr>
          <p:cNvPr id="78" name="Text Box 75"/>
          <p:cNvSpPr txBox="1">
            <a:spLocks noChangeArrowheads="1"/>
          </p:cNvSpPr>
          <p:nvPr/>
        </p:nvSpPr>
        <p:spPr bwMode="auto">
          <a:xfrm>
            <a:off x="360000" y="5940000"/>
            <a:ext cx="11450240"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514350" indent="-514350">
              <a:spcBef>
                <a:spcPct val="50000"/>
              </a:spcBef>
              <a:buClr>
                <a:srgbClr val="0000FF"/>
              </a:buClr>
              <a:buSzPct val="80000"/>
              <a:buFont typeface="Wingdings" panose="05000000000000000000" pitchFamily="2" charset="2"/>
              <a:buChar char="n"/>
            </a:pPr>
            <a:r>
              <a:rPr lang="en-US" altLang="zh-CN" sz="2800" b="1" dirty="0"/>
              <a:t>total head movement of 322 cylinders.        0.5*322/8=20.125</a:t>
            </a:r>
            <a:endParaRPr lang="en-US" altLang="zh-CN" sz="2800" b="1" dirty="0"/>
          </a:p>
        </p:txBody>
      </p:sp>
      <p:sp>
        <p:nvSpPr>
          <p:cNvPr id="79" name="圆角矩形 78"/>
          <p:cNvSpPr/>
          <p:nvPr/>
        </p:nvSpPr>
        <p:spPr bwMode="auto">
          <a:xfrm>
            <a:off x="10507543" y="252000"/>
            <a:ext cx="1440160" cy="432000"/>
          </a:xfrm>
          <a:prstGeom prst="round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r>
              <a:rPr lang="zh-CN" altLang="en-US" sz="2000" b="1" dirty="0">
                <a:latin typeface="楷体" panose="02010609060101010101" pitchFamily="49" charset="-122"/>
                <a:ea typeface="楷体" panose="02010609060101010101" pitchFamily="49" charset="-122"/>
              </a:rPr>
              <a:t>公平</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效率</a:t>
            </a:r>
            <a:endParaRPr lang="zh-CN" altLang="en-US" sz="2000" b="1" dirty="0">
              <a:latin typeface="楷体" panose="02010609060101010101" pitchFamily="49" charset="-122"/>
              <a:ea typeface="楷体" panose="02010609060101010101" pitchFamily="49" charset="-122"/>
            </a:endParaRPr>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wipe(left)">
                                      <p:cBhvr>
                                        <p:cTn id="7" dur="500"/>
                                        <p:tgtEl>
                                          <p:spTgt spid="7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7">
                                            <p:txEl>
                                              <p:pRg st="1" end="1"/>
                                            </p:txEl>
                                          </p:spTgt>
                                        </p:tgtEl>
                                        <p:attrNameLst>
                                          <p:attrName>style.visibility</p:attrName>
                                        </p:attrNameLst>
                                      </p:cBhvr>
                                      <p:to>
                                        <p:strVal val="visible"/>
                                      </p:to>
                                    </p:set>
                                    <p:animEffect transition="in" filter="wipe(left)">
                                      <p:cBhvr>
                                        <p:cTn id="10" dur="500"/>
                                        <p:tgtEl>
                                          <p:spTgt spid="7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wipe(left)">
                                      <p:cBhvr>
                                        <p:cTn id="15" dur="500"/>
                                        <p:tgtEl>
                                          <p:spTgt spid="8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987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8716"/>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9871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9872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98719"/>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98717"/>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98720"/>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9872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987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nodeType="clickEffect">
                                  <p:stCondLst>
                                    <p:cond delay="0"/>
                                  </p:stCondLst>
                                  <p:childTnLst>
                                    <p:set>
                                      <p:cBhvr>
                                        <p:cTn id="48" dur="1" fill="hold">
                                          <p:stCondLst>
                                            <p:cond delay="0"/>
                                          </p:stCondLst>
                                        </p:cTn>
                                        <p:tgtEl>
                                          <p:spTgt spid="198724"/>
                                        </p:tgtEl>
                                        <p:attrNameLst>
                                          <p:attrName>style.visibility</p:attrName>
                                        </p:attrNameLst>
                                      </p:cBhvr>
                                      <p:to>
                                        <p:strVal val="visible"/>
                                      </p:to>
                                    </p:set>
                                    <p:animEffect transition="in" filter="strips(downRight)">
                                      <p:cBhvr>
                                        <p:cTn id="49" dur="500"/>
                                        <p:tgtEl>
                                          <p:spTgt spid="198724"/>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198730"/>
                                        </p:tgtEl>
                                        <p:attrNameLst>
                                          <p:attrName>style.visibility</p:attrName>
                                        </p:attrNameLst>
                                      </p:cBhvr>
                                      <p:to>
                                        <p:strVal val="visible"/>
                                      </p:to>
                                    </p:set>
                                    <p:animEffect transition="in" filter="strips(downRight)">
                                      <p:cBhvr>
                                        <p:cTn id="54" dur="500"/>
                                        <p:tgtEl>
                                          <p:spTgt spid="198730"/>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198728"/>
                                        </p:tgtEl>
                                        <p:attrNameLst>
                                          <p:attrName>style.visibility</p:attrName>
                                        </p:attrNameLst>
                                      </p:cBhvr>
                                      <p:to>
                                        <p:strVal val="visible"/>
                                      </p:to>
                                    </p:set>
                                    <p:animEffect transition="in" filter="strips(downRight)">
                                      <p:cBhvr>
                                        <p:cTn id="59" dur="500"/>
                                        <p:tgtEl>
                                          <p:spTgt spid="198728"/>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198726"/>
                                        </p:tgtEl>
                                        <p:attrNameLst>
                                          <p:attrName>style.visibility</p:attrName>
                                        </p:attrNameLst>
                                      </p:cBhvr>
                                      <p:to>
                                        <p:strVal val="visible"/>
                                      </p:to>
                                    </p:set>
                                    <p:animEffect transition="in" filter="strips(downRight)">
                                      <p:cBhvr>
                                        <p:cTn id="64" dur="500"/>
                                        <p:tgtEl>
                                          <p:spTgt spid="198726"/>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6" fill="hold" nodeType="clickEffect">
                                  <p:stCondLst>
                                    <p:cond delay="0"/>
                                  </p:stCondLst>
                                  <p:childTnLst>
                                    <p:set>
                                      <p:cBhvr>
                                        <p:cTn id="68" dur="1" fill="hold">
                                          <p:stCondLst>
                                            <p:cond delay="0"/>
                                          </p:stCondLst>
                                        </p:cTn>
                                        <p:tgtEl>
                                          <p:spTgt spid="198729"/>
                                        </p:tgtEl>
                                        <p:attrNameLst>
                                          <p:attrName>style.visibility</p:attrName>
                                        </p:attrNameLst>
                                      </p:cBhvr>
                                      <p:to>
                                        <p:strVal val="visible"/>
                                      </p:to>
                                    </p:set>
                                    <p:animEffect transition="in" filter="strips(downRight)">
                                      <p:cBhvr>
                                        <p:cTn id="69" dur="500"/>
                                        <p:tgtEl>
                                          <p:spTgt spid="198729"/>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6" fill="hold" nodeType="clickEffect">
                                  <p:stCondLst>
                                    <p:cond delay="0"/>
                                  </p:stCondLst>
                                  <p:childTnLst>
                                    <p:set>
                                      <p:cBhvr>
                                        <p:cTn id="73" dur="1" fill="hold">
                                          <p:stCondLst>
                                            <p:cond delay="0"/>
                                          </p:stCondLst>
                                        </p:cTn>
                                        <p:tgtEl>
                                          <p:spTgt spid="198731"/>
                                        </p:tgtEl>
                                        <p:attrNameLst>
                                          <p:attrName>style.visibility</p:attrName>
                                        </p:attrNameLst>
                                      </p:cBhvr>
                                      <p:to>
                                        <p:strVal val="visible"/>
                                      </p:to>
                                    </p:set>
                                    <p:animEffect transition="in" filter="strips(downRight)">
                                      <p:cBhvr>
                                        <p:cTn id="74" dur="500"/>
                                        <p:tgtEl>
                                          <p:spTgt spid="198731"/>
                                        </p:tgtEl>
                                      </p:cBhvr>
                                    </p:animEffect>
                                  </p:childTnLst>
                                </p:cTn>
                              </p:par>
                            </p:childTnLst>
                          </p:cTn>
                        </p:par>
                      </p:childTnLst>
                    </p:cTn>
                  </p:par>
                  <p:par>
                    <p:cTn id="75" fill="hold">
                      <p:stCondLst>
                        <p:cond delay="indefinite"/>
                      </p:stCondLst>
                      <p:childTnLst>
                        <p:par>
                          <p:cTn id="76" fill="hold">
                            <p:stCondLst>
                              <p:cond delay="0"/>
                            </p:stCondLst>
                            <p:childTnLst>
                              <p:par>
                                <p:cTn id="77" presetID="18" presetClass="entr" presetSubtype="9" fill="hold" nodeType="clickEffect">
                                  <p:stCondLst>
                                    <p:cond delay="0"/>
                                  </p:stCondLst>
                                  <p:childTnLst>
                                    <p:set>
                                      <p:cBhvr>
                                        <p:cTn id="78" dur="1" fill="hold">
                                          <p:stCondLst>
                                            <p:cond delay="0"/>
                                          </p:stCondLst>
                                        </p:cTn>
                                        <p:tgtEl>
                                          <p:spTgt spid="198725"/>
                                        </p:tgtEl>
                                        <p:attrNameLst>
                                          <p:attrName>style.visibility</p:attrName>
                                        </p:attrNameLst>
                                      </p:cBhvr>
                                      <p:to>
                                        <p:strVal val="visible"/>
                                      </p:to>
                                    </p:set>
                                    <p:animEffect transition="in" filter="strips(upLeft)">
                                      <p:cBhvr>
                                        <p:cTn id="79" dur="500"/>
                                        <p:tgtEl>
                                          <p:spTgt spid="198725"/>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6" fill="hold" nodeType="clickEffect">
                                  <p:stCondLst>
                                    <p:cond delay="0"/>
                                  </p:stCondLst>
                                  <p:childTnLst>
                                    <p:set>
                                      <p:cBhvr>
                                        <p:cTn id="83" dur="1" fill="hold">
                                          <p:stCondLst>
                                            <p:cond delay="0"/>
                                          </p:stCondLst>
                                        </p:cTn>
                                        <p:tgtEl>
                                          <p:spTgt spid="198727"/>
                                        </p:tgtEl>
                                        <p:attrNameLst>
                                          <p:attrName>style.visibility</p:attrName>
                                        </p:attrNameLst>
                                      </p:cBhvr>
                                      <p:to>
                                        <p:strVal val="visible"/>
                                      </p:to>
                                    </p:set>
                                    <p:animEffect transition="in" filter="strips(downRight)">
                                      <p:cBhvr>
                                        <p:cTn id="84" dur="500"/>
                                        <p:tgtEl>
                                          <p:spTgt spid="19872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wipe(left)">
                                      <p:cBhvr>
                                        <p:cTn id="8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15" grpId="0" animBg="1"/>
      <p:bldP spid="198716" grpId="0" animBg="1"/>
      <p:bldP spid="198717" grpId="0" animBg="1"/>
      <p:bldP spid="198718" grpId="0" animBg="1"/>
      <p:bldP spid="198719" grpId="0" animBg="1"/>
      <p:bldP spid="198720" grpId="0" animBg="1"/>
      <p:bldP spid="198721" grpId="0" animBg="1"/>
      <p:bldP spid="198722" grpId="0" animBg="1"/>
      <p:bldP spid="198723" grpId="0" animBg="1"/>
      <p:bldP spid="77" grpId="0" build="allAtOnce"/>
      <p:bldP spid="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dirty="0"/>
              <a:t>Contents </a:t>
            </a:r>
            <a:endParaRPr lang="en-US" altLang="zh-CN" dirty="0"/>
          </a:p>
        </p:txBody>
      </p:sp>
      <p:sp>
        <p:nvSpPr>
          <p:cNvPr id="174083" name="Rectangle 3"/>
          <p:cNvSpPr>
            <a:spLocks noGrp="1" noChangeArrowheads="1"/>
          </p:cNvSpPr>
          <p:nvPr>
            <p:ph idx="1"/>
          </p:nvPr>
        </p:nvSpPr>
        <p:spPr/>
        <p:txBody>
          <a:bodyPr/>
          <a:lstStyle/>
          <a:p>
            <a:pPr marL="457200" indent="-457200">
              <a:buNone/>
            </a:pPr>
            <a:r>
              <a:rPr lang="en-US" altLang="zh-CN" dirty="0"/>
              <a:t>12.1    Overview of Mass Storage Structure</a:t>
            </a:r>
            <a:endParaRPr lang="en-US" altLang="zh-CN" dirty="0"/>
          </a:p>
          <a:p>
            <a:pPr marL="457200" indent="-457200">
              <a:buNone/>
            </a:pPr>
            <a:r>
              <a:rPr lang="en-US" altLang="zh-CN" dirty="0"/>
              <a:t>12.2    Disk Structure</a:t>
            </a:r>
            <a:endParaRPr lang="en-US" altLang="zh-CN" dirty="0"/>
          </a:p>
          <a:p>
            <a:pPr marL="457200" indent="-457200">
              <a:buNone/>
            </a:pPr>
            <a:r>
              <a:rPr lang="en-US" altLang="zh-CN" dirty="0"/>
              <a:t>12.3    Disk Attachment</a:t>
            </a:r>
            <a:endParaRPr lang="en-US" altLang="zh-CN" dirty="0"/>
          </a:p>
          <a:p>
            <a:pPr marL="457200" indent="-457200">
              <a:buNone/>
            </a:pPr>
            <a:r>
              <a:rPr lang="en-US" altLang="zh-CN" dirty="0"/>
              <a:t>12.4    Disk Scheduling(</a:t>
            </a:r>
            <a:r>
              <a:rPr lang="en-US" altLang="zh-CN" dirty="0">
                <a:sym typeface="Symbol" panose="05050102010706020507" pitchFamily="18" charset="2"/>
              </a:rPr>
              <a:t></a:t>
            </a:r>
            <a:r>
              <a:rPr lang="en-US" altLang="zh-CN" dirty="0"/>
              <a:t>)</a:t>
            </a:r>
            <a:endParaRPr lang="en-US" altLang="zh-CN" dirty="0"/>
          </a:p>
          <a:p>
            <a:pPr marL="457200" indent="-457200">
              <a:buNone/>
            </a:pPr>
            <a:r>
              <a:rPr lang="en-US" altLang="zh-CN" dirty="0"/>
              <a:t>12.5    Disk Management</a:t>
            </a:r>
            <a:endParaRPr lang="en-US" altLang="zh-CN" dirty="0"/>
          </a:p>
          <a:p>
            <a:pPr marL="457200" indent="-457200">
              <a:buNone/>
            </a:pPr>
            <a:r>
              <a:rPr lang="en-US" altLang="zh-CN" dirty="0"/>
              <a:t>12.6    Swap-Space Management</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Disk-Scheduling Algorithm</a:t>
            </a:r>
            <a:endParaRPr lang="zh-CN" altLang="en-US" dirty="0"/>
          </a:p>
        </p:txBody>
      </p:sp>
      <p:graphicFrame>
        <p:nvGraphicFramePr>
          <p:cNvPr id="5" name="内容占位符 4"/>
          <p:cNvGraphicFramePr>
            <a:graphicFrameLocks noGrp="1"/>
          </p:cNvGraphicFramePr>
          <p:nvPr>
            <p:ph idx="1"/>
          </p:nvPr>
        </p:nvGraphicFramePr>
        <p:xfrm>
          <a:off x="823350" y="1615440"/>
          <a:ext cx="10545300" cy="3627120"/>
        </p:xfrm>
        <a:graphic>
          <a:graphicData uri="http://schemas.openxmlformats.org/drawingml/2006/table">
            <a:tbl>
              <a:tblPr firstRow="1" bandRow="1">
                <a:tableStyleId>{5C22544A-7EE6-4342-B048-85BDC9FD1C3A}</a:tableStyleId>
              </a:tblPr>
              <a:tblGrid>
                <a:gridCol w="2437335"/>
                <a:gridCol w="4770530"/>
                <a:gridCol w="3337435"/>
              </a:tblGrid>
              <a:tr h="370840">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algorithm</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total number of cylinders </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average time (</a:t>
                      </a:r>
                      <a:r>
                        <a:rPr lang="en-US" altLang="zh-CN" sz="2800" dirty="0" err="1">
                          <a:solidFill>
                            <a:schemeClr val="tx1"/>
                          </a:solidFill>
                          <a:latin typeface="Times New Roman" panose="02020603050405020304" pitchFamily="18" charset="0"/>
                          <a:cs typeface="Times New Roman" panose="02020603050405020304" pitchFamily="18" charset="0"/>
                        </a:rPr>
                        <a:t>ms</a:t>
                      </a:r>
                      <a:r>
                        <a:rPr lang="en-US" altLang="zh-CN" sz="2800" dirty="0">
                          <a:solidFill>
                            <a:schemeClr val="tx1"/>
                          </a:solidFill>
                          <a:latin typeface="Times New Roman" panose="02020603050405020304" pitchFamily="18" charset="0"/>
                          <a:cs typeface="Times New Roman" panose="02020603050405020304" pitchFamily="18" charset="0"/>
                        </a:rPr>
                        <a:t>)</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FCFS</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640</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40</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370840">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SSTF</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236</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14.75</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r>
              <a:tr h="370840">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SCAN</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331</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20.6875</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C-SCAN</a:t>
                      </a:r>
                      <a:endParaRPr lang="en-US" altLang="zh-C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382</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23.875</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LOOK</a:t>
                      </a:r>
                      <a:endParaRPr lang="en-US" altLang="zh-C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299</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18.6875</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FFFF"/>
                    </a:solidFill>
                  </a:tcPr>
                </a:tc>
              </a:tr>
              <a:tr h="370840">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C-LOOK</a:t>
                      </a:r>
                      <a:endParaRPr lang="en-US" altLang="zh-CN"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322</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800" dirty="0">
                          <a:solidFill>
                            <a:schemeClr val="tx1"/>
                          </a:solidFill>
                          <a:latin typeface="Times New Roman" panose="02020603050405020304" pitchFamily="18" charset="0"/>
                          <a:cs typeface="Times New Roman" panose="02020603050405020304" pitchFamily="18" charset="0"/>
                        </a:rPr>
                        <a:t>20.125</a:t>
                      </a:r>
                      <a:endParaRPr lang="zh-CN" alt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灯片编号占位符 3"/>
          <p:cNvSpPr>
            <a:spLocks noGrp="1"/>
          </p:cNvSpPr>
          <p:nvPr>
            <p:ph type="sldNum" sz="quarter" idx="10"/>
          </p:nvPr>
        </p:nvSpPr>
        <p:spPr/>
        <p:txBody>
          <a:bodyPr/>
          <a:lstStyle/>
          <a:p>
            <a:fld id="{E66D2CC7-F4CF-4117-A897-807AC786776F}" type="slidenum">
              <a:rPr lang="en-US" altLang="zh-CN"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1</a:t>
            </a:r>
            <a:endParaRPr lang="zh-CN" altLang="en-US" dirty="0"/>
          </a:p>
        </p:txBody>
      </p:sp>
      <p:sp>
        <p:nvSpPr>
          <p:cNvPr id="3" name="内容占位符 2"/>
          <p:cNvSpPr>
            <a:spLocks noGrp="1"/>
          </p:cNvSpPr>
          <p:nvPr>
            <p:ph idx="1"/>
          </p:nvPr>
        </p:nvSpPr>
        <p:spPr/>
        <p:txBody>
          <a:bodyPr/>
          <a:lstStyle/>
          <a:p>
            <a:r>
              <a:rPr lang="en-US" altLang="zh-CN" dirty="0"/>
              <a:t>Suppose that a disk drive has 5000 cylinders, number 0 to 4999. The drive is current serving a request at cylinder 143, and the previous request was at cylinder 94. The queue of pending requests, in FIFO order, is:</a:t>
            </a:r>
            <a:br>
              <a:rPr lang="en-US" altLang="zh-CN" dirty="0"/>
            </a:br>
            <a:r>
              <a:rPr lang="en-US" altLang="zh-CN" dirty="0"/>
              <a:t>    86, 1470, 913, 1774, 948, 1509, 1022, 1750, 130</a:t>
            </a:r>
            <a:endParaRPr lang="zh-CN" altLang="zh-CN" dirty="0"/>
          </a:p>
          <a:p>
            <a:r>
              <a:rPr lang="en-US" altLang="zh-CN" dirty="0"/>
              <a:t>Starting from current position. If the total distance (in cylinders) that the disk arm moves to satisfy all the pending request is 9769, so what disk-scheduling algorithm may the system use? And why?</a:t>
            </a:r>
            <a:endParaRPr lang="zh-CN" altLang="en-US" dirty="0"/>
          </a:p>
        </p:txBody>
      </p:sp>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Answer to exercise 1</a:t>
            </a:r>
            <a:endParaRPr lang="zh-CN" altLang="en-US" dirty="0"/>
          </a:p>
        </p:txBody>
      </p:sp>
      <p:sp>
        <p:nvSpPr>
          <p:cNvPr id="3" name="内容占位符 2"/>
          <p:cNvSpPr>
            <a:spLocks noGrp="1"/>
          </p:cNvSpPr>
          <p:nvPr>
            <p:ph idx="1"/>
          </p:nvPr>
        </p:nvSpPr>
        <p:spPr/>
        <p:txBody>
          <a:bodyPr>
            <a:normAutofit/>
          </a:bodyPr>
          <a:lstStyle/>
          <a:p>
            <a:pPr>
              <a:lnSpc>
                <a:spcPct val="110000"/>
              </a:lnSpc>
              <a:spcBef>
                <a:spcPts val="600"/>
              </a:spcBef>
            </a:pPr>
            <a:r>
              <a:rPr lang="en-US" altLang="zh-CN" sz="2400" dirty="0"/>
              <a:t>FCFS</a:t>
            </a:r>
            <a:r>
              <a:rPr lang="zh-CN" altLang="en-US" sz="2400" dirty="0"/>
              <a:t>：</a:t>
            </a:r>
            <a:r>
              <a:rPr lang="en-US" altLang="zh-CN" sz="2400" dirty="0"/>
              <a:t>143, 86, 1470, 913, 1774, 948, 1509, 1022, 1750, 130.</a:t>
            </a:r>
            <a:br>
              <a:rPr lang="en-US" altLang="zh-CN" sz="2400" dirty="0"/>
            </a:br>
            <a:r>
              <a:rPr lang="zh-CN" altLang="zh-CN" sz="2400" dirty="0"/>
              <a:t>寻道距离</a:t>
            </a:r>
            <a:r>
              <a:rPr lang="zh-CN" altLang="en-US" sz="2400" dirty="0"/>
              <a:t>：</a:t>
            </a:r>
            <a:r>
              <a:rPr lang="en-US" altLang="zh-CN" sz="2400" dirty="0"/>
              <a:t>7081</a:t>
            </a:r>
            <a:endParaRPr lang="zh-CN" altLang="zh-CN" sz="2400" dirty="0"/>
          </a:p>
          <a:p>
            <a:pPr>
              <a:lnSpc>
                <a:spcPct val="110000"/>
              </a:lnSpc>
              <a:spcBef>
                <a:spcPts val="600"/>
              </a:spcBef>
            </a:pPr>
            <a:r>
              <a:rPr lang="en-US" altLang="zh-CN" sz="2400" dirty="0"/>
              <a:t>SSTF</a:t>
            </a:r>
            <a:r>
              <a:rPr lang="zh-CN" altLang="en-US" sz="2400" dirty="0"/>
              <a:t>：</a:t>
            </a:r>
            <a:r>
              <a:rPr lang="en-US" altLang="zh-CN" sz="2400" dirty="0"/>
              <a:t>143, 130, 86, 913, 948, 1022, 1470, 1509, 1750, 1774.</a:t>
            </a:r>
            <a:br>
              <a:rPr lang="en-US" altLang="zh-CN" sz="2400" dirty="0"/>
            </a:br>
            <a:r>
              <a:rPr lang="zh-CN" altLang="zh-CN" sz="2400" dirty="0"/>
              <a:t>寻道距离</a:t>
            </a:r>
            <a:r>
              <a:rPr lang="zh-CN" altLang="en-US" sz="2400" dirty="0"/>
              <a:t>：</a:t>
            </a:r>
            <a:r>
              <a:rPr lang="en-US" altLang="zh-CN" sz="2400" dirty="0"/>
              <a:t>1745</a:t>
            </a:r>
            <a:endParaRPr lang="zh-CN" altLang="zh-CN" sz="2400" dirty="0"/>
          </a:p>
          <a:p>
            <a:pPr>
              <a:lnSpc>
                <a:spcPct val="110000"/>
              </a:lnSpc>
              <a:spcBef>
                <a:spcPts val="600"/>
              </a:spcBef>
            </a:pPr>
            <a:r>
              <a:rPr lang="en-US" altLang="zh-CN" sz="2400" dirty="0"/>
              <a:t>SCAN</a:t>
            </a:r>
            <a:r>
              <a:rPr lang="zh-CN" altLang="en-US" sz="2400" dirty="0"/>
              <a:t>：</a:t>
            </a:r>
            <a:r>
              <a:rPr lang="en-US" altLang="zh-CN" sz="2400" dirty="0"/>
              <a:t>143, 913, 948, 1022, 1470, 1509, 1750, 1774, 4999, 130, 86.</a:t>
            </a:r>
            <a:br>
              <a:rPr lang="en-US" altLang="zh-CN" sz="2400" dirty="0"/>
            </a:br>
            <a:r>
              <a:rPr lang="zh-CN" altLang="zh-CN" sz="2400" dirty="0"/>
              <a:t>寻道距离</a:t>
            </a:r>
            <a:r>
              <a:rPr lang="zh-CN" altLang="en-US" sz="2400" dirty="0"/>
              <a:t>：</a:t>
            </a:r>
            <a:r>
              <a:rPr lang="en-US" altLang="zh-CN" sz="2400" dirty="0"/>
              <a:t>9769</a:t>
            </a:r>
            <a:endParaRPr lang="zh-CN" altLang="zh-CN" sz="2400" dirty="0"/>
          </a:p>
          <a:p>
            <a:pPr>
              <a:lnSpc>
                <a:spcPct val="110000"/>
              </a:lnSpc>
              <a:spcBef>
                <a:spcPts val="600"/>
              </a:spcBef>
            </a:pPr>
            <a:r>
              <a:rPr lang="en-US" altLang="zh-CN" sz="2400" dirty="0"/>
              <a:t>C-SCAN</a:t>
            </a:r>
            <a:r>
              <a:rPr lang="zh-CN" altLang="en-US" sz="2400" dirty="0"/>
              <a:t>：</a:t>
            </a:r>
            <a:r>
              <a:rPr lang="en-US" altLang="zh-CN" sz="2400" dirty="0"/>
              <a:t>143, 913, 948, 1022, 1470, 1509, 1750, 1774, 4999, 0, 86, 130.</a:t>
            </a:r>
            <a:br>
              <a:rPr lang="en-US" altLang="zh-CN" sz="2400" dirty="0"/>
            </a:br>
            <a:r>
              <a:rPr lang="zh-CN" altLang="zh-CN" sz="2400" dirty="0"/>
              <a:t>寻道距离</a:t>
            </a:r>
            <a:r>
              <a:rPr lang="zh-CN" altLang="en-US" sz="2400" dirty="0"/>
              <a:t>：</a:t>
            </a:r>
            <a:r>
              <a:rPr lang="en-US" altLang="zh-CN" sz="2400" dirty="0"/>
              <a:t>9985</a:t>
            </a:r>
            <a:endParaRPr lang="en-US" altLang="zh-CN" sz="2400" dirty="0"/>
          </a:p>
          <a:p>
            <a:pPr>
              <a:lnSpc>
                <a:spcPct val="110000"/>
              </a:lnSpc>
              <a:spcBef>
                <a:spcPts val="600"/>
              </a:spcBef>
            </a:pPr>
            <a:r>
              <a:rPr lang="en-US" altLang="zh-CN" sz="2400" dirty="0"/>
              <a:t>LOOK</a:t>
            </a:r>
            <a:r>
              <a:rPr lang="zh-CN" altLang="en-US" sz="2400" dirty="0"/>
              <a:t>：</a:t>
            </a:r>
            <a:r>
              <a:rPr lang="en-US" altLang="zh-CN" sz="2400" dirty="0"/>
              <a:t>143, 913, 948, 1022, 1470, 1509, 1750, 1774, 130, 86.</a:t>
            </a:r>
            <a:br>
              <a:rPr lang="en-US" altLang="zh-CN" sz="2400" dirty="0"/>
            </a:br>
            <a:r>
              <a:rPr lang="zh-CN" altLang="zh-CN" sz="2400" dirty="0"/>
              <a:t>寻道距离</a:t>
            </a:r>
            <a:r>
              <a:rPr lang="zh-CN" altLang="en-US" sz="2400" dirty="0"/>
              <a:t>：</a:t>
            </a:r>
            <a:r>
              <a:rPr lang="en-US" altLang="zh-CN" sz="2400" dirty="0"/>
              <a:t>3319</a:t>
            </a:r>
            <a:endParaRPr lang="en-US" altLang="zh-CN" sz="2400" dirty="0"/>
          </a:p>
          <a:p>
            <a:pPr>
              <a:lnSpc>
                <a:spcPct val="110000"/>
              </a:lnSpc>
              <a:spcBef>
                <a:spcPts val="600"/>
              </a:spcBef>
            </a:pPr>
            <a:r>
              <a:rPr lang="en-US" altLang="zh-CN" sz="2400" dirty="0"/>
              <a:t>C-LOOK</a:t>
            </a:r>
            <a:r>
              <a:rPr lang="zh-CN" altLang="en-US" sz="2400" dirty="0"/>
              <a:t>：</a:t>
            </a:r>
            <a:r>
              <a:rPr lang="en-US" altLang="zh-CN" sz="2400" dirty="0"/>
              <a:t>143, 913, 948, 1022, 1470, 1509, 1750, 1774, 86, 130.</a:t>
            </a:r>
            <a:br>
              <a:rPr lang="en-US" altLang="zh-CN" sz="2400" dirty="0"/>
            </a:br>
            <a:r>
              <a:rPr lang="zh-CN" altLang="zh-CN" sz="2400" dirty="0"/>
              <a:t>寻道距离</a:t>
            </a:r>
            <a:r>
              <a:rPr lang="zh-CN" altLang="en-US" sz="2400" dirty="0"/>
              <a:t>：</a:t>
            </a:r>
            <a:r>
              <a:rPr lang="en-US" altLang="zh-CN" sz="2400" dirty="0"/>
              <a:t>3356</a:t>
            </a:r>
            <a:endParaRPr lang="en-US" altLang="zh-CN" sz="2400" b="0" dirty="0"/>
          </a:p>
        </p:txBody>
      </p:sp>
      <p:sp>
        <p:nvSpPr>
          <p:cNvPr id="6" name="圆角矩形 5"/>
          <p:cNvSpPr/>
          <p:nvPr/>
        </p:nvSpPr>
        <p:spPr bwMode="auto">
          <a:xfrm>
            <a:off x="335359" y="2798930"/>
            <a:ext cx="11519999" cy="94510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2</a:t>
            </a:r>
            <a:endParaRPr lang="zh-CN" altLang="en-US" dirty="0"/>
          </a:p>
        </p:txBody>
      </p:sp>
      <p:sp>
        <p:nvSpPr>
          <p:cNvPr id="3" name="内容占位符 2"/>
          <p:cNvSpPr>
            <a:spLocks noGrp="1"/>
          </p:cNvSpPr>
          <p:nvPr>
            <p:ph idx="1"/>
          </p:nvPr>
        </p:nvSpPr>
        <p:spPr/>
        <p:txBody>
          <a:bodyPr>
            <a:normAutofit/>
          </a:bodyPr>
          <a:lstStyle/>
          <a:p>
            <a:pPr>
              <a:spcBef>
                <a:spcPts val="600"/>
              </a:spcBef>
            </a:pPr>
            <a:r>
              <a:rPr lang="en-GB" altLang="zh-CN" dirty="0"/>
              <a:t>There is a disk drive which has 200 cylinders 0 through 199. The SCAN algorithm and SSTF algorithms are used to schedule the request queue. Consider a disk queue with requests for I/O to blocks on cylinders, </a:t>
            </a:r>
            <a:br>
              <a:rPr lang="en-GB" altLang="zh-CN" dirty="0"/>
            </a:br>
            <a:r>
              <a:rPr lang="en-GB" altLang="zh-CN" dirty="0"/>
              <a:t>                           98, 182, 37, 122, 14, 65, 124, 67</a:t>
            </a:r>
            <a:br>
              <a:rPr lang="en-GB" altLang="zh-CN" dirty="0"/>
            </a:br>
            <a:r>
              <a:rPr lang="en-GB" altLang="zh-CN" dirty="0"/>
              <a:t>and the disk head is initially at cylinder 53. </a:t>
            </a:r>
            <a:br>
              <a:rPr lang="en-GB" altLang="zh-CN" dirty="0"/>
            </a:br>
            <a:r>
              <a:rPr lang="en-GB" altLang="zh-CN" dirty="0"/>
              <a:t>Suppose these two algorithms result in a same total head movement of cylinders.</a:t>
            </a:r>
            <a:endParaRPr lang="zh-CN" altLang="zh-CN" dirty="0"/>
          </a:p>
          <a:p>
            <a:pPr>
              <a:spcBef>
                <a:spcPts val="600"/>
              </a:spcBef>
            </a:pPr>
            <a:r>
              <a:rPr lang="en-GB" altLang="zh-CN" dirty="0"/>
              <a:t>Question:</a:t>
            </a:r>
            <a:br>
              <a:rPr lang="en-GB" altLang="zh-CN" dirty="0"/>
            </a:br>
            <a:r>
              <a:rPr lang="en-GB" altLang="zh-CN" dirty="0"/>
              <a:t>Please describe the movement direction of the disk head when using the SCAN algorithms, which movement direction?</a:t>
            </a:r>
            <a:endParaRPr lang="zh-CN" altLang="en-US" dirty="0"/>
          </a:p>
        </p:txBody>
      </p:sp>
      <p:sp>
        <p:nvSpPr>
          <p:cNvPr id="6"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Answer to exercise 2 </a:t>
            </a:r>
            <a:endParaRPr lang="zh-CN" altLang="en-US" dirty="0"/>
          </a:p>
        </p:txBody>
      </p:sp>
      <p:sp>
        <p:nvSpPr>
          <p:cNvPr id="3" name="内容占位符 2"/>
          <p:cNvSpPr>
            <a:spLocks noGrp="1"/>
          </p:cNvSpPr>
          <p:nvPr>
            <p:ph idx="1"/>
          </p:nvPr>
        </p:nvSpPr>
        <p:spPr/>
        <p:txBody>
          <a:bodyPr/>
          <a:lstStyle/>
          <a:p>
            <a:r>
              <a:rPr lang="en-US" altLang="zh-CN" sz="2400" dirty="0"/>
              <a:t>When </a:t>
            </a:r>
            <a:r>
              <a:rPr lang="en-GB" altLang="zh-CN" sz="2400" dirty="0"/>
              <a:t>SSTF algorithm is used</a:t>
            </a:r>
            <a:endParaRPr lang="en-GB" altLang="zh-CN" sz="2400" dirty="0"/>
          </a:p>
          <a:p>
            <a:pPr lvl="1"/>
            <a:r>
              <a:rPr lang="en-GB" altLang="zh-CN" dirty="0"/>
              <a:t>Scheduling order:</a:t>
            </a:r>
            <a:endParaRPr lang="en-GB" altLang="zh-CN" dirty="0"/>
          </a:p>
          <a:p>
            <a:pPr lvl="1"/>
            <a:endParaRPr lang="en-GB" altLang="zh-CN" dirty="0"/>
          </a:p>
          <a:p>
            <a:pPr lvl="1"/>
            <a:endParaRPr lang="en-GB" altLang="zh-CN" dirty="0"/>
          </a:p>
          <a:p>
            <a:pPr lvl="1"/>
            <a:endParaRPr lang="en-GB" altLang="zh-CN" dirty="0"/>
          </a:p>
          <a:p>
            <a:pPr lvl="1"/>
            <a:endParaRPr lang="en-GB" altLang="zh-CN" dirty="0"/>
          </a:p>
          <a:p>
            <a:pPr lvl="1"/>
            <a:endParaRPr lang="en-GB" altLang="zh-CN" dirty="0"/>
          </a:p>
          <a:p>
            <a:pPr lvl="1"/>
            <a:r>
              <a:rPr lang="en-US" altLang="zh-CN" dirty="0"/>
              <a:t>Head movement of            cylinders.</a:t>
            </a:r>
            <a:endParaRPr lang="en-GB" altLang="zh-CN" dirty="0"/>
          </a:p>
          <a:p>
            <a:r>
              <a:rPr lang="en-US" altLang="zh-CN" sz="2400" dirty="0"/>
              <a:t>When </a:t>
            </a:r>
            <a:r>
              <a:rPr lang="en-GB" altLang="zh-CN" sz="2400" dirty="0"/>
              <a:t>SCAN algorithm is used </a:t>
            </a:r>
            <a:endParaRPr lang="en-GB" altLang="zh-CN" sz="2400" dirty="0"/>
          </a:p>
          <a:p>
            <a:pPr lvl="1"/>
            <a:r>
              <a:rPr lang="en-GB" altLang="zh-CN" dirty="0"/>
              <a:t>If </a:t>
            </a:r>
            <a:r>
              <a:rPr lang="en-US" altLang="zh-CN" dirty="0"/>
              <a:t>head is moving toward 199, Head movement of          cylinders</a:t>
            </a:r>
            <a:endParaRPr lang="en-US" altLang="zh-CN" dirty="0"/>
          </a:p>
          <a:p>
            <a:pPr lvl="1"/>
            <a:r>
              <a:rPr lang="en-GB" altLang="zh-CN" dirty="0"/>
              <a:t>If </a:t>
            </a:r>
            <a:r>
              <a:rPr lang="en-US" altLang="zh-CN" dirty="0"/>
              <a:t>head is moving toward 0, Head movement of              cylinders</a:t>
            </a:r>
            <a:endParaRPr lang="en-US" altLang="zh-CN" dirty="0"/>
          </a:p>
          <a:p>
            <a:r>
              <a:rPr lang="en-US" altLang="zh-CN" sz="2400" dirty="0"/>
              <a:t>So, When </a:t>
            </a:r>
            <a:r>
              <a:rPr lang="en-GB" altLang="zh-CN" sz="2400" dirty="0"/>
              <a:t>SCAN algorithm is used, </a:t>
            </a:r>
            <a:r>
              <a:rPr lang="en-US" altLang="zh-CN" sz="2400" dirty="0"/>
              <a:t>head is moving toward                  </a:t>
            </a:r>
            <a:r>
              <a:rPr lang="zh-CN" altLang="zh-CN" sz="2400" dirty="0"/>
              <a:t>。</a:t>
            </a:r>
            <a:endParaRPr lang="en-US" altLang="zh-CN" sz="2400" dirty="0"/>
          </a:p>
        </p:txBody>
      </p:sp>
      <p:sp>
        <p:nvSpPr>
          <p:cNvPr id="6"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pic>
        <p:nvPicPr>
          <p:cNvPr id="9" name="图片 8"/>
          <p:cNvPicPr>
            <a:picLocks noChangeAspect="1"/>
          </p:cNvPicPr>
          <p:nvPr/>
        </p:nvPicPr>
        <p:blipFill>
          <a:blip r:embed="rId1"/>
          <a:stretch>
            <a:fillRect/>
          </a:stretch>
        </p:blipFill>
        <p:spPr>
          <a:xfrm>
            <a:off x="1235460" y="2123855"/>
            <a:ext cx="7897853" cy="18945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wipe(left)">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left)">
                                      <p:cBhvr>
                                        <p:cTn id="18" dur="500"/>
                                        <p:tgtEl>
                                          <p:spTgt spid="3">
                                            <p:txEl>
                                              <p:pRg st="8" end="8"/>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wipe(left)">
                                      <p:cBhvr>
                                        <p:cTn id="21" dur="5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wipe(left)">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wipe(left)">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3</a:t>
            </a:r>
            <a:endParaRPr lang="zh-CN" altLang="en-US" dirty="0"/>
          </a:p>
        </p:txBody>
      </p:sp>
      <p:sp>
        <p:nvSpPr>
          <p:cNvPr id="3" name="内容占位符 2"/>
          <p:cNvSpPr>
            <a:spLocks noGrp="1"/>
          </p:cNvSpPr>
          <p:nvPr>
            <p:ph idx="1"/>
          </p:nvPr>
        </p:nvSpPr>
        <p:spPr/>
        <p:txBody>
          <a:bodyPr/>
          <a:lstStyle/>
          <a:p>
            <a:r>
              <a:rPr lang="en-GB" altLang="zh-CN" dirty="0"/>
              <a:t>There is a disk drive which has 200 cylinders 0 through 199. The SCAN algorithm algorithm is used to schedule the request queue. Consider a disk queue with requests for I/O to blocks on cylinders, </a:t>
            </a:r>
            <a:br>
              <a:rPr lang="en-GB" altLang="zh-CN" dirty="0"/>
            </a:br>
            <a:r>
              <a:rPr lang="en-GB" altLang="zh-CN" dirty="0"/>
              <a:t>                            98, 182, 37, 122, 14, 65, 124, 67</a:t>
            </a:r>
            <a:br>
              <a:rPr lang="en-GB" altLang="zh-CN" dirty="0"/>
            </a:br>
            <a:r>
              <a:rPr lang="en-GB" altLang="zh-CN" dirty="0"/>
              <a:t>Staring from the current head position, the SCAN algorithm is used to schedule the request queue, no matter which direction the disk head moves, the schedule algorithm results in a same total distance (in cylinders). </a:t>
            </a:r>
            <a:endParaRPr lang="en-GB" altLang="zh-CN" dirty="0"/>
          </a:p>
          <a:p>
            <a:r>
              <a:rPr lang="en-US" altLang="zh-CN" dirty="0"/>
              <a:t>Which cylinder is the current head on?</a:t>
            </a:r>
            <a:r>
              <a:rPr lang="en-GB" altLang="zh-CN" dirty="0"/>
              <a:t> Why?</a:t>
            </a:r>
            <a:endParaRPr lang="zh-CN" altLang="zh-CN" dirty="0"/>
          </a:p>
          <a:p>
            <a:endParaRPr lang="zh-CN" altLang="en-US" dirty="0"/>
          </a:p>
        </p:txBody>
      </p:sp>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Answer to exercise 3</a:t>
            </a:r>
            <a:endParaRPr lang="zh-CN" altLang="en-US" dirty="0"/>
          </a:p>
        </p:txBody>
      </p:sp>
      <p:sp>
        <p:nvSpPr>
          <p:cNvPr id="3" name="内容占位符 2"/>
          <p:cNvSpPr>
            <a:spLocks noGrp="1"/>
          </p:cNvSpPr>
          <p:nvPr>
            <p:ph idx="1"/>
          </p:nvPr>
        </p:nvSpPr>
        <p:spPr/>
        <p:txBody>
          <a:bodyPr/>
          <a:lstStyle/>
          <a:p>
            <a:pPr marL="342900" lvl="1" indent="-342900">
              <a:buFont typeface="Wingdings" panose="05000000000000000000" pitchFamily="2" charset="2"/>
              <a:buChar char="n"/>
            </a:pPr>
            <a:r>
              <a:rPr lang="en-US" altLang="zh-CN" sz="2800" dirty="0"/>
              <a:t>The current head is on cylinder         . </a:t>
            </a:r>
            <a:endParaRPr lang="en-US" altLang="zh-CN" sz="2800" dirty="0"/>
          </a:p>
          <a:p>
            <a:r>
              <a:rPr lang="en-US" altLang="zh-CN" dirty="0"/>
              <a:t>The reasons are as follows,</a:t>
            </a:r>
            <a:endParaRPr lang="en-US" altLang="zh-CN" dirty="0"/>
          </a:p>
          <a:p>
            <a:pPr lvl="1"/>
            <a:r>
              <a:rPr lang="en-US" altLang="zh-CN" dirty="0"/>
              <a:t>The </a:t>
            </a:r>
            <a:r>
              <a:rPr lang="en-GB" altLang="zh-CN" dirty="0"/>
              <a:t>SCAN algorithm is used, suppose the head is on  </a:t>
            </a:r>
            <a:r>
              <a:rPr lang="en-US" altLang="zh-CN" dirty="0"/>
              <a:t>cylinder x</a:t>
            </a:r>
            <a:endParaRPr lang="en-GB" altLang="zh-CN" dirty="0"/>
          </a:p>
          <a:p>
            <a:pPr lvl="2"/>
            <a:r>
              <a:rPr lang="en-GB" altLang="zh-CN" sz="2400" dirty="0"/>
              <a:t>If </a:t>
            </a:r>
            <a:r>
              <a:rPr lang="en-US" altLang="zh-CN" sz="2400" dirty="0"/>
              <a:t>head is moving toward 199, head movement of cylinders is:   </a:t>
            </a:r>
            <a:br>
              <a:rPr lang="en-US" altLang="zh-CN" sz="2400" dirty="0"/>
            </a:br>
            <a:r>
              <a:rPr lang="en-US" altLang="zh-CN" sz="2400" dirty="0"/>
              <a:t> </a:t>
            </a:r>
            <a:endParaRPr lang="en-US" altLang="zh-CN" sz="2400" dirty="0"/>
          </a:p>
          <a:p>
            <a:pPr lvl="2"/>
            <a:r>
              <a:rPr lang="en-GB" altLang="zh-CN" sz="2400" dirty="0"/>
              <a:t>If </a:t>
            </a:r>
            <a:r>
              <a:rPr lang="en-US" altLang="zh-CN" sz="2400" dirty="0"/>
              <a:t>head is moving toward 0, Head movement of cylinders is:   </a:t>
            </a:r>
            <a:br>
              <a:rPr lang="en-US" altLang="zh-CN" sz="2400" dirty="0"/>
            </a:br>
            <a:r>
              <a:rPr lang="en-US" altLang="zh-CN" sz="2400" dirty="0"/>
              <a:t>  </a:t>
            </a:r>
            <a:endParaRPr lang="en-US" altLang="zh-CN" sz="2400" dirty="0"/>
          </a:p>
          <a:p>
            <a:pPr marL="742950" lvl="2" indent="-342900">
              <a:buSzPct val="70000"/>
              <a:buFont typeface="Wingdings" panose="05000000000000000000" pitchFamily="2" charset="2"/>
              <a:buChar char="p"/>
            </a:pPr>
            <a:r>
              <a:rPr lang="en-US" altLang="zh-CN" sz="2400" dirty="0"/>
              <a:t>So,  there is following equation:</a:t>
            </a:r>
            <a:br>
              <a:rPr lang="en-US" altLang="zh-CN" sz="2400" dirty="0"/>
            </a:br>
            <a:r>
              <a:rPr lang="en-US" altLang="zh-CN" sz="2400" dirty="0"/>
              <a:t> </a:t>
            </a:r>
            <a:endParaRPr lang="en-US" altLang="zh-CN" sz="2400" dirty="0"/>
          </a:p>
          <a:p>
            <a:pPr marL="742950" lvl="2" indent="-342900">
              <a:buSzPct val="70000"/>
              <a:buFont typeface="Wingdings" panose="05000000000000000000" pitchFamily="2" charset="2"/>
              <a:buChar char="p"/>
            </a:pPr>
            <a:r>
              <a:rPr lang="en-US" altLang="zh-CN" sz="2400" dirty="0"/>
              <a:t>Solve the equation and get:  x=          .</a:t>
            </a:r>
            <a:endParaRPr lang="en-US" altLang="zh-CN" sz="2400" dirty="0"/>
          </a:p>
          <a:p>
            <a:pPr marL="742950" lvl="2" indent="-342900">
              <a:buSzPct val="70000"/>
              <a:buFont typeface="Wingdings" panose="05000000000000000000" pitchFamily="2" charset="2"/>
              <a:buChar char="p"/>
            </a:pPr>
            <a:r>
              <a:rPr lang="en-US" altLang="zh-CN" sz="2400" dirty="0"/>
              <a:t>So, the current head is on cylinder             .</a:t>
            </a:r>
            <a:endParaRPr lang="en-US" altLang="zh-CN" sz="2400" dirty="0"/>
          </a:p>
          <a:p>
            <a:endParaRPr lang="en-US" altLang="zh-CN" dirty="0"/>
          </a:p>
        </p:txBody>
      </p:sp>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pic>
        <p:nvPicPr>
          <p:cNvPr id="4" name="图片 3" descr="IMG_20241216_110002_edit_122808942931172"/>
          <p:cNvPicPr>
            <a:picLocks noChangeAspect="1"/>
          </p:cNvPicPr>
          <p:nvPr/>
        </p:nvPicPr>
        <p:blipFill>
          <a:blip r:embed="rId1"/>
          <a:stretch>
            <a:fillRect/>
          </a:stretch>
        </p:blipFill>
        <p:spPr>
          <a:xfrm>
            <a:off x="6390640" y="3564255"/>
            <a:ext cx="4745990" cy="3142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dirty="0"/>
              <a:t>12.5  Disk Management</a:t>
            </a:r>
            <a:endParaRPr lang="en-US" altLang="zh-CN" dirty="0"/>
          </a:p>
        </p:txBody>
      </p:sp>
      <p:sp>
        <p:nvSpPr>
          <p:cNvPr id="202755" name="Rectangle 3"/>
          <p:cNvSpPr>
            <a:spLocks noGrp="1" noChangeArrowheads="1"/>
          </p:cNvSpPr>
          <p:nvPr>
            <p:ph idx="1"/>
          </p:nvPr>
        </p:nvSpPr>
        <p:spPr/>
        <p:txBody>
          <a:bodyPr/>
          <a:lstStyle/>
          <a:p>
            <a:r>
              <a:rPr lang="en-US" altLang="zh-CN" dirty="0"/>
              <a:t>disk formatting</a:t>
            </a:r>
            <a:endParaRPr lang="en-US" altLang="zh-CN" dirty="0"/>
          </a:p>
          <a:p>
            <a:r>
              <a:rPr lang="en-US" altLang="zh-CN" dirty="0"/>
              <a:t>booting from disk</a:t>
            </a:r>
            <a:endParaRPr lang="en-US" altLang="zh-CN" dirty="0"/>
          </a:p>
          <a:p>
            <a:r>
              <a:rPr lang="en-US" altLang="zh-CN" dirty="0"/>
              <a:t>recovery from bad block</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zh-CN" dirty="0"/>
              <a:t>Disk formatting</a:t>
            </a:r>
            <a:endParaRPr lang="en-US" altLang="zh-CN" dirty="0"/>
          </a:p>
        </p:txBody>
      </p:sp>
      <p:sp>
        <p:nvSpPr>
          <p:cNvPr id="284675" name="Rectangle 3"/>
          <p:cNvSpPr>
            <a:spLocks noGrp="1" noChangeArrowheads="1"/>
          </p:cNvSpPr>
          <p:nvPr>
            <p:ph idx="1"/>
          </p:nvPr>
        </p:nvSpPr>
        <p:spPr/>
        <p:txBody>
          <a:bodyPr>
            <a:normAutofit/>
          </a:bodyPr>
          <a:lstStyle/>
          <a:p>
            <a:pPr>
              <a:spcBef>
                <a:spcPts val="200"/>
              </a:spcBef>
            </a:pPr>
            <a:r>
              <a:rPr lang="en-US" altLang="zh-CN" i="1" dirty="0">
                <a:solidFill>
                  <a:srgbClr val="0000FF"/>
                </a:solidFill>
              </a:rPr>
              <a:t>Low-level formatting</a:t>
            </a:r>
            <a:r>
              <a:rPr lang="en-US" altLang="zh-CN" dirty="0"/>
              <a:t>, or </a:t>
            </a:r>
            <a:r>
              <a:rPr lang="en-US" altLang="zh-CN" i="1" dirty="0">
                <a:solidFill>
                  <a:srgbClr val="0000FF"/>
                </a:solidFill>
              </a:rPr>
              <a:t>physical formatting</a:t>
            </a:r>
            <a:r>
              <a:rPr lang="en-US" altLang="zh-CN" dirty="0"/>
              <a:t> — Dividing a disk into sectors that the disk controller can read and write.</a:t>
            </a:r>
            <a:endParaRPr lang="en-US" altLang="zh-CN" dirty="0"/>
          </a:p>
          <a:p>
            <a:pPr lvl="1">
              <a:spcBef>
                <a:spcPts val="200"/>
              </a:spcBef>
            </a:pPr>
            <a:r>
              <a:rPr lang="en-US" altLang="zh-CN" dirty="0"/>
              <a:t>Fills the disk with a special data structure for each sector. </a:t>
            </a:r>
            <a:endParaRPr lang="en-US" altLang="zh-CN" dirty="0"/>
          </a:p>
          <a:p>
            <a:pPr lvl="1">
              <a:spcBef>
                <a:spcPts val="200"/>
              </a:spcBef>
            </a:pPr>
            <a:r>
              <a:rPr lang="en-US" altLang="zh-CN" dirty="0"/>
              <a:t>The data structure typically consists of a </a:t>
            </a:r>
            <a:r>
              <a:rPr lang="en-US" altLang="zh-CN" dirty="0">
                <a:solidFill>
                  <a:srgbClr val="0000FF"/>
                </a:solidFill>
              </a:rPr>
              <a:t>header(sector</a:t>
            </a:r>
            <a:r>
              <a:rPr lang="en-US" altLang="zh-CN" dirty="0"/>
              <a:t> #), a </a:t>
            </a:r>
            <a:r>
              <a:rPr lang="en-US" altLang="zh-CN" dirty="0">
                <a:solidFill>
                  <a:srgbClr val="0000FF"/>
                </a:solidFill>
              </a:rPr>
              <a:t>data</a:t>
            </a:r>
            <a:r>
              <a:rPr lang="en-US" altLang="zh-CN" dirty="0"/>
              <a:t> </a:t>
            </a:r>
            <a:r>
              <a:rPr lang="en-US" altLang="zh-CN" dirty="0">
                <a:solidFill>
                  <a:srgbClr val="0000FF"/>
                </a:solidFill>
              </a:rPr>
              <a:t>area</a:t>
            </a:r>
            <a:r>
              <a:rPr lang="en-US" altLang="zh-CN" dirty="0"/>
              <a:t>, and a </a:t>
            </a:r>
            <a:r>
              <a:rPr lang="en-US" altLang="zh-CN" dirty="0">
                <a:solidFill>
                  <a:srgbClr val="0000FF"/>
                </a:solidFill>
              </a:rPr>
              <a:t>trailer(ECC, </a:t>
            </a:r>
            <a:r>
              <a:rPr lang="en-US" altLang="zh-CN" dirty="0"/>
              <a:t>error correction code).</a:t>
            </a:r>
            <a:endParaRPr lang="en-US" altLang="zh-CN" dirty="0"/>
          </a:p>
          <a:p>
            <a:pPr lvl="1">
              <a:spcBef>
                <a:spcPts val="200"/>
              </a:spcBef>
            </a:pPr>
            <a:r>
              <a:rPr lang="en-US" altLang="zh-CN" dirty="0"/>
              <a:t>Usually 512 bytes of data but can be selectable</a:t>
            </a:r>
            <a:endParaRPr lang="en-US" altLang="zh-CN" dirty="0"/>
          </a:p>
          <a:p>
            <a:pPr>
              <a:spcBef>
                <a:spcPts val="200"/>
              </a:spcBef>
            </a:pPr>
            <a:r>
              <a:rPr lang="en-US" altLang="zh-CN" dirty="0"/>
              <a:t>To use a disk to hold files, the OS still needs to record its own data structures on the disk.</a:t>
            </a:r>
            <a:endParaRPr lang="en-US" altLang="zh-CN" dirty="0"/>
          </a:p>
          <a:p>
            <a:pPr lvl="1">
              <a:spcBef>
                <a:spcPts val="200"/>
              </a:spcBef>
            </a:pPr>
            <a:r>
              <a:rPr lang="en-US" altLang="zh-CN" i="1" dirty="0">
                <a:solidFill>
                  <a:srgbClr val="0000FF"/>
                </a:solidFill>
              </a:rPr>
              <a:t>Partition</a:t>
            </a:r>
            <a:r>
              <a:rPr lang="en-US" altLang="zh-CN" dirty="0"/>
              <a:t> the disk into one or more groups of cylinders.</a:t>
            </a:r>
            <a:br>
              <a:rPr lang="en-US" altLang="zh-CN" dirty="0"/>
            </a:br>
            <a:r>
              <a:rPr lang="en-US" altLang="zh-CN" dirty="0"/>
              <a:t>each treated as a logical disk.</a:t>
            </a:r>
            <a:endParaRPr lang="en-US" altLang="zh-CN" dirty="0"/>
          </a:p>
          <a:p>
            <a:pPr lvl="1">
              <a:spcBef>
                <a:spcPts val="200"/>
              </a:spcBef>
            </a:pPr>
            <a:r>
              <a:rPr lang="en-US" altLang="zh-CN" i="1" dirty="0">
                <a:solidFill>
                  <a:srgbClr val="0000FF"/>
                </a:solidFill>
              </a:rPr>
              <a:t>Logical formatting</a:t>
            </a:r>
            <a:r>
              <a:rPr lang="en-US" altLang="zh-CN" dirty="0"/>
              <a:t> or “making a file system”.</a:t>
            </a:r>
            <a:endParaRPr lang="en-US" altLang="zh-CN" dirty="0"/>
          </a:p>
          <a:p>
            <a:pPr lvl="1">
              <a:spcBef>
                <a:spcPts val="200"/>
              </a:spcBef>
            </a:pPr>
            <a:r>
              <a:rPr lang="en-US" altLang="zh-CN" dirty="0"/>
              <a:t>To increase efficiency most file systems group blocks into </a:t>
            </a:r>
            <a:r>
              <a:rPr lang="en-US" altLang="zh-CN" dirty="0">
                <a:solidFill>
                  <a:srgbClr val="0000FF"/>
                </a:solidFill>
              </a:rPr>
              <a:t>clusters</a:t>
            </a:r>
            <a:endParaRPr lang="en-US" altLang="zh-CN" dirty="0">
              <a:solidFill>
                <a:srgbClr val="0000FF"/>
              </a:solidFill>
            </a:endParaRPr>
          </a:p>
          <a:p>
            <a:pPr lvl="2">
              <a:spcBef>
                <a:spcPts val="200"/>
              </a:spcBef>
            </a:pPr>
            <a:r>
              <a:rPr lang="en-US" altLang="zh-CN" dirty="0"/>
              <a:t>Disk I/O done in blocks</a:t>
            </a:r>
            <a:endParaRPr lang="en-US" altLang="zh-CN" dirty="0"/>
          </a:p>
          <a:p>
            <a:pPr lvl="2">
              <a:spcBef>
                <a:spcPts val="200"/>
              </a:spcBef>
            </a:pPr>
            <a:r>
              <a:rPr lang="en-US" altLang="zh-CN" dirty="0"/>
              <a:t>File I/O done in clusters</a:t>
            </a:r>
            <a:endParaRPr lang="en-US" altLang="zh-CN" dirty="0"/>
          </a:p>
          <a:p>
            <a:pPr>
              <a:spcBef>
                <a:spcPts val="200"/>
              </a:spcBef>
            </a:pP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Effect transition="in" filter="wipe(left)">
                                      <p:cBhvr>
                                        <p:cTn id="7" dur="500"/>
                                        <p:tgtEl>
                                          <p:spTgt spid="2846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4675">
                                            <p:txEl>
                                              <p:pRg st="1" end="1"/>
                                            </p:txEl>
                                          </p:spTgt>
                                        </p:tgtEl>
                                        <p:attrNameLst>
                                          <p:attrName>style.visibility</p:attrName>
                                        </p:attrNameLst>
                                      </p:cBhvr>
                                      <p:to>
                                        <p:strVal val="visible"/>
                                      </p:to>
                                    </p:set>
                                    <p:animEffect transition="in" filter="wipe(left)">
                                      <p:cBhvr>
                                        <p:cTn id="10" dur="500"/>
                                        <p:tgtEl>
                                          <p:spTgt spid="2846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4675">
                                            <p:txEl>
                                              <p:pRg st="2" end="2"/>
                                            </p:txEl>
                                          </p:spTgt>
                                        </p:tgtEl>
                                        <p:attrNameLst>
                                          <p:attrName>style.visibility</p:attrName>
                                        </p:attrNameLst>
                                      </p:cBhvr>
                                      <p:to>
                                        <p:strVal val="visible"/>
                                      </p:to>
                                    </p:set>
                                    <p:animEffect transition="in" filter="wipe(left)">
                                      <p:cBhvr>
                                        <p:cTn id="13" dur="500"/>
                                        <p:tgtEl>
                                          <p:spTgt spid="28467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4675">
                                            <p:txEl>
                                              <p:pRg st="3" end="3"/>
                                            </p:txEl>
                                          </p:spTgt>
                                        </p:tgtEl>
                                        <p:attrNameLst>
                                          <p:attrName>style.visibility</p:attrName>
                                        </p:attrNameLst>
                                      </p:cBhvr>
                                      <p:to>
                                        <p:strVal val="visible"/>
                                      </p:to>
                                    </p:set>
                                    <p:animEffect transition="in" filter="wipe(left)">
                                      <p:cBhvr>
                                        <p:cTn id="16" dur="500"/>
                                        <p:tgtEl>
                                          <p:spTgt spid="28467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4675">
                                            <p:txEl>
                                              <p:pRg st="4" end="4"/>
                                            </p:txEl>
                                          </p:spTgt>
                                        </p:tgtEl>
                                        <p:attrNameLst>
                                          <p:attrName>style.visibility</p:attrName>
                                        </p:attrNameLst>
                                      </p:cBhvr>
                                      <p:to>
                                        <p:strVal val="visible"/>
                                      </p:to>
                                    </p:set>
                                    <p:animEffect transition="in" filter="wipe(left)">
                                      <p:cBhvr>
                                        <p:cTn id="21" dur="500"/>
                                        <p:tgtEl>
                                          <p:spTgt spid="28467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4675">
                                            <p:txEl>
                                              <p:pRg st="5" end="5"/>
                                            </p:txEl>
                                          </p:spTgt>
                                        </p:tgtEl>
                                        <p:attrNameLst>
                                          <p:attrName>style.visibility</p:attrName>
                                        </p:attrNameLst>
                                      </p:cBhvr>
                                      <p:to>
                                        <p:strVal val="visible"/>
                                      </p:to>
                                    </p:set>
                                    <p:animEffect transition="in" filter="wipe(left)">
                                      <p:cBhvr>
                                        <p:cTn id="24" dur="500"/>
                                        <p:tgtEl>
                                          <p:spTgt spid="2846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4675">
                                            <p:txEl>
                                              <p:pRg st="6" end="6"/>
                                            </p:txEl>
                                          </p:spTgt>
                                        </p:tgtEl>
                                        <p:attrNameLst>
                                          <p:attrName>style.visibility</p:attrName>
                                        </p:attrNameLst>
                                      </p:cBhvr>
                                      <p:to>
                                        <p:strVal val="visible"/>
                                      </p:to>
                                    </p:set>
                                    <p:animEffect transition="in" filter="wipe(left)">
                                      <p:cBhvr>
                                        <p:cTn id="27" dur="500"/>
                                        <p:tgtEl>
                                          <p:spTgt spid="28467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4675">
                                            <p:txEl>
                                              <p:pRg st="7" end="7"/>
                                            </p:txEl>
                                          </p:spTgt>
                                        </p:tgtEl>
                                        <p:attrNameLst>
                                          <p:attrName>style.visibility</p:attrName>
                                        </p:attrNameLst>
                                      </p:cBhvr>
                                      <p:to>
                                        <p:strVal val="visible"/>
                                      </p:to>
                                    </p:set>
                                    <p:animEffect transition="in" filter="wipe(left)">
                                      <p:cBhvr>
                                        <p:cTn id="30" dur="500"/>
                                        <p:tgtEl>
                                          <p:spTgt spid="28467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4675">
                                            <p:txEl>
                                              <p:pRg st="8" end="8"/>
                                            </p:txEl>
                                          </p:spTgt>
                                        </p:tgtEl>
                                        <p:attrNameLst>
                                          <p:attrName>style.visibility</p:attrName>
                                        </p:attrNameLst>
                                      </p:cBhvr>
                                      <p:to>
                                        <p:strVal val="visible"/>
                                      </p:to>
                                    </p:set>
                                    <p:animEffect transition="in" filter="wipe(left)">
                                      <p:cBhvr>
                                        <p:cTn id="33" dur="500"/>
                                        <p:tgtEl>
                                          <p:spTgt spid="284675">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4675">
                                            <p:txEl>
                                              <p:pRg st="9" end="9"/>
                                            </p:txEl>
                                          </p:spTgt>
                                        </p:tgtEl>
                                        <p:attrNameLst>
                                          <p:attrName>style.visibility</p:attrName>
                                        </p:attrNameLst>
                                      </p:cBhvr>
                                      <p:to>
                                        <p:strVal val="visible"/>
                                      </p:to>
                                    </p:set>
                                    <p:animEffect transition="in" filter="wipe(left)">
                                      <p:cBhvr>
                                        <p:cTn id="36" dur="500"/>
                                        <p:tgtEl>
                                          <p:spTgt spid="284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Disk Management</a:t>
            </a:r>
            <a:endParaRPr lang="zh-CN" altLang="en-US" dirty="0"/>
          </a:p>
        </p:txBody>
      </p:sp>
      <p:sp>
        <p:nvSpPr>
          <p:cNvPr id="3" name="内容占位符 2"/>
          <p:cNvSpPr>
            <a:spLocks noGrp="1"/>
          </p:cNvSpPr>
          <p:nvPr>
            <p:ph idx="1"/>
          </p:nvPr>
        </p:nvSpPr>
        <p:spPr/>
        <p:txBody>
          <a:bodyPr/>
          <a:lstStyle/>
          <a:p>
            <a:r>
              <a:rPr lang="en-US" altLang="zh-CN" dirty="0">
                <a:solidFill>
                  <a:srgbClr val="0000FF"/>
                </a:solidFill>
              </a:rPr>
              <a:t>Raw disk access </a:t>
            </a:r>
            <a:r>
              <a:rPr lang="en-US" altLang="zh-CN" dirty="0"/>
              <a:t>for apps that want to do their own block management, keep OS out of the way (databases for example).</a:t>
            </a:r>
            <a:endParaRPr lang="en-US" altLang="zh-CN" dirty="0"/>
          </a:p>
        </p:txBody>
      </p:sp>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12.1 Overview of Mass Storage Structure</a:t>
            </a:r>
            <a:endParaRPr lang="en-US" altLang="zh-CN" dirty="0"/>
          </a:p>
        </p:txBody>
      </p:sp>
      <p:sp>
        <p:nvSpPr>
          <p:cNvPr id="269315" name="Rectangle 3"/>
          <p:cNvSpPr>
            <a:spLocks noGrp="1" noChangeArrowheads="1"/>
          </p:cNvSpPr>
          <p:nvPr>
            <p:ph idx="1"/>
          </p:nvPr>
        </p:nvSpPr>
        <p:spPr/>
        <p:txBody>
          <a:bodyPr>
            <a:normAutofit/>
          </a:bodyPr>
          <a:lstStyle/>
          <a:p>
            <a:pPr>
              <a:spcBef>
                <a:spcPts val="600"/>
              </a:spcBef>
            </a:pPr>
            <a:r>
              <a:rPr lang="en-US" altLang="zh-CN" dirty="0"/>
              <a:t>Magnetic disks provide bulk of secondary storage of modern computers</a:t>
            </a:r>
            <a:endParaRPr lang="en-US" altLang="zh-CN" dirty="0"/>
          </a:p>
          <a:p>
            <a:pPr>
              <a:spcBef>
                <a:spcPts val="600"/>
              </a:spcBef>
            </a:pPr>
            <a:r>
              <a:rPr lang="en-US" altLang="en-US" dirty="0"/>
              <a:t>Hard Disks</a:t>
            </a:r>
            <a:endParaRPr lang="en-US" altLang="en-US" dirty="0"/>
          </a:p>
          <a:p>
            <a:pPr lvl="1">
              <a:spcBef>
                <a:spcPts val="600"/>
              </a:spcBef>
            </a:pPr>
            <a:r>
              <a:rPr lang="en-US" altLang="en-US" dirty="0"/>
              <a:t>Platters diameters: 3.5"</a:t>
            </a:r>
            <a:r>
              <a:rPr lang="en-US" altLang="ja-JP" dirty="0"/>
              <a:t>, 2.5", 1.8".</a:t>
            </a:r>
            <a:endParaRPr lang="en-US" altLang="ja-JP" dirty="0"/>
          </a:p>
          <a:p>
            <a:pPr lvl="1">
              <a:spcBef>
                <a:spcPts val="600"/>
              </a:spcBef>
            </a:pPr>
            <a:r>
              <a:rPr lang="en-US" altLang="en-US" dirty="0"/>
              <a:t>Capacity: from 30GB to 3TB.</a:t>
            </a:r>
            <a:endParaRPr lang="en-US" altLang="en-US" dirty="0"/>
          </a:p>
          <a:p>
            <a:pPr lvl="1">
              <a:spcBef>
                <a:spcPts val="600"/>
              </a:spcBef>
            </a:pPr>
            <a:r>
              <a:rPr lang="en-US" altLang="en-US" dirty="0"/>
              <a:t>Transfer Rate: theoretical, 6 Gb/sec. real: 1 Gb/sec.</a:t>
            </a:r>
            <a:endParaRPr lang="en-US" altLang="en-US" dirty="0"/>
          </a:p>
          <a:p>
            <a:pPr lvl="1">
              <a:spcBef>
                <a:spcPts val="600"/>
              </a:spcBef>
            </a:pPr>
            <a:r>
              <a:rPr lang="en-US" altLang="en-US" dirty="0"/>
              <a:t>Seek time: from 3ms to 12ms.</a:t>
            </a:r>
            <a:br>
              <a:rPr lang="en-US" altLang="en-US" dirty="0"/>
            </a:br>
            <a:r>
              <a:rPr lang="en-US" altLang="en-US" dirty="0"/>
              <a:t>9ms common for desktop drives.</a:t>
            </a:r>
            <a:endParaRPr lang="en-US" altLang="en-US" dirty="0"/>
          </a:p>
          <a:p>
            <a:pPr lvl="1">
              <a:spcBef>
                <a:spcPts val="600"/>
              </a:spcBef>
            </a:pPr>
            <a:r>
              <a:rPr lang="en-US" altLang="en-US" dirty="0"/>
              <a:t>Average seek time measured or calculated based </a:t>
            </a:r>
            <a:br>
              <a:rPr lang="en-US" altLang="en-US" dirty="0"/>
            </a:br>
            <a:r>
              <a:rPr lang="en-US" altLang="en-US" dirty="0"/>
              <a:t>on 1/3 of tracks.</a:t>
            </a:r>
            <a:endParaRPr lang="en-US" altLang="en-US" dirty="0"/>
          </a:p>
          <a:p>
            <a:pPr lvl="1">
              <a:spcBef>
                <a:spcPts val="600"/>
              </a:spcBef>
            </a:pPr>
            <a:r>
              <a:rPr lang="en-US" altLang="en-US" dirty="0"/>
              <a:t>Latency based on spindle speed.  </a:t>
            </a:r>
            <a:br>
              <a:rPr lang="en-US" altLang="en-US" dirty="0"/>
            </a:br>
            <a:r>
              <a:rPr lang="en-US" altLang="en-US" dirty="0"/>
              <a:t>Rotate 60 to 250 times per second. </a:t>
            </a:r>
            <a:br>
              <a:rPr lang="en-US" altLang="en-US" dirty="0"/>
            </a:br>
            <a:r>
              <a:rPr lang="en-US" altLang="en-US" dirty="0"/>
              <a:t>Average latency</a:t>
            </a:r>
            <a:r>
              <a:rPr lang="en-US" altLang="zh-CN" dirty="0"/>
              <a:t>=</a:t>
            </a:r>
            <a:r>
              <a:rPr lang="en-US" altLang="en-US" dirty="0"/>
              <a:t>1/2 latency.</a:t>
            </a:r>
            <a:endParaRPr lang="en-US" altLang="zh-CN"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82378" y="1718810"/>
            <a:ext cx="3739247"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1349" y="4464056"/>
            <a:ext cx="3700266" cy="2295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矩形 1"/>
          <p:cNvSpPr/>
          <p:nvPr/>
        </p:nvSpPr>
        <p:spPr bwMode="auto">
          <a:xfrm>
            <a:off x="4556374" y="6279694"/>
            <a:ext cx="3374975" cy="432000"/>
          </a:xfrm>
          <a:prstGeom prst="wedgeRectCallout">
            <a:avLst>
              <a:gd name="adj1" fmla="val 95102"/>
              <a:gd name="adj2" fmla="val -165575"/>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en-US" altLang="zh-CN" b="1" dirty="0">
                <a:ea typeface="黑体" panose="02010609060101010101" pitchFamily="2" charset="-122"/>
              </a:rPr>
              <a:t>60</a:t>
            </a:r>
            <a:r>
              <a:rPr lang="zh-CN" altLang="en-US" b="1" dirty="0">
                <a:ea typeface="黑体" panose="02010609060101010101" pitchFamily="2" charset="-122"/>
              </a:rPr>
              <a:t>*</a:t>
            </a:r>
            <a:r>
              <a:rPr lang="en-US" altLang="zh-CN" b="1" dirty="0">
                <a:ea typeface="黑体" panose="02010609060101010101" pitchFamily="2" charset="-122"/>
              </a:rPr>
              <a:t>1000 / 7200 = 8.333</a:t>
            </a:r>
            <a:endParaRPr lang="zh-CN" altLang="en-US" b="1" dirty="0">
              <a:ea typeface="黑体" panose="02010609060101010101" pitchFamily="2" charset="-122"/>
            </a:endParaRPr>
          </a:p>
        </p:txBody>
      </p:sp>
      <p:sp>
        <p:nvSpPr>
          <p:cNvPr id="4"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
        <p:nvSpPr>
          <p:cNvPr id="3" name="对话气泡: 矩形 2"/>
          <p:cNvSpPr/>
          <p:nvPr/>
        </p:nvSpPr>
        <p:spPr bwMode="auto">
          <a:xfrm>
            <a:off x="6445904" y="5364215"/>
            <a:ext cx="1235929" cy="405045"/>
          </a:xfrm>
          <a:prstGeom prst="wedgeRectCallout">
            <a:avLst>
              <a:gd name="adj1" fmla="val 84122"/>
              <a:gd name="adj2" fmla="val 43250"/>
            </a:avLst>
          </a:prstGeom>
          <a:solidFill>
            <a:srgbClr val="FFFF00"/>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2" charset="-122"/>
              </a:rPr>
              <a:t>120 </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2" charset="-122"/>
              </a:rPr>
              <a:t>rps</a:t>
            </a:r>
            <a:endParaRPr kumimoji="1" lang="zh-CN" altLang="en-US" sz="2400" b="1" i="0" u="none" strike="noStrike" cap="none" normalizeH="0" baseline="0" dirty="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left)">
                                      <p:cBhvr>
                                        <p:cTn id="7" dur="500"/>
                                        <p:tgtEl>
                                          <p:spTgt spid="269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pRg st="1" end="1"/>
                                            </p:txEl>
                                          </p:spTgt>
                                        </p:tgtEl>
                                        <p:attrNameLst>
                                          <p:attrName>style.visibility</p:attrName>
                                        </p:attrNameLst>
                                      </p:cBhvr>
                                      <p:to>
                                        <p:strVal val="visible"/>
                                      </p:to>
                                    </p:set>
                                    <p:animEffect transition="in" filter="wipe(left)">
                                      <p:cBhvr>
                                        <p:cTn id="17" dur="500"/>
                                        <p:tgtEl>
                                          <p:spTgt spid="269315">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69315">
                                            <p:txEl>
                                              <p:pRg st="2" end="2"/>
                                            </p:txEl>
                                          </p:spTgt>
                                        </p:tgtEl>
                                        <p:attrNameLst>
                                          <p:attrName>style.visibility</p:attrName>
                                        </p:attrNameLst>
                                      </p:cBhvr>
                                      <p:to>
                                        <p:strVal val="visible"/>
                                      </p:to>
                                    </p:set>
                                    <p:animEffect transition="in" filter="wipe(left)">
                                      <p:cBhvr>
                                        <p:cTn id="20" dur="500"/>
                                        <p:tgtEl>
                                          <p:spTgt spid="269315">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9315">
                                            <p:txEl>
                                              <p:pRg st="3" end="3"/>
                                            </p:txEl>
                                          </p:spTgt>
                                        </p:tgtEl>
                                        <p:attrNameLst>
                                          <p:attrName>style.visibility</p:attrName>
                                        </p:attrNameLst>
                                      </p:cBhvr>
                                      <p:to>
                                        <p:strVal val="visible"/>
                                      </p:to>
                                    </p:set>
                                    <p:animEffect transition="in" filter="wipe(left)">
                                      <p:cBhvr>
                                        <p:cTn id="23" dur="500"/>
                                        <p:tgtEl>
                                          <p:spTgt spid="269315">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69315">
                                            <p:txEl>
                                              <p:pRg st="4" end="4"/>
                                            </p:txEl>
                                          </p:spTgt>
                                        </p:tgtEl>
                                        <p:attrNameLst>
                                          <p:attrName>style.visibility</p:attrName>
                                        </p:attrNameLst>
                                      </p:cBhvr>
                                      <p:to>
                                        <p:strVal val="visible"/>
                                      </p:to>
                                    </p:set>
                                    <p:animEffect transition="in" filter="wipe(left)">
                                      <p:cBhvr>
                                        <p:cTn id="26" dur="500"/>
                                        <p:tgtEl>
                                          <p:spTgt spid="269315">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69315">
                                            <p:txEl>
                                              <p:pRg st="5" end="5"/>
                                            </p:txEl>
                                          </p:spTgt>
                                        </p:tgtEl>
                                        <p:attrNameLst>
                                          <p:attrName>style.visibility</p:attrName>
                                        </p:attrNameLst>
                                      </p:cBhvr>
                                      <p:to>
                                        <p:strVal val="visible"/>
                                      </p:to>
                                    </p:set>
                                    <p:animEffect transition="in" filter="wipe(left)">
                                      <p:cBhvr>
                                        <p:cTn id="29" dur="500"/>
                                        <p:tgtEl>
                                          <p:spTgt spid="269315">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9315">
                                            <p:txEl>
                                              <p:pRg st="6" end="6"/>
                                            </p:txEl>
                                          </p:spTgt>
                                        </p:tgtEl>
                                        <p:attrNameLst>
                                          <p:attrName>style.visibility</p:attrName>
                                        </p:attrNameLst>
                                      </p:cBhvr>
                                      <p:to>
                                        <p:strVal val="visible"/>
                                      </p:to>
                                    </p:set>
                                    <p:animEffect transition="in" filter="wipe(left)">
                                      <p:cBhvr>
                                        <p:cTn id="32" dur="500"/>
                                        <p:tgtEl>
                                          <p:spTgt spid="269315">
                                            <p:txEl>
                                              <p:pRg st="6" end="6"/>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69315">
                                            <p:txEl>
                                              <p:pRg st="7" end="7"/>
                                            </p:txEl>
                                          </p:spTgt>
                                        </p:tgtEl>
                                        <p:attrNameLst>
                                          <p:attrName>style.visibility</p:attrName>
                                        </p:attrNameLst>
                                      </p:cBhvr>
                                      <p:to>
                                        <p:strVal val="visible"/>
                                      </p:to>
                                    </p:set>
                                    <p:animEffect transition="in" filter="wipe(left)">
                                      <p:cBhvr>
                                        <p:cTn id="35" dur="500"/>
                                        <p:tgtEl>
                                          <p:spTgt spid="26931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500" fill="hold"/>
                                        <p:tgtEl>
                                          <p:spTgt spid="3"/>
                                        </p:tgtEl>
                                        <p:attrNameLst>
                                          <p:attrName>ppt_w</p:attrName>
                                        </p:attrNameLst>
                                      </p:cBhvr>
                                      <p:tavLst>
                                        <p:tav tm="0">
                                          <p:val>
                                            <p:fltVal val="0"/>
                                          </p:val>
                                        </p:tav>
                                        <p:tav tm="100000">
                                          <p:val>
                                            <p:strVal val="#ppt_w"/>
                                          </p:val>
                                        </p:tav>
                                      </p:tavLst>
                                    </p:anim>
                                    <p:anim calcmode="lin" valueType="num">
                                      <p:cBhvr>
                                        <p:cTn id="46" dur="500" fill="hold"/>
                                        <p:tgtEl>
                                          <p:spTgt spid="3"/>
                                        </p:tgtEl>
                                        <p:attrNameLst>
                                          <p:attrName>ppt_h</p:attrName>
                                        </p:attrNameLst>
                                      </p:cBhvr>
                                      <p:tavLst>
                                        <p:tav tm="0">
                                          <p:val>
                                            <p:fltVal val="0"/>
                                          </p:val>
                                        </p:tav>
                                        <p:tav tm="100000">
                                          <p:val>
                                            <p:strVal val="#ppt_h"/>
                                          </p:val>
                                        </p:tav>
                                      </p:tavLst>
                                    </p:anim>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P spid="2" grpId="0" animBg="1"/>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dirty="0"/>
              <a:t>Boot block</a:t>
            </a:r>
            <a:endParaRPr lang="en-US" altLang="zh-CN" dirty="0"/>
          </a:p>
        </p:txBody>
      </p:sp>
      <p:sp>
        <p:nvSpPr>
          <p:cNvPr id="204803" name="Rectangle 3"/>
          <p:cNvSpPr>
            <a:spLocks noGrp="1" noChangeArrowheads="1"/>
          </p:cNvSpPr>
          <p:nvPr>
            <p:ph idx="1"/>
          </p:nvPr>
        </p:nvSpPr>
        <p:spPr/>
        <p:txBody>
          <a:bodyPr>
            <a:normAutofit/>
          </a:bodyPr>
          <a:lstStyle/>
          <a:p>
            <a:r>
              <a:rPr lang="en-US" altLang="zh-CN" dirty="0"/>
              <a:t>Boot block initializes system</a:t>
            </a:r>
            <a:endParaRPr lang="en-US" altLang="zh-CN" dirty="0"/>
          </a:p>
          <a:p>
            <a:pPr lvl="1"/>
            <a:r>
              <a:rPr lang="en-US" altLang="zh-CN" dirty="0"/>
              <a:t>Initializes all aspects of the system, from CPU registers to device controllers and the contents of main memory, and then starts the operating system.</a:t>
            </a:r>
            <a:endParaRPr lang="en-US" altLang="zh-CN" dirty="0"/>
          </a:p>
          <a:p>
            <a:pPr lvl="1"/>
            <a:r>
              <a:rPr lang="en-US" altLang="zh-CN" dirty="0"/>
              <a:t>The </a:t>
            </a:r>
            <a:r>
              <a:rPr lang="en-US" altLang="zh-CN" dirty="0">
                <a:solidFill>
                  <a:srgbClr val="0000FF"/>
                </a:solidFill>
              </a:rPr>
              <a:t>bootstrap</a:t>
            </a:r>
            <a:r>
              <a:rPr lang="en-US" altLang="zh-CN" dirty="0"/>
              <a:t> is stored in ROM.</a:t>
            </a:r>
            <a:endParaRPr lang="en-US" altLang="zh-CN" dirty="0"/>
          </a:p>
          <a:p>
            <a:pPr lvl="1"/>
            <a:r>
              <a:rPr lang="en-US" altLang="zh-CN" dirty="0"/>
              <a:t>The bootstrap program finds the OS kernel on disk, loads that kernel into memory, and jumps to an initial address to begin the operating-system execution.</a:t>
            </a:r>
            <a:endParaRPr lang="en-US" altLang="zh-CN" dirty="0"/>
          </a:p>
          <a:p>
            <a:pPr lvl="1"/>
            <a:r>
              <a:rPr lang="en-US" altLang="zh-CN" dirty="0"/>
              <a:t>Most systems store a tiny </a:t>
            </a:r>
            <a:r>
              <a:rPr lang="en-US" altLang="zh-CN" i="1" dirty="0">
                <a:solidFill>
                  <a:srgbClr val="0000FF"/>
                </a:solidFill>
              </a:rPr>
              <a:t>bootstrap loader</a:t>
            </a:r>
            <a:r>
              <a:rPr lang="en-US" altLang="zh-CN" dirty="0"/>
              <a:t> program in the boot ROM. </a:t>
            </a:r>
            <a:endParaRPr lang="en-US" altLang="zh-CN" dirty="0"/>
          </a:p>
          <a:p>
            <a:pPr lvl="1"/>
            <a:r>
              <a:rPr lang="en-US" altLang="zh-CN" dirty="0"/>
              <a:t>The full bootstrap program is stored in a partition called the </a:t>
            </a:r>
            <a:r>
              <a:rPr lang="en-US" altLang="zh-CN" dirty="0">
                <a:solidFill>
                  <a:srgbClr val="0000FF"/>
                </a:solidFill>
              </a:rPr>
              <a:t>boot blocks</a:t>
            </a:r>
            <a:r>
              <a:rPr lang="en-US" altLang="zh-CN" dirty="0"/>
              <a:t>, at a fixed location on the disk.</a:t>
            </a:r>
            <a:endParaRPr lang="en-US" altLang="zh-CN" dirty="0"/>
          </a:p>
        </p:txBody>
      </p:sp>
      <p:sp>
        <p:nvSpPr>
          <p:cNvPr id="204804" name="Text Box 4"/>
          <p:cNvSpPr txBox="1">
            <a:spLocks noChangeArrowheads="1"/>
          </p:cNvSpPr>
          <p:nvPr/>
        </p:nvSpPr>
        <p:spPr bwMode="auto">
          <a:xfrm>
            <a:off x="2532064" y="4797425"/>
            <a:ext cx="92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ROM</a:t>
            </a:r>
            <a:endParaRPr lang="en-US" altLang="zh-CN" b="1"/>
          </a:p>
        </p:txBody>
      </p:sp>
      <p:sp>
        <p:nvSpPr>
          <p:cNvPr id="204805" name="Text Box 5"/>
          <p:cNvSpPr txBox="1">
            <a:spLocks noChangeArrowheads="1"/>
          </p:cNvSpPr>
          <p:nvPr/>
        </p:nvSpPr>
        <p:spPr bwMode="auto">
          <a:xfrm>
            <a:off x="2027239" y="5461001"/>
            <a:ext cx="200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Bootstrap loader</a:t>
            </a:r>
            <a:endParaRPr lang="en-US" altLang="zh-CN" sz="2000" b="1"/>
          </a:p>
        </p:txBody>
      </p:sp>
      <p:sp>
        <p:nvSpPr>
          <p:cNvPr id="204806" name="Text Box 6"/>
          <p:cNvSpPr txBox="1">
            <a:spLocks noChangeArrowheads="1"/>
          </p:cNvSpPr>
          <p:nvPr/>
        </p:nvSpPr>
        <p:spPr bwMode="auto">
          <a:xfrm>
            <a:off x="5287963" y="4824413"/>
            <a:ext cx="158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Boot block</a:t>
            </a:r>
            <a:endParaRPr lang="en-US" altLang="zh-CN" b="1"/>
          </a:p>
        </p:txBody>
      </p:sp>
      <p:sp>
        <p:nvSpPr>
          <p:cNvPr id="204807" name="Text Box 7"/>
          <p:cNvSpPr txBox="1">
            <a:spLocks noChangeArrowheads="1"/>
          </p:cNvSpPr>
          <p:nvPr/>
        </p:nvSpPr>
        <p:spPr bwMode="auto">
          <a:xfrm>
            <a:off x="4691063" y="5462589"/>
            <a:ext cx="2925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A full bootstrap program</a:t>
            </a:r>
            <a:endParaRPr lang="en-US" altLang="zh-CN" sz="2000" b="1"/>
          </a:p>
        </p:txBody>
      </p:sp>
      <p:sp>
        <p:nvSpPr>
          <p:cNvPr id="204808" name="Text Box 8"/>
          <p:cNvSpPr txBox="1">
            <a:spLocks noChangeArrowheads="1"/>
          </p:cNvSpPr>
          <p:nvPr/>
        </p:nvSpPr>
        <p:spPr bwMode="auto">
          <a:xfrm>
            <a:off x="8334375" y="4824413"/>
            <a:ext cx="1735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System disk</a:t>
            </a:r>
            <a:endParaRPr lang="en-US" altLang="zh-CN" b="1"/>
          </a:p>
        </p:txBody>
      </p:sp>
      <p:sp>
        <p:nvSpPr>
          <p:cNvPr id="204809" name="Text Box 9"/>
          <p:cNvSpPr txBox="1">
            <a:spLocks noChangeArrowheads="1"/>
          </p:cNvSpPr>
          <p:nvPr/>
        </p:nvSpPr>
        <p:spPr bwMode="auto">
          <a:xfrm>
            <a:off x="8199439" y="5462589"/>
            <a:ext cx="2092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Operating system</a:t>
            </a:r>
            <a:endParaRPr lang="en-US" altLang="zh-CN" sz="2000" b="1"/>
          </a:p>
        </p:txBody>
      </p:sp>
      <p:cxnSp>
        <p:nvCxnSpPr>
          <p:cNvPr id="204810" name="AutoShape 10"/>
          <p:cNvCxnSpPr>
            <a:cxnSpLocks noChangeShapeType="1"/>
            <a:stCxn id="204804" idx="1"/>
            <a:endCxn id="204805" idx="1"/>
          </p:cNvCxnSpPr>
          <p:nvPr/>
        </p:nvCxnSpPr>
        <p:spPr bwMode="auto">
          <a:xfrm flipH="1">
            <a:off x="2027239" y="5026026"/>
            <a:ext cx="504825" cy="633413"/>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11" name="AutoShape 11"/>
          <p:cNvCxnSpPr>
            <a:cxnSpLocks noChangeShapeType="1"/>
            <a:stCxn id="204804" idx="3"/>
            <a:endCxn id="204805" idx="3"/>
          </p:cNvCxnSpPr>
          <p:nvPr/>
        </p:nvCxnSpPr>
        <p:spPr bwMode="auto">
          <a:xfrm>
            <a:off x="3460751" y="5026026"/>
            <a:ext cx="576263" cy="633413"/>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12" name="AutoShape 12"/>
          <p:cNvCxnSpPr>
            <a:cxnSpLocks noChangeShapeType="1"/>
            <a:stCxn id="204805" idx="3"/>
            <a:endCxn id="204806" idx="1"/>
          </p:cNvCxnSpPr>
          <p:nvPr/>
        </p:nvCxnSpPr>
        <p:spPr bwMode="auto">
          <a:xfrm flipV="1">
            <a:off x="4037013" y="5053014"/>
            <a:ext cx="1250950" cy="606425"/>
          </a:xfrm>
          <a:prstGeom prst="straightConnector1">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13" name="AutoShape 13"/>
          <p:cNvCxnSpPr>
            <a:cxnSpLocks noChangeShapeType="1"/>
            <a:stCxn id="204806" idx="1"/>
            <a:endCxn id="204807" idx="1"/>
          </p:cNvCxnSpPr>
          <p:nvPr/>
        </p:nvCxnSpPr>
        <p:spPr bwMode="auto">
          <a:xfrm flipH="1">
            <a:off x="4691063" y="5053013"/>
            <a:ext cx="596900" cy="608012"/>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14" name="AutoShape 14"/>
          <p:cNvCxnSpPr>
            <a:cxnSpLocks noChangeShapeType="1"/>
            <a:stCxn id="204806" idx="3"/>
            <a:endCxn id="204807" idx="3"/>
          </p:cNvCxnSpPr>
          <p:nvPr/>
        </p:nvCxnSpPr>
        <p:spPr bwMode="auto">
          <a:xfrm>
            <a:off x="6869113" y="5053013"/>
            <a:ext cx="747712" cy="608012"/>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15" name="AutoShape 15"/>
          <p:cNvCxnSpPr>
            <a:cxnSpLocks noChangeShapeType="1"/>
            <a:stCxn id="204807" idx="3"/>
            <a:endCxn id="204808" idx="1"/>
          </p:cNvCxnSpPr>
          <p:nvPr/>
        </p:nvCxnSpPr>
        <p:spPr bwMode="auto">
          <a:xfrm flipV="1">
            <a:off x="7616825" y="5053013"/>
            <a:ext cx="717550" cy="608012"/>
          </a:xfrm>
          <a:prstGeom prst="straightConnector1">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16" name="AutoShape 16"/>
          <p:cNvCxnSpPr>
            <a:cxnSpLocks noChangeShapeType="1"/>
            <a:stCxn id="204808" idx="1"/>
            <a:endCxn id="204809" idx="1"/>
          </p:cNvCxnSpPr>
          <p:nvPr/>
        </p:nvCxnSpPr>
        <p:spPr bwMode="auto">
          <a:xfrm flipH="1">
            <a:off x="8199439" y="5053013"/>
            <a:ext cx="134937" cy="608012"/>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17" name="AutoShape 17"/>
          <p:cNvCxnSpPr>
            <a:cxnSpLocks noChangeShapeType="1"/>
            <a:stCxn id="204808" idx="3"/>
            <a:endCxn id="204809" idx="3"/>
          </p:cNvCxnSpPr>
          <p:nvPr/>
        </p:nvCxnSpPr>
        <p:spPr bwMode="auto">
          <a:xfrm>
            <a:off x="10069513" y="5053013"/>
            <a:ext cx="222250" cy="608012"/>
          </a:xfrm>
          <a:prstGeom prst="straightConnector1">
            <a:avLst/>
          </a:prstGeom>
          <a:noFill/>
          <a:ln w="2857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extBox 1"/>
          <p:cNvSpPr txBox="1"/>
          <p:nvPr/>
        </p:nvSpPr>
        <p:spPr>
          <a:xfrm>
            <a:off x="1775520" y="6207696"/>
            <a:ext cx="7920000" cy="461665"/>
          </a:xfrm>
          <a:prstGeom prst="rect">
            <a:avLst/>
          </a:prstGeom>
          <a:solidFill>
            <a:srgbClr val="FFFF00"/>
          </a:solidFill>
        </p:spPr>
        <p:txBody>
          <a:bodyPr wrap="none" rtlCol="0">
            <a:spAutoFit/>
          </a:bodyPr>
          <a:lstStyle/>
          <a:p>
            <a:r>
              <a:rPr lang="en-US" altLang="zh-CN" b="1" dirty="0"/>
              <a:t>Instructs disk controller to read the contents into memory.</a:t>
            </a:r>
            <a:endParaRPr lang="zh-CN" altLang="en-US" b="1" dirty="0"/>
          </a:p>
        </p:txBody>
      </p:sp>
      <p:cxnSp>
        <p:nvCxnSpPr>
          <p:cNvPr id="4" name="直接箭头连接符 3"/>
          <p:cNvCxnSpPr>
            <a:stCxn id="2" idx="0"/>
            <a:endCxn id="204805" idx="2"/>
          </p:cNvCxnSpPr>
          <p:nvPr/>
        </p:nvCxnSpPr>
        <p:spPr bwMode="auto">
          <a:xfrm flipH="1" flipV="1">
            <a:off x="3032127" y="5857876"/>
            <a:ext cx="2703393" cy="349820"/>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5"/>
          <p:cNvCxnSpPr>
            <a:stCxn id="2" idx="0"/>
            <a:endCxn id="204807" idx="2"/>
          </p:cNvCxnSpPr>
          <p:nvPr/>
        </p:nvCxnSpPr>
        <p:spPr bwMode="auto">
          <a:xfrm flipV="1">
            <a:off x="5735520" y="5859464"/>
            <a:ext cx="418424" cy="348232"/>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组合 8"/>
          <p:cNvGrpSpPr/>
          <p:nvPr/>
        </p:nvGrpSpPr>
        <p:grpSpPr>
          <a:xfrm>
            <a:off x="4804674" y="98630"/>
            <a:ext cx="7285726" cy="1035115"/>
            <a:chOff x="4804674" y="98630"/>
            <a:chExt cx="7285726" cy="1035115"/>
          </a:xfrm>
        </p:grpSpPr>
        <p:sp>
          <p:nvSpPr>
            <p:cNvPr id="8" name="矩形 7"/>
            <p:cNvSpPr/>
            <p:nvPr/>
          </p:nvSpPr>
          <p:spPr bwMode="auto">
            <a:xfrm>
              <a:off x="4804674" y="98630"/>
              <a:ext cx="7285726" cy="103511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7" name="矩形标注 6"/>
            <p:cNvSpPr/>
            <p:nvPr/>
          </p:nvSpPr>
          <p:spPr bwMode="auto">
            <a:xfrm>
              <a:off x="4804674" y="98630"/>
              <a:ext cx="7186981" cy="900000"/>
            </a:xfrm>
            <a:prstGeom prst="wedgeRectCallout">
              <a:avLst>
                <a:gd name="adj1" fmla="val -42118"/>
                <a:gd name="adj2" fmla="val 205974"/>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noAutofit/>
            </a:bodyPr>
            <a:lstStyle/>
            <a:p>
              <a:r>
                <a:rPr lang="en-US" altLang="zh-CN" sz="2200" b="1" dirty="0">
                  <a:cs typeface="Times New Roman" panose="02020603050405020304" pitchFamily="18" charset="0"/>
                </a:rPr>
                <a:t>read only,  needs no initialization,  at a fixed location,</a:t>
              </a:r>
              <a:endParaRPr lang="en-US" altLang="zh-CN" sz="2200" b="1" dirty="0">
                <a:cs typeface="Times New Roman" panose="02020603050405020304" pitchFamily="18" charset="0"/>
              </a:endParaRPr>
            </a:p>
            <a:p>
              <a:r>
                <a:rPr lang="en-US" altLang="zh-CN" sz="2200" b="1" dirty="0">
                  <a:cs typeface="Times New Roman" panose="02020603050405020304" pitchFamily="18" charset="0"/>
                </a:rPr>
                <a:t>processor can start executing when powered up or reset. </a:t>
              </a:r>
              <a:endParaRPr lang="zh-CN" altLang="en-US" sz="2200" b="1" dirty="0">
                <a:cs typeface="Times New Roman" panose="02020603050405020304" pitchFamily="18" charset="0"/>
              </a:endParaRPr>
            </a:p>
          </p:txBody>
        </p:sp>
      </p:grpSp>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wipe(left)">
                                      <p:cBhvr>
                                        <p:cTn id="7" dur="500"/>
                                        <p:tgtEl>
                                          <p:spTgt spid="20480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4803">
                                            <p:txEl>
                                              <p:pRg st="1" end="1"/>
                                            </p:txEl>
                                          </p:spTgt>
                                        </p:tgtEl>
                                        <p:attrNameLst>
                                          <p:attrName>style.visibility</p:attrName>
                                        </p:attrNameLst>
                                      </p:cBhvr>
                                      <p:to>
                                        <p:strVal val="visible"/>
                                      </p:to>
                                    </p:set>
                                    <p:animEffect transition="in" filter="wipe(left)">
                                      <p:cBhvr>
                                        <p:cTn id="11" dur="500"/>
                                        <p:tgtEl>
                                          <p:spTgt spid="20480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03">
                                            <p:txEl>
                                              <p:pRg st="2" end="2"/>
                                            </p:txEl>
                                          </p:spTgt>
                                        </p:tgtEl>
                                        <p:attrNameLst>
                                          <p:attrName>style.visibility</p:attrName>
                                        </p:attrNameLst>
                                      </p:cBhvr>
                                      <p:to>
                                        <p:strVal val="visible"/>
                                      </p:to>
                                    </p:set>
                                    <p:animEffect transition="in" filter="wipe(left)">
                                      <p:cBhvr>
                                        <p:cTn id="16" dur="500"/>
                                        <p:tgtEl>
                                          <p:spTgt spid="20480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4803">
                                            <p:txEl>
                                              <p:pRg st="3" end="3"/>
                                            </p:txEl>
                                          </p:spTgt>
                                        </p:tgtEl>
                                        <p:attrNameLst>
                                          <p:attrName>style.visibility</p:attrName>
                                        </p:attrNameLst>
                                      </p:cBhvr>
                                      <p:to>
                                        <p:strVal val="visible"/>
                                      </p:to>
                                    </p:set>
                                    <p:animEffect transition="in" filter="wipe(left)">
                                      <p:cBhvr>
                                        <p:cTn id="26" dur="500"/>
                                        <p:tgtEl>
                                          <p:spTgt spid="20480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4803">
                                            <p:txEl>
                                              <p:pRg st="4" end="4"/>
                                            </p:txEl>
                                          </p:spTgt>
                                        </p:tgtEl>
                                        <p:attrNameLst>
                                          <p:attrName>style.visibility</p:attrName>
                                        </p:attrNameLst>
                                      </p:cBhvr>
                                      <p:to>
                                        <p:strVal val="visible"/>
                                      </p:to>
                                    </p:set>
                                    <p:animEffect transition="in" filter="wipe(left)">
                                      <p:cBhvr>
                                        <p:cTn id="31" dur="500"/>
                                        <p:tgtEl>
                                          <p:spTgt spid="20480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4803">
                                            <p:txEl>
                                              <p:pRg st="5" end="5"/>
                                            </p:txEl>
                                          </p:spTgt>
                                        </p:tgtEl>
                                        <p:attrNameLst>
                                          <p:attrName>style.visibility</p:attrName>
                                        </p:attrNameLst>
                                      </p:cBhvr>
                                      <p:to>
                                        <p:strVal val="visible"/>
                                      </p:to>
                                    </p:set>
                                    <p:animEffect transition="in" filter="wipe(left)">
                                      <p:cBhvr>
                                        <p:cTn id="36" dur="500"/>
                                        <p:tgtEl>
                                          <p:spTgt spid="20480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4804"/>
                                        </p:tgtEl>
                                        <p:attrNameLst>
                                          <p:attrName>style.visibility</p:attrName>
                                        </p:attrNameLst>
                                      </p:cBhvr>
                                      <p:to>
                                        <p:strVal val="visible"/>
                                      </p:to>
                                    </p:set>
                                    <p:animEffect transition="in" filter="wipe(left)">
                                      <p:cBhvr>
                                        <p:cTn id="41" dur="500"/>
                                        <p:tgtEl>
                                          <p:spTgt spid="20480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04811"/>
                                        </p:tgtEl>
                                        <p:attrNameLst>
                                          <p:attrName>style.visibility</p:attrName>
                                        </p:attrNameLst>
                                      </p:cBhvr>
                                      <p:to>
                                        <p:strVal val="visible"/>
                                      </p:to>
                                    </p:set>
                                    <p:animEffect transition="in" filter="wipe(up)">
                                      <p:cBhvr>
                                        <p:cTn id="46" dur="500"/>
                                        <p:tgtEl>
                                          <p:spTgt spid="204811"/>
                                        </p:tgtEl>
                                      </p:cBhvr>
                                    </p:animEffect>
                                  </p:childTnLst>
                                </p:cTn>
                              </p:par>
                              <p:par>
                                <p:cTn id="47" presetID="22" presetClass="entr" presetSubtype="1" fill="hold" nodeType="withEffect">
                                  <p:stCondLst>
                                    <p:cond delay="0"/>
                                  </p:stCondLst>
                                  <p:childTnLst>
                                    <p:set>
                                      <p:cBhvr>
                                        <p:cTn id="48" dur="1" fill="hold">
                                          <p:stCondLst>
                                            <p:cond delay="0"/>
                                          </p:stCondLst>
                                        </p:cTn>
                                        <p:tgtEl>
                                          <p:spTgt spid="204810"/>
                                        </p:tgtEl>
                                        <p:attrNameLst>
                                          <p:attrName>style.visibility</p:attrName>
                                        </p:attrNameLst>
                                      </p:cBhvr>
                                      <p:to>
                                        <p:strVal val="visible"/>
                                      </p:to>
                                    </p:set>
                                    <p:animEffect transition="in" filter="wipe(up)">
                                      <p:cBhvr>
                                        <p:cTn id="49" dur="500"/>
                                        <p:tgtEl>
                                          <p:spTgt spid="204810"/>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04805"/>
                                        </p:tgtEl>
                                        <p:attrNameLst>
                                          <p:attrName>style.visibility</p:attrName>
                                        </p:attrNameLst>
                                      </p:cBhvr>
                                      <p:to>
                                        <p:strVal val="visible"/>
                                      </p:to>
                                    </p:set>
                                    <p:animEffect transition="in" filter="wipe(left)">
                                      <p:cBhvr>
                                        <p:cTn id="53" dur="500"/>
                                        <p:tgtEl>
                                          <p:spTgt spid="20480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04812"/>
                                        </p:tgtEl>
                                        <p:attrNameLst>
                                          <p:attrName>style.visibility</p:attrName>
                                        </p:attrNameLst>
                                      </p:cBhvr>
                                      <p:to>
                                        <p:strVal val="visible"/>
                                      </p:to>
                                    </p:set>
                                    <p:animEffect transition="in" filter="wipe(down)">
                                      <p:cBhvr>
                                        <p:cTn id="58" dur="500"/>
                                        <p:tgtEl>
                                          <p:spTgt spid="204812"/>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04806"/>
                                        </p:tgtEl>
                                        <p:attrNameLst>
                                          <p:attrName>style.visibility</p:attrName>
                                        </p:attrNameLst>
                                      </p:cBhvr>
                                      <p:to>
                                        <p:strVal val="visible"/>
                                      </p:to>
                                    </p:set>
                                    <p:animEffect transition="in" filter="wipe(left)">
                                      <p:cBhvr>
                                        <p:cTn id="62" dur="500"/>
                                        <p:tgtEl>
                                          <p:spTgt spid="20480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04814"/>
                                        </p:tgtEl>
                                        <p:attrNameLst>
                                          <p:attrName>style.visibility</p:attrName>
                                        </p:attrNameLst>
                                      </p:cBhvr>
                                      <p:to>
                                        <p:strVal val="visible"/>
                                      </p:to>
                                    </p:set>
                                    <p:animEffect transition="in" filter="wipe(up)">
                                      <p:cBhvr>
                                        <p:cTn id="67" dur="500"/>
                                        <p:tgtEl>
                                          <p:spTgt spid="204814"/>
                                        </p:tgtEl>
                                      </p:cBhvr>
                                    </p:animEffect>
                                  </p:childTnLst>
                                </p:cTn>
                              </p:par>
                              <p:par>
                                <p:cTn id="68" presetID="22" presetClass="entr" presetSubtype="1" fill="hold" nodeType="withEffect">
                                  <p:stCondLst>
                                    <p:cond delay="0"/>
                                  </p:stCondLst>
                                  <p:childTnLst>
                                    <p:set>
                                      <p:cBhvr>
                                        <p:cTn id="69" dur="1" fill="hold">
                                          <p:stCondLst>
                                            <p:cond delay="0"/>
                                          </p:stCondLst>
                                        </p:cTn>
                                        <p:tgtEl>
                                          <p:spTgt spid="204813"/>
                                        </p:tgtEl>
                                        <p:attrNameLst>
                                          <p:attrName>style.visibility</p:attrName>
                                        </p:attrNameLst>
                                      </p:cBhvr>
                                      <p:to>
                                        <p:strVal val="visible"/>
                                      </p:to>
                                    </p:set>
                                    <p:animEffect transition="in" filter="wipe(up)">
                                      <p:cBhvr>
                                        <p:cTn id="70" dur="500"/>
                                        <p:tgtEl>
                                          <p:spTgt spid="204813"/>
                                        </p:tgtEl>
                                      </p:cBhvr>
                                    </p:animEffect>
                                  </p:childTnLst>
                                </p:cTn>
                              </p:par>
                            </p:childTnLst>
                          </p:cTn>
                        </p:par>
                        <p:par>
                          <p:cTn id="71" fill="hold">
                            <p:stCondLst>
                              <p:cond delay="500"/>
                            </p:stCondLst>
                            <p:childTnLst>
                              <p:par>
                                <p:cTn id="72" presetID="22" presetClass="entr" presetSubtype="8" fill="hold" grpId="0" nodeType="afterEffect">
                                  <p:stCondLst>
                                    <p:cond delay="0"/>
                                  </p:stCondLst>
                                  <p:childTnLst>
                                    <p:set>
                                      <p:cBhvr>
                                        <p:cTn id="73" dur="1" fill="hold">
                                          <p:stCondLst>
                                            <p:cond delay="0"/>
                                          </p:stCondLst>
                                        </p:cTn>
                                        <p:tgtEl>
                                          <p:spTgt spid="204807"/>
                                        </p:tgtEl>
                                        <p:attrNameLst>
                                          <p:attrName>style.visibility</p:attrName>
                                        </p:attrNameLst>
                                      </p:cBhvr>
                                      <p:to>
                                        <p:strVal val="visible"/>
                                      </p:to>
                                    </p:set>
                                    <p:animEffect transition="in" filter="wipe(left)">
                                      <p:cBhvr>
                                        <p:cTn id="74" dur="500"/>
                                        <p:tgtEl>
                                          <p:spTgt spid="20480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204815"/>
                                        </p:tgtEl>
                                        <p:attrNameLst>
                                          <p:attrName>style.visibility</p:attrName>
                                        </p:attrNameLst>
                                      </p:cBhvr>
                                      <p:to>
                                        <p:strVal val="visible"/>
                                      </p:to>
                                    </p:set>
                                    <p:animEffect transition="in" filter="wipe(down)">
                                      <p:cBhvr>
                                        <p:cTn id="79" dur="500"/>
                                        <p:tgtEl>
                                          <p:spTgt spid="204815"/>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204808"/>
                                        </p:tgtEl>
                                        <p:attrNameLst>
                                          <p:attrName>style.visibility</p:attrName>
                                        </p:attrNameLst>
                                      </p:cBhvr>
                                      <p:to>
                                        <p:strVal val="visible"/>
                                      </p:to>
                                    </p:set>
                                    <p:animEffect transition="in" filter="wipe(left)">
                                      <p:cBhvr>
                                        <p:cTn id="83" dur="500"/>
                                        <p:tgtEl>
                                          <p:spTgt spid="20480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204817"/>
                                        </p:tgtEl>
                                        <p:attrNameLst>
                                          <p:attrName>style.visibility</p:attrName>
                                        </p:attrNameLst>
                                      </p:cBhvr>
                                      <p:to>
                                        <p:strVal val="visible"/>
                                      </p:to>
                                    </p:set>
                                    <p:animEffect transition="in" filter="wipe(up)">
                                      <p:cBhvr>
                                        <p:cTn id="88" dur="500"/>
                                        <p:tgtEl>
                                          <p:spTgt spid="204817"/>
                                        </p:tgtEl>
                                      </p:cBhvr>
                                    </p:animEffect>
                                  </p:childTnLst>
                                </p:cTn>
                              </p:par>
                              <p:par>
                                <p:cTn id="89" presetID="22" presetClass="entr" presetSubtype="1" fill="hold" nodeType="withEffect">
                                  <p:stCondLst>
                                    <p:cond delay="0"/>
                                  </p:stCondLst>
                                  <p:childTnLst>
                                    <p:set>
                                      <p:cBhvr>
                                        <p:cTn id="90" dur="1" fill="hold">
                                          <p:stCondLst>
                                            <p:cond delay="0"/>
                                          </p:stCondLst>
                                        </p:cTn>
                                        <p:tgtEl>
                                          <p:spTgt spid="204816"/>
                                        </p:tgtEl>
                                        <p:attrNameLst>
                                          <p:attrName>style.visibility</p:attrName>
                                        </p:attrNameLst>
                                      </p:cBhvr>
                                      <p:to>
                                        <p:strVal val="visible"/>
                                      </p:to>
                                    </p:set>
                                    <p:animEffect transition="in" filter="wipe(up)">
                                      <p:cBhvr>
                                        <p:cTn id="91" dur="500"/>
                                        <p:tgtEl>
                                          <p:spTgt spid="204816"/>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204809"/>
                                        </p:tgtEl>
                                        <p:attrNameLst>
                                          <p:attrName>style.visibility</p:attrName>
                                        </p:attrNameLst>
                                      </p:cBhvr>
                                      <p:to>
                                        <p:strVal val="visible"/>
                                      </p:to>
                                    </p:set>
                                    <p:animEffect transition="in" filter="wipe(left)">
                                      <p:cBhvr>
                                        <p:cTn id="95" dur="500"/>
                                        <p:tgtEl>
                                          <p:spTgt spid="20480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wipe(down)">
                                      <p:cBhvr>
                                        <p:cTn id="100" dur="500"/>
                                        <p:tgtEl>
                                          <p:spTgt spid="4"/>
                                        </p:tgtEl>
                                      </p:cBhvr>
                                    </p:animEffect>
                                  </p:childTnLst>
                                </p:cTn>
                              </p:par>
                              <p:par>
                                <p:cTn id="101" presetID="22" presetClass="entr" presetSubtype="4" fill="hold" nodeType="with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wipe(down)">
                                      <p:cBhvr>
                                        <p:cTn id="103" dur="500"/>
                                        <p:tgtEl>
                                          <p:spTgt spid="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
                                        </p:tgtEl>
                                        <p:attrNameLst>
                                          <p:attrName>style.visibility</p:attrName>
                                        </p:attrNameLst>
                                      </p:cBhvr>
                                      <p:to>
                                        <p:strVal val="visible"/>
                                      </p:to>
                                    </p:set>
                                    <p:animEffect transition="in" filter="wipe(left)">
                                      <p:cBhvr>
                                        <p:cTn id="10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utoUpdateAnimBg="0" uiExpand="1" build="p"/>
      <p:bldP spid="204804" grpId="0"/>
      <p:bldP spid="204805" grpId="0"/>
      <p:bldP spid="204806" grpId="0"/>
      <p:bldP spid="204807" grpId="0"/>
      <p:bldP spid="204808" grpId="0"/>
      <p:bldP spid="204809" grpId="0"/>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Booting from a Disk in Windows</a:t>
            </a:r>
            <a:endParaRPr lang="zh-CN" altLang="en-US" dirty="0"/>
          </a:p>
        </p:txBody>
      </p:sp>
      <p:sp>
        <p:nvSpPr>
          <p:cNvPr id="3" name="内容占位符 2"/>
          <p:cNvSpPr>
            <a:spLocks noGrp="1"/>
          </p:cNvSpPr>
          <p:nvPr>
            <p:ph idx="1"/>
          </p:nvPr>
        </p:nvSpPr>
        <p:spPr/>
        <p:txBody>
          <a:bodyPr>
            <a:normAutofit/>
          </a:bodyPr>
          <a:lstStyle/>
          <a:p>
            <a:pPr>
              <a:spcBef>
                <a:spcPts val="600"/>
              </a:spcBef>
            </a:pPr>
            <a:r>
              <a:rPr lang="en-US" altLang="zh-CN" sz="2400" dirty="0"/>
              <a:t>Windows allows a hard disk to be divided into partitions</a:t>
            </a:r>
            <a:endParaRPr lang="en-US" altLang="zh-CN" sz="2400" dirty="0"/>
          </a:p>
          <a:p>
            <a:pPr lvl="1">
              <a:spcBef>
                <a:spcPts val="600"/>
              </a:spcBef>
            </a:pPr>
            <a:r>
              <a:rPr lang="en-US" altLang="zh-CN" dirty="0"/>
              <a:t>one partition, identified as the </a:t>
            </a:r>
            <a:r>
              <a:rPr lang="en-US" altLang="zh-CN" dirty="0">
                <a:solidFill>
                  <a:srgbClr val="0000FF"/>
                </a:solidFill>
              </a:rPr>
              <a:t>boot partition</a:t>
            </a:r>
            <a:r>
              <a:rPr lang="en-US" altLang="zh-CN" dirty="0"/>
              <a:t>, </a:t>
            </a:r>
            <a:br>
              <a:rPr lang="en-US" altLang="zh-CN" dirty="0"/>
            </a:br>
            <a:r>
              <a:rPr lang="en-US" altLang="zh-CN" dirty="0"/>
              <a:t>contains the OS and device drivers. </a:t>
            </a:r>
            <a:endParaRPr lang="en-US" altLang="zh-CN" dirty="0"/>
          </a:p>
          <a:p>
            <a:pPr>
              <a:spcBef>
                <a:spcPts val="600"/>
              </a:spcBef>
            </a:pPr>
            <a:r>
              <a:rPr lang="en-US" altLang="zh-CN" sz="2400" dirty="0">
                <a:solidFill>
                  <a:srgbClr val="0000FF"/>
                </a:solidFill>
              </a:rPr>
              <a:t>Boot code </a:t>
            </a:r>
            <a:r>
              <a:rPr lang="en-US" altLang="zh-CN" sz="2400" dirty="0"/>
              <a:t>in the first sector on the hard disk, </a:t>
            </a:r>
            <a:br>
              <a:rPr lang="en-US" altLang="zh-CN" sz="2400" dirty="0"/>
            </a:br>
            <a:r>
              <a:rPr lang="en-US" altLang="zh-CN" sz="2400" dirty="0"/>
              <a:t>terms </a:t>
            </a:r>
            <a:r>
              <a:rPr lang="en-US" altLang="zh-CN" sz="2400" dirty="0">
                <a:solidFill>
                  <a:srgbClr val="0000FF"/>
                </a:solidFill>
              </a:rPr>
              <a:t>MBR </a:t>
            </a:r>
            <a:r>
              <a:rPr lang="en-US" altLang="zh-CN" sz="2400" dirty="0"/>
              <a:t>(</a:t>
            </a:r>
            <a:r>
              <a:rPr lang="en-US" altLang="zh-CN" sz="2400" dirty="0">
                <a:solidFill>
                  <a:srgbClr val="0000FF"/>
                </a:solidFill>
              </a:rPr>
              <a:t>master boot record</a:t>
            </a:r>
            <a:r>
              <a:rPr lang="en-US" altLang="zh-CN" sz="2400" dirty="0"/>
              <a:t>). </a:t>
            </a:r>
            <a:endParaRPr lang="en-US" altLang="zh-CN" sz="2400" dirty="0"/>
          </a:p>
          <a:p>
            <a:pPr lvl="1">
              <a:spcBef>
                <a:spcPts val="600"/>
              </a:spcBef>
            </a:pPr>
            <a:r>
              <a:rPr lang="en-US" altLang="zh-CN" dirty="0"/>
              <a:t>Besides boot code, the MBR contains a </a:t>
            </a:r>
            <a:r>
              <a:rPr lang="en-US" altLang="zh-CN" dirty="0">
                <a:solidFill>
                  <a:srgbClr val="0000FF"/>
                </a:solidFill>
              </a:rPr>
              <a:t>partition</a:t>
            </a:r>
            <a:r>
              <a:rPr lang="en-US" altLang="zh-CN" dirty="0"/>
              <a:t> </a:t>
            </a:r>
            <a:r>
              <a:rPr lang="en-US" altLang="zh-CN" dirty="0">
                <a:solidFill>
                  <a:srgbClr val="0000FF"/>
                </a:solidFill>
              </a:rPr>
              <a:t>table</a:t>
            </a:r>
            <a:r>
              <a:rPr lang="en-US" altLang="zh-CN" dirty="0"/>
              <a:t> listing the partitions for the hard disk and a </a:t>
            </a:r>
            <a:r>
              <a:rPr lang="en-US" altLang="zh-CN" dirty="0">
                <a:solidFill>
                  <a:srgbClr val="0000FF"/>
                </a:solidFill>
              </a:rPr>
              <a:t>flag</a:t>
            </a:r>
            <a:r>
              <a:rPr lang="en-US" altLang="zh-CN" dirty="0"/>
              <a:t> indicating which partition the system is to be booted from.</a:t>
            </a:r>
            <a:endParaRPr lang="en-US" altLang="zh-CN" dirty="0"/>
          </a:p>
          <a:p>
            <a:pPr>
              <a:spcBef>
                <a:spcPts val="600"/>
              </a:spcBef>
            </a:pPr>
            <a:r>
              <a:rPr lang="en-US" altLang="zh-CN" sz="2400" dirty="0"/>
              <a:t>Booting begins by running code resident in the ROM. </a:t>
            </a:r>
            <a:endParaRPr lang="en-US" altLang="zh-CN" sz="2400" dirty="0"/>
          </a:p>
          <a:p>
            <a:pPr lvl="1">
              <a:spcBef>
                <a:spcPts val="600"/>
              </a:spcBef>
            </a:pPr>
            <a:r>
              <a:rPr lang="en-US" altLang="zh-CN" dirty="0"/>
              <a:t>Directs the system to read the boot code from the MBR. </a:t>
            </a:r>
            <a:endParaRPr lang="en-US" altLang="zh-CN" dirty="0"/>
          </a:p>
          <a:p>
            <a:pPr lvl="1">
              <a:spcBef>
                <a:spcPts val="600"/>
              </a:spcBef>
            </a:pPr>
            <a:r>
              <a:rPr lang="en-US" altLang="zh-CN" dirty="0"/>
              <a:t>Once the system identifies the boot partition, it reads the first sector (the </a:t>
            </a:r>
            <a:r>
              <a:rPr lang="en-US" altLang="zh-CN" dirty="0">
                <a:solidFill>
                  <a:srgbClr val="0000FF"/>
                </a:solidFill>
              </a:rPr>
              <a:t>boot sector</a:t>
            </a:r>
            <a:r>
              <a:rPr lang="en-US" altLang="zh-CN" dirty="0"/>
              <a:t>) from that partition.</a:t>
            </a:r>
            <a:endParaRPr lang="en-US" altLang="zh-CN" dirty="0"/>
          </a:p>
          <a:p>
            <a:pPr lvl="1">
              <a:spcBef>
                <a:spcPts val="600"/>
              </a:spcBef>
            </a:pPr>
            <a:r>
              <a:rPr lang="en-US" altLang="zh-CN" dirty="0"/>
              <a:t>loading the various subsystems and system services.</a:t>
            </a:r>
            <a:endParaRPr lang="zh-CN" altLang="en-US" dirty="0"/>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59474" y="98630"/>
            <a:ext cx="3832182" cy="2745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147"/>
                                        </p:tgtEl>
                                        <p:attrNameLst>
                                          <p:attrName>style.visibility</p:attrName>
                                        </p:attrNameLst>
                                      </p:cBhvr>
                                      <p:to>
                                        <p:strVal val="visible"/>
                                      </p:to>
                                    </p:set>
                                    <p:animEffect transition="in" filter="wipe(left)">
                                      <p:cBhvr>
                                        <p:cTn id="14" dur="500"/>
                                        <p:tgtEl>
                                          <p:spTgt spid="614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Rectangle 4"/>
          <p:cNvSpPr>
            <a:spLocks noGrp="1" noChangeArrowheads="1"/>
          </p:cNvSpPr>
          <p:nvPr>
            <p:ph type="title"/>
          </p:nvPr>
        </p:nvSpPr>
        <p:spPr/>
        <p:txBody>
          <a:bodyPr/>
          <a:lstStyle/>
          <a:p>
            <a:r>
              <a:rPr lang="en-US" altLang="zh-CN" dirty="0"/>
              <a:t>Bad blocks</a:t>
            </a:r>
            <a:endParaRPr lang="en-US" altLang="zh-CN" dirty="0"/>
          </a:p>
        </p:txBody>
      </p:sp>
      <p:sp>
        <p:nvSpPr>
          <p:cNvPr id="208899" name="Rectangle 3"/>
          <p:cNvSpPr>
            <a:spLocks noGrp="1" noChangeArrowheads="1"/>
          </p:cNvSpPr>
          <p:nvPr>
            <p:ph idx="1"/>
          </p:nvPr>
        </p:nvSpPr>
        <p:spPr/>
        <p:txBody>
          <a:bodyPr>
            <a:normAutofit/>
          </a:bodyPr>
          <a:lstStyle/>
          <a:p>
            <a:r>
              <a:rPr lang="en-US" altLang="zh-CN" sz="2600" dirty="0"/>
              <a:t>Controller calculates the </a:t>
            </a:r>
            <a:r>
              <a:rPr lang="en-US" altLang="zh-CN" sz="2600" dirty="0">
                <a:solidFill>
                  <a:srgbClr val="0000FF"/>
                </a:solidFill>
              </a:rPr>
              <a:t>ECC</a:t>
            </a:r>
            <a:r>
              <a:rPr lang="en-US" altLang="zh-CN" sz="2600" dirty="0"/>
              <a:t> and finds the sector is bad. </a:t>
            </a:r>
            <a:endParaRPr lang="en-US" altLang="zh-CN" sz="2600" dirty="0"/>
          </a:p>
          <a:p>
            <a:pPr lvl="1"/>
            <a:r>
              <a:rPr lang="en-US" altLang="zh-CN" dirty="0"/>
              <a:t>Reports this finding to the operating system. </a:t>
            </a:r>
            <a:endParaRPr lang="en-US" altLang="zh-CN" dirty="0"/>
          </a:p>
          <a:p>
            <a:r>
              <a:rPr lang="en-US" altLang="zh-CN" sz="2600" dirty="0"/>
              <a:t>Methods used to handle bad blocks depends on the disk and controller in use.</a:t>
            </a:r>
            <a:endParaRPr lang="en-US" altLang="zh-CN" sz="2600" dirty="0"/>
          </a:p>
          <a:p>
            <a:r>
              <a:rPr lang="en-US" altLang="zh-CN" sz="2600" dirty="0"/>
              <a:t>An unrecoverable </a:t>
            </a:r>
            <a:r>
              <a:rPr lang="en-US" altLang="zh-CN" sz="2600" dirty="0">
                <a:solidFill>
                  <a:srgbClr val="0000FF"/>
                </a:solidFill>
              </a:rPr>
              <a:t>hard error </a:t>
            </a:r>
            <a:r>
              <a:rPr lang="en-US" altLang="zh-CN" sz="2600" dirty="0"/>
              <a:t>results in lost data.</a:t>
            </a:r>
            <a:endParaRPr lang="en-US" altLang="zh-CN" sz="2600" dirty="0"/>
          </a:p>
          <a:p>
            <a:r>
              <a:rPr lang="en-US" altLang="zh-CN" sz="2600" dirty="0"/>
              <a:t>On simple disks, such as some disks with IDE controllers, bad blocks are handled manually.</a:t>
            </a:r>
            <a:endParaRPr lang="en-US" altLang="zh-CN" sz="2600" dirty="0"/>
          </a:p>
          <a:p>
            <a:pPr lvl="1"/>
            <a:r>
              <a:rPr lang="en-US" altLang="zh-CN" dirty="0"/>
              <a:t> </a:t>
            </a:r>
            <a:r>
              <a:rPr lang="en-US" altLang="zh-CN" i="1" dirty="0">
                <a:solidFill>
                  <a:srgbClr val="0000FF"/>
                </a:solidFill>
              </a:rPr>
              <a:t>format</a:t>
            </a:r>
            <a:r>
              <a:rPr lang="en-US" altLang="zh-CN" dirty="0"/>
              <a:t> command, </a:t>
            </a:r>
            <a:r>
              <a:rPr lang="en-US" altLang="zh-CN" i="1" dirty="0" err="1">
                <a:solidFill>
                  <a:srgbClr val="0000FF"/>
                </a:solidFill>
              </a:rPr>
              <a:t>chkdsk</a:t>
            </a:r>
            <a:r>
              <a:rPr lang="en-US" altLang="zh-CN" dirty="0"/>
              <a:t> command</a:t>
            </a:r>
            <a:endParaRPr lang="en-US" altLang="zh-CN" dirty="0"/>
          </a:p>
          <a:p>
            <a:r>
              <a:rPr lang="en-US" altLang="zh-CN" sz="2600" dirty="0"/>
              <a:t>For more sophisticated disks</a:t>
            </a:r>
            <a:endParaRPr lang="en-US" altLang="zh-CN" sz="2600" dirty="0"/>
          </a:p>
          <a:p>
            <a:pPr lvl="1"/>
            <a:r>
              <a:rPr lang="en-US" altLang="zh-CN" dirty="0"/>
              <a:t>methods such as </a:t>
            </a:r>
            <a:r>
              <a:rPr lang="en-US" altLang="zh-CN" i="1" dirty="0">
                <a:solidFill>
                  <a:srgbClr val="0000FF"/>
                </a:solidFill>
              </a:rPr>
              <a:t>sector sparing</a:t>
            </a:r>
            <a:r>
              <a:rPr lang="en-US" altLang="zh-CN" dirty="0"/>
              <a:t> (or </a:t>
            </a:r>
            <a:r>
              <a:rPr lang="en-US" altLang="zh-CN" i="1" dirty="0">
                <a:solidFill>
                  <a:srgbClr val="0000FF"/>
                </a:solidFill>
              </a:rPr>
              <a:t>forwarding</a:t>
            </a:r>
            <a:r>
              <a:rPr lang="en-US" altLang="zh-CN" dirty="0"/>
              <a:t>) are used to handle bad blocks.</a:t>
            </a:r>
            <a:endParaRPr lang="en-US" altLang="zh-CN" dirty="0"/>
          </a:p>
          <a:p>
            <a:pPr lvl="1"/>
            <a:r>
              <a:rPr lang="en-US" altLang="zh-CN" dirty="0"/>
              <a:t>most disks are formatted to provide a few spare sectors in each cylinder and a spare cylinder as well.</a:t>
            </a:r>
            <a:endParaRPr lang="en-US" altLang="zh-CN" dirty="0"/>
          </a:p>
          <a:p>
            <a:pPr lvl="1"/>
            <a:r>
              <a:rPr lang="en-US" altLang="zh-CN" dirty="0"/>
              <a:t>Some controllers can be instructed to replace a bad block by </a:t>
            </a:r>
            <a:r>
              <a:rPr lang="en-US" altLang="zh-CN" i="1" dirty="0">
                <a:solidFill>
                  <a:srgbClr val="0000FF"/>
                </a:solidFill>
              </a:rPr>
              <a:t>sector slipping</a:t>
            </a:r>
            <a:r>
              <a:rPr lang="en-US" altLang="zh-CN" dirty="0"/>
              <a:t>.</a:t>
            </a:r>
            <a:endParaRPr lang="en-US" altLang="zh-CN" dirty="0"/>
          </a:p>
          <a:p>
            <a:endParaRPr lang="en-US" altLang="zh-CN" sz="2400" dirty="0"/>
          </a:p>
        </p:txBody>
      </p:sp>
      <p:sp>
        <p:nvSpPr>
          <p:cNvPr id="2" name="动作按钮: 结束 5">
            <a:hlinkClick r:id="" action="ppaction://noaction" highlightClick="1"/>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4"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left)">
                                      <p:cBhvr>
                                        <p:cTn id="7" dur="500"/>
                                        <p:tgtEl>
                                          <p:spTgt spid="2088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8899">
                                            <p:txEl>
                                              <p:pRg st="1" end="1"/>
                                            </p:txEl>
                                          </p:spTgt>
                                        </p:tgtEl>
                                        <p:attrNameLst>
                                          <p:attrName>style.visibility</p:attrName>
                                        </p:attrNameLst>
                                      </p:cBhvr>
                                      <p:to>
                                        <p:strVal val="visible"/>
                                      </p:to>
                                    </p:set>
                                    <p:animEffect transition="in" filter="wipe(left)">
                                      <p:cBhvr>
                                        <p:cTn id="10" dur="500"/>
                                        <p:tgtEl>
                                          <p:spTgt spid="2088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animEffect transition="in" filter="wipe(left)">
                                      <p:cBhvr>
                                        <p:cTn id="15" dur="500"/>
                                        <p:tgtEl>
                                          <p:spTgt spid="2088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8899">
                                            <p:txEl>
                                              <p:pRg st="3" end="3"/>
                                            </p:txEl>
                                          </p:spTgt>
                                        </p:tgtEl>
                                        <p:attrNameLst>
                                          <p:attrName>style.visibility</p:attrName>
                                        </p:attrNameLst>
                                      </p:cBhvr>
                                      <p:to>
                                        <p:strVal val="visible"/>
                                      </p:to>
                                    </p:set>
                                    <p:animEffect transition="in" filter="wipe(left)">
                                      <p:cBhvr>
                                        <p:cTn id="20" dur="500"/>
                                        <p:tgtEl>
                                          <p:spTgt spid="20889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8899">
                                            <p:txEl>
                                              <p:pRg st="4" end="4"/>
                                            </p:txEl>
                                          </p:spTgt>
                                        </p:tgtEl>
                                        <p:attrNameLst>
                                          <p:attrName>style.visibility</p:attrName>
                                        </p:attrNameLst>
                                      </p:cBhvr>
                                      <p:to>
                                        <p:strVal val="visible"/>
                                      </p:to>
                                    </p:set>
                                    <p:animEffect transition="in" filter="wipe(left)">
                                      <p:cBhvr>
                                        <p:cTn id="25" dur="500"/>
                                        <p:tgtEl>
                                          <p:spTgt spid="208899">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8899">
                                            <p:txEl>
                                              <p:pRg st="5" end="5"/>
                                            </p:txEl>
                                          </p:spTgt>
                                        </p:tgtEl>
                                        <p:attrNameLst>
                                          <p:attrName>style.visibility</p:attrName>
                                        </p:attrNameLst>
                                      </p:cBhvr>
                                      <p:to>
                                        <p:strVal val="visible"/>
                                      </p:to>
                                    </p:set>
                                    <p:animEffect transition="in" filter="wipe(left)">
                                      <p:cBhvr>
                                        <p:cTn id="28" dur="500"/>
                                        <p:tgtEl>
                                          <p:spTgt spid="20889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8899">
                                            <p:txEl>
                                              <p:pRg st="6" end="6"/>
                                            </p:txEl>
                                          </p:spTgt>
                                        </p:tgtEl>
                                        <p:attrNameLst>
                                          <p:attrName>style.visibility</p:attrName>
                                        </p:attrNameLst>
                                      </p:cBhvr>
                                      <p:to>
                                        <p:strVal val="visible"/>
                                      </p:to>
                                    </p:set>
                                    <p:animEffect transition="in" filter="wipe(left)">
                                      <p:cBhvr>
                                        <p:cTn id="33" dur="500"/>
                                        <p:tgtEl>
                                          <p:spTgt spid="208899">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08899">
                                            <p:txEl>
                                              <p:pRg st="7" end="7"/>
                                            </p:txEl>
                                          </p:spTgt>
                                        </p:tgtEl>
                                        <p:attrNameLst>
                                          <p:attrName>style.visibility</p:attrName>
                                        </p:attrNameLst>
                                      </p:cBhvr>
                                      <p:to>
                                        <p:strVal val="visible"/>
                                      </p:to>
                                    </p:set>
                                    <p:animEffect transition="in" filter="wipe(left)">
                                      <p:cBhvr>
                                        <p:cTn id="36" dur="500"/>
                                        <p:tgtEl>
                                          <p:spTgt spid="208899">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08899">
                                            <p:txEl>
                                              <p:pRg st="8" end="8"/>
                                            </p:txEl>
                                          </p:spTgt>
                                        </p:tgtEl>
                                        <p:attrNameLst>
                                          <p:attrName>style.visibility</p:attrName>
                                        </p:attrNameLst>
                                      </p:cBhvr>
                                      <p:to>
                                        <p:strVal val="visible"/>
                                      </p:to>
                                    </p:set>
                                    <p:animEffect transition="in" filter="wipe(left)">
                                      <p:cBhvr>
                                        <p:cTn id="39" dur="500"/>
                                        <p:tgtEl>
                                          <p:spTgt spid="208899">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08899">
                                            <p:txEl>
                                              <p:pRg st="9" end="9"/>
                                            </p:txEl>
                                          </p:spTgt>
                                        </p:tgtEl>
                                        <p:attrNameLst>
                                          <p:attrName>style.visibility</p:attrName>
                                        </p:attrNameLst>
                                      </p:cBhvr>
                                      <p:to>
                                        <p:strVal val="visible"/>
                                      </p:to>
                                    </p:set>
                                    <p:animEffect transition="in" filter="wipe(left)">
                                      <p:cBhvr>
                                        <p:cTn id="42" dur="500"/>
                                        <p:tgtEl>
                                          <p:spTgt spid="20889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32"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circle(ou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ltLang="zh-CN" dirty="0"/>
              <a:t>12.6  Swap-Space Management</a:t>
            </a:r>
            <a:endParaRPr lang="en-US" altLang="zh-CN" dirty="0"/>
          </a:p>
        </p:txBody>
      </p:sp>
      <p:sp>
        <p:nvSpPr>
          <p:cNvPr id="275459" name="Rectangle 3"/>
          <p:cNvSpPr>
            <a:spLocks noGrp="1" noChangeArrowheads="1"/>
          </p:cNvSpPr>
          <p:nvPr>
            <p:ph idx="1"/>
          </p:nvPr>
        </p:nvSpPr>
        <p:spPr/>
        <p:txBody>
          <a:bodyPr/>
          <a:lstStyle/>
          <a:p>
            <a:r>
              <a:rPr lang="en-US" altLang="zh-CN" dirty="0"/>
              <a:t>Swap-space, Virtual memory uses disk space as an extension of main memory.</a:t>
            </a:r>
            <a:endParaRPr lang="en-US" altLang="zh-CN" dirty="0"/>
          </a:p>
          <a:p>
            <a:pPr marL="742950" lvl="2" indent="-342900">
              <a:buSzPct val="70000"/>
              <a:buFont typeface="Wingdings" panose="05000000000000000000" pitchFamily="2" charset="2"/>
              <a:buChar char="p"/>
            </a:pPr>
            <a:r>
              <a:rPr lang="en-US" altLang="zh-CN" sz="2400" dirty="0"/>
              <a:t>Less common now due to memory capacity increases.</a:t>
            </a:r>
            <a:endParaRPr lang="en-US" altLang="zh-CN" sz="2400" dirty="0"/>
          </a:p>
          <a:p>
            <a:r>
              <a:rPr lang="en-US" altLang="zh-CN" dirty="0"/>
              <a:t>Swap-space can be carved out of the normal file system, or, more commonly, it can be in a separate disk partition (raw).</a:t>
            </a:r>
            <a:endParaRPr lang="en-US" altLang="zh-CN" dirty="0"/>
          </a:p>
          <a:p>
            <a:pPr lvl="1"/>
            <a:endParaRPr lang="en-US" altLang="zh-CN" dirty="0"/>
          </a:p>
          <a:p>
            <a:r>
              <a:rPr lang="en-US" altLang="zh-CN" dirty="0"/>
              <a:t>Swap-space Use</a:t>
            </a:r>
            <a:endParaRPr lang="en-US" altLang="zh-CN" dirty="0"/>
          </a:p>
          <a:p>
            <a:r>
              <a:rPr lang="en-US" altLang="zh-CN" dirty="0"/>
              <a:t>Swap-space Location</a:t>
            </a:r>
            <a:endParaRPr lang="en-US" altLang="zh-CN" dirty="0"/>
          </a:p>
          <a:p>
            <a:r>
              <a:rPr lang="en-US" altLang="zh-CN" dirty="0"/>
              <a:t>Swap-space management</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wipe(left)">
                                      <p:cBhvr>
                                        <p:cTn id="7" dur="500"/>
                                        <p:tgtEl>
                                          <p:spTgt spid="2754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5459">
                                            <p:txEl>
                                              <p:pRg st="1" end="1"/>
                                            </p:txEl>
                                          </p:spTgt>
                                        </p:tgtEl>
                                        <p:attrNameLst>
                                          <p:attrName>style.visibility</p:attrName>
                                        </p:attrNameLst>
                                      </p:cBhvr>
                                      <p:to>
                                        <p:strVal val="visible"/>
                                      </p:to>
                                    </p:set>
                                    <p:animEffect transition="in" filter="wipe(left)">
                                      <p:cBhvr>
                                        <p:cTn id="10" dur="500"/>
                                        <p:tgtEl>
                                          <p:spTgt spid="275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5459">
                                            <p:txEl>
                                              <p:pRg st="2" end="2"/>
                                            </p:txEl>
                                          </p:spTgt>
                                        </p:tgtEl>
                                        <p:attrNameLst>
                                          <p:attrName>style.visibility</p:attrName>
                                        </p:attrNameLst>
                                      </p:cBhvr>
                                      <p:to>
                                        <p:strVal val="visible"/>
                                      </p:to>
                                    </p:set>
                                    <p:animEffect transition="in" filter="wipe(left)">
                                      <p:cBhvr>
                                        <p:cTn id="15" dur="500"/>
                                        <p:tgtEl>
                                          <p:spTgt spid="2754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5459">
                                            <p:txEl>
                                              <p:pRg st="4" end="4"/>
                                            </p:txEl>
                                          </p:spTgt>
                                        </p:tgtEl>
                                        <p:attrNameLst>
                                          <p:attrName>style.visibility</p:attrName>
                                        </p:attrNameLst>
                                      </p:cBhvr>
                                      <p:to>
                                        <p:strVal val="visible"/>
                                      </p:to>
                                    </p:set>
                                    <p:animEffect transition="in" filter="wipe(left)">
                                      <p:cBhvr>
                                        <p:cTn id="20" dur="500"/>
                                        <p:tgtEl>
                                          <p:spTgt spid="275459">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75459">
                                            <p:txEl>
                                              <p:pRg st="5" end="5"/>
                                            </p:txEl>
                                          </p:spTgt>
                                        </p:tgtEl>
                                        <p:attrNameLst>
                                          <p:attrName>style.visibility</p:attrName>
                                        </p:attrNameLst>
                                      </p:cBhvr>
                                      <p:to>
                                        <p:strVal val="visible"/>
                                      </p:to>
                                    </p:set>
                                    <p:animEffect transition="in" filter="wipe(left)">
                                      <p:cBhvr>
                                        <p:cTn id="23" dur="500"/>
                                        <p:tgtEl>
                                          <p:spTgt spid="275459">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75459">
                                            <p:txEl>
                                              <p:pRg st="6" end="6"/>
                                            </p:txEl>
                                          </p:spTgt>
                                        </p:tgtEl>
                                        <p:attrNameLst>
                                          <p:attrName>style.visibility</p:attrName>
                                        </p:attrNameLst>
                                      </p:cBhvr>
                                      <p:to>
                                        <p:strVal val="visible"/>
                                      </p:to>
                                    </p:set>
                                    <p:animEffect transition="in" filter="wipe(left)">
                                      <p:cBhvr>
                                        <p:cTn id="26" dur="500"/>
                                        <p:tgtEl>
                                          <p:spTgt spid="275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zh-CN" dirty="0"/>
              <a:t>Swap-space Use</a:t>
            </a:r>
            <a:endParaRPr lang="en-US" altLang="zh-CN" dirty="0"/>
          </a:p>
        </p:txBody>
      </p:sp>
      <p:sp>
        <p:nvSpPr>
          <p:cNvPr id="286723" name="Rectangle 3"/>
          <p:cNvSpPr>
            <a:spLocks noGrp="1" noChangeArrowheads="1"/>
          </p:cNvSpPr>
          <p:nvPr>
            <p:ph idx="1"/>
          </p:nvPr>
        </p:nvSpPr>
        <p:spPr/>
        <p:txBody>
          <a:bodyPr>
            <a:normAutofit fontScale="92500" lnSpcReduction="10000"/>
          </a:bodyPr>
          <a:lstStyle/>
          <a:p>
            <a:r>
              <a:rPr lang="en-US" altLang="zh-CN" dirty="0"/>
              <a:t>Depending on the memory-management algorithms in use.</a:t>
            </a:r>
            <a:endParaRPr lang="en-US" altLang="zh-CN" dirty="0"/>
          </a:p>
          <a:p>
            <a:pPr lvl="1"/>
            <a:r>
              <a:rPr lang="en-US" altLang="zh-CN" dirty="0"/>
              <a:t>Use swap space to hold an </a:t>
            </a:r>
            <a:r>
              <a:rPr lang="en-US" altLang="zh-CN" dirty="0">
                <a:solidFill>
                  <a:srgbClr val="0000FF"/>
                </a:solidFill>
              </a:rPr>
              <a:t>entire process image</a:t>
            </a:r>
            <a:r>
              <a:rPr lang="en-US" altLang="zh-CN" dirty="0"/>
              <a:t>.</a:t>
            </a:r>
            <a:endParaRPr lang="en-US" altLang="zh-CN" dirty="0"/>
          </a:p>
          <a:p>
            <a:pPr lvl="1"/>
            <a:r>
              <a:rPr lang="en-US" altLang="zh-CN" dirty="0"/>
              <a:t>Store </a:t>
            </a:r>
            <a:r>
              <a:rPr lang="en-US" altLang="zh-CN" dirty="0">
                <a:solidFill>
                  <a:srgbClr val="0000FF"/>
                </a:solidFill>
              </a:rPr>
              <a:t>pages</a:t>
            </a:r>
            <a:r>
              <a:rPr lang="en-US" altLang="zh-CN" dirty="0"/>
              <a:t> that have been pushed out of memory.</a:t>
            </a:r>
            <a:endParaRPr lang="en-US" altLang="zh-CN" dirty="0"/>
          </a:p>
          <a:p>
            <a:r>
              <a:rPr lang="en-US" altLang="zh-CN" dirty="0"/>
              <a:t>The amount of swap space needed depends on: </a:t>
            </a:r>
            <a:endParaRPr lang="en-US" altLang="zh-CN" dirty="0"/>
          </a:p>
          <a:p>
            <a:pPr lvl="1"/>
            <a:r>
              <a:rPr lang="en-US" altLang="zh-CN" dirty="0"/>
              <a:t>the amount of physical memory,</a:t>
            </a:r>
            <a:endParaRPr lang="en-US" altLang="zh-CN" dirty="0"/>
          </a:p>
          <a:p>
            <a:pPr lvl="1"/>
            <a:r>
              <a:rPr lang="en-US" altLang="zh-CN" dirty="0"/>
              <a:t>the amount of virtual memory it is backing,</a:t>
            </a:r>
            <a:endParaRPr lang="en-US" altLang="zh-CN" dirty="0"/>
          </a:p>
          <a:p>
            <a:pPr lvl="1"/>
            <a:r>
              <a:rPr lang="en-US" altLang="zh-CN" dirty="0"/>
              <a:t>the way in which the virtual memory is used.</a:t>
            </a:r>
            <a:endParaRPr lang="en-US" altLang="zh-CN" dirty="0"/>
          </a:p>
          <a:p>
            <a:r>
              <a:rPr lang="en-US" altLang="zh-CN" dirty="0"/>
              <a:t>It may be safer to overestimate than to underestimate the amount of swap space required.</a:t>
            </a:r>
            <a:endParaRPr lang="en-US" altLang="zh-CN" dirty="0"/>
          </a:p>
          <a:p>
            <a:pPr lvl="1"/>
            <a:r>
              <a:rPr lang="en-US" altLang="zh-CN" dirty="0"/>
              <a:t>If a system runs out of swap space it may be forced to abort processes or may crash entirely.</a:t>
            </a:r>
            <a:endParaRPr lang="en-US" altLang="zh-CN" dirty="0"/>
          </a:p>
          <a:p>
            <a:pPr lvl="1"/>
            <a:r>
              <a:rPr lang="en-US" altLang="zh-CN" dirty="0"/>
              <a:t>Some systems recommend the amount to be set aside for swap space.</a:t>
            </a:r>
            <a:endParaRPr lang="en-US" altLang="zh-CN" dirty="0"/>
          </a:p>
          <a:p>
            <a:pPr lvl="2"/>
            <a:r>
              <a:rPr lang="en-US" altLang="zh-CN" dirty="0"/>
              <a:t>In the past, Linux, double the amount of physical memory.</a:t>
            </a:r>
            <a:endParaRPr lang="en-US" altLang="zh-CN" dirty="0"/>
          </a:p>
          <a:p>
            <a:r>
              <a:rPr lang="en-US" altLang="zh-CN" dirty="0"/>
              <a:t>Some systems allow multiple swap spaces.</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wipe(left)">
                                      <p:cBhvr>
                                        <p:cTn id="7" dur="500"/>
                                        <p:tgtEl>
                                          <p:spTgt spid="2867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6723">
                                            <p:txEl>
                                              <p:pRg st="1" end="1"/>
                                            </p:txEl>
                                          </p:spTgt>
                                        </p:tgtEl>
                                        <p:attrNameLst>
                                          <p:attrName>style.visibility</p:attrName>
                                        </p:attrNameLst>
                                      </p:cBhvr>
                                      <p:to>
                                        <p:strVal val="visible"/>
                                      </p:to>
                                    </p:set>
                                    <p:animEffect transition="in" filter="wipe(left)">
                                      <p:cBhvr>
                                        <p:cTn id="10" dur="500"/>
                                        <p:tgtEl>
                                          <p:spTgt spid="2867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6723">
                                            <p:txEl>
                                              <p:pRg st="2" end="2"/>
                                            </p:txEl>
                                          </p:spTgt>
                                        </p:tgtEl>
                                        <p:attrNameLst>
                                          <p:attrName>style.visibility</p:attrName>
                                        </p:attrNameLst>
                                      </p:cBhvr>
                                      <p:to>
                                        <p:strVal val="visible"/>
                                      </p:to>
                                    </p:set>
                                    <p:animEffect transition="in" filter="wipe(left)">
                                      <p:cBhvr>
                                        <p:cTn id="13" dur="500"/>
                                        <p:tgtEl>
                                          <p:spTgt spid="2867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6723">
                                            <p:txEl>
                                              <p:pRg st="3" end="3"/>
                                            </p:txEl>
                                          </p:spTgt>
                                        </p:tgtEl>
                                        <p:attrNameLst>
                                          <p:attrName>style.visibility</p:attrName>
                                        </p:attrNameLst>
                                      </p:cBhvr>
                                      <p:to>
                                        <p:strVal val="visible"/>
                                      </p:to>
                                    </p:set>
                                    <p:animEffect transition="in" filter="wipe(left)">
                                      <p:cBhvr>
                                        <p:cTn id="18" dur="500"/>
                                        <p:tgtEl>
                                          <p:spTgt spid="28672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6723">
                                            <p:txEl>
                                              <p:pRg st="4" end="4"/>
                                            </p:txEl>
                                          </p:spTgt>
                                        </p:tgtEl>
                                        <p:attrNameLst>
                                          <p:attrName>style.visibility</p:attrName>
                                        </p:attrNameLst>
                                      </p:cBhvr>
                                      <p:to>
                                        <p:strVal val="visible"/>
                                      </p:to>
                                    </p:set>
                                    <p:animEffect transition="in" filter="wipe(left)">
                                      <p:cBhvr>
                                        <p:cTn id="21" dur="500"/>
                                        <p:tgtEl>
                                          <p:spTgt spid="28672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6723">
                                            <p:txEl>
                                              <p:pRg st="5" end="5"/>
                                            </p:txEl>
                                          </p:spTgt>
                                        </p:tgtEl>
                                        <p:attrNameLst>
                                          <p:attrName>style.visibility</p:attrName>
                                        </p:attrNameLst>
                                      </p:cBhvr>
                                      <p:to>
                                        <p:strVal val="visible"/>
                                      </p:to>
                                    </p:set>
                                    <p:animEffect transition="in" filter="wipe(left)">
                                      <p:cBhvr>
                                        <p:cTn id="24" dur="500"/>
                                        <p:tgtEl>
                                          <p:spTgt spid="28672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6723">
                                            <p:txEl>
                                              <p:pRg st="6" end="6"/>
                                            </p:txEl>
                                          </p:spTgt>
                                        </p:tgtEl>
                                        <p:attrNameLst>
                                          <p:attrName>style.visibility</p:attrName>
                                        </p:attrNameLst>
                                      </p:cBhvr>
                                      <p:to>
                                        <p:strVal val="visible"/>
                                      </p:to>
                                    </p:set>
                                    <p:animEffect transition="in" filter="wipe(left)">
                                      <p:cBhvr>
                                        <p:cTn id="27" dur="500"/>
                                        <p:tgtEl>
                                          <p:spTgt spid="2867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23">
                                            <p:txEl>
                                              <p:pRg st="7" end="7"/>
                                            </p:txEl>
                                          </p:spTgt>
                                        </p:tgtEl>
                                        <p:attrNameLst>
                                          <p:attrName>style.visibility</p:attrName>
                                        </p:attrNameLst>
                                      </p:cBhvr>
                                      <p:to>
                                        <p:strVal val="visible"/>
                                      </p:to>
                                    </p:set>
                                    <p:animEffect transition="in" filter="wipe(left)">
                                      <p:cBhvr>
                                        <p:cTn id="32" dur="500"/>
                                        <p:tgtEl>
                                          <p:spTgt spid="286723">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6723">
                                            <p:txEl>
                                              <p:pRg st="8" end="8"/>
                                            </p:txEl>
                                          </p:spTgt>
                                        </p:tgtEl>
                                        <p:attrNameLst>
                                          <p:attrName>style.visibility</p:attrName>
                                        </p:attrNameLst>
                                      </p:cBhvr>
                                      <p:to>
                                        <p:strVal val="visible"/>
                                      </p:to>
                                    </p:set>
                                    <p:animEffect transition="in" filter="wipe(left)">
                                      <p:cBhvr>
                                        <p:cTn id="35" dur="500"/>
                                        <p:tgtEl>
                                          <p:spTgt spid="286723">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86723">
                                            <p:txEl>
                                              <p:pRg st="9" end="9"/>
                                            </p:txEl>
                                          </p:spTgt>
                                        </p:tgtEl>
                                        <p:attrNameLst>
                                          <p:attrName>style.visibility</p:attrName>
                                        </p:attrNameLst>
                                      </p:cBhvr>
                                      <p:to>
                                        <p:strVal val="visible"/>
                                      </p:to>
                                    </p:set>
                                    <p:animEffect transition="in" filter="wipe(left)">
                                      <p:cBhvr>
                                        <p:cTn id="38" dur="500"/>
                                        <p:tgtEl>
                                          <p:spTgt spid="286723">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86723">
                                            <p:txEl>
                                              <p:pRg st="10" end="10"/>
                                            </p:txEl>
                                          </p:spTgt>
                                        </p:tgtEl>
                                        <p:attrNameLst>
                                          <p:attrName>style.visibility</p:attrName>
                                        </p:attrNameLst>
                                      </p:cBhvr>
                                      <p:to>
                                        <p:strVal val="visible"/>
                                      </p:to>
                                    </p:set>
                                    <p:animEffect transition="in" filter="wipe(left)">
                                      <p:cBhvr>
                                        <p:cTn id="41" dur="500"/>
                                        <p:tgtEl>
                                          <p:spTgt spid="28672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6723">
                                            <p:txEl>
                                              <p:pRg st="11" end="11"/>
                                            </p:txEl>
                                          </p:spTgt>
                                        </p:tgtEl>
                                        <p:attrNameLst>
                                          <p:attrName>style.visibility</p:attrName>
                                        </p:attrNameLst>
                                      </p:cBhvr>
                                      <p:to>
                                        <p:strVal val="visible"/>
                                      </p:to>
                                    </p:set>
                                    <p:animEffect transition="in" filter="wipe(left)">
                                      <p:cBhvr>
                                        <p:cTn id="46" dur="500"/>
                                        <p:tgtEl>
                                          <p:spTgt spid="286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zh-CN" dirty="0"/>
              <a:t>Swap-space Location</a:t>
            </a:r>
            <a:endParaRPr lang="en-US" altLang="zh-CN" dirty="0"/>
          </a:p>
        </p:txBody>
      </p:sp>
      <p:sp>
        <p:nvSpPr>
          <p:cNvPr id="287747" name="Rectangle 3"/>
          <p:cNvSpPr>
            <a:spLocks noGrp="1" noChangeArrowheads="1"/>
          </p:cNvSpPr>
          <p:nvPr>
            <p:ph idx="1"/>
          </p:nvPr>
        </p:nvSpPr>
        <p:spPr/>
        <p:txBody>
          <a:bodyPr>
            <a:normAutofit fontScale="92500" lnSpcReduction="20000"/>
          </a:bodyPr>
          <a:lstStyle/>
          <a:p>
            <a:r>
              <a:rPr lang="en-US" altLang="zh-CN" dirty="0"/>
              <a:t>A swap space can reside in one of two places:</a:t>
            </a:r>
            <a:endParaRPr lang="en-US" altLang="zh-CN" dirty="0"/>
          </a:p>
          <a:p>
            <a:pPr lvl="1"/>
            <a:r>
              <a:rPr lang="en-US" altLang="zh-CN" dirty="0"/>
              <a:t>Carved out of the normal file system, </a:t>
            </a:r>
            <a:r>
              <a:rPr lang="en-US" altLang="zh-CN" dirty="0">
                <a:solidFill>
                  <a:srgbClr val="0000FF"/>
                </a:solidFill>
              </a:rPr>
              <a:t>a large file</a:t>
            </a:r>
            <a:endParaRPr lang="en-US" altLang="zh-CN" dirty="0">
              <a:solidFill>
                <a:srgbClr val="0000FF"/>
              </a:solidFill>
            </a:endParaRPr>
          </a:p>
          <a:p>
            <a:pPr lvl="1"/>
            <a:r>
              <a:rPr lang="en-US" altLang="zh-CN" dirty="0"/>
              <a:t>In a separate disk partition, </a:t>
            </a:r>
            <a:r>
              <a:rPr lang="en-US" altLang="zh-CN" dirty="0">
                <a:solidFill>
                  <a:srgbClr val="0000FF"/>
                </a:solidFill>
              </a:rPr>
              <a:t>raw partition</a:t>
            </a:r>
            <a:endParaRPr lang="en-US" altLang="zh-CN" dirty="0">
              <a:solidFill>
                <a:srgbClr val="0000FF"/>
              </a:solidFill>
            </a:endParaRPr>
          </a:p>
          <a:p>
            <a:r>
              <a:rPr lang="en-US" altLang="zh-CN" dirty="0"/>
              <a:t>A large file</a:t>
            </a:r>
            <a:endParaRPr lang="en-US" altLang="zh-CN" dirty="0"/>
          </a:p>
          <a:p>
            <a:pPr lvl="1"/>
            <a:r>
              <a:rPr lang="en-US" altLang="zh-CN" dirty="0"/>
              <a:t>Normal file-system routines can be used to create it, name it, and allocate its space.</a:t>
            </a:r>
            <a:endParaRPr lang="en-US" altLang="zh-CN" dirty="0"/>
          </a:p>
          <a:p>
            <a:pPr lvl="1"/>
            <a:r>
              <a:rPr lang="en-US" altLang="zh-CN" dirty="0"/>
              <a:t>Easy to implement, but inefficient.</a:t>
            </a:r>
            <a:endParaRPr lang="en-US" altLang="zh-CN" dirty="0"/>
          </a:p>
          <a:p>
            <a:r>
              <a:rPr lang="en-US" altLang="zh-CN" dirty="0"/>
              <a:t>Raw partition</a:t>
            </a:r>
            <a:endParaRPr lang="en-US" altLang="zh-CN" dirty="0"/>
          </a:p>
          <a:p>
            <a:pPr lvl="1"/>
            <a:r>
              <a:rPr lang="en-US" altLang="zh-CN" dirty="0">
                <a:solidFill>
                  <a:srgbClr val="0000FF"/>
                </a:solidFill>
              </a:rPr>
              <a:t>Swap-space storage manager</a:t>
            </a:r>
            <a:r>
              <a:rPr lang="en-US" altLang="zh-CN" dirty="0"/>
              <a:t>,  allocate and deallocate</a:t>
            </a:r>
            <a:endParaRPr lang="en-US" altLang="zh-CN" dirty="0"/>
          </a:p>
          <a:p>
            <a:pPr lvl="1"/>
            <a:r>
              <a:rPr lang="en-US" altLang="zh-CN" dirty="0"/>
              <a:t>A fixed amount of swap space is created during disk partitioning, adding more swap space requires repartitioning the disk.</a:t>
            </a:r>
            <a:endParaRPr lang="en-US" altLang="zh-CN" dirty="0"/>
          </a:p>
          <a:p>
            <a:pPr lvl="1"/>
            <a:r>
              <a:rPr lang="en-US" altLang="zh-CN" dirty="0"/>
              <a:t>Reinitialized at boot time.</a:t>
            </a:r>
            <a:endParaRPr lang="en-US" altLang="zh-CN" dirty="0"/>
          </a:p>
          <a:p>
            <a:r>
              <a:rPr lang="en-US" altLang="zh-CN" dirty="0"/>
              <a:t>Some OSs are flexible and can swap both in raw partitions and in file-system space. </a:t>
            </a:r>
            <a:endParaRPr lang="en-US" altLang="zh-CN" dirty="0"/>
          </a:p>
          <a:p>
            <a:pPr lvl="1"/>
            <a:r>
              <a:rPr lang="en-US" altLang="zh-CN" dirty="0"/>
              <a:t>Linux: the policy and implementation are separate</a:t>
            </a:r>
            <a:endParaRPr lang="en-US" altLang="zh-CN" dirty="0"/>
          </a:p>
          <a:p>
            <a:pPr lvl="2"/>
            <a:r>
              <a:rPr lang="en-US" altLang="zh-CN" sz="2400" dirty="0"/>
              <a:t>allowing the machine’s administrator to decide which type of swapping to use.</a:t>
            </a:r>
            <a:endParaRPr lang="en-US" altLang="zh-CN" sz="2400"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wipe(left)">
                                      <p:cBhvr>
                                        <p:cTn id="7" dur="500"/>
                                        <p:tgtEl>
                                          <p:spTgt spid="2877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7747">
                                            <p:txEl>
                                              <p:pRg st="1" end="1"/>
                                            </p:txEl>
                                          </p:spTgt>
                                        </p:tgtEl>
                                        <p:attrNameLst>
                                          <p:attrName>style.visibility</p:attrName>
                                        </p:attrNameLst>
                                      </p:cBhvr>
                                      <p:to>
                                        <p:strVal val="visible"/>
                                      </p:to>
                                    </p:set>
                                    <p:animEffect transition="in" filter="wipe(left)">
                                      <p:cBhvr>
                                        <p:cTn id="10" dur="500"/>
                                        <p:tgtEl>
                                          <p:spTgt spid="2877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animEffect transition="in" filter="wipe(left)">
                                      <p:cBhvr>
                                        <p:cTn id="13" dur="500"/>
                                        <p:tgtEl>
                                          <p:spTgt spid="28774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7747">
                                            <p:txEl>
                                              <p:pRg st="3" end="3"/>
                                            </p:txEl>
                                          </p:spTgt>
                                        </p:tgtEl>
                                        <p:attrNameLst>
                                          <p:attrName>style.visibility</p:attrName>
                                        </p:attrNameLst>
                                      </p:cBhvr>
                                      <p:to>
                                        <p:strVal val="visible"/>
                                      </p:to>
                                    </p:set>
                                    <p:animEffect transition="in" filter="wipe(left)">
                                      <p:cBhvr>
                                        <p:cTn id="18" dur="500"/>
                                        <p:tgtEl>
                                          <p:spTgt spid="28774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7747">
                                            <p:txEl>
                                              <p:pRg st="4" end="4"/>
                                            </p:txEl>
                                          </p:spTgt>
                                        </p:tgtEl>
                                        <p:attrNameLst>
                                          <p:attrName>style.visibility</p:attrName>
                                        </p:attrNameLst>
                                      </p:cBhvr>
                                      <p:to>
                                        <p:strVal val="visible"/>
                                      </p:to>
                                    </p:set>
                                    <p:animEffect transition="in" filter="wipe(left)">
                                      <p:cBhvr>
                                        <p:cTn id="21" dur="500"/>
                                        <p:tgtEl>
                                          <p:spTgt spid="28774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7747">
                                            <p:txEl>
                                              <p:pRg st="5" end="5"/>
                                            </p:txEl>
                                          </p:spTgt>
                                        </p:tgtEl>
                                        <p:attrNameLst>
                                          <p:attrName>style.visibility</p:attrName>
                                        </p:attrNameLst>
                                      </p:cBhvr>
                                      <p:to>
                                        <p:strVal val="visible"/>
                                      </p:to>
                                    </p:set>
                                    <p:animEffect transition="in" filter="wipe(left)">
                                      <p:cBhvr>
                                        <p:cTn id="24" dur="500"/>
                                        <p:tgtEl>
                                          <p:spTgt spid="28774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87747">
                                            <p:txEl>
                                              <p:pRg st="6" end="6"/>
                                            </p:txEl>
                                          </p:spTgt>
                                        </p:tgtEl>
                                        <p:attrNameLst>
                                          <p:attrName>style.visibility</p:attrName>
                                        </p:attrNameLst>
                                      </p:cBhvr>
                                      <p:to>
                                        <p:strVal val="visible"/>
                                      </p:to>
                                    </p:set>
                                    <p:animEffect transition="in" filter="wipe(left)">
                                      <p:cBhvr>
                                        <p:cTn id="29" dur="500"/>
                                        <p:tgtEl>
                                          <p:spTgt spid="28774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87747">
                                            <p:txEl>
                                              <p:pRg st="7" end="7"/>
                                            </p:txEl>
                                          </p:spTgt>
                                        </p:tgtEl>
                                        <p:attrNameLst>
                                          <p:attrName>style.visibility</p:attrName>
                                        </p:attrNameLst>
                                      </p:cBhvr>
                                      <p:to>
                                        <p:strVal val="visible"/>
                                      </p:to>
                                    </p:set>
                                    <p:animEffect transition="in" filter="wipe(left)">
                                      <p:cBhvr>
                                        <p:cTn id="32" dur="500"/>
                                        <p:tgtEl>
                                          <p:spTgt spid="28774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87747">
                                            <p:txEl>
                                              <p:pRg st="8" end="8"/>
                                            </p:txEl>
                                          </p:spTgt>
                                        </p:tgtEl>
                                        <p:attrNameLst>
                                          <p:attrName>style.visibility</p:attrName>
                                        </p:attrNameLst>
                                      </p:cBhvr>
                                      <p:to>
                                        <p:strVal val="visible"/>
                                      </p:to>
                                    </p:set>
                                    <p:animEffect transition="in" filter="wipe(left)">
                                      <p:cBhvr>
                                        <p:cTn id="35" dur="500"/>
                                        <p:tgtEl>
                                          <p:spTgt spid="287747">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87747">
                                            <p:txEl>
                                              <p:pRg st="9" end="9"/>
                                            </p:txEl>
                                          </p:spTgt>
                                        </p:tgtEl>
                                        <p:attrNameLst>
                                          <p:attrName>style.visibility</p:attrName>
                                        </p:attrNameLst>
                                      </p:cBhvr>
                                      <p:to>
                                        <p:strVal val="visible"/>
                                      </p:to>
                                    </p:set>
                                    <p:animEffect transition="in" filter="wipe(left)">
                                      <p:cBhvr>
                                        <p:cTn id="38" dur="500"/>
                                        <p:tgtEl>
                                          <p:spTgt spid="287747">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87747">
                                            <p:txEl>
                                              <p:pRg st="10" end="10"/>
                                            </p:txEl>
                                          </p:spTgt>
                                        </p:tgtEl>
                                        <p:attrNameLst>
                                          <p:attrName>style.visibility</p:attrName>
                                        </p:attrNameLst>
                                      </p:cBhvr>
                                      <p:to>
                                        <p:strVal val="visible"/>
                                      </p:to>
                                    </p:set>
                                    <p:animEffect transition="in" filter="wipe(left)">
                                      <p:cBhvr>
                                        <p:cTn id="43" dur="500"/>
                                        <p:tgtEl>
                                          <p:spTgt spid="287747">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87747">
                                            <p:txEl>
                                              <p:pRg st="11" end="11"/>
                                            </p:txEl>
                                          </p:spTgt>
                                        </p:tgtEl>
                                        <p:attrNameLst>
                                          <p:attrName>style.visibility</p:attrName>
                                        </p:attrNameLst>
                                      </p:cBhvr>
                                      <p:to>
                                        <p:strVal val="visible"/>
                                      </p:to>
                                    </p:set>
                                    <p:animEffect transition="in" filter="wipe(left)">
                                      <p:cBhvr>
                                        <p:cTn id="46" dur="500"/>
                                        <p:tgtEl>
                                          <p:spTgt spid="287747">
                                            <p:txEl>
                                              <p:pRg st="11" end="11"/>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87747">
                                            <p:txEl>
                                              <p:pRg st="12" end="12"/>
                                            </p:txEl>
                                          </p:spTgt>
                                        </p:tgtEl>
                                        <p:attrNameLst>
                                          <p:attrName>style.visibility</p:attrName>
                                        </p:attrNameLst>
                                      </p:cBhvr>
                                      <p:to>
                                        <p:strVal val="visible"/>
                                      </p:to>
                                    </p:set>
                                    <p:animEffect transition="in" filter="wipe(left)">
                                      <p:cBhvr>
                                        <p:cTn id="49" dur="500"/>
                                        <p:tgtEl>
                                          <p:spTgt spid="2877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zh-CN" dirty="0"/>
              <a:t>Swap-space management</a:t>
            </a:r>
            <a:endParaRPr lang="en-US" altLang="zh-CN" dirty="0"/>
          </a:p>
        </p:txBody>
      </p:sp>
      <p:sp>
        <p:nvSpPr>
          <p:cNvPr id="288771" name="Rectangle 3"/>
          <p:cNvSpPr>
            <a:spLocks noGrp="1" noChangeArrowheads="1"/>
          </p:cNvSpPr>
          <p:nvPr>
            <p:ph idx="1"/>
          </p:nvPr>
        </p:nvSpPr>
        <p:spPr/>
        <p:txBody>
          <a:bodyPr/>
          <a:lstStyle/>
          <a:p>
            <a:r>
              <a:rPr lang="en-US" altLang="zh-CN" dirty="0"/>
              <a:t>4.3BSD allocates swap space when process starts; holds </a:t>
            </a:r>
            <a:r>
              <a:rPr lang="en-US" altLang="zh-CN" i="1" dirty="0">
                <a:solidFill>
                  <a:srgbClr val="0000FF"/>
                </a:solidFill>
              </a:rPr>
              <a:t>text segment</a:t>
            </a:r>
            <a:r>
              <a:rPr lang="en-US" altLang="zh-CN" dirty="0"/>
              <a:t> (the program) and </a:t>
            </a:r>
            <a:r>
              <a:rPr lang="en-US" altLang="zh-CN" i="1" dirty="0">
                <a:solidFill>
                  <a:srgbClr val="0000FF"/>
                </a:solidFill>
              </a:rPr>
              <a:t>data segment</a:t>
            </a:r>
            <a:r>
              <a:rPr lang="en-US" altLang="zh-CN" i="1" dirty="0"/>
              <a:t>.</a:t>
            </a:r>
            <a:endParaRPr lang="en-US" altLang="zh-CN" i="1" dirty="0"/>
          </a:p>
          <a:p>
            <a:r>
              <a:rPr lang="en-US" altLang="zh-CN" dirty="0"/>
              <a:t>Kernel uses </a:t>
            </a:r>
            <a:r>
              <a:rPr lang="en-US" altLang="zh-CN" i="1" dirty="0">
                <a:solidFill>
                  <a:srgbClr val="0000FF"/>
                </a:solidFill>
              </a:rPr>
              <a:t>swap maps</a:t>
            </a:r>
            <a:r>
              <a:rPr lang="en-US" altLang="zh-CN" dirty="0"/>
              <a:t> to track swap-space use.</a:t>
            </a:r>
            <a:endParaRPr lang="en-US" altLang="zh-CN" dirty="0"/>
          </a:p>
          <a:p>
            <a:r>
              <a:rPr lang="en-US" altLang="zh-CN" dirty="0"/>
              <a:t>Solaris 2 allocates swap space only when a page is forced out of physical memory, not when the virtual memory page is first created.</a:t>
            </a:r>
            <a:endParaRPr lang="en-US" altLang="zh-CN" dirty="0"/>
          </a:p>
          <a:p>
            <a:pPr lvl="1"/>
            <a:r>
              <a:rPr lang="en-US" altLang="zh-CN" dirty="0"/>
              <a:t>File data written to swap space until write to file system requested.</a:t>
            </a:r>
            <a:endParaRPr lang="en-US" altLang="zh-CN" dirty="0"/>
          </a:p>
          <a:p>
            <a:pPr lvl="1"/>
            <a:r>
              <a:rPr lang="en-US" altLang="zh-CN" dirty="0"/>
              <a:t>Other dirty pages go to swap space due to no other home.</a:t>
            </a:r>
            <a:endParaRPr lang="en-US" altLang="zh-CN" dirty="0"/>
          </a:p>
          <a:p>
            <a:pPr lvl="1"/>
            <a:r>
              <a:rPr lang="en-US" altLang="zh-CN" dirty="0"/>
              <a:t>Text segment pages thrown out and reread from the file system as needed.</a:t>
            </a:r>
            <a:endParaRPr lang="en-US" altLang="zh-CN" dirty="0"/>
          </a:p>
          <a:p>
            <a:pPr lvl="1"/>
            <a:endParaRPr lang="en-US" altLang="zh-CN" dirty="0"/>
          </a:p>
          <a:p>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wipe(left)">
                                      <p:cBhvr>
                                        <p:cTn id="7" dur="500"/>
                                        <p:tgtEl>
                                          <p:spTgt spid="288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wipe(left)">
                                      <p:cBhvr>
                                        <p:cTn id="12" dur="500"/>
                                        <p:tgtEl>
                                          <p:spTgt spid="288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wipe(left)">
                                      <p:cBhvr>
                                        <p:cTn id="17" dur="500"/>
                                        <p:tgtEl>
                                          <p:spTgt spid="28877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88771">
                                            <p:txEl>
                                              <p:pRg st="3" end="3"/>
                                            </p:txEl>
                                          </p:spTgt>
                                        </p:tgtEl>
                                        <p:attrNameLst>
                                          <p:attrName>style.visibility</p:attrName>
                                        </p:attrNameLst>
                                      </p:cBhvr>
                                      <p:to>
                                        <p:strVal val="visible"/>
                                      </p:to>
                                    </p:set>
                                    <p:animEffect transition="in" filter="wipe(left)">
                                      <p:cBhvr>
                                        <p:cTn id="20" dur="500"/>
                                        <p:tgtEl>
                                          <p:spTgt spid="28877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88771">
                                            <p:txEl>
                                              <p:pRg st="4" end="4"/>
                                            </p:txEl>
                                          </p:spTgt>
                                        </p:tgtEl>
                                        <p:attrNameLst>
                                          <p:attrName>style.visibility</p:attrName>
                                        </p:attrNameLst>
                                      </p:cBhvr>
                                      <p:to>
                                        <p:strVal val="visible"/>
                                      </p:to>
                                    </p:set>
                                    <p:animEffect transition="in" filter="wipe(left)">
                                      <p:cBhvr>
                                        <p:cTn id="23" dur="500"/>
                                        <p:tgtEl>
                                          <p:spTgt spid="28877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88771">
                                            <p:txEl>
                                              <p:pRg st="5" end="5"/>
                                            </p:txEl>
                                          </p:spTgt>
                                        </p:tgtEl>
                                        <p:attrNameLst>
                                          <p:attrName>style.visibility</p:attrName>
                                        </p:attrNameLst>
                                      </p:cBhvr>
                                      <p:to>
                                        <p:strVal val="visible"/>
                                      </p:to>
                                    </p:set>
                                    <p:animEffect transition="in" filter="wipe(left)">
                                      <p:cBhvr>
                                        <p:cTn id="26" dur="500"/>
                                        <p:tgtEl>
                                          <p:spTgt spid="288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zh-CN" sz="3200" dirty="0"/>
              <a:t>Data Structures for Swapping on Linux Systems</a:t>
            </a:r>
            <a:endParaRPr lang="en-US" altLang="zh-CN" sz="1800" dirty="0"/>
          </a:p>
        </p:txBody>
      </p:sp>
      <p:pic>
        <p:nvPicPr>
          <p:cNvPr id="6" name="Picture 1" descr="10_10.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00545" y="1538790"/>
            <a:ext cx="7186863" cy="297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动作按钮: 结束 5">
            <a:hlinkClick r:id="" action="ppaction://noaction" highlightClick="1"/>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no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endParaRPr lang="zh-CN" altLang="en-US" sz="1400" dirty="0">
              <a:solidFill>
                <a:schemeClr val="bg1"/>
              </a:solidFill>
            </a:endParaRPr>
          </a:p>
        </p:txBody>
      </p:sp>
      <p:sp>
        <p:nvSpPr>
          <p:cNvPr id="4"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zh-CN" altLang="en-US" dirty="0"/>
              <a:t>课后作业及研究性学习</a:t>
            </a:r>
            <a:endParaRPr lang="en-US" altLang="zh-CN" dirty="0"/>
          </a:p>
        </p:txBody>
      </p:sp>
      <p:sp>
        <p:nvSpPr>
          <p:cNvPr id="289795" name="Rectangle 3"/>
          <p:cNvSpPr>
            <a:spLocks noGrp="1" noChangeArrowheads="1"/>
          </p:cNvSpPr>
          <p:nvPr>
            <p:ph idx="1"/>
          </p:nvPr>
        </p:nvSpPr>
        <p:spPr/>
        <p:txBody>
          <a:bodyPr/>
          <a:lstStyle/>
          <a:p>
            <a:r>
              <a:rPr lang="zh-CN" altLang="en-US" dirty="0"/>
              <a:t>作业</a:t>
            </a:r>
            <a:endParaRPr lang="en-US" altLang="zh-CN" dirty="0"/>
          </a:p>
          <a:p>
            <a:pPr lvl="1"/>
            <a:r>
              <a:rPr lang="zh-CN" altLang="en-US" dirty="0"/>
              <a:t>掌握磁盘调度算法</a:t>
            </a:r>
            <a:endParaRPr lang="en-US" altLang="zh-CN" dirty="0"/>
          </a:p>
          <a:p>
            <a:r>
              <a:rPr lang="zh-CN" altLang="en-US" dirty="0"/>
              <a:t>研究性学习</a:t>
            </a:r>
            <a:endParaRPr lang="en-US" altLang="zh-CN" dirty="0"/>
          </a:p>
          <a:p>
            <a:pPr lvl="1"/>
            <a:r>
              <a:rPr lang="zh-CN" altLang="en-US" dirty="0"/>
              <a:t>了解为大容量存储器提供的操作系统服务</a:t>
            </a:r>
            <a:endParaRPr lang="en-US" altLang="zh-CN" dirty="0"/>
          </a:p>
          <a:p>
            <a:pPr lvl="1"/>
            <a:r>
              <a:rPr lang="zh-CN" altLang="en-US" dirty="0"/>
              <a:t>国产存储产品调研，撰写调研报告。</a:t>
            </a:r>
            <a:endParaRPr lang="en-US" altLang="zh-CN"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16280" y="5949280"/>
            <a:ext cx="34575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Hard Disk Performance</a:t>
            </a:r>
            <a:endParaRPr lang="zh-CN" altLang="en-US" dirty="0"/>
          </a:p>
        </p:txBody>
      </p:sp>
      <p:sp>
        <p:nvSpPr>
          <p:cNvPr id="3" name="内容占位符 2"/>
          <p:cNvSpPr>
            <a:spLocks noGrp="1"/>
          </p:cNvSpPr>
          <p:nvPr>
            <p:ph idx="1"/>
          </p:nvPr>
        </p:nvSpPr>
        <p:spPr/>
        <p:txBody>
          <a:bodyPr>
            <a:normAutofit/>
          </a:bodyPr>
          <a:lstStyle/>
          <a:p>
            <a:r>
              <a:rPr lang="en-US" altLang="zh-CN" dirty="0">
                <a:solidFill>
                  <a:srgbClr val="0000FF"/>
                </a:solidFill>
              </a:rPr>
              <a:t>Transfer rate</a:t>
            </a:r>
            <a:r>
              <a:rPr lang="en-US" altLang="zh-CN" dirty="0"/>
              <a:t> is rate at which data flow between drive and computer.</a:t>
            </a:r>
            <a:endParaRPr lang="en-US" altLang="zh-CN" dirty="0"/>
          </a:p>
          <a:p>
            <a:r>
              <a:rPr lang="en-US" altLang="zh-CN" dirty="0">
                <a:solidFill>
                  <a:srgbClr val="0000FF"/>
                </a:solidFill>
              </a:rPr>
              <a:t>Positioning time (random-access time):</a:t>
            </a:r>
            <a:endParaRPr lang="en-US" altLang="zh-CN" dirty="0">
              <a:solidFill>
                <a:srgbClr val="0000FF"/>
              </a:solidFill>
            </a:endParaRPr>
          </a:p>
          <a:p>
            <a:pPr lvl="1"/>
            <a:r>
              <a:rPr lang="en-US" altLang="zh-CN" dirty="0">
                <a:solidFill>
                  <a:srgbClr val="0000FF"/>
                </a:solidFill>
              </a:rPr>
              <a:t>seek time, </a:t>
            </a:r>
            <a:r>
              <a:rPr lang="en-US" altLang="zh-CN" dirty="0"/>
              <a:t>the time to move disk arm to desired cylinder.</a:t>
            </a:r>
            <a:endParaRPr lang="en-US" altLang="zh-CN" dirty="0"/>
          </a:p>
          <a:p>
            <a:pPr lvl="1"/>
            <a:r>
              <a:rPr lang="en-US" altLang="zh-CN" dirty="0">
                <a:solidFill>
                  <a:srgbClr val="0000FF"/>
                </a:solidFill>
              </a:rPr>
              <a:t>rotational latency, </a:t>
            </a:r>
            <a:r>
              <a:rPr lang="en-US" altLang="zh-CN" dirty="0"/>
              <a:t>the time for desired sector to rotate under the disk head.</a:t>
            </a:r>
            <a:endParaRPr lang="en-US" altLang="zh-CN" dirty="0"/>
          </a:p>
          <a:p>
            <a:r>
              <a:rPr lang="en-US" altLang="en-US" dirty="0">
                <a:solidFill>
                  <a:srgbClr val="0000FF"/>
                </a:solidFill>
              </a:rPr>
              <a:t>Access Latency </a:t>
            </a:r>
            <a:r>
              <a:rPr lang="en-US" altLang="en-US" dirty="0"/>
              <a:t>= </a:t>
            </a:r>
            <a:r>
              <a:rPr lang="en-US" altLang="en-US" dirty="0">
                <a:solidFill>
                  <a:srgbClr val="0000FF"/>
                </a:solidFill>
              </a:rPr>
              <a:t>Average access time</a:t>
            </a:r>
            <a:r>
              <a:rPr lang="en-US" altLang="en-US" dirty="0">
                <a:solidFill>
                  <a:srgbClr val="3366FF"/>
                </a:solidFill>
              </a:rPr>
              <a:t> </a:t>
            </a:r>
            <a:br>
              <a:rPr lang="en-US" altLang="en-US" dirty="0">
                <a:solidFill>
                  <a:srgbClr val="3366FF"/>
                </a:solidFill>
              </a:rPr>
            </a:br>
            <a:r>
              <a:rPr lang="en-US" altLang="en-US" dirty="0"/>
              <a:t>= average seek time + average latency</a:t>
            </a:r>
            <a:endParaRPr lang="en-US" altLang="en-US" dirty="0"/>
          </a:p>
          <a:p>
            <a:pPr lvl="1"/>
            <a:r>
              <a:rPr lang="en-US" altLang="en-US" dirty="0"/>
              <a:t>For fastest disk, 3ms + 2ms = 5ms</a:t>
            </a:r>
            <a:endParaRPr lang="en-US" altLang="en-US" dirty="0"/>
          </a:p>
          <a:p>
            <a:pPr lvl="1"/>
            <a:r>
              <a:rPr lang="en-US" altLang="en-US" dirty="0"/>
              <a:t>For slow disk, 9ms + 5.56ms = 14.56ms</a:t>
            </a:r>
            <a:endParaRPr lang="en-US" altLang="en-US" dirty="0"/>
          </a:p>
        </p:txBody>
      </p:sp>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Hard Disk Performance</a:t>
            </a:r>
            <a:endParaRPr lang="zh-CN" altLang="en-US" dirty="0"/>
          </a:p>
        </p:txBody>
      </p:sp>
      <p:sp>
        <p:nvSpPr>
          <p:cNvPr id="3" name="内容占位符 2"/>
          <p:cNvSpPr>
            <a:spLocks noGrp="1"/>
          </p:cNvSpPr>
          <p:nvPr>
            <p:ph idx="1"/>
          </p:nvPr>
        </p:nvSpPr>
        <p:spPr/>
        <p:txBody>
          <a:bodyPr>
            <a:normAutofit/>
          </a:bodyPr>
          <a:lstStyle/>
          <a:p>
            <a:r>
              <a:rPr lang="en-US" altLang="en-US" dirty="0">
                <a:solidFill>
                  <a:srgbClr val="0000FF"/>
                </a:solidFill>
              </a:rPr>
              <a:t>Average I/O time </a:t>
            </a:r>
            <a:br>
              <a:rPr lang="en-US" altLang="en-US" dirty="0">
                <a:solidFill>
                  <a:srgbClr val="0000FF"/>
                </a:solidFill>
              </a:rPr>
            </a:br>
            <a:r>
              <a:rPr lang="en-US" altLang="en-US" dirty="0"/>
              <a:t>= average access time + </a:t>
            </a:r>
            <a:br>
              <a:rPr lang="en-US" altLang="en-US" dirty="0"/>
            </a:br>
            <a:r>
              <a:rPr lang="en-US" altLang="en-US" dirty="0"/>
              <a:t>   (amount to transfer / transfer rate) + </a:t>
            </a:r>
            <a:br>
              <a:rPr lang="en-US" altLang="en-US" dirty="0"/>
            </a:br>
            <a:r>
              <a:rPr lang="en-US" altLang="en-US" dirty="0"/>
              <a:t>   controller overhead.</a:t>
            </a:r>
            <a:endParaRPr lang="en-US" altLang="en-US" dirty="0"/>
          </a:p>
          <a:p>
            <a:r>
              <a:rPr lang="en-US" altLang="en-US" dirty="0"/>
              <a:t>E.g. Transfer a 4KB block on a 7200 rpm disk with a 5ms average seek time, 1Gb/sec transfer rate with a 0.1ms controller overhead.</a:t>
            </a:r>
            <a:endParaRPr lang="en-US" altLang="en-US" dirty="0"/>
          </a:p>
          <a:p>
            <a:pPr lvl="1"/>
            <a:r>
              <a:rPr lang="en-US" altLang="en-US" sz="2800" dirty="0">
                <a:solidFill>
                  <a:srgbClr val="0000FF"/>
                </a:solidFill>
              </a:rPr>
              <a:t>Average I/O time = </a:t>
            </a:r>
            <a:r>
              <a:rPr lang="en-US" altLang="en-US" sz="2800" dirty="0"/>
              <a:t>5ms + 4.17ms + transfer time + 0.1ms </a:t>
            </a:r>
            <a:br>
              <a:rPr lang="en-US" altLang="en-US" sz="2800" dirty="0"/>
            </a:br>
            <a:r>
              <a:rPr lang="en-US" altLang="en-US" sz="2800" dirty="0">
                <a:solidFill>
                  <a:srgbClr val="0000FF"/>
                </a:solidFill>
              </a:rPr>
              <a:t>= </a:t>
            </a:r>
            <a:r>
              <a:rPr lang="en-US" altLang="en-US" sz="2800" dirty="0"/>
              <a:t>9.27</a:t>
            </a:r>
            <a:r>
              <a:rPr lang="en-US" altLang="en-US" sz="2800" dirty="0">
                <a:solidFill>
                  <a:srgbClr val="0000FF"/>
                </a:solidFill>
              </a:rPr>
              <a:t> </a:t>
            </a:r>
            <a:r>
              <a:rPr lang="en-US" altLang="en-US" sz="2800" dirty="0" err="1"/>
              <a:t>ms</a:t>
            </a:r>
            <a:r>
              <a:rPr lang="en-US" altLang="en-US" sz="2800" dirty="0"/>
              <a:t> + </a:t>
            </a:r>
            <a:r>
              <a:rPr lang="en-US" altLang="en-US" sz="2800" dirty="0">
                <a:solidFill>
                  <a:srgbClr val="0000FF"/>
                </a:solidFill>
              </a:rPr>
              <a:t>transfer</a:t>
            </a:r>
            <a:r>
              <a:rPr lang="en-US" altLang="en-US" sz="2800" dirty="0"/>
              <a:t> </a:t>
            </a:r>
            <a:r>
              <a:rPr lang="en-US" altLang="en-US" sz="2800" dirty="0">
                <a:solidFill>
                  <a:srgbClr val="0000FF"/>
                </a:solidFill>
              </a:rPr>
              <a:t>time</a:t>
            </a:r>
            <a:r>
              <a:rPr lang="en-US" altLang="en-US" sz="2800" dirty="0"/>
              <a:t> </a:t>
            </a:r>
            <a:endParaRPr lang="en-US" altLang="en-US" sz="2800" dirty="0"/>
          </a:p>
          <a:p>
            <a:pPr lvl="1"/>
            <a:r>
              <a:rPr lang="en-US" altLang="en-US" sz="2800" dirty="0">
                <a:solidFill>
                  <a:srgbClr val="0000FF"/>
                </a:solidFill>
              </a:rPr>
              <a:t>transfer time </a:t>
            </a:r>
            <a:r>
              <a:rPr lang="en-US" altLang="en-US" sz="2800" dirty="0"/>
              <a:t>= 4KB / 1Gb/s =4KB/(1/8*1024</a:t>
            </a:r>
            <a:r>
              <a:rPr lang="en-US" altLang="en-US" sz="2800" baseline="30000" dirty="0"/>
              <a:t>2</a:t>
            </a:r>
            <a:r>
              <a:rPr lang="en-US" altLang="en-US" sz="2800" dirty="0"/>
              <a:t>KB/s) </a:t>
            </a:r>
            <a:br>
              <a:rPr lang="en-US" altLang="en-US" sz="2800" dirty="0"/>
            </a:br>
            <a:r>
              <a:rPr lang="en-US" altLang="en-US" sz="2800" dirty="0"/>
              <a:t>= 32 / (1024</a:t>
            </a:r>
            <a:r>
              <a:rPr lang="en-US" altLang="en-US" sz="2800" baseline="30000" dirty="0"/>
              <a:t>2</a:t>
            </a:r>
            <a:r>
              <a:rPr lang="en-US" altLang="en-US" sz="2800" dirty="0"/>
              <a:t>) s = 0.031 </a:t>
            </a:r>
            <a:r>
              <a:rPr lang="en-US" altLang="en-US" sz="2800" dirty="0" err="1"/>
              <a:t>ms</a:t>
            </a:r>
            <a:r>
              <a:rPr lang="en-US" altLang="en-US" sz="2800" dirty="0"/>
              <a:t> </a:t>
            </a:r>
            <a:endParaRPr lang="en-US" altLang="en-US" sz="2800" dirty="0"/>
          </a:p>
          <a:p>
            <a:pPr lvl="1"/>
            <a:r>
              <a:rPr lang="en-US" altLang="en-US" sz="2800" dirty="0"/>
              <a:t>Average I/O time for 4KB block </a:t>
            </a:r>
            <a:br>
              <a:rPr lang="en-US" altLang="en-US" sz="2800" dirty="0"/>
            </a:br>
            <a:r>
              <a:rPr lang="en-US" altLang="en-US" sz="2800" dirty="0"/>
              <a:t>= 9.27ms +0 .031ms = 9.301ms</a:t>
            </a:r>
            <a:endParaRPr lang="zh-CN" altLang="en-US" sz="2800" dirty="0"/>
          </a:p>
        </p:txBody>
      </p:sp>
      <p:pic>
        <p:nvPicPr>
          <p:cNvPr id="5"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787220" y="98630"/>
            <a:ext cx="4204435" cy="260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Overview of Mass Storage Structure</a:t>
            </a:r>
            <a:endParaRPr lang="en-US" altLang="zh-CN" dirty="0"/>
          </a:p>
        </p:txBody>
      </p:sp>
      <p:sp>
        <p:nvSpPr>
          <p:cNvPr id="269315" name="Rectangle 3"/>
          <p:cNvSpPr>
            <a:spLocks noGrp="1" noChangeArrowheads="1"/>
          </p:cNvSpPr>
          <p:nvPr>
            <p:ph idx="1"/>
          </p:nvPr>
        </p:nvSpPr>
        <p:spPr/>
        <p:txBody>
          <a:bodyPr>
            <a:normAutofit/>
          </a:bodyPr>
          <a:lstStyle/>
          <a:p>
            <a:r>
              <a:rPr lang="en-US" altLang="zh-CN" dirty="0">
                <a:solidFill>
                  <a:srgbClr val="0000FF"/>
                </a:solidFill>
              </a:rPr>
              <a:t>Head crash</a:t>
            </a:r>
            <a:r>
              <a:rPr lang="en-US" altLang="zh-CN" dirty="0"/>
              <a:t> results from disk head making contact with the disk surface.</a:t>
            </a:r>
            <a:endParaRPr lang="en-US" altLang="zh-CN" dirty="0"/>
          </a:p>
          <a:p>
            <a:pPr lvl="1"/>
            <a:r>
              <a:rPr lang="en-US" altLang="zh-CN" dirty="0"/>
              <a:t>Cannot be repaired, the entire disk must be replaced.</a:t>
            </a:r>
            <a:endParaRPr lang="en-US" altLang="zh-CN" dirty="0"/>
          </a:p>
          <a:p>
            <a:r>
              <a:rPr lang="en-US" altLang="zh-CN" dirty="0"/>
              <a:t>Disks can be removable</a:t>
            </a:r>
            <a:endParaRPr lang="en-US" altLang="zh-CN" dirty="0"/>
          </a:p>
          <a:p>
            <a:pPr lvl="1"/>
            <a:r>
              <a:rPr lang="en-US" altLang="zh-CN" dirty="0"/>
              <a:t>generally consist of one platter, held in a plastic case to prevent damage while not in the disk drive. </a:t>
            </a:r>
            <a:endParaRPr lang="en-US" altLang="zh-CN" dirty="0"/>
          </a:p>
          <a:p>
            <a:pPr lvl="1"/>
            <a:r>
              <a:rPr lang="en-US" altLang="zh-CN" dirty="0"/>
              <a:t>Other forms: CDs, DVDs, and Blu-ray discs, flash drives.</a:t>
            </a:r>
            <a:endParaRPr lang="en-US" altLang="zh-CN" dirty="0"/>
          </a:p>
          <a:p>
            <a:r>
              <a:rPr lang="en-US" altLang="zh-CN" dirty="0"/>
              <a:t>A disk drive is attached to a computer via </a:t>
            </a:r>
            <a:r>
              <a:rPr lang="en-US" altLang="zh-CN" dirty="0">
                <a:solidFill>
                  <a:srgbClr val="0000FF"/>
                </a:solidFill>
              </a:rPr>
              <a:t>I/O bus.</a:t>
            </a:r>
            <a:endParaRPr lang="en-US" altLang="zh-CN" dirty="0">
              <a:solidFill>
                <a:srgbClr val="0000FF"/>
              </a:solidFill>
            </a:endParaRPr>
          </a:p>
          <a:p>
            <a:pPr lvl="1"/>
            <a:r>
              <a:rPr lang="en-US" altLang="zh-CN" dirty="0"/>
              <a:t>advanced technology attachment (</a:t>
            </a:r>
            <a:r>
              <a:rPr lang="en-US" altLang="zh-CN" dirty="0">
                <a:solidFill>
                  <a:srgbClr val="0000FF"/>
                </a:solidFill>
              </a:rPr>
              <a:t>ATA</a:t>
            </a:r>
            <a:r>
              <a:rPr lang="en-US" altLang="zh-CN" dirty="0"/>
              <a:t>)</a:t>
            </a:r>
            <a:r>
              <a:rPr lang="en-US" altLang="zh-CN" b="0" dirty="0"/>
              <a:t>, </a:t>
            </a:r>
            <a:br>
              <a:rPr lang="en-US" altLang="zh-CN" b="0" dirty="0"/>
            </a:br>
            <a:r>
              <a:rPr lang="en-US" altLang="zh-CN" dirty="0"/>
              <a:t>serial ATA (</a:t>
            </a:r>
            <a:r>
              <a:rPr lang="en-US" altLang="zh-CN" dirty="0">
                <a:solidFill>
                  <a:srgbClr val="0000FF"/>
                </a:solidFill>
              </a:rPr>
              <a:t>SATA</a:t>
            </a:r>
            <a:r>
              <a:rPr lang="en-US" altLang="zh-CN" dirty="0"/>
              <a:t>)</a:t>
            </a:r>
            <a:r>
              <a:rPr lang="en-US" altLang="zh-CN" b="0" dirty="0"/>
              <a:t>,  </a:t>
            </a:r>
            <a:r>
              <a:rPr lang="en-US" altLang="zh-CN" dirty="0"/>
              <a:t>External Serial ATA (</a:t>
            </a:r>
            <a:r>
              <a:rPr lang="en-US" altLang="zh-CN" dirty="0" err="1">
                <a:solidFill>
                  <a:srgbClr val="0000FF"/>
                </a:solidFill>
              </a:rPr>
              <a:t>eSATA</a:t>
            </a:r>
            <a:r>
              <a:rPr lang="en-US" altLang="zh-CN" dirty="0"/>
              <a:t>).</a:t>
            </a:r>
            <a:endParaRPr lang="en-US" altLang="zh-CN" dirty="0"/>
          </a:p>
          <a:p>
            <a:pPr lvl="1"/>
            <a:r>
              <a:rPr lang="en-US" altLang="zh-CN" dirty="0"/>
              <a:t>universal serial bus (</a:t>
            </a:r>
            <a:r>
              <a:rPr lang="en-US" altLang="zh-CN" dirty="0">
                <a:solidFill>
                  <a:srgbClr val="0000FF"/>
                </a:solidFill>
              </a:rPr>
              <a:t>USB</a:t>
            </a:r>
            <a:r>
              <a:rPr lang="en-US" altLang="zh-CN" dirty="0"/>
              <a:t>)</a:t>
            </a:r>
            <a:endParaRPr lang="en-US" altLang="zh-CN" b="0" dirty="0"/>
          </a:p>
          <a:p>
            <a:pPr lvl="1"/>
            <a:r>
              <a:rPr lang="en-US" altLang="zh-CN" dirty="0"/>
              <a:t>fiber channel (</a:t>
            </a:r>
            <a:r>
              <a:rPr lang="en-US" altLang="zh-CN" dirty="0">
                <a:solidFill>
                  <a:srgbClr val="0000FF"/>
                </a:solidFill>
              </a:rPr>
              <a:t>FC</a:t>
            </a:r>
            <a:r>
              <a:rPr lang="en-US" altLang="zh-CN" dirty="0"/>
              <a:t>)</a:t>
            </a:r>
            <a:endParaRPr lang="en-US" altLang="zh-CN" b="0"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left)">
                                      <p:cBhvr>
                                        <p:cTn id="7" dur="500"/>
                                        <p:tgtEl>
                                          <p:spTgt spid="2693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9315">
                                            <p:txEl>
                                              <p:pRg st="1" end="1"/>
                                            </p:txEl>
                                          </p:spTgt>
                                        </p:tgtEl>
                                        <p:attrNameLst>
                                          <p:attrName>style.visibility</p:attrName>
                                        </p:attrNameLst>
                                      </p:cBhvr>
                                      <p:to>
                                        <p:strVal val="visible"/>
                                      </p:to>
                                    </p:set>
                                    <p:animEffect transition="in" filter="wipe(left)">
                                      <p:cBhvr>
                                        <p:cTn id="10" dur="500"/>
                                        <p:tgtEl>
                                          <p:spTgt spid="2693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9315">
                                            <p:txEl>
                                              <p:pRg st="2" end="2"/>
                                            </p:txEl>
                                          </p:spTgt>
                                        </p:tgtEl>
                                        <p:attrNameLst>
                                          <p:attrName>style.visibility</p:attrName>
                                        </p:attrNameLst>
                                      </p:cBhvr>
                                      <p:to>
                                        <p:strVal val="visible"/>
                                      </p:to>
                                    </p:set>
                                    <p:animEffect transition="in" filter="wipe(left)">
                                      <p:cBhvr>
                                        <p:cTn id="15" dur="500"/>
                                        <p:tgtEl>
                                          <p:spTgt spid="26931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69315">
                                            <p:txEl>
                                              <p:pRg st="3" end="3"/>
                                            </p:txEl>
                                          </p:spTgt>
                                        </p:tgtEl>
                                        <p:attrNameLst>
                                          <p:attrName>style.visibility</p:attrName>
                                        </p:attrNameLst>
                                      </p:cBhvr>
                                      <p:to>
                                        <p:strVal val="visible"/>
                                      </p:to>
                                    </p:set>
                                    <p:animEffect transition="in" filter="wipe(left)">
                                      <p:cBhvr>
                                        <p:cTn id="18" dur="500"/>
                                        <p:tgtEl>
                                          <p:spTgt spid="26931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69315">
                                            <p:txEl>
                                              <p:pRg st="4" end="4"/>
                                            </p:txEl>
                                          </p:spTgt>
                                        </p:tgtEl>
                                        <p:attrNameLst>
                                          <p:attrName>style.visibility</p:attrName>
                                        </p:attrNameLst>
                                      </p:cBhvr>
                                      <p:to>
                                        <p:strVal val="visible"/>
                                      </p:to>
                                    </p:set>
                                    <p:animEffect transition="in" filter="wipe(left)">
                                      <p:cBhvr>
                                        <p:cTn id="21" dur="500"/>
                                        <p:tgtEl>
                                          <p:spTgt spid="26931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9315">
                                            <p:txEl>
                                              <p:pRg st="5" end="5"/>
                                            </p:txEl>
                                          </p:spTgt>
                                        </p:tgtEl>
                                        <p:attrNameLst>
                                          <p:attrName>style.visibility</p:attrName>
                                        </p:attrNameLst>
                                      </p:cBhvr>
                                      <p:to>
                                        <p:strVal val="visible"/>
                                      </p:to>
                                    </p:set>
                                    <p:animEffect transition="in" filter="wipe(left)">
                                      <p:cBhvr>
                                        <p:cTn id="26" dur="500"/>
                                        <p:tgtEl>
                                          <p:spTgt spid="26931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69315">
                                            <p:txEl>
                                              <p:pRg st="6" end="6"/>
                                            </p:txEl>
                                          </p:spTgt>
                                        </p:tgtEl>
                                        <p:attrNameLst>
                                          <p:attrName>style.visibility</p:attrName>
                                        </p:attrNameLst>
                                      </p:cBhvr>
                                      <p:to>
                                        <p:strVal val="visible"/>
                                      </p:to>
                                    </p:set>
                                    <p:animEffect transition="in" filter="wipe(left)">
                                      <p:cBhvr>
                                        <p:cTn id="29" dur="500"/>
                                        <p:tgtEl>
                                          <p:spTgt spid="26931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9315">
                                            <p:txEl>
                                              <p:pRg st="7" end="7"/>
                                            </p:txEl>
                                          </p:spTgt>
                                        </p:tgtEl>
                                        <p:attrNameLst>
                                          <p:attrName>style.visibility</p:attrName>
                                        </p:attrNameLst>
                                      </p:cBhvr>
                                      <p:to>
                                        <p:strVal val="visible"/>
                                      </p:to>
                                    </p:set>
                                    <p:animEffect transition="in" filter="wipe(left)">
                                      <p:cBhvr>
                                        <p:cTn id="32" dur="500"/>
                                        <p:tgtEl>
                                          <p:spTgt spid="269315">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69315">
                                            <p:txEl>
                                              <p:pRg st="8" end="8"/>
                                            </p:txEl>
                                          </p:spTgt>
                                        </p:tgtEl>
                                        <p:attrNameLst>
                                          <p:attrName>style.visibility</p:attrName>
                                        </p:attrNameLst>
                                      </p:cBhvr>
                                      <p:to>
                                        <p:strVal val="visible"/>
                                      </p:to>
                                    </p:set>
                                    <p:animEffect transition="in" filter="wipe(left)">
                                      <p:cBhvr>
                                        <p:cTn id="35" dur="500"/>
                                        <p:tgtEl>
                                          <p:spTgt spid="269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ltLang="zh-CN" dirty="0"/>
              <a:t>Overview of Mass Storage Structure</a:t>
            </a:r>
            <a:endParaRPr lang="en-US" altLang="zh-CN" dirty="0"/>
          </a:p>
        </p:txBody>
      </p:sp>
      <p:sp>
        <p:nvSpPr>
          <p:cNvPr id="269315" name="Rectangle 3"/>
          <p:cNvSpPr>
            <a:spLocks noGrp="1" noChangeArrowheads="1"/>
          </p:cNvSpPr>
          <p:nvPr>
            <p:ph idx="1"/>
          </p:nvPr>
        </p:nvSpPr>
        <p:spPr/>
        <p:txBody>
          <a:bodyPr>
            <a:normAutofit/>
          </a:bodyPr>
          <a:lstStyle/>
          <a:p>
            <a:r>
              <a:rPr lang="en-US" altLang="zh-CN" dirty="0">
                <a:solidFill>
                  <a:srgbClr val="0000FF"/>
                </a:solidFill>
              </a:rPr>
              <a:t>Host controller</a:t>
            </a:r>
            <a:r>
              <a:rPr lang="en-US" altLang="zh-CN" dirty="0"/>
              <a:t> in computer uses bus to talk to </a:t>
            </a:r>
            <a:r>
              <a:rPr lang="en-US" altLang="zh-CN" dirty="0">
                <a:solidFill>
                  <a:srgbClr val="0000FF"/>
                </a:solidFill>
              </a:rPr>
              <a:t>disk controller</a:t>
            </a:r>
            <a:r>
              <a:rPr lang="en-US" altLang="zh-CN" dirty="0"/>
              <a:t> built into drive or storage array. </a:t>
            </a:r>
            <a:br>
              <a:rPr lang="en-US" altLang="zh-CN" dirty="0"/>
            </a:br>
            <a:r>
              <a:rPr lang="en-US" altLang="zh-CN" dirty="0"/>
              <a:t>E.g. To perform a disk I/O operation:</a:t>
            </a:r>
            <a:endParaRPr lang="en-US" altLang="zh-CN" dirty="0"/>
          </a:p>
          <a:p>
            <a:pPr lvl="1"/>
            <a:r>
              <a:rPr lang="en-US" altLang="zh-CN" dirty="0"/>
              <a:t>The computer places a command into the host controller, typically using memory-mapped I/O ports.</a:t>
            </a:r>
            <a:endParaRPr lang="en-US" altLang="zh-CN" dirty="0"/>
          </a:p>
          <a:p>
            <a:pPr lvl="1"/>
            <a:r>
              <a:rPr lang="en-US" altLang="zh-CN" dirty="0"/>
              <a:t>The host controller sends the command via messages to the disk controller.</a:t>
            </a:r>
            <a:endParaRPr lang="en-US" altLang="zh-CN" dirty="0"/>
          </a:p>
          <a:p>
            <a:pPr lvl="1"/>
            <a:r>
              <a:rPr lang="en-US" altLang="zh-CN" dirty="0"/>
              <a:t>The disk controller operates the disk-drive hardware to carry out the command. </a:t>
            </a:r>
            <a:endParaRPr lang="en-US" altLang="zh-CN" dirty="0"/>
          </a:p>
          <a:p>
            <a:pPr lvl="1"/>
            <a:r>
              <a:rPr lang="en-US" altLang="zh-CN" dirty="0"/>
              <a:t>Disk controllers have </a:t>
            </a:r>
            <a:r>
              <a:rPr lang="en-US" altLang="zh-CN" dirty="0">
                <a:solidFill>
                  <a:srgbClr val="0000FF"/>
                </a:solidFill>
              </a:rPr>
              <a:t>a built-in cache</a:t>
            </a:r>
            <a:r>
              <a:rPr lang="en-US" altLang="zh-CN" dirty="0"/>
              <a:t>. </a:t>
            </a:r>
            <a:endParaRPr lang="en-US" altLang="zh-CN" dirty="0"/>
          </a:p>
          <a:p>
            <a:pPr lvl="2"/>
            <a:r>
              <a:rPr lang="en-US" altLang="zh-CN" sz="2400" dirty="0"/>
              <a:t>Data transfer at the disk drive happens between the cache and the disk surface.</a:t>
            </a:r>
            <a:endParaRPr lang="en-US" altLang="zh-CN" sz="2400" dirty="0"/>
          </a:p>
          <a:p>
            <a:pPr lvl="2"/>
            <a:r>
              <a:rPr lang="en-US" altLang="zh-CN" sz="2400" dirty="0"/>
              <a:t>Data transfer to the host, at fast electronic speeds, occurs between the cache and the host controller.</a:t>
            </a:r>
            <a:endParaRPr lang="en-US" altLang="zh-CN" sz="2400" dirty="0"/>
          </a:p>
        </p:txBody>
      </p:sp>
      <p:sp>
        <p:nvSpPr>
          <p:cNvPr id="3"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left)">
                                      <p:cBhvr>
                                        <p:cTn id="7" dur="500"/>
                                        <p:tgtEl>
                                          <p:spTgt spid="269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pRg st="1" end="1"/>
                                            </p:txEl>
                                          </p:spTgt>
                                        </p:tgtEl>
                                        <p:attrNameLst>
                                          <p:attrName>style.visibility</p:attrName>
                                        </p:attrNameLst>
                                      </p:cBhvr>
                                      <p:to>
                                        <p:strVal val="visible"/>
                                      </p:to>
                                    </p:set>
                                    <p:animEffect transition="in" filter="wipe(left)">
                                      <p:cBhvr>
                                        <p:cTn id="12" dur="500"/>
                                        <p:tgtEl>
                                          <p:spTgt spid="269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pRg st="2" end="2"/>
                                            </p:txEl>
                                          </p:spTgt>
                                        </p:tgtEl>
                                        <p:attrNameLst>
                                          <p:attrName>style.visibility</p:attrName>
                                        </p:attrNameLst>
                                      </p:cBhvr>
                                      <p:to>
                                        <p:strVal val="visible"/>
                                      </p:to>
                                    </p:set>
                                    <p:animEffect transition="in" filter="wipe(left)">
                                      <p:cBhvr>
                                        <p:cTn id="17" dur="500"/>
                                        <p:tgtEl>
                                          <p:spTgt spid="269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5">
                                            <p:txEl>
                                              <p:pRg st="3" end="3"/>
                                            </p:txEl>
                                          </p:spTgt>
                                        </p:tgtEl>
                                        <p:attrNameLst>
                                          <p:attrName>style.visibility</p:attrName>
                                        </p:attrNameLst>
                                      </p:cBhvr>
                                      <p:to>
                                        <p:strVal val="visible"/>
                                      </p:to>
                                    </p:set>
                                    <p:animEffect transition="in" filter="wipe(left)">
                                      <p:cBhvr>
                                        <p:cTn id="22" dur="500"/>
                                        <p:tgtEl>
                                          <p:spTgt spid="269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9315">
                                            <p:txEl>
                                              <p:pRg st="4" end="4"/>
                                            </p:txEl>
                                          </p:spTgt>
                                        </p:tgtEl>
                                        <p:attrNameLst>
                                          <p:attrName>style.visibility</p:attrName>
                                        </p:attrNameLst>
                                      </p:cBhvr>
                                      <p:to>
                                        <p:strVal val="visible"/>
                                      </p:to>
                                    </p:set>
                                    <p:animEffect transition="in" filter="wipe(left)">
                                      <p:cBhvr>
                                        <p:cTn id="27" dur="500"/>
                                        <p:tgtEl>
                                          <p:spTgt spid="269315">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69315">
                                            <p:txEl>
                                              <p:pRg st="5" end="5"/>
                                            </p:txEl>
                                          </p:spTgt>
                                        </p:tgtEl>
                                        <p:attrNameLst>
                                          <p:attrName>style.visibility</p:attrName>
                                        </p:attrNameLst>
                                      </p:cBhvr>
                                      <p:to>
                                        <p:strVal val="visible"/>
                                      </p:to>
                                    </p:set>
                                    <p:animEffect transition="in" filter="wipe(left)">
                                      <p:cBhvr>
                                        <p:cTn id="30" dur="500"/>
                                        <p:tgtEl>
                                          <p:spTgt spid="26931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9315">
                                            <p:txEl>
                                              <p:pRg st="6" end="6"/>
                                            </p:txEl>
                                          </p:spTgt>
                                        </p:tgtEl>
                                        <p:attrNameLst>
                                          <p:attrName>style.visibility</p:attrName>
                                        </p:attrNameLst>
                                      </p:cBhvr>
                                      <p:to>
                                        <p:strVal val="visible"/>
                                      </p:to>
                                    </p:set>
                                    <p:animEffect transition="in" filter="wipe(left)">
                                      <p:cBhvr>
                                        <p:cTn id="33" dur="500"/>
                                        <p:tgtEl>
                                          <p:spTgt spid="269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421692" y="953725"/>
            <a:ext cx="11389943" cy="5652000"/>
          </a:xfrm>
          <a:prstGeom prst="rect">
            <a:avLst/>
          </a:prstGeom>
        </p:spPr>
      </p:pic>
      <p:sp>
        <p:nvSpPr>
          <p:cNvPr id="2" name="标题 1"/>
          <p:cNvSpPr>
            <a:spLocks noGrp="1"/>
          </p:cNvSpPr>
          <p:nvPr>
            <p:ph type="title"/>
          </p:nvPr>
        </p:nvSpPr>
        <p:spPr>
          <a:solidFill>
            <a:srgbClr val="002060"/>
          </a:solidFill>
        </p:spPr>
        <p:txBody>
          <a:bodyPr/>
          <a:lstStyle/>
          <a:p>
            <a:r>
              <a:rPr lang="en-US" altLang="en-US" dirty="0"/>
              <a:t>Solid-State Disks (SSD)</a:t>
            </a:r>
            <a:endParaRPr lang="zh-CN" altLang="en-US" dirty="0"/>
          </a:p>
        </p:txBody>
      </p:sp>
      <p:sp>
        <p:nvSpPr>
          <p:cNvPr id="3" name="内容占位符 2"/>
          <p:cNvSpPr>
            <a:spLocks noGrp="1"/>
          </p:cNvSpPr>
          <p:nvPr>
            <p:ph idx="1"/>
          </p:nvPr>
        </p:nvSpPr>
        <p:spPr>
          <a:xfrm>
            <a:off x="233250" y="953725"/>
            <a:ext cx="11556000" cy="5670010"/>
          </a:xfrm>
          <a:solidFill>
            <a:schemeClr val="bg1"/>
          </a:solidFill>
        </p:spPr>
        <p:txBody>
          <a:bodyPr>
            <a:normAutofit fontScale="92500" lnSpcReduction="10000"/>
          </a:bodyPr>
          <a:lstStyle/>
          <a:p>
            <a:r>
              <a:rPr lang="en-US" altLang="en-US" dirty="0"/>
              <a:t>Nonvolatile memory used like a hard drive</a:t>
            </a:r>
            <a:endParaRPr lang="en-US" altLang="en-US" dirty="0"/>
          </a:p>
          <a:p>
            <a:r>
              <a:rPr lang="en-US" altLang="en-US" dirty="0"/>
              <a:t>more reliable than HDDs,  No moving parts</a:t>
            </a:r>
            <a:endParaRPr lang="en-US" altLang="en-US" dirty="0"/>
          </a:p>
          <a:p>
            <a:r>
              <a:rPr lang="en-US" altLang="en-US" dirty="0"/>
              <a:t>Faster than HDDs</a:t>
            </a:r>
            <a:endParaRPr lang="en-US" altLang="en-US" dirty="0"/>
          </a:p>
          <a:p>
            <a:pPr lvl="1"/>
            <a:r>
              <a:rPr lang="en-US" altLang="en-US" dirty="0"/>
              <a:t>no seek time or rotational latency</a:t>
            </a:r>
            <a:endParaRPr lang="en-US" altLang="en-US" dirty="0"/>
          </a:p>
          <a:p>
            <a:r>
              <a:rPr lang="en-US" altLang="en-US" dirty="0"/>
              <a:t>More expensive per MB</a:t>
            </a:r>
            <a:endParaRPr lang="en-US" altLang="en-US" dirty="0"/>
          </a:p>
          <a:p>
            <a:r>
              <a:rPr lang="en-US" altLang="zh-CN" dirty="0"/>
              <a:t>Consume less power</a:t>
            </a:r>
            <a:endParaRPr lang="en-US" altLang="en-US" dirty="0"/>
          </a:p>
          <a:p>
            <a:r>
              <a:rPr lang="en-US" altLang="en-US" dirty="0"/>
              <a:t>Less capacity</a:t>
            </a:r>
            <a:endParaRPr lang="en-US" altLang="en-US" dirty="0"/>
          </a:p>
          <a:p>
            <a:r>
              <a:rPr lang="en-US" altLang="en-US" dirty="0"/>
              <a:t>Maybe have shorter life span </a:t>
            </a:r>
            <a:endParaRPr lang="en-US" altLang="en-US" dirty="0"/>
          </a:p>
          <a:p>
            <a:r>
              <a:rPr lang="en-US" altLang="en-US" dirty="0"/>
              <a:t>Used in</a:t>
            </a:r>
            <a:endParaRPr lang="en-US" altLang="en-US" dirty="0"/>
          </a:p>
          <a:p>
            <a:pPr lvl="1"/>
            <a:r>
              <a:rPr lang="en-US" altLang="zh-CN" dirty="0"/>
              <a:t>storage arrays, where they hold file-system metadata that require high performance. </a:t>
            </a:r>
            <a:endParaRPr lang="en-US" altLang="zh-CN" dirty="0"/>
          </a:p>
          <a:p>
            <a:pPr lvl="1"/>
            <a:r>
              <a:rPr lang="en-US" altLang="zh-CN" dirty="0"/>
              <a:t>some laptop computers to make them smaller, faster, and more energy-efficient.</a:t>
            </a:r>
            <a:endParaRPr lang="en-US" altLang="en-US" dirty="0"/>
          </a:p>
          <a:p>
            <a:r>
              <a:rPr lang="en-US" altLang="en-US" dirty="0"/>
              <a:t>Standard bus can be too slow --&gt; </a:t>
            </a:r>
            <a:br>
              <a:rPr lang="en-US" altLang="en-US" dirty="0"/>
            </a:br>
            <a:r>
              <a:rPr lang="en-US" altLang="en-US" dirty="0"/>
              <a:t>SSDs  are designed to connect directly to PCI for example.</a:t>
            </a:r>
            <a:endParaRPr lang="en-US" altLang="en-US" dirty="0"/>
          </a:p>
          <a:p>
            <a:endParaRPr lang="zh-CN" altLang="en-US" dirty="0"/>
          </a:p>
        </p:txBody>
      </p:sp>
      <p:sp>
        <p:nvSpPr>
          <p:cNvPr id="5" name="灯片编号占位符 3"/>
          <p:cNvSpPr>
            <a:spLocks noGrp="1"/>
          </p:cNvSpPr>
          <p:nvPr/>
        </p:nvSpPr>
        <p:spPr>
          <a:xfrm>
            <a:off x="11136560" y="6495694"/>
            <a:ext cx="1016000" cy="328612"/>
          </a:xfrm>
          <a:prstGeom prst="rect">
            <a:avLst/>
          </a:prstGeom>
        </p:spPr>
        <p:txBody>
          <a:bodyPr/>
          <a:lstStyle>
            <a:defPPr>
              <a:defRPr lang="zh-CN"/>
            </a:defPPr>
            <a:lvl1pPr algn="r" rtl="0" fontAlgn="base">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26E19405-0B69-404D-A87A-3993F6C55939}" type="slidenum">
              <a:rPr lang="en-US" altLang="zh-CN" sz="1400" smtClean="0"/>
            </a:fld>
            <a:endParaRPr lang="en-US" altLang="zh-CN" sz="1400" dirty="0"/>
          </a:p>
        </p:txBody>
      </p:sp>
      <p:sp>
        <p:nvSpPr>
          <p:cNvPr id="4" name="对话气泡: 矩形 3"/>
          <p:cNvSpPr/>
          <p:nvPr/>
        </p:nvSpPr>
        <p:spPr bwMode="auto">
          <a:xfrm>
            <a:off x="7384410" y="108000"/>
            <a:ext cx="4649870" cy="4041080"/>
          </a:xfrm>
          <a:prstGeom prst="wedgeRectCallout">
            <a:avLst>
              <a:gd name="adj1" fmla="val -59907"/>
              <a:gd name="adj2" fmla="val -2459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ts val="600"/>
              </a:spcBef>
              <a:spcAft>
                <a:spcPct val="0"/>
              </a:spcAft>
              <a:buClrTx/>
              <a:buSzTx/>
              <a:buFont typeface="Arial" panose="020B0604020202020204" pitchFamily="34" charset="0"/>
              <a:buChar char="•"/>
            </a:pPr>
            <a:r>
              <a:rPr lang="zh-CN" altLang="en-US" sz="2200" b="0" i="0" dirty="0">
                <a:effectLst/>
                <a:ea typeface="楷体" panose="02010609060101010101" pitchFamily="49" charset="-122"/>
                <a:cs typeface="Times New Roman" panose="02020603050405020304" pitchFamily="18" charset="0"/>
              </a:rPr>
              <a:t>用固态电子</a:t>
            </a:r>
            <a:r>
              <a:rPr lang="zh-CN" altLang="en-US" sz="2200" b="0" i="0" u="none" strike="noStrike" dirty="0">
                <a:effectLst/>
                <a:ea typeface="楷体" panose="02010609060101010101" pitchFamily="49" charset="-122"/>
                <a:cs typeface="Times New Roman" panose="02020603050405020304" pitchFamily="18" charset="0"/>
              </a:rPr>
              <a:t>存储芯片</a:t>
            </a:r>
            <a:r>
              <a:rPr lang="zh-CN" altLang="en-US" sz="2200" b="0" i="0" dirty="0">
                <a:effectLst/>
                <a:ea typeface="楷体" panose="02010609060101010101" pitchFamily="49" charset="-122"/>
                <a:cs typeface="Times New Roman" panose="02020603050405020304" pitchFamily="18" charset="0"/>
              </a:rPr>
              <a:t>阵列制成。</a:t>
            </a:r>
            <a:endParaRPr lang="en-US" altLang="zh-CN" sz="2200" b="0" i="0" dirty="0">
              <a:effectLst/>
              <a:ea typeface="楷体" panose="02010609060101010101" pitchFamily="49" charset="-122"/>
              <a:cs typeface="Times New Roman" panose="02020603050405020304" pitchFamily="18" charset="0"/>
            </a:endParaRPr>
          </a:p>
          <a:p>
            <a:pPr marL="342900" marR="0" indent="-342900" algn="l" defTabSz="914400" rtl="0" eaLnBrk="1" fontAlgn="base" latinLnBrk="0" hangingPunct="1">
              <a:lnSpc>
                <a:spcPct val="100000"/>
              </a:lnSpc>
              <a:spcBef>
                <a:spcPts val="600"/>
              </a:spcBef>
              <a:spcAft>
                <a:spcPct val="0"/>
              </a:spcAft>
              <a:buClrTx/>
              <a:buSzTx/>
              <a:buFont typeface="Arial" panose="020B0604020202020204" pitchFamily="34" charset="0"/>
              <a:buChar char="•"/>
            </a:pPr>
            <a:r>
              <a:rPr lang="zh-CN" altLang="en-US" sz="2200" b="0" i="0" dirty="0">
                <a:effectLst/>
                <a:ea typeface="楷体" panose="02010609060101010101" pitchFamily="49" charset="-122"/>
                <a:cs typeface="Times New Roman" panose="02020603050405020304" pitchFamily="18" charset="0"/>
              </a:rPr>
              <a:t>由</a:t>
            </a:r>
            <a:r>
              <a:rPr lang="zh-CN" altLang="en-US" sz="2200" b="0" i="0" u="none" strike="noStrike" dirty="0">
                <a:effectLst/>
                <a:ea typeface="楷体" panose="02010609060101010101" pitchFamily="49" charset="-122"/>
                <a:cs typeface="Times New Roman" panose="02020603050405020304" pitchFamily="18" charset="0"/>
              </a:rPr>
              <a:t>控制单元</a:t>
            </a:r>
            <a:r>
              <a:rPr lang="zh-CN" altLang="en-US" sz="2200" b="0" i="0" dirty="0">
                <a:effectLst/>
                <a:ea typeface="楷体" panose="02010609060101010101" pitchFamily="49" charset="-122"/>
                <a:cs typeface="Times New Roman" panose="02020603050405020304" pitchFamily="18" charset="0"/>
              </a:rPr>
              <a:t>和</a:t>
            </a:r>
            <a:r>
              <a:rPr lang="zh-CN" altLang="en-US" sz="2200" b="0" i="0" u="none" strike="noStrike" dirty="0">
                <a:effectLst/>
                <a:ea typeface="楷体" panose="02010609060101010101" pitchFamily="49" charset="-122"/>
                <a:cs typeface="Times New Roman" panose="02020603050405020304" pitchFamily="18" charset="0"/>
              </a:rPr>
              <a:t>存储单元</a:t>
            </a:r>
            <a:r>
              <a:rPr lang="zh-CN" altLang="en-US" sz="2200" b="0" i="0" dirty="0">
                <a:effectLst/>
                <a:ea typeface="楷体" panose="02010609060101010101" pitchFamily="49" charset="-122"/>
                <a:cs typeface="Times New Roman" panose="02020603050405020304" pitchFamily="18" charset="0"/>
              </a:rPr>
              <a:t>组成。</a:t>
            </a:r>
            <a:endParaRPr lang="en-US" altLang="zh-CN" sz="2200" b="0" i="0" dirty="0">
              <a:effectLst/>
              <a:ea typeface="楷体" panose="02010609060101010101" pitchFamily="49" charset="-122"/>
              <a:cs typeface="Times New Roman" panose="02020603050405020304" pitchFamily="18" charset="0"/>
            </a:endParaRPr>
          </a:p>
          <a:p>
            <a:pPr marL="342900" indent="-342900">
              <a:buFont typeface="Arial" panose="020B0604020202020204" pitchFamily="34" charset="0"/>
              <a:buChar char="•"/>
            </a:pPr>
            <a:r>
              <a:rPr lang="zh-CN" altLang="en-US" sz="2200" dirty="0">
                <a:ea typeface="楷体" panose="02010609060101010101" pitchFamily="49" charset="-122"/>
                <a:cs typeface="Times New Roman" panose="02020603050405020304" pitchFamily="18" charset="0"/>
              </a:rPr>
              <a:t>存储介质：</a:t>
            </a:r>
            <a:r>
              <a:rPr lang="en-US" altLang="zh-CN" sz="2200" dirty="0">
                <a:ea typeface="楷体" panose="02010609060101010101" pitchFamily="49" charset="-122"/>
                <a:cs typeface="Times New Roman" panose="02020603050405020304" pitchFamily="18" charset="0"/>
              </a:rPr>
              <a:t>FLASH</a:t>
            </a:r>
            <a:r>
              <a:rPr lang="zh-CN" altLang="en-US" sz="2200" dirty="0">
                <a:ea typeface="楷体" panose="02010609060101010101" pitchFamily="49" charset="-122"/>
                <a:cs typeface="Times New Roman" panose="02020603050405020304" pitchFamily="18" charset="0"/>
              </a:rPr>
              <a:t>芯片、</a:t>
            </a:r>
            <a:r>
              <a:rPr lang="en-US" altLang="zh-CN" sz="2200" dirty="0">
                <a:ea typeface="楷体" panose="02010609060101010101" pitchFamily="49" charset="-122"/>
                <a:cs typeface="Times New Roman" panose="02020603050405020304" pitchFamily="18" charset="0"/>
              </a:rPr>
              <a:t>DRAM</a:t>
            </a:r>
            <a:r>
              <a:rPr lang="zh-CN" altLang="en-US" sz="2200" dirty="0">
                <a:ea typeface="楷体" panose="02010609060101010101" pitchFamily="49" charset="-122"/>
                <a:cs typeface="Times New Roman" panose="02020603050405020304" pitchFamily="18" charset="0"/>
              </a:rPr>
              <a:t>，</a:t>
            </a:r>
            <a:br>
              <a:rPr lang="en-US" altLang="zh-CN" sz="2200" dirty="0">
                <a:ea typeface="楷体" panose="02010609060101010101" pitchFamily="49" charset="-122"/>
                <a:cs typeface="Times New Roman" panose="02020603050405020304" pitchFamily="18" charset="0"/>
              </a:rPr>
            </a:br>
            <a:r>
              <a:rPr lang="en-US" altLang="zh-CN" sz="2200" dirty="0">
                <a:ea typeface="楷体" panose="02010609060101010101" pitchFamily="49" charset="-122"/>
                <a:cs typeface="Times New Roman" panose="02020603050405020304" pitchFamily="18" charset="0"/>
              </a:rPr>
              <a:t>3D </a:t>
            </a:r>
            <a:r>
              <a:rPr lang="en-US" altLang="zh-CN" sz="2200" dirty="0" err="1">
                <a:ea typeface="楷体" panose="02010609060101010101" pitchFamily="49" charset="-122"/>
                <a:cs typeface="Times New Roman" panose="02020603050405020304" pitchFamily="18" charset="0"/>
              </a:rPr>
              <a:t>Xpoint</a:t>
            </a:r>
            <a:r>
              <a:rPr lang="en-US" altLang="zh-CN" sz="2200" dirty="0">
                <a:ea typeface="楷体" panose="02010609060101010101" pitchFamily="49" charset="-122"/>
                <a:cs typeface="Times New Roman" panose="02020603050405020304" pitchFamily="18" charset="0"/>
              </a:rPr>
              <a:t> (</a:t>
            </a:r>
            <a:r>
              <a:rPr lang="zh-CN" altLang="en-US" sz="2200" dirty="0">
                <a:ea typeface="楷体" panose="02010609060101010101" pitchFamily="49" charset="-122"/>
                <a:cs typeface="Times New Roman" panose="02020603050405020304" pitchFamily="18" charset="0"/>
              </a:rPr>
              <a:t>非易失；读取延时低，固态硬盘的百分之一；寿命长，接近无限。缺点：密度相对</a:t>
            </a:r>
            <a:r>
              <a:rPr lang="en-US" altLang="zh-CN" sz="2200" dirty="0">
                <a:ea typeface="楷体" panose="02010609060101010101" pitchFamily="49" charset="-122"/>
                <a:cs typeface="Times New Roman" panose="02020603050405020304" pitchFamily="18" charset="0"/>
              </a:rPr>
              <a:t>NAND</a:t>
            </a:r>
            <a:r>
              <a:rPr lang="zh-CN" altLang="en-US" sz="2200" dirty="0">
                <a:ea typeface="楷体" panose="02010609060101010101" pitchFamily="49" charset="-122"/>
                <a:cs typeface="Times New Roman" panose="02020603050405020304" pitchFamily="18" charset="0"/>
              </a:rPr>
              <a:t>较低，成本极高</a:t>
            </a:r>
            <a:r>
              <a:rPr lang="en-US" altLang="zh-CN" sz="2200" dirty="0">
                <a:ea typeface="楷体" panose="02010609060101010101" pitchFamily="49" charset="-122"/>
                <a:cs typeface="Times New Roman" panose="02020603050405020304" pitchFamily="18" charset="0"/>
              </a:rPr>
              <a:t>)</a:t>
            </a:r>
            <a:endParaRPr lang="zh-CN" altLang="en-US" sz="2200" b="1" dirty="0">
              <a:ea typeface="楷体" panose="02010609060101010101" pitchFamily="49" charset="-122"/>
              <a:cs typeface="Times New Roman" panose="02020603050405020304" pitchFamily="18" charset="0"/>
            </a:endParaRPr>
          </a:p>
          <a:p>
            <a:pPr marL="342900" marR="0" indent="-342900" algn="l" defTabSz="914400" rtl="0" eaLnBrk="1" fontAlgn="base" latinLnBrk="0" hangingPunct="1">
              <a:lnSpc>
                <a:spcPct val="100000"/>
              </a:lnSpc>
              <a:spcBef>
                <a:spcPts val="600"/>
              </a:spcBef>
              <a:spcAft>
                <a:spcPct val="0"/>
              </a:spcAft>
              <a:buClrTx/>
              <a:buSzTx/>
              <a:buFont typeface="Arial" panose="020B0604020202020204" pitchFamily="34" charset="0"/>
              <a:buChar char="•"/>
            </a:pPr>
            <a:r>
              <a:rPr lang="zh-CN" altLang="en-US" sz="2200" b="0" i="0" dirty="0">
                <a:effectLst/>
                <a:ea typeface="楷体" panose="02010609060101010101" pitchFamily="49" charset="-122"/>
                <a:cs typeface="Times New Roman" panose="02020603050405020304" pitchFamily="18" charset="0"/>
              </a:rPr>
              <a:t>接口的规范和定义、功能及使用方法上与普通硬盘的完全相同，产品外形和尺寸上基本与普通硬盘一致</a:t>
            </a:r>
            <a:r>
              <a:rPr lang="zh-CN" altLang="en-US" sz="2200" dirty="0">
                <a:ea typeface="楷体" panose="02010609060101010101" pitchFamily="49" charset="-122"/>
                <a:cs typeface="Times New Roman" panose="02020603050405020304" pitchFamily="18" charset="0"/>
              </a:rPr>
              <a:t>。</a:t>
            </a:r>
            <a:endParaRPr lang="en-US" altLang="zh-CN" sz="2200"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500"/>
                                        <p:tgtEl>
                                          <p:spTgt spid="3">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500"/>
                                        <p:tgtEl>
                                          <p:spTgt spid="3">
                                            <p:txEl>
                                              <p:pRg st="8" end="8"/>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left)">
                                      <p:cBhvr>
                                        <p:cTn id="43" dur="500"/>
                                        <p:tgtEl>
                                          <p:spTgt spid="3">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wipe(left)">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wipe(left)">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theme/theme1.xml><?xml version="1.0" encoding="utf-8"?>
<a:theme xmlns:a="http://schemas.openxmlformats.org/drawingml/2006/main" name="3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19317</Words>
  <Application>WPS 演示</Application>
  <PresentationFormat>宽屏</PresentationFormat>
  <Paragraphs>762</Paragraphs>
  <Slides>48</Slides>
  <Notes>27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60" baseType="lpstr">
      <vt:lpstr>Arial</vt:lpstr>
      <vt:lpstr>宋体</vt:lpstr>
      <vt:lpstr>Wingdings</vt:lpstr>
      <vt:lpstr>Times New Roman</vt:lpstr>
      <vt:lpstr>黑体</vt:lpstr>
      <vt:lpstr>楷体</vt:lpstr>
      <vt:lpstr>Symbol</vt:lpstr>
      <vt:lpstr>微软雅黑</vt:lpstr>
      <vt:lpstr>Arial Unicode MS</vt:lpstr>
      <vt:lpstr>Helvetica</vt:lpstr>
      <vt:lpstr>3_领带型模板</vt:lpstr>
      <vt:lpstr>MS_ClipArt_Gallery.2</vt:lpstr>
      <vt:lpstr>Chapter 12   Mass-Storage Structure</vt:lpstr>
      <vt:lpstr>教学内容、目标与要求</vt:lpstr>
      <vt:lpstr>Contents </vt:lpstr>
      <vt:lpstr>12.1 Overview of Mass Storage Structure</vt:lpstr>
      <vt:lpstr>Hard Disk Performance</vt:lpstr>
      <vt:lpstr>Hard Disk Performance</vt:lpstr>
      <vt:lpstr>Overview of Mass Storage Structure</vt:lpstr>
      <vt:lpstr>Overview of Mass Storage Structure</vt:lpstr>
      <vt:lpstr>Solid-State Disks (SSD)</vt:lpstr>
      <vt:lpstr>Magnetic tape</vt:lpstr>
      <vt:lpstr>12.2  Disk Structure</vt:lpstr>
      <vt:lpstr>Disk Structure</vt:lpstr>
      <vt:lpstr>12.3  Disk Attachment</vt:lpstr>
      <vt:lpstr>Host-attached storage</vt:lpstr>
      <vt:lpstr>Host-attached storage</vt:lpstr>
      <vt:lpstr>Network-Attached Storage (NAS)</vt:lpstr>
      <vt:lpstr>Storage Area Network (SAN)</vt:lpstr>
      <vt:lpstr>12.4  Disk Scheduling</vt:lpstr>
      <vt:lpstr>Disk Scheduling</vt:lpstr>
      <vt:lpstr>Disk Scheduling</vt:lpstr>
      <vt:lpstr>FCFS--First Come First Served</vt:lpstr>
      <vt:lpstr>SSTF--Shortest Seek Time First</vt:lpstr>
      <vt:lpstr>SCAN Scheduling </vt:lpstr>
      <vt:lpstr>SCAN </vt:lpstr>
      <vt:lpstr>C-SCAN Scheduling— Circular SCAN </vt:lpstr>
      <vt:lpstr>C-SCAN</vt:lpstr>
      <vt:lpstr>LOOK and C-LOOK Scheduling</vt:lpstr>
      <vt:lpstr>LOOK</vt:lpstr>
      <vt:lpstr>C-LOOK</vt:lpstr>
      <vt:lpstr>Disk-Scheduling Algorithm</vt:lpstr>
      <vt:lpstr>Exercise 1</vt:lpstr>
      <vt:lpstr>Answer to exercise 1</vt:lpstr>
      <vt:lpstr>Exercise 2</vt:lpstr>
      <vt:lpstr>Answer to exercise 2 </vt:lpstr>
      <vt:lpstr>Exercise 3</vt:lpstr>
      <vt:lpstr>Answer to exercise 3</vt:lpstr>
      <vt:lpstr>12.5  Disk Management</vt:lpstr>
      <vt:lpstr>Disk formatting</vt:lpstr>
      <vt:lpstr>Disk Management</vt:lpstr>
      <vt:lpstr>Boot block</vt:lpstr>
      <vt:lpstr>Booting from a Disk in Windows</vt:lpstr>
      <vt:lpstr>Bad blocks</vt:lpstr>
      <vt:lpstr>12.6  Swap-Space Management</vt:lpstr>
      <vt:lpstr>Swap-space Use</vt:lpstr>
      <vt:lpstr>Swap-space Location</vt:lpstr>
      <vt:lpstr>Swap-space management</vt:lpstr>
      <vt:lpstr>Data Structures for Swapping on Linux Systems</vt:lpstr>
      <vt:lpstr>课后作业及研究性学习</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mass-storage structure</dc:title>
  <dc:creator>Li Wensheng</dc:creator>
  <cp:lastModifiedBy>William</cp:lastModifiedBy>
  <cp:revision>279</cp:revision>
  <cp:lastPrinted>2002-07-19T08:01:00Z</cp:lastPrinted>
  <dcterms:created xsi:type="dcterms:W3CDTF">2002-06-11T01:14:00Z</dcterms:created>
  <dcterms:modified xsi:type="dcterms:W3CDTF">2024-12-16T03:03:23Z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9E6A42DAA0AD4164933BBE3B6BD4D677_12</vt:lpwstr>
  </property>
  <property fmtid="{D5CDD505-2E9C-101B-9397-08002B2CF9AE}" pid="3" name="KSOProductBuildVer">
    <vt:lpwstr>2052-12.1.0.19302</vt:lpwstr>
  </property>
</Properties>
</file>