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7"/>
  </p:notesMasterIdLst>
  <p:handoutMasterIdLst>
    <p:handoutMasterId r:id="rId58"/>
  </p:handoutMasterIdLst>
  <p:sldIdLst>
    <p:sldId id="444" r:id="rId2"/>
    <p:sldId id="441" r:id="rId3"/>
    <p:sldId id="269" r:id="rId4"/>
    <p:sldId id="270" r:id="rId5"/>
    <p:sldId id="397" r:id="rId6"/>
    <p:sldId id="320" r:id="rId7"/>
    <p:sldId id="274" r:id="rId8"/>
    <p:sldId id="401" r:id="rId9"/>
    <p:sldId id="402" r:id="rId10"/>
    <p:sldId id="322" r:id="rId11"/>
    <p:sldId id="276" r:id="rId12"/>
    <p:sldId id="277" r:id="rId13"/>
    <p:sldId id="433" r:id="rId14"/>
    <p:sldId id="436" r:id="rId15"/>
    <p:sldId id="405" r:id="rId16"/>
    <p:sldId id="278" r:id="rId17"/>
    <p:sldId id="406" r:id="rId18"/>
    <p:sldId id="407" r:id="rId19"/>
    <p:sldId id="408" r:id="rId20"/>
    <p:sldId id="412" r:id="rId21"/>
    <p:sldId id="409" r:id="rId22"/>
    <p:sldId id="410" r:id="rId23"/>
    <p:sldId id="434" r:id="rId24"/>
    <p:sldId id="287" r:id="rId25"/>
    <p:sldId id="289" r:id="rId26"/>
    <p:sldId id="404" r:id="rId27"/>
    <p:sldId id="290" r:id="rId28"/>
    <p:sldId id="414" r:id="rId29"/>
    <p:sldId id="416" r:id="rId30"/>
    <p:sldId id="417" r:id="rId31"/>
    <p:sldId id="316" r:id="rId32"/>
    <p:sldId id="294" r:id="rId33"/>
    <p:sldId id="418" r:id="rId34"/>
    <p:sldId id="419" r:id="rId35"/>
    <p:sldId id="420" r:id="rId36"/>
    <p:sldId id="421" r:id="rId37"/>
    <p:sldId id="423" r:id="rId38"/>
    <p:sldId id="424" r:id="rId39"/>
    <p:sldId id="425" r:id="rId40"/>
    <p:sldId id="447" r:id="rId41"/>
    <p:sldId id="426" r:id="rId42"/>
    <p:sldId id="428" r:id="rId43"/>
    <p:sldId id="429" r:id="rId44"/>
    <p:sldId id="430" r:id="rId45"/>
    <p:sldId id="431" r:id="rId46"/>
    <p:sldId id="432" r:id="rId47"/>
    <p:sldId id="449" r:id="rId48"/>
    <p:sldId id="305" r:id="rId49"/>
    <p:sldId id="306" r:id="rId50"/>
    <p:sldId id="307" r:id="rId51"/>
    <p:sldId id="309" r:id="rId52"/>
    <p:sldId id="310" r:id="rId53"/>
    <p:sldId id="311" r:id="rId54"/>
    <p:sldId id="312" r:id="rId55"/>
    <p:sldId id="319" r:id="rId56"/>
  </p:sldIdLst>
  <p:sldSz cx="12192000" cy="6858000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FFFF"/>
    <a:srgbClr val="0000FF"/>
    <a:srgbClr val="FFFF66"/>
    <a:srgbClr val="00FF00"/>
    <a:srgbClr val="FFFF00"/>
    <a:srgbClr val="DDDDDD"/>
    <a:srgbClr val="C0C0C0"/>
    <a:srgbClr val="FD9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579" autoAdjust="0"/>
  </p:normalViewPr>
  <p:slideViewPr>
    <p:cSldViewPr>
      <p:cViewPr varScale="1">
        <p:scale>
          <a:sx n="69" d="100"/>
          <a:sy n="69" d="100"/>
        </p:scale>
        <p:origin x="1015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24710"/>
    </p:cViewPr>
  </p:sorterViewPr>
  <p:notesViewPr>
    <p:cSldViewPr>
      <p:cViewPr>
        <p:scale>
          <a:sx n="75" d="100"/>
          <a:sy n="75" d="100"/>
        </p:scale>
        <p:origin x="-1404" y="702"/>
      </p:cViewPr>
      <p:guideLst>
        <p:guide orient="horz" pos="2236"/>
        <p:guide pos="322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288"/>
            <a:ext cx="44354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CA0591FC-9EB5-47CA-8960-D30906B0E6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486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138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3400"/>
            <a:ext cx="4729163" cy="2660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430588"/>
            <a:ext cx="7507287" cy="313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54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138" y="6745288"/>
            <a:ext cx="443547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CC20B3A4-31B1-4C83-87FE-49E612A192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2592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0B3A4-31B1-4C83-87FE-49E612A1929A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082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8A4282-7270-4A9F-8692-9C242D3E87A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9C95D3-FFB3-415F-8FE2-A456A734356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354388"/>
            <a:ext cx="7467600" cy="3549650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0B3A4-31B1-4C83-87FE-49E612A1929A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857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0B3A4-31B1-4C83-87FE-49E612A1929A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89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FB7AC-14D2-4B2B-BD22-FBDF9AE7CEE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354388"/>
            <a:ext cx="7683500" cy="35496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225ABA-A6A1-4730-B77A-667114D8F294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354388"/>
            <a:ext cx="7683500" cy="35496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A5407-9D3E-4B39-8579-D4F3AC340E10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C1ED9-0DAC-4392-8FC6-22FD6795DC6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30CFE-C0CC-489D-B0B9-F37E35DCFD8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0B3A4-31B1-4C83-87FE-49E612A1929A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941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D0CF48-3656-473A-89A4-FA4073E0FAB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05D3A-80AD-4B89-AE2C-4D403786236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8E1F8-6831-482C-B60C-13BBFAFDB1E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29163" cy="26606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0B3A4-31B1-4C83-87FE-49E612A1929A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776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93A81-BA66-4A02-878B-96900A8381AE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159B9-7F34-4301-BFE5-E994E15DD7F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A29BA9-C57D-4A2C-9A3C-4930328970E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359650" cy="3473450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E74FD-A9FA-4FC2-BE8C-ADBB9287E73D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683500" cy="3473450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B77696-8424-403B-987E-94EF5F8D409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5263" y="3430588"/>
            <a:ext cx="8110537" cy="34734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2496F-9A48-4037-AE53-378FCF48D3B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5263" y="3430588"/>
            <a:ext cx="8110537" cy="347345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70963F-ACD1-4176-A3FC-1FC909A4FB7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5263" y="3430588"/>
            <a:ext cx="8110537" cy="3473450"/>
          </a:xfrm>
        </p:spPr>
        <p:txBody>
          <a:bodyPr/>
          <a:lstStyle/>
          <a:p>
            <a:pPr marL="228600" indent="-228600">
              <a:lnSpc>
                <a:spcPct val="90000"/>
              </a:lnSpc>
              <a:buAutoNum type="arabicParenBoth"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67708-9840-4A08-8EA8-95A31716767C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556EE-3E89-40C4-A238-364FC85A58D5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95501A-CCA0-437A-BEE7-DCE99548906B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EDECAD-2628-494E-B8A0-8D79100FE18F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9C812A-B214-49E6-B432-4FF492054154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5DE37-7F21-4BE9-8C10-C188AA888D3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467600" cy="3473450"/>
          </a:xfrm>
        </p:spPr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832222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5DE37-7F21-4BE9-8C10-C188AA888D3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467600" cy="34734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49745-0BB1-4810-A7DB-77E979FF8EE8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0B3A4-31B1-4C83-87FE-49E612A1929A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1285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07DAD-8866-464B-8D7F-7F75C6540F00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359650" cy="3473450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3F1FB3-EFA1-4FE7-B2C9-F88E4ADC856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359650" cy="34734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0B3A4-31B1-4C83-87FE-49E612A1929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1665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017FA-5085-4CC2-AD15-C1212142AF47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735888" cy="347345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EC1E3-7CBF-432C-9E80-A9FCB735FA16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0038" y="3430588"/>
            <a:ext cx="7415212" cy="347345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49FDF-1DEE-4A76-A715-929C71448005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354388"/>
            <a:ext cx="7735888" cy="3549650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AB7ED-634B-4D42-B982-5EA13700A060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C2F52A-D5C7-401E-80D6-E0D455180F10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FDF1F-A87B-4D3D-AB5B-11F84A2E1F40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5B6669-0C82-4001-A97F-5349CA36B6FA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E43EB-29C4-4762-B0BC-749BE48C762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ECAA2-2DD9-4D1A-970D-AC3E74C59D6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3400"/>
            <a:ext cx="4729162" cy="266065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9575" y="3430588"/>
            <a:ext cx="7145338" cy="347345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0B3A4-31B1-4C83-87FE-49E612A1929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84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752725" y="533400"/>
            <a:ext cx="4729163" cy="26606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20B3A4-31B1-4C83-87FE-49E612A1929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775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0B3A4-31B1-4C83-87FE-49E612A1929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52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5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360000" y="1980000"/>
            <a:ext cx="11581473" cy="1668189"/>
          </a:xfrm>
          <a:noFill/>
        </p:spPr>
        <p:txBody>
          <a:bodyPr/>
          <a:lstStyle>
            <a:lvl1pPr algn="ctr">
              <a:defRPr sz="4800" b="1">
                <a:ln>
                  <a:noFill/>
                </a:ln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zh-CN" altLang="zh-CN" noProof="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BDB8BB6-68DD-4B6F-AF6B-6131FC9E823D}"/>
              </a:ext>
            </a:extLst>
          </p:cNvPr>
          <p:cNvGrpSpPr/>
          <p:nvPr userDrawn="1"/>
        </p:nvGrpSpPr>
        <p:grpSpPr>
          <a:xfrm>
            <a:off x="275369" y="3672000"/>
            <a:ext cx="11641263" cy="432000"/>
            <a:chOff x="323850" y="2419349"/>
            <a:chExt cx="8730947" cy="432000"/>
          </a:xfrm>
        </p:grpSpPr>
        <p:graphicFrame>
          <p:nvGraphicFramePr>
            <p:cNvPr id="5153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4638467"/>
                </p:ext>
              </p:extLst>
            </p:nvPr>
          </p:nvGraphicFramePr>
          <p:xfrm>
            <a:off x="323850" y="2419349"/>
            <a:ext cx="8730947" cy="43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2" imgW="4732560" imgH="423000" progId="MS_ClipArt_Gallery.2">
                    <p:embed/>
                  </p:oleObj>
                </mc:Choice>
                <mc:Fallback>
                  <p:oleObj name="剪辑" r:id="rId2" imgW="4732560" imgH="423000" progId="MS_ClipArt_Gallery.2">
                    <p:embed/>
                    <p:pic>
                      <p:nvPicPr>
                        <p:cNvPr id="5153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50" y="2419349"/>
                          <a:ext cx="8730947" cy="43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6" name="Text Box 36"/>
            <p:cNvSpPr txBox="1">
              <a:spLocks noChangeArrowheads="1"/>
            </p:cNvSpPr>
            <p:nvPr/>
          </p:nvSpPr>
          <p:spPr bwMode="auto">
            <a:xfrm>
              <a:off x="2339975" y="2436883"/>
              <a:ext cx="45370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sz="2000" i="1" dirty="0">
                  <a:solidFill>
                    <a:srgbClr val="0000FF"/>
                  </a:solidFill>
                  <a:ea typeface="宋体" pitchFamily="2" charset="-122"/>
                </a:rPr>
                <a:t>wenshli@bupt.edu.cn</a:t>
              </a:r>
            </a:p>
          </p:txBody>
        </p:sp>
      </p:grpSp>
      <p:sp>
        <p:nvSpPr>
          <p:cNvPr id="5159" name="Rectangle 39"/>
          <p:cNvSpPr>
            <a:spLocks noChangeArrowheads="1"/>
          </p:cNvSpPr>
          <p:nvPr userDrawn="1"/>
        </p:nvSpPr>
        <p:spPr bwMode="auto">
          <a:xfrm>
            <a:off x="360000" y="3672000"/>
            <a:ext cx="11581473" cy="192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/>
          <a:lstStyle/>
          <a:p>
            <a:pPr algn="ctr"/>
            <a:r>
              <a:rPr lang="zh-CN" altLang="en-US" sz="4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李文生</a:t>
            </a:r>
            <a:endParaRPr lang="en-US" altLang="zh-CN" sz="4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0776680" y="0"/>
            <a:ext cx="1440000" cy="1440000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8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41BBDC-80EF-4613-8147-CFF6A6611F1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0325" y="5769260"/>
            <a:ext cx="6120000" cy="1080120"/>
          </a:xfrm>
          <a:prstGeom prst="rect">
            <a:avLst/>
          </a:prstGeom>
        </p:spPr>
      </p:pic>
      <p:sp>
        <p:nvSpPr>
          <p:cNvPr id="3" name="Rectangle 25">
            <a:extLst>
              <a:ext uri="{FF2B5EF4-FFF2-40B4-BE49-F238E27FC236}">
                <a16:creationId xmlns:a16="http://schemas.microsoft.com/office/drawing/2014/main" id="{408409CD-240E-5C95-9743-B3988388BF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0000" y="252000"/>
            <a:ext cx="5241553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ln>
                  <a:noFill/>
                </a:ln>
                <a:solidFill>
                  <a:srgbClr val="FF33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l"/>
            <a:r>
              <a:rPr lang="zh-CN" altLang="en-US" sz="3200" kern="0" dirty="0">
                <a:latin typeface="楷体" panose="02010609060101010101" pitchFamily="49" charset="-122"/>
                <a:ea typeface="楷体" panose="02010609060101010101" pitchFamily="49" charset="-122"/>
              </a:rPr>
              <a:t>教育部课程思政示范课程</a:t>
            </a:r>
            <a:endParaRPr lang="en-US" altLang="zh-CN" sz="32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/>
            <a:r>
              <a:rPr lang="zh-CN" altLang="en-US" sz="3200" kern="0" dirty="0">
                <a:latin typeface="楷体" panose="02010609060101010101" pitchFamily="49" charset="-122"/>
                <a:ea typeface="楷体" panose="02010609060101010101" pitchFamily="49" charset="-122"/>
              </a:rPr>
              <a:t>北京邮电大学高新课程</a:t>
            </a:r>
            <a:endParaRPr lang="zh-CN" altLang="zh-CN" sz="32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D563C-1915-5373-AB02-3AA21B69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0" y="5040000"/>
            <a:ext cx="3600000" cy="40296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+mn-cs"/>
              </a:defRPr>
            </a:lvl9pPr>
          </a:lstStyle>
          <a:p>
            <a:fld id="{6FE94433-00FA-4F71-914E-060E62B54059}" type="datetime3">
              <a:rPr lang="zh-CN" altLang="en-US" smtClean="0"/>
              <a:pPr/>
              <a:t>2024年9月3日星期二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8DB766C-7813-08DC-053F-E7D2D4DC750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5880" y="203511"/>
            <a:ext cx="5760800" cy="111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ln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/>
            <a:r>
              <a:rPr lang="en-US" altLang="zh-CN" sz="5400" kern="0" dirty="0">
                <a:solidFill>
                  <a:schemeClr val="tx1"/>
                </a:solidFill>
              </a:rPr>
              <a:t>Operating System</a:t>
            </a:r>
            <a:endParaRPr lang="zh-CN" altLang="en-US" sz="5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87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11592000" cy="720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043735"/>
            <a:ext cx="11556000" cy="5580000"/>
          </a:xfrm>
        </p:spPr>
        <p:txBody>
          <a:bodyPr/>
          <a:lstStyle>
            <a:lvl1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Clr>
                <a:srgbClr val="0000FF"/>
              </a:buClr>
              <a:buFont typeface="Wingdings" pitchFamily="2" charset="2"/>
              <a:buChar char="p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0000FF"/>
              </a:buClr>
              <a:buFont typeface="Wingdings" pitchFamily="2" charset="2"/>
              <a:buChar char="Ø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6D2CC7-F4CF-4117-A897-807AC786776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6D37B920-999B-CEC6-5CAA-EADC69462D46}"/>
              </a:ext>
            </a:extLst>
          </p:cNvPr>
          <p:cNvSpPr/>
          <p:nvPr userDrawn="1"/>
        </p:nvSpPr>
        <p:spPr bwMode="auto">
          <a:xfrm>
            <a:off x="155340" y="108000"/>
            <a:ext cx="180000" cy="180000"/>
          </a:xfrm>
          <a:prstGeom prst="star5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840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11592000" cy="720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074400" y="6453188"/>
            <a:ext cx="1016000" cy="328612"/>
          </a:xfrm>
        </p:spPr>
        <p:txBody>
          <a:bodyPr/>
          <a:lstStyle>
            <a:lvl1pPr>
              <a:defRPr/>
            </a:lvl1pPr>
          </a:lstStyle>
          <a:p>
            <a:fld id="{C31F608A-0643-4209-BE2E-4A085FC8A79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8641377-DB25-EE77-6EA2-57D378B8D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080000"/>
            <a:ext cx="5760000" cy="5580000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B168A1F0-DCE0-366D-07C9-0A59486F4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648" y="1080000"/>
            <a:ext cx="5688000" cy="5580000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3" name="星形: 五角 2">
            <a:extLst>
              <a:ext uri="{FF2B5EF4-FFF2-40B4-BE49-F238E27FC236}">
                <a16:creationId xmlns:a16="http://schemas.microsoft.com/office/drawing/2014/main" id="{5B63427B-2C37-33C9-5CB2-5ED518FB32B9}"/>
              </a:ext>
            </a:extLst>
          </p:cNvPr>
          <p:cNvSpPr/>
          <p:nvPr userDrawn="1"/>
        </p:nvSpPr>
        <p:spPr bwMode="auto">
          <a:xfrm>
            <a:off x="155340" y="108000"/>
            <a:ext cx="180000" cy="180000"/>
          </a:xfrm>
          <a:prstGeom prst="star5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068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0000" y="1088740"/>
            <a:ext cx="11592000" cy="2736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0000" y="3888355"/>
            <a:ext cx="11592000" cy="2736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76461-E082-43AD-9577-1E67FD9444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FFDEC6C-BDD3-2A54-F59D-C780C472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8000"/>
            <a:ext cx="11592000" cy="720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D8EE3C67-74FC-11BC-4445-E17BB36C7585}"/>
              </a:ext>
            </a:extLst>
          </p:cNvPr>
          <p:cNvSpPr/>
          <p:nvPr userDrawn="1"/>
        </p:nvSpPr>
        <p:spPr bwMode="auto">
          <a:xfrm>
            <a:off x="155340" y="108000"/>
            <a:ext cx="180000" cy="180000"/>
          </a:xfrm>
          <a:prstGeom prst="star5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605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11592000" cy="720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043735"/>
            <a:ext cx="11556000" cy="5580000"/>
          </a:xfrm>
        </p:spPr>
        <p:txBody>
          <a:bodyPr/>
          <a:lstStyle>
            <a:lvl1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Clr>
                <a:srgbClr val="0000FF"/>
              </a:buClr>
              <a:buFont typeface="Wingdings" pitchFamily="2" charset="2"/>
              <a:buChar char="p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0000FF"/>
              </a:buClr>
              <a:buFont typeface="Wingdings" pitchFamily="2" charset="2"/>
              <a:buChar char="Ø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6D2CC7-F4CF-4117-A897-807AC78677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41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11592000" cy="720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0000" y="1080000"/>
            <a:ext cx="5760000" cy="5580000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0648" y="1080000"/>
            <a:ext cx="5688000" cy="5580000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CDF8177-B492-4B3A-BE83-F6A6FE842A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15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11592000" cy="720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6DCD4B-A773-44AB-A5AF-CE3CB9FE70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88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11592000" cy="720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074400" y="6453188"/>
            <a:ext cx="1016000" cy="328612"/>
          </a:xfrm>
        </p:spPr>
        <p:txBody>
          <a:bodyPr/>
          <a:lstStyle>
            <a:lvl1pPr>
              <a:defRPr/>
            </a:lvl1pPr>
          </a:lstStyle>
          <a:p>
            <a:fld id="{C31F608A-0643-4209-BE2E-4A085FC8A79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8641377-DB25-EE77-6EA2-57D378B8D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080000"/>
            <a:ext cx="5760000" cy="5580000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B168A1F0-DCE0-366D-07C9-0A59486F4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0648" y="1080000"/>
            <a:ext cx="5688000" cy="5580000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60831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11592000" cy="720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074400" y="6453188"/>
            <a:ext cx="1016000" cy="328612"/>
          </a:xfrm>
        </p:spPr>
        <p:txBody>
          <a:bodyPr/>
          <a:lstStyle>
            <a:lvl1pPr>
              <a:defRPr/>
            </a:lvl1pPr>
          </a:lstStyle>
          <a:p>
            <a:fld id="{C31F608A-0643-4209-BE2E-4A085FC8A79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8641377-DB25-EE77-6EA2-57D378B8D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043735"/>
            <a:ext cx="5760000" cy="2772000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B168A1F0-DCE0-366D-07C9-0A59486F4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6000" y="1043735"/>
            <a:ext cx="5760000" cy="2772000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B7F49-6779-D86C-D5BA-6E907079E8B8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360000" y="3852355"/>
            <a:ext cx="5760000" cy="2772000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B0B2B6-DBD5-4F03-3A16-F8124EABC1C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6156000" y="3852355"/>
            <a:ext cx="5760000" cy="2772000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82434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0000" y="1088740"/>
            <a:ext cx="11592000" cy="2736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0000" y="3888355"/>
            <a:ext cx="11592000" cy="2736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76461-E082-43AD-9577-1E67FD9444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FFDEC6C-BDD3-2A54-F59D-C780C472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8000"/>
            <a:ext cx="11592000" cy="720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817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080000"/>
            <a:ext cx="11556000" cy="2700000"/>
          </a:xfrm>
        </p:spPr>
        <p:txBody>
          <a:bodyPr>
            <a:normAutofit/>
          </a:bodyPr>
          <a:lstStyle>
            <a:lvl1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rgbClr val="0000FF"/>
              </a:buClr>
              <a:buFont typeface="Wingdings" pitchFamily="2" charset="2"/>
              <a:buChar char="p"/>
              <a:defRPr/>
            </a:lvl2pPr>
            <a:lvl3pPr marL="1143000" indent="-228600">
              <a:buClr>
                <a:srgbClr val="0000FF"/>
              </a:buClr>
              <a:buFont typeface="Wingdings" pitchFamily="2" charset="2"/>
              <a:buChar char="Ø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6D2CC7-F4CF-4117-A897-807AC786776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3881BF2-1BD1-463C-A35B-B2D3CDCFA60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0000" y="3789040"/>
            <a:ext cx="11556000" cy="2700000"/>
          </a:xfrm>
        </p:spPr>
        <p:txBody>
          <a:bodyPr>
            <a:normAutofit/>
          </a:bodyPr>
          <a:lstStyle>
            <a:lvl1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/>
            </a:lvl1pPr>
            <a:lvl2pPr marL="742950" indent="-285750">
              <a:buClr>
                <a:srgbClr val="0000FF"/>
              </a:buClr>
              <a:buFont typeface="Wingdings" pitchFamily="2" charset="2"/>
              <a:buChar char="p"/>
              <a:defRPr/>
            </a:lvl2pPr>
            <a:lvl3pPr marL="1143000" indent="-228600">
              <a:buClr>
                <a:srgbClr val="0000FF"/>
              </a:buClr>
              <a:buFont typeface="Wingdings" pitchFamily="2" charset="2"/>
              <a:buChar char="Ø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C3DB602-60A7-64FE-D173-40BD19F4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08000"/>
            <a:ext cx="11592000" cy="720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768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108000"/>
            <a:ext cx="11592000" cy="720000"/>
          </a:xfrm>
          <a:solidFill>
            <a:srgbClr val="00FFFF"/>
          </a:solidFill>
        </p:spPr>
        <p:txBody>
          <a:bodyPr/>
          <a:lstStyle>
            <a:lvl1pPr>
              <a:defRPr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043735"/>
            <a:ext cx="11556000" cy="5580000"/>
          </a:xfrm>
        </p:spPr>
        <p:txBody>
          <a:bodyPr/>
          <a:lstStyle>
            <a:lvl1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Clr>
                <a:srgbClr val="0000FF"/>
              </a:buClr>
              <a:buFont typeface="Wingdings" pitchFamily="2" charset="2"/>
              <a:buChar char="p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0000FF"/>
              </a:buClr>
              <a:buFont typeface="Wingdings" pitchFamily="2" charset="2"/>
              <a:buChar char="Ø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6D2CC7-F4CF-4117-A897-807AC786776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星形: 五角 4">
            <a:extLst>
              <a:ext uri="{FF2B5EF4-FFF2-40B4-BE49-F238E27FC236}">
                <a16:creationId xmlns:a16="http://schemas.microsoft.com/office/drawing/2014/main" id="{5B7C8CEE-6B30-2524-2A60-CD1E2915817D}"/>
              </a:ext>
            </a:extLst>
          </p:cNvPr>
          <p:cNvSpPr/>
          <p:nvPr userDrawn="1"/>
        </p:nvSpPr>
        <p:spPr bwMode="auto">
          <a:xfrm>
            <a:off x="155340" y="108000"/>
            <a:ext cx="180000" cy="180000"/>
          </a:xfrm>
          <a:prstGeom prst="star5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01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108000"/>
            <a:ext cx="11592000" cy="720000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122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043735"/>
            <a:ext cx="11556000" cy="55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 rot="5400000">
            <a:off x="-992187" y="5310560"/>
            <a:ext cx="24098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r"/>
            <a:r>
              <a:rPr lang="en-US" altLang="zh-CN" sz="1400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wenshli@bupt.edu.cn</a:t>
            </a:r>
          </a:p>
        </p:txBody>
      </p:sp>
      <p:sp>
        <p:nvSpPr>
          <p:cNvPr id="4125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36560" y="6475763"/>
            <a:ext cx="1016000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4B65F5E-76AF-4616-8AB7-5F4F37EF1F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97C6F2A-58FC-DA1E-64BA-12E37F77A954}"/>
              </a:ext>
            </a:extLst>
          </p:cNvPr>
          <p:cNvGrpSpPr/>
          <p:nvPr userDrawn="1"/>
        </p:nvGrpSpPr>
        <p:grpSpPr>
          <a:xfrm>
            <a:off x="360000" y="108000"/>
            <a:ext cx="1800000" cy="540060"/>
            <a:chOff x="360000" y="108000"/>
            <a:chExt cx="1800000" cy="540060"/>
          </a:xfrm>
        </p:grpSpPr>
        <p:cxnSp>
          <p:nvCxnSpPr>
            <p:cNvPr id="4" name="直接连接符 3"/>
            <p:cNvCxnSpPr/>
            <p:nvPr userDrawn="1"/>
          </p:nvCxnSpPr>
          <p:spPr bwMode="auto">
            <a:xfrm>
              <a:off x="360000" y="108000"/>
              <a:ext cx="0" cy="54006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连接符 5"/>
            <p:cNvCxnSpPr/>
            <p:nvPr userDrawn="1"/>
          </p:nvCxnSpPr>
          <p:spPr bwMode="auto">
            <a:xfrm>
              <a:off x="360000" y="108000"/>
              <a:ext cx="18000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组合 6"/>
          <p:cNvGrpSpPr/>
          <p:nvPr userDrawn="1"/>
        </p:nvGrpSpPr>
        <p:grpSpPr>
          <a:xfrm>
            <a:off x="360000" y="4824000"/>
            <a:ext cx="1080000" cy="1800000"/>
            <a:chOff x="251520" y="4869360"/>
            <a:chExt cx="3600400" cy="1800000"/>
          </a:xfrm>
        </p:grpSpPr>
        <p:sp>
          <p:nvSpPr>
            <p:cNvPr id="15" name="Line 8"/>
            <p:cNvSpPr>
              <a:spLocks noChangeShapeType="1"/>
            </p:cNvSpPr>
            <p:nvPr userDrawn="1"/>
          </p:nvSpPr>
          <p:spPr bwMode="auto">
            <a:xfrm>
              <a:off x="251520" y="4869360"/>
              <a:ext cx="0" cy="1800000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7" name="Line 8"/>
            <p:cNvSpPr>
              <a:spLocks noChangeShapeType="1"/>
            </p:cNvSpPr>
            <p:nvPr userDrawn="1"/>
          </p:nvSpPr>
          <p:spPr bwMode="auto">
            <a:xfrm rot="5400000">
              <a:off x="2051920" y="4869360"/>
              <a:ext cx="0" cy="3600000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128648" y="1043735"/>
            <a:ext cx="1800000" cy="1080000"/>
            <a:chOff x="5382090" y="1043735"/>
            <a:chExt cx="3600400" cy="1800000"/>
          </a:xfrm>
        </p:grpSpPr>
        <p:sp>
          <p:nvSpPr>
            <p:cNvPr id="20" name="Line 8"/>
            <p:cNvSpPr>
              <a:spLocks noChangeShapeType="1"/>
            </p:cNvSpPr>
            <p:nvPr userDrawn="1"/>
          </p:nvSpPr>
          <p:spPr bwMode="auto">
            <a:xfrm>
              <a:off x="8982490" y="1043735"/>
              <a:ext cx="0" cy="1800000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1" name="Line 8"/>
            <p:cNvSpPr>
              <a:spLocks noChangeShapeType="1"/>
            </p:cNvSpPr>
            <p:nvPr userDrawn="1"/>
          </p:nvSpPr>
          <p:spPr bwMode="auto">
            <a:xfrm rot="5400000">
              <a:off x="7182090" y="-756265"/>
              <a:ext cx="0" cy="3600000"/>
            </a:xfrm>
            <a:prstGeom prst="lin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83607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20" r:id="rId8"/>
    <p:sldLayoutId id="2147483716" r:id="rId9"/>
    <p:sldLayoutId id="2147483717" r:id="rId10"/>
    <p:sldLayoutId id="2147483718" r:id="rId11"/>
    <p:sldLayoutId id="2147483719" r:id="rId12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kumimoji="1" sz="3600" b="1">
          <a:ln>
            <a:noFill/>
          </a:ln>
          <a:solidFill>
            <a:schemeClr val="bg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fontAlgn="base">
        <a:spcBef>
          <a:spcPct val="0"/>
        </a:spcBef>
        <a:spcAft>
          <a:spcPct val="0"/>
        </a:spcAft>
        <a:defRPr kumimoji="1" sz="4000">
          <a:solidFill>
            <a:srgbClr val="FF3300"/>
          </a:solidFill>
          <a:latin typeface="黑体" pitchFamily="2" charset="-122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>
          <a:solidFill>
            <a:srgbClr val="FF3300"/>
          </a:solidFill>
          <a:latin typeface="黑体" pitchFamily="2" charset="-122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>
          <a:solidFill>
            <a:srgbClr val="FF3300"/>
          </a:solidFill>
          <a:latin typeface="黑体" pitchFamily="2" charset="-122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>
          <a:solidFill>
            <a:srgbClr val="FF3300"/>
          </a:solidFill>
          <a:latin typeface="黑体" pitchFamily="2" charset="-122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rgbClr val="FF3300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rgbClr val="FF3300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rgbClr val="FF3300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rgbClr val="FF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anose="05000000000000000000" pitchFamily="2" charset="2"/>
        <a:buChar char="n"/>
        <a:defRPr kumimoji="1" sz="2800" b="1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anose="05000000000000000000" pitchFamily="2" charset="2"/>
        <a:buChar char="p"/>
        <a:defRPr kumimoji="1" sz="2400" b="1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Ø"/>
        <a:defRPr kumimoji="1" sz="2000" b="1">
          <a:solidFill>
            <a:schemeClr val="tx1"/>
          </a:solidFill>
          <a:latin typeface="Times New Roman" panose="02020603050405020304" pitchFamily="18" charset="0"/>
          <a:ea typeface="楷体" panose="02010609060101010101" pitchFamily="49" charset="-122"/>
          <a:cs typeface="Times New Roman" panose="02020603050405020304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5BA1-B80A-4226-8E7B-F1CDAD609B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/>
              <a:t>Chapter 13   I/O Systems</a:t>
            </a:r>
            <a:endParaRPr lang="zh-CN" altLang="en-US" sz="80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FD78A8-4D2E-5F73-3236-3830B3C0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8E5A6-0435-4AD9-A5DA-AB15F1DA0E2B}" type="datetime3">
              <a:rPr lang="zh-CN" altLang="en-US" smtClean="0"/>
              <a:t>2024年9月3日星期二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04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I/O port 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/>
              <a:t>4 registers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</a:rPr>
              <a:t>Status</a:t>
            </a:r>
            <a:r>
              <a:rPr lang="en-US" altLang="zh-CN" dirty="0"/>
              <a:t>: contains bits that can be read by the host.</a:t>
            </a:r>
            <a:br>
              <a:rPr lang="en-US" altLang="zh-CN" dirty="0"/>
            </a:br>
            <a:r>
              <a:rPr lang="en-US" altLang="zh-CN" dirty="0"/>
              <a:t>Idle, busy, ready, error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</a:rPr>
              <a:t>Control</a:t>
            </a:r>
            <a:r>
              <a:rPr lang="en-US" altLang="zh-CN" dirty="0"/>
              <a:t>: can be written by the host to start a command or to change the mode of a device.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</a:rPr>
              <a:t>Data-in</a:t>
            </a:r>
            <a:r>
              <a:rPr lang="en-US" altLang="zh-CN" dirty="0"/>
              <a:t>: read by the host to get input.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</a:rPr>
              <a:t>Data-out</a:t>
            </a:r>
            <a:r>
              <a:rPr lang="en-US" altLang="zh-CN" dirty="0"/>
              <a:t>: written by the host to send output.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Data registers are typically 1 to 4 bytes in size.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Some controllers have FIFO chips to expand the capacity of the controller beyond the size of the data register.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FIFO chips can hold several bytes of input or output data.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8455635B-07EA-472F-CAD0-5F9A647D3569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10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Techniques for Performing I/O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Programmed I/O / polling</a:t>
            </a:r>
          </a:p>
          <a:p>
            <a:pPr lvl="1"/>
            <a:r>
              <a:rPr lang="en-US" altLang="zh-CN" dirty="0"/>
              <a:t>Process is busy-waiting for the operation to complete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Interrupt-driven I/O</a:t>
            </a:r>
          </a:p>
          <a:p>
            <a:pPr lvl="1"/>
            <a:r>
              <a:rPr lang="en-US" altLang="zh-CN" dirty="0"/>
              <a:t>I/O command is issued</a:t>
            </a:r>
          </a:p>
          <a:p>
            <a:pPr lvl="1"/>
            <a:r>
              <a:rPr lang="en-US" altLang="zh-CN" dirty="0"/>
              <a:t>Processor continues executing instructions</a:t>
            </a:r>
          </a:p>
          <a:p>
            <a:pPr lvl="1"/>
            <a:r>
              <a:rPr lang="en-US" altLang="zh-CN" dirty="0"/>
              <a:t>I/O module sends an interrupt when done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Direct Memory Access (DMA)</a:t>
            </a:r>
          </a:p>
          <a:p>
            <a:pPr lvl="1"/>
            <a:r>
              <a:rPr lang="en-US" altLang="zh-CN" dirty="0"/>
              <a:t>DMA module controls exchange of data between main memory and the I/O device</a:t>
            </a:r>
          </a:p>
          <a:p>
            <a:pPr lvl="1"/>
            <a:r>
              <a:rPr lang="en-US" altLang="zh-CN" dirty="0"/>
              <a:t>Processor interrupted only after entire block has been transferred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27E0A180-0957-A74C-6A0F-0397144503A4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11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Polling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zh-CN" dirty="0"/>
              <a:t>Determines state of device 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command-ready, busy, Error</a:t>
            </a:r>
          </a:p>
          <a:p>
            <a:pPr>
              <a:spcBef>
                <a:spcPts val="0"/>
              </a:spcBef>
            </a:pPr>
            <a:r>
              <a:rPr lang="en-US" altLang="zh-CN" dirty="0"/>
              <a:t>Handshaking </a:t>
            </a:r>
            <a:r>
              <a:rPr lang="zh-CN" altLang="en-US" dirty="0"/>
              <a:t>（</a:t>
            </a:r>
            <a:r>
              <a:rPr lang="en-US" altLang="zh-CN" dirty="0"/>
              <a:t>host and controller, e.g.  </a:t>
            </a:r>
            <a:r>
              <a:rPr lang="en-US" altLang="zh-CN" dirty="0">
                <a:solidFill>
                  <a:srgbClr val="0000FF"/>
                </a:solidFill>
              </a:rPr>
              <a:t>write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out a byte</a:t>
            </a:r>
            <a:r>
              <a:rPr lang="zh-CN" altLang="en-US" dirty="0"/>
              <a:t>）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host repeatedly reads the </a:t>
            </a:r>
            <a:r>
              <a:rPr lang="en-US" altLang="zh-CN" dirty="0">
                <a:solidFill>
                  <a:srgbClr val="0000FF"/>
                </a:solidFill>
              </a:rPr>
              <a:t>busy bit</a:t>
            </a:r>
            <a:r>
              <a:rPr lang="en-US" altLang="zh-CN" dirty="0"/>
              <a:t> until that bit becomes clear.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host sets the </a:t>
            </a:r>
            <a:r>
              <a:rPr lang="en-US" altLang="zh-CN" dirty="0">
                <a:solidFill>
                  <a:srgbClr val="0000FF"/>
                </a:solidFill>
              </a:rPr>
              <a:t>write bit,</a:t>
            </a:r>
            <a:r>
              <a:rPr lang="en-US" altLang="zh-CN" dirty="0"/>
              <a:t> and writes a byte into </a:t>
            </a:r>
            <a:r>
              <a:rPr lang="en-US" altLang="zh-CN" dirty="0">
                <a:solidFill>
                  <a:srgbClr val="0000FF"/>
                </a:solidFill>
              </a:rPr>
              <a:t>data-out register.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host sets the </a:t>
            </a:r>
            <a:r>
              <a:rPr lang="en-US" altLang="zh-CN" dirty="0">
                <a:solidFill>
                  <a:srgbClr val="0000FF"/>
                </a:solidFill>
              </a:rPr>
              <a:t>command-ready bit</a:t>
            </a:r>
            <a:r>
              <a:rPr lang="en-US" altLang="zh-CN" dirty="0"/>
              <a:t>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When the controller notices that the command-ready bit is set, it sets the </a:t>
            </a:r>
            <a:r>
              <a:rPr lang="en-US" altLang="zh-CN" dirty="0">
                <a:solidFill>
                  <a:srgbClr val="0000FF"/>
                </a:solidFill>
              </a:rPr>
              <a:t>busy bit</a:t>
            </a:r>
            <a:r>
              <a:rPr lang="en-US" altLang="zh-CN" dirty="0"/>
              <a:t>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controller </a:t>
            </a:r>
            <a:r>
              <a:rPr lang="en-US" altLang="zh-CN" dirty="0">
                <a:solidFill>
                  <a:srgbClr val="0000FF"/>
                </a:solidFill>
              </a:rPr>
              <a:t>reads</a:t>
            </a:r>
            <a:r>
              <a:rPr lang="en-US" altLang="zh-CN" dirty="0"/>
              <a:t> the command register and sees the write command. </a:t>
            </a:r>
            <a:br>
              <a:rPr lang="en-US" altLang="zh-CN" dirty="0"/>
            </a:br>
            <a:r>
              <a:rPr lang="en-US" altLang="zh-CN" dirty="0"/>
              <a:t>It </a:t>
            </a:r>
            <a:r>
              <a:rPr lang="en-US" altLang="zh-CN" dirty="0">
                <a:solidFill>
                  <a:srgbClr val="0000FF"/>
                </a:solidFill>
              </a:rPr>
              <a:t>reads</a:t>
            </a:r>
            <a:r>
              <a:rPr lang="en-US" altLang="zh-CN" dirty="0"/>
              <a:t> the data-out register to get the byte, and </a:t>
            </a:r>
            <a:r>
              <a:rPr lang="en-US" altLang="zh-CN" dirty="0">
                <a:solidFill>
                  <a:srgbClr val="0000FF"/>
                </a:solidFill>
              </a:rPr>
              <a:t>does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the I/O to the device</a:t>
            </a:r>
            <a:r>
              <a:rPr lang="en-US" altLang="zh-CN" dirty="0"/>
              <a:t>.</a:t>
            </a:r>
          </a:p>
          <a:p>
            <a:pPr marL="914400" lvl="1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/>
              <a:t>controller </a:t>
            </a:r>
            <a:r>
              <a:rPr lang="en-US" altLang="zh-CN" dirty="0">
                <a:solidFill>
                  <a:srgbClr val="0000FF"/>
                </a:solidFill>
              </a:rPr>
              <a:t>clears the command-ready bit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clears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error bit</a:t>
            </a:r>
            <a:r>
              <a:rPr lang="en-US" altLang="zh-CN" dirty="0"/>
              <a:t> in the status register, and </a:t>
            </a:r>
            <a:r>
              <a:rPr lang="en-US" altLang="zh-CN" dirty="0">
                <a:solidFill>
                  <a:srgbClr val="0000FF"/>
                </a:solidFill>
              </a:rPr>
              <a:t>clears the busy bit.</a:t>
            </a:r>
          </a:p>
          <a:p>
            <a:pPr marL="514350" indent="-457200">
              <a:spcBef>
                <a:spcPts val="0"/>
              </a:spcBef>
            </a:pPr>
            <a:r>
              <a:rPr lang="en-US" altLang="en-US" dirty="0"/>
              <a:t>Polling can happen in 3 instruction cycles</a:t>
            </a:r>
          </a:p>
          <a:p>
            <a:pPr lvl="1">
              <a:spcBef>
                <a:spcPts val="0"/>
              </a:spcBef>
            </a:pPr>
            <a:r>
              <a:rPr lang="en-US" altLang="zh-CN" dirty="0"/>
              <a:t>r</a:t>
            </a:r>
            <a:r>
              <a:rPr lang="en-US" altLang="en-US" dirty="0"/>
              <a:t>ead status, </a:t>
            </a:r>
            <a:r>
              <a:rPr lang="en-US" altLang="en-US" dirty="0">
                <a:solidFill>
                  <a:srgbClr val="0000FF"/>
                </a:solidFill>
              </a:rPr>
              <a:t>logical-and</a:t>
            </a:r>
            <a:r>
              <a:rPr lang="en-US" altLang="en-US" dirty="0"/>
              <a:t> to extract status bit, branch if not zero</a:t>
            </a:r>
          </a:p>
          <a:p>
            <a:pPr lvl="1">
              <a:spcBef>
                <a:spcPts val="0"/>
              </a:spcBef>
            </a:pPr>
            <a:r>
              <a:rPr lang="en-US" altLang="en-US" dirty="0"/>
              <a:t>How to be more efficient if non-zero infrequently?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8384263-0906-E2B3-64DB-9E8675DD7B68}"/>
              </a:ext>
            </a:extLst>
          </p:cNvPr>
          <p:cNvGrpSpPr/>
          <p:nvPr/>
        </p:nvGrpSpPr>
        <p:grpSpPr>
          <a:xfrm>
            <a:off x="5043614" y="98630"/>
            <a:ext cx="6908385" cy="1188000"/>
            <a:chOff x="4827225" y="323655"/>
            <a:chExt cx="6588000" cy="1188000"/>
          </a:xfrm>
        </p:grpSpPr>
        <p:sp>
          <p:nvSpPr>
            <p:cNvPr id="3" name="矩形 2"/>
            <p:cNvSpPr/>
            <p:nvPr/>
          </p:nvSpPr>
          <p:spPr bwMode="auto">
            <a:xfrm>
              <a:off x="4827225" y="323655"/>
              <a:ext cx="6588000" cy="11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 b="1"/>
            </a:p>
          </p:txBody>
        </p:sp>
        <p:sp>
          <p:nvSpPr>
            <p:cNvPr id="2" name="矩形标注 1"/>
            <p:cNvSpPr/>
            <p:nvPr/>
          </p:nvSpPr>
          <p:spPr bwMode="auto">
            <a:xfrm>
              <a:off x="4880865" y="377595"/>
              <a:ext cx="6480720" cy="1080120"/>
            </a:xfrm>
            <a:prstGeom prst="wedgeRectCallout">
              <a:avLst>
                <a:gd name="adj1" fmla="val -46443"/>
                <a:gd name="adj2" fmla="val 141077"/>
              </a:avLst>
            </a:prstGeom>
            <a:solidFill>
              <a:srgbClr val="FFFF00">
                <a:alpha val="4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ＭＳ Ｐゴシック" charset="-128"/>
                </a:rPr>
                <a:t>busy-wait</a:t>
              </a:r>
              <a:r>
                <a:rPr lang="en-US" altLang="zh-CN" sz="2000" b="1" dirty="0">
                  <a:ea typeface="ＭＳ Ｐゴシック" charset="-128"/>
                </a:rPr>
                <a:t> cycle to wait for I/O from device.</a:t>
              </a:r>
            </a:p>
            <a:p>
              <a:r>
                <a:rPr lang="en-US" altLang="zh-CN" sz="2000" b="1" dirty="0">
                  <a:ea typeface="ＭＳ Ｐゴシック" charset="-128"/>
                </a:rPr>
                <a:t>Reasonable if device is fast, but inefficient if device slow.</a:t>
              </a:r>
            </a:p>
            <a:p>
              <a:r>
                <a:rPr lang="en-US" altLang="zh-CN" sz="2000" b="1" dirty="0">
                  <a:ea typeface="ＭＳ Ｐゴシック" charset="-128"/>
                </a:rPr>
                <a:t>CPU switches to other tasks?</a:t>
              </a:r>
              <a:endParaRPr lang="zh-CN" altLang="en-US" sz="2000" b="1" dirty="0"/>
            </a:p>
          </p:txBody>
        </p:sp>
      </p:grp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F05FE3C-ED53-9611-0FAA-0A4F5D49CE0C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12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0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0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altLang="zh-CN" dirty="0"/>
              <a:t>Thinking the following question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example of handshaking in polling used 2 bits: </a:t>
            </a:r>
            <a:br>
              <a:rPr lang="en-US" altLang="zh-CN" dirty="0"/>
            </a:br>
            <a:r>
              <a:rPr lang="en-US" altLang="zh-CN" dirty="0"/>
              <a:t>a busy bit and a command-ready bit. </a:t>
            </a:r>
          </a:p>
          <a:p>
            <a:r>
              <a:rPr lang="en-US" altLang="zh-CN" dirty="0"/>
              <a:t>Is it possible to implement this handshaking with only 1 bit? </a:t>
            </a:r>
            <a:br>
              <a:rPr lang="en-US" altLang="zh-CN" dirty="0"/>
            </a:br>
            <a:r>
              <a:rPr lang="en-US" altLang="zh-CN" dirty="0"/>
              <a:t>If it is, describe the protocol. </a:t>
            </a:r>
            <a:br>
              <a:rPr lang="en-US" altLang="zh-CN" dirty="0"/>
            </a:br>
            <a:r>
              <a:rPr lang="en-US" altLang="zh-CN" dirty="0"/>
              <a:t>If it is not, explain why 1 bit is insufficient.</a:t>
            </a:r>
          </a:p>
          <a:p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0220CB96-73EC-EB32-AC57-80CD283C7292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13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912185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altLang="zh-CN" dirty="0"/>
              <a:t>Answer: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dirty="0"/>
              <a:t>It is </a:t>
            </a:r>
            <a:r>
              <a:rPr lang="en-US" altLang="zh-CN" dirty="0">
                <a:solidFill>
                  <a:srgbClr val="0000FF"/>
                </a:solidFill>
              </a:rPr>
              <a:t>possible</a:t>
            </a:r>
            <a:r>
              <a:rPr lang="en-US" altLang="zh-CN" dirty="0"/>
              <a:t>, using the following algorithm.</a:t>
            </a:r>
            <a:br>
              <a:rPr lang="en-US" altLang="zh-CN" dirty="0"/>
            </a:br>
            <a:r>
              <a:rPr lang="en-US" altLang="zh-CN" dirty="0"/>
              <a:t>Let’s assume we simply use the </a:t>
            </a:r>
            <a:r>
              <a:rPr lang="en-US" altLang="zh-CN" dirty="0">
                <a:solidFill>
                  <a:srgbClr val="0000FF"/>
                </a:solidFill>
              </a:rPr>
              <a:t>busy-bit</a:t>
            </a:r>
            <a:r>
              <a:rPr lang="en-US" altLang="zh-CN" dirty="0"/>
              <a:t> (or the command-ready bit; this answer is the same regardless).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When the bit is off, the controller is idle. 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The host writes to data-out and sets the bit to signal that an operation is ready (the equivalent of setting the command-ready bit). 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When the controller is finished, it clears the busy bit. </a:t>
            </a:r>
            <a:br>
              <a:rPr lang="en-US" altLang="zh-CN" dirty="0"/>
            </a:br>
            <a:r>
              <a:rPr lang="en-US" altLang="zh-CN" dirty="0"/>
              <a:t>The host then initiates the next operation.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This solution requires that both the host and the controller have read and write access to the same bit, which can complicate circuitry and increase the cost of the controller.</a:t>
            </a:r>
          </a:p>
          <a:p>
            <a:pPr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382562E7-05C8-CE10-BC9A-282C103585DF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14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3207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Interrupts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CPU </a:t>
            </a:r>
            <a:r>
              <a:rPr lang="en-US" altLang="en-US" dirty="0">
                <a:solidFill>
                  <a:srgbClr val="0000FF"/>
                </a:solidFill>
              </a:rPr>
              <a:t>Interrupt-request line </a:t>
            </a:r>
            <a:r>
              <a:rPr lang="en-US" altLang="en-US" dirty="0"/>
              <a:t>triggered by I/O device</a:t>
            </a:r>
          </a:p>
          <a:p>
            <a:pPr lvl="1"/>
            <a:r>
              <a:rPr lang="en-US" altLang="en-US" dirty="0"/>
              <a:t>Controller asserting a signal on the interrupt request line.</a:t>
            </a:r>
          </a:p>
          <a:p>
            <a:pPr lvl="1"/>
            <a:r>
              <a:rPr lang="en-US" altLang="en-US" dirty="0"/>
              <a:t>Checked by processor after each instruction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Interrupt handler </a:t>
            </a:r>
            <a:r>
              <a:rPr lang="en-US" altLang="en-US" dirty="0"/>
              <a:t>receives interrupts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</a:rPr>
              <a:t>Maskable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to ignore or delay some interrupts</a:t>
            </a:r>
          </a:p>
          <a:p>
            <a:r>
              <a:rPr lang="en-US" altLang="en-US" dirty="0">
                <a:solidFill>
                  <a:srgbClr val="0000FF"/>
                </a:solidFill>
              </a:rPr>
              <a:t>Interrupt vector </a:t>
            </a:r>
            <a:r>
              <a:rPr lang="en-US" altLang="en-US" dirty="0"/>
              <a:t>to dispatch interrupt to correct handler</a:t>
            </a:r>
          </a:p>
          <a:p>
            <a:pPr lvl="1"/>
            <a:r>
              <a:rPr lang="en-US" altLang="en-US" dirty="0"/>
              <a:t>Context switch at start and end</a:t>
            </a:r>
          </a:p>
          <a:p>
            <a:pPr lvl="1"/>
            <a:r>
              <a:rPr lang="en-US" altLang="en-US" dirty="0"/>
              <a:t>Based on priority</a:t>
            </a:r>
          </a:p>
          <a:p>
            <a:pPr lvl="1"/>
            <a:r>
              <a:rPr lang="en-US" altLang="en-US" dirty="0"/>
              <a:t>Some </a:t>
            </a:r>
            <a:r>
              <a:rPr lang="en-US" altLang="en-US" dirty="0" err="1">
                <a:solidFill>
                  <a:srgbClr val="0000FF"/>
                </a:solidFill>
              </a:rPr>
              <a:t>nonmaskable</a:t>
            </a:r>
            <a:endParaRPr lang="en-US" altLang="en-US" dirty="0">
              <a:solidFill>
                <a:srgbClr val="0000FF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Interrupt chaining if more than one device at same interrupt number.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4C96A59-C059-0725-96A7-20270BFFA91E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15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394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Interrupt-Driven I/O Cycle</a:t>
            </a:r>
            <a:endParaRPr lang="en-US" altLang="zh-CN" dirty="0"/>
          </a:p>
        </p:txBody>
      </p:sp>
      <p:sp>
        <p:nvSpPr>
          <p:cNvPr id="192538" name="Text Box 26"/>
          <p:cNvSpPr txBox="1">
            <a:spLocks noChangeArrowheads="1"/>
          </p:cNvSpPr>
          <p:nvPr/>
        </p:nvSpPr>
        <p:spPr bwMode="auto">
          <a:xfrm>
            <a:off x="4386263" y="114009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92539" name="Text Box 27"/>
          <p:cNvSpPr txBox="1">
            <a:spLocks noChangeArrowheads="1"/>
          </p:cNvSpPr>
          <p:nvPr/>
        </p:nvSpPr>
        <p:spPr bwMode="auto">
          <a:xfrm>
            <a:off x="6186488" y="136552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192540" name="Text Box 28"/>
          <p:cNvSpPr txBox="1">
            <a:spLocks noChangeArrowheads="1"/>
          </p:cNvSpPr>
          <p:nvPr/>
        </p:nvSpPr>
        <p:spPr bwMode="auto">
          <a:xfrm>
            <a:off x="8435975" y="217673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92544" name="Text Box 32"/>
          <p:cNvSpPr txBox="1">
            <a:spLocks noChangeArrowheads="1"/>
          </p:cNvSpPr>
          <p:nvPr/>
        </p:nvSpPr>
        <p:spPr bwMode="auto">
          <a:xfrm>
            <a:off x="2141538" y="257837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192541" name="Text Box 29"/>
          <p:cNvSpPr txBox="1">
            <a:spLocks noChangeArrowheads="1"/>
          </p:cNvSpPr>
          <p:nvPr/>
        </p:nvSpPr>
        <p:spPr bwMode="auto">
          <a:xfrm>
            <a:off x="6230938" y="3121296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92542" name="Text Box 30"/>
          <p:cNvSpPr txBox="1">
            <a:spLocks noChangeArrowheads="1"/>
          </p:cNvSpPr>
          <p:nvPr/>
        </p:nvSpPr>
        <p:spPr bwMode="auto">
          <a:xfrm>
            <a:off x="4278313" y="392457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92543" name="Text Box 31"/>
          <p:cNvSpPr txBox="1">
            <a:spLocks noChangeArrowheads="1"/>
          </p:cNvSpPr>
          <p:nvPr/>
        </p:nvSpPr>
        <p:spPr bwMode="auto">
          <a:xfrm>
            <a:off x="4302125" y="4965971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192521" name="Rectangle 9"/>
          <p:cNvSpPr>
            <a:spLocks noChangeArrowheads="1"/>
          </p:cNvSpPr>
          <p:nvPr/>
        </p:nvSpPr>
        <p:spPr bwMode="auto">
          <a:xfrm>
            <a:off x="2708276" y="1546496"/>
            <a:ext cx="3097213" cy="4048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 dirty="0"/>
              <a:t>device driver initiates I/O</a:t>
            </a:r>
          </a:p>
        </p:txBody>
      </p:sp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3754438" y="1133746"/>
            <a:ext cx="654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/>
              <a:t>CPU</a:t>
            </a:r>
          </a:p>
        </p:txBody>
      </p:sp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7626350" y="1140096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800" b="1"/>
              <a:t>I/O controller</a:t>
            </a:r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2709863" y="3030808"/>
            <a:ext cx="3097212" cy="900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 dirty="0"/>
              <a:t>CPU receiving interrupt,</a:t>
            </a:r>
          </a:p>
          <a:p>
            <a:pPr algn="ctr"/>
            <a:r>
              <a:rPr lang="en-US" altLang="zh-CN" sz="1800" b="1" dirty="0"/>
              <a:t>transfer control to</a:t>
            </a:r>
          </a:p>
          <a:p>
            <a:pPr algn="ctr"/>
            <a:r>
              <a:rPr lang="en-US" altLang="zh-CN" sz="1800" b="1" dirty="0"/>
              <a:t>Interrupt handler</a:t>
            </a:r>
          </a:p>
        </p:txBody>
      </p:sp>
      <p:sp>
        <p:nvSpPr>
          <p:cNvPr id="192525" name="Rectangle 13"/>
          <p:cNvSpPr>
            <a:spLocks noChangeArrowheads="1"/>
          </p:cNvSpPr>
          <p:nvPr/>
        </p:nvSpPr>
        <p:spPr bwMode="auto">
          <a:xfrm>
            <a:off x="2709863" y="4291284"/>
            <a:ext cx="3097212" cy="674687"/>
          </a:xfrm>
          <a:prstGeom prst="rect">
            <a:avLst/>
          </a:prstGeom>
          <a:solidFill>
            <a:srgbClr val="66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 dirty="0"/>
              <a:t>Interrupt handler processes</a:t>
            </a:r>
          </a:p>
          <a:p>
            <a:pPr algn="ctr"/>
            <a:r>
              <a:rPr lang="en-US" altLang="zh-CN" sz="1800" b="1" dirty="0"/>
              <a:t>data, returns from interrupt</a:t>
            </a:r>
          </a:p>
        </p:txBody>
      </p:sp>
      <p:sp>
        <p:nvSpPr>
          <p:cNvPr id="192526" name="Rectangle 14"/>
          <p:cNvSpPr>
            <a:spLocks noChangeArrowheads="1"/>
          </p:cNvSpPr>
          <p:nvPr/>
        </p:nvSpPr>
        <p:spPr bwMode="auto">
          <a:xfrm>
            <a:off x="2709863" y="5326334"/>
            <a:ext cx="3097212" cy="630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 dirty="0"/>
              <a:t>CPU resume processing</a:t>
            </a:r>
          </a:p>
          <a:p>
            <a:pPr algn="ctr"/>
            <a:r>
              <a:rPr lang="en-US" altLang="zh-CN" sz="1800" b="1" dirty="0"/>
              <a:t>of interrupted task</a:t>
            </a:r>
          </a:p>
        </p:txBody>
      </p:sp>
      <p:sp>
        <p:nvSpPr>
          <p:cNvPr id="192527" name="Text Box 15"/>
          <p:cNvSpPr txBox="1">
            <a:spLocks noChangeArrowheads="1"/>
          </p:cNvSpPr>
          <p:nvPr/>
        </p:nvSpPr>
        <p:spPr bwMode="auto">
          <a:xfrm>
            <a:off x="2565400" y="2130695"/>
            <a:ext cx="338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800" b="1"/>
              <a:t>CPU executing checks for</a:t>
            </a:r>
          </a:p>
          <a:p>
            <a:pPr algn="ctr"/>
            <a:r>
              <a:rPr lang="en-US" altLang="zh-CN" sz="1800" b="1"/>
              <a:t>interrupts between instructions</a:t>
            </a:r>
          </a:p>
        </p:txBody>
      </p:sp>
      <p:cxnSp>
        <p:nvCxnSpPr>
          <p:cNvPr id="192528" name="AutoShape 16"/>
          <p:cNvCxnSpPr>
            <a:cxnSpLocks noChangeShapeType="1"/>
            <a:stCxn id="192521" idx="2"/>
            <a:endCxn id="192527" idx="0"/>
          </p:cNvCxnSpPr>
          <p:nvPr/>
        </p:nvCxnSpPr>
        <p:spPr bwMode="auto">
          <a:xfrm>
            <a:off x="4257675" y="1951309"/>
            <a:ext cx="0" cy="1793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529" name="AutoShape 17"/>
          <p:cNvCxnSpPr>
            <a:cxnSpLocks noChangeShapeType="1"/>
            <a:stCxn id="192527" idx="2"/>
            <a:endCxn id="192524" idx="0"/>
          </p:cNvCxnSpPr>
          <p:nvPr/>
        </p:nvCxnSpPr>
        <p:spPr bwMode="auto">
          <a:xfrm>
            <a:off x="4257675" y="2772046"/>
            <a:ext cx="1588" cy="258763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530" name="AutoShape 18"/>
          <p:cNvCxnSpPr>
            <a:cxnSpLocks noChangeShapeType="1"/>
            <a:stCxn id="192524" idx="2"/>
            <a:endCxn id="192525" idx="0"/>
          </p:cNvCxnSpPr>
          <p:nvPr/>
        </p:nvCxnSpPr>
        <p:spPr bwMode="auto">
          <a:xfrm>
            <a:off x="4259263" y="3930921"/>
            <a:ext cx="0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531" name="AutoShape 19"/>
          <p:cNvCxnSpPr>
            <a:cxnSpLocks noChangeShapeType="1"/>
            <a:stCxn id="192525" idx="2"/>
            <a:endCxn id="192526" idx="0"/>
          </p:cNvCxnSpPr>
          <p:nvPr/>
        </p:nvCxnSpPr>
        <p:spPr bwMode="auto">
          <a:xfrm>
            <a:off x="4259263" y="4965971"/>
            <a:ext cx="0" cy="360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532" name="AutoShape 20"/>
          <p:cNvCxnSpPr>
            <a:cxnSpLocks noChangeShapeType="1"/>
            <a:stCxn id="192526" idx="1"/>
            <a:endCxn id="192521" idx="1"/>
          </p:cNvCxnSpPr>
          <p:nvPr/>
        </p:nvCxnSpPr>
        <p:spPr bwMode="auto">
          <a:xfrm rot="10800000">
            <a:off x="2708275" y="1749695"/>
            <a:ext cx="1588" cy="3892550"/>
          </a:xfrm>
          <a:prstGeom prst="bentConnector3">
            <a:avLst>
              <a:gd name="adj1" fmla="val 145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2533" name="Rectangle 21"/>
          <p:cNvSpPr>
            <a:spLocks noChangeArrowheads="1"/>
          </p:cNvSpPr>
          <p:nvPr/>
        </p:nvSpPr>
        <p:spPr bwMode="auto">
          <a:xfrm>
            <a:off x="6886576" y="1546496"/>
            <a:ext cx="3097213" cy="404813"/>
          </a:xfrm>
          <a:prstGeom prst="rect">
            <a:avLst/>
          </a:prstGeom>
          <a:solidFill>
            <a:srgbClr val="66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 dirty="0"/>
              <a:t>initiates I/O</a:t>
            </a:r>
          </a:p>
        </p:txBody>
      </p:sp>
      <p:sp>
        <p:nvSpPr>
          <p:cNvPr id="192534" name="Rectangle 22"/>
          <p:cNvSpPr>
            <a:spLocks noChangeArrowheads="1"/>
          </p:cNvSpPr>
          <p:nvPr/>
        </p:nvSpPr>
        <p:spPr bwMode="auto">
          <a:xfrm>
            <a:off x="6886576" y="3030808"/>
            <a:ext cx="3097213" cy="900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 dirty="0"/>
              <a:t>input ready, </a:t>
            </a:r>
          </a:p>
          <a:p>
            <a:pPr algn="ctr"/>
            <a:r>
              <a:rPr lang="en-US" altLang="zh-CN" sz="1800" b="1" dirty="0"/>
              <a:t>output complete, or error</a:t>
            </a:r>
          </a:p>
          <a:p>
            <a:pPr algn="ctr"/>
            <a:r>
              <a:rPr lang="en-US" altLang="zh-CN" sz="1800" b="1" dirty="0"/>
              <a:t>Generates interrupt signal</a:t>
            </a:r>
          </a:p>
        </p:txBody>
      </p:sp>
      <p:cxnSp>
        <p:nvCxnSpPr>
          <p:cNvPr id="192535" name="AutoShape 23"/>
          <p:cNvCxnSpPr>
            <a:cxnSpLocks noChangeShapeType="1"/>
            <a:stCxn id="192533" idx="2"/>
            <a:endCxn id="192534" idx="0"/>
          </p:cNvCxnSpPr>
          <p:nvPr/>
        </p:nvCxnSpPr>
        <p:spPr bwMode="auto">
          <a:xfrm>
            <a:off x="8435975" y="1951308"/>
            <a:ext cx="0" cy="1079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536" name="AutoShape 24"/>
          <p:cNvCxnSpPr>
            <a:cxnSpLocks noChangeShapeType="1"/>
            <a:stCxn id="192534" idx="1"/>
            <a:endCxn id="192524" idx="3"/>
          </p:cNvCxnSpPr>
          <p:nvPr/>
        </p:nvCxnSpPr>
        <p:spPr bwMode="auto">
          <a:xfrm flipH="1">
            <a:off x="5807075" y="348165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537" name="AutoShape 25"/>
          <p:cNvCxnSpPr>
            <a:cxnSpLocks noChangeShapeType="1"/>
            <a:stCxn id="192521" idx="3"/>
            <a:endCxn id="192533" idx="1"/>
          </p:cNvCxnSpPr>
          <p:nvPr/>
        </p:nvCxnSpPr>
        <p:spPr bwMode="auto">
          <a:xfrm>
            <a:off x="5805489" y="1749695"/>
            <a:ext cx="1081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EFBAC018-E148-C4A1-2A2F-A2D61A369D88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16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9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9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9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9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9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9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19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19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38" grpId="0"/>
      <p:bldP spid="192539" grpId="0"/>
      <p:bldP spid="192540" grpId="0"/>
      <p:bldP spid="192544" grpId="0"/>
      <p:bldP spid="192541" grpId="0"/>
      <p:bldP spid="192542" grpId="0"/>
      <p:bldP spid="192543" grpId="0"/>
      <p:bldP spid="192521" grpId="0" animBg="1"/>
      <p:bldP spid="192522" grpId="0"/>
      <p:bldP spid="192523" grpId="0"/>
      <p:bldP spid="192524" grpId="0" animBg="1"/>
      <p:bldP spid="192525" grpId="0" animBg="1"/>
      <p:bldP spid="192526" grpId="0" animBg="1"/>
      <p:bldP spid="192527" grpId="0"/>
      <p:bldP spid="192533" grpId="0" animBg="1"/>
      <p:bldP spid="1925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Interrupts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Two interrupts request lines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Nonmaskable</a:t>
            </a:r>
            <a:r>
              <a:rPr lang="en-US" altLang="zh-CN" dirty="0"/>
              <a:t>, reserved for critical events.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Maskable</a:t>
            </a:r>
            <a:r>
              <a:rPr lang="en-US" altLang="zh-CN" dirty="0"/>
              <a:t>, turned off to ignore or delay some interrupts.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Intel Pentium Processor Event-Vector Table: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Interrupt priority levels</a:t>
            </a:r>
          </a:p>
          <a:p>
            <a:pPr lvl="1"/>
            <a:r>
              <a:rPr lang="en-US" altLang="zh-CN" dirty="0"/>
              <a:t>enable the CPU to defer the handling of low-priority interrupts without masking all interrupts.</a:t>
            </a:r>
          </a:p>
          <a:p>
            <a:pPr lvl="1"/>
            <a:r>
              <a:rPr lang="en-US" altLang="zh-CN" dirty="0"/>
              <a:t>makes it possible for a high priority interrupt to preempt the execution of a low-priority interrupt.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516654A-CFDC-4DD0-83F4-657D1C705A9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0827" y="908720"/>
            <a:ext cx="5511173" cy="558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2DB4EFEF-3D19-8366-7DF3-22F441C83595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17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24472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7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Interrupts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Interrupt mechanism also </a:t>
            </a:r>
            <a:r>
              <a:rPr lang="en-US" altLang="zh-CN" dirty="0">
                <a:solidFill>
                  <a:srgbClr val="0000FF"/>
                </a:solidFill>
              </a:rPr>
              <a:t>used for exceptions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Dividing by zero</a:t>
            </a:r>
          </a:p>
          <a:p>
            <a:pPr lvl="1"/>
            <a:r>
              <a:rPr lang="en-US" altLang="zh-CN" dirty="0"/>
              <a:t>accessing a protected or nonexistent memory address</a:t>
            </a:r>
          </a:p>
          <a:p>
            <a:pPr lvl="1"/>
            <a:r>
              <a:rPr lang="en-US" altLang="zh-CN" dirty="0"/>
              <a:t>Attempting to execute a privileged instruction from user mode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Good uses: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System call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Page fault</a:t>
            </a:r>
          </a:p>
          <a:p>
            <a:r>
              <a:rPr lang="en-US" altLang="en-US" dirty="0"/>
              <a:t>Used for time-sensitive processing, frequent, must be fast.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BE859CB-AE7B-2D3F-946B-447C62CC9BA2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18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8726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Memory Access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dirty="0"/>
              <a:t>Used to avoid </a:t>
            </a:r>
            <a:r>
              <a:rPr lang="en-US" altLang="zh-CN" dirty="0">
                <a:solidFill>
                  <a:srgbClr val="0000FF"/>
                </a:solidFill>
              </a:rPr>
              <a:t>programmed I/O (PIO) </a:t>
            </a:r>
            <a:r>
              <a:rPr lang="en-US" altLang="zh-CN" dirty="0"/>
              <a:t>for large data movement. 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Requires </a:t>
            </a:r>
            <a:r>
              <a:rPr lang="en-US" altLang="zh-CN" dirty="0">
                <a:solidFill>
                  <a:srgbClr val="0000FF"/>
                </a:solidFill>
              </a:rPr>
              <a:t>DMA controller</a:t>
            </a:r>
            <a:r>
              <a:rPr lang="en-US" altLang="zh-CN" dirty="0"/>
              <a:t>, a special-purpose processor.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Bypasses CPU to transfer data directly between I/O device and memory. 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Host writes a </a:t>
            </a:r>
            <a:r>
              <a:rPr lang="en-US" altLang="zh-CN" dirty="0">
                <a:solidFill>
                  <a:srgbClr val="0000FF"/>
                </a:solidFill>
              </a:rPr>
              <a:t>DMA command block </a:t>
            </a:r>
            <a:r>
              <a:rPr lang="en-US" altLang="zh-CN" dirty="0"/>
              <a:t>into memory.</a:t>
            </a:r>
          </a:p>
          <a:p>
            <a:pPr lvl="2">
              <a:spcBef>
                <a:spcPts val="600"/>
              </a:spcBef>
            </a:pPr>
            <a:r>
              <a:rPr lang="en-US" altLang="en-US" sz="2400" dirty="0"/>
              <a:t>Source and destination addresses</a:t>
            </a:r>
          </a:p>
          <a:p>
            <a:pPr lvl="2">
              <a:spcBef>
                <a:spcPts val="600"/>
              </a:spcBef>
            </a:pPr>
            <a:r>
              <a:rPr lang="en-US" altLang="en-US" sz="2400" dirty="0"/>
              <a:t>Read or write mode</a:t>
            </a:r>
          </a:p>
          <a:p>
            <a:pPr lvl="2">
              <a:spcBef>
                <a:spcPts val="600"/>
              </a:spcBef>
            </a:pPr>
            <a:r>
              <a:rPr lang="en-US" altLang="en-US" sz="2400" dirty="0"/>
              <a:t>Count of bytes</a:t>
            </a:r>
            <a:endParaRPr lang="en-US" altLang="zh-CN" sz="2400" dirty="0"/>
          </a:p>
          <a:p>
            <a:pPr lvl="1">
              <a:spcBef>
                <a:spcPts val="600"/>
              </a:spcBef>
            </a:pPr>
            <a:r>
              <a:rPr lang="en-US" altLang="zh-CN" dirty="0"/>
              <a:t>CPU writes the </a:t>
            </a:r>
            <a:r>
              <a:rPr lang="en-US" altLang="zh-CN" dirty="0">
                <a:solidFill>
                  <a:srgbClr val="0000FF"/>
                </a:solidFill>
              </a:rPr>
              <a:t>address</a:t>
            </a:r>
            <a:r>
              <a:rPr lang="en-US" altLang="zh-CN" dirty="0"/>
              <a:t> of this command block to the </a:t>
            </a:r>
            <a:r>
              <a:rPr lang="en-US" altLang="zh-CN" dirty="0">
                <a:solidFill>
                  <a:srgbClr val="0000FF"/>
                </a:solidFill>
              </a:rPr>
              <a:t>DMA controller.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0000FF"/>
                </a:solidFill>
              </a:rPr>
              <a:t>DMA controller </a:t>
            </a:r>
            <a:r>
              <a:rPr lang="en-US" altLang="zh-CN" dirty="0"/>
              <a:t>operates the </a:t>
            </a:r>
            <a:r>
              <a:rPr lang="en-US" altLang="zh-CN" dirty="0">
                <a:solidFill>
                  <a:srgbClr val="0000FF"/>
                </a:solidFill>
              </a:rPr>
              <a:t>memory bus directly</a:t>
            </a:r>
            <a:r>
              <a:rPr lang="en-US" altLang="zh-CN" dirty="0"/>
              <a:t>, placing address on the bus to perform transfers.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When the entire transfer is finished, the DMA controller interrupts the CPU.</a:t>
            </a:r>
          </a:p>
          <a:p>
            <a:pPr lvl="2">
              <a:spcBef>
                <a:spcPts val="600"/>
              </a:spcBef>
            </a:pPr>
            <a:endParaRPr lang="en-US" altLang="zh-CN" sz="2800" dirty="0"/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810A1D33-7EF9-C7FC-D7D2-44B67F8116BD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19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78607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8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8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8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教学内容、目标与要求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教学内容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I/O</a:t>
            </a:r>
            <a:r>
              <a:rPr lang="zh-CN" altLang="en-US" dirty="0"/>
              <a:t>系统概述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I/O</a:t>
            </a:r>
            <a:r>
              <a:rPr lang="zh-CN" altLang="en-US" dirty="0"/>
              <a:t>硬件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应用</a:t>
            </a:r>
            <a:r>
              <a:rPr lang="en-US" altLang="zh-CN" dirty="0"/>
              <a:t>I/O</a:t>
            </a:r>
            <a:r>
              <a:rPr lang="zh-CN" altLang="en-US" dirty="0"/>
              <a:t>接口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内核</a:t>
            </a:r>
            <a:r>
              <a:rPr lang="en-US" altLang="zh-CN" dirty="0"/>
              <a:t>I/O</a:t>
            </a:r>
            <a:r>
              <a:rPr lang="zh-CN" altLang="en-US" dirty="0"/>
              <a:t>子系统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I/O</a:t>
            </a:r>
            <a:r>
              <a:rPr lang="zh-CN" altLang="en-US" dirty="0"/>
              <a:t>请求转换为硬件操作</a:t>
            </a:r>
            <a:endParaRPr lang="en-US" altLang="zh-CN" dirty="0"/>
          </a:p>
          <a:p>
            <a:r>
              <a:rPr lang="zh-CN" altLang="en-US" dirty="0"/>
              <a:t>教学重点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232A0E5-E8ED-4017-8EF9-8BF44B4DB9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教学目标与要求</a:t>
            </a:r>
            <a:endParaRPr lang="en-US" altLang="zh-CN" dirty="0"/>
          </a:p>
          <a:p>
            <a:pPr lvl="1"/>
            <a:r>
              <a:rPr lang="zh-CN" altLang="zh-CN" dirty="0"/>
              <a:t>了解并掌握操作系统</a:t>
            </a:r>
            <a:r>
              <a:rPr lang="en-US" altLang="zh-CN" dirty="0"/>
              <a:t>I/0</a:t>
            </a:r>
            <a:r>
              <a:rPr lang="zh-CN" altLang="zh-CN" dirty="0"/>
              <a:t>子系统结构；</a:t>
            </a:r>
          </a:p>
          <a:p>
            <a:pPr lvl="1"/>
            <a:r>
              <a:rPr lang="zh-CN" altLang="zh-CN" dirty="0"/>
              <a:t>了解并掌握</a:t>
            </a:r>
            <a:r>
              <a:rPr lang="en-US" altLang="zh-CN" dirty="0"/>
              <a:t>I/O</a:t>
            </a:r>
            <a:r>
              <a:rPr lang="zh-CN" altLang="zh-CN" dirty="0"/>
              <a:t>硬件原理。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47C0C-5950-81EF-398E-7464FFC1E8BB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2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98100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Memory Access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Handshaking between the </a:t>
            </a:r>
            <a:r>
              <a:rPr lang="en-US" altLang="zh-CN" dirty="0">
                <a:solidFill>
                  <a:srgbClr val="0000FF"/>
                </a:solidFill>
              </a:rPr>
              <a:t>DMA controller and the device controller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performed via a pair of wires called </a:t>
            </a:r>
            <a:r>
              <a:rPr lang="en-US" altLang="zh-CN" dirty="0">
                <a:solidFill>
                  <a:srgbClr val="0000FF"/>
                </a:solidFill>
              </a:rPr>
              <a:t>DMA-request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00FF"/>
                </a:solidFill>
              </a:rPr>
              <a:t>DMA-acknowledge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0000FF"/>
                </a:solidFill>
              </a:rPr>
              <a:t>device controller </a:t>
            </a:r>
            <a:r>
              <a:rPr lang="en-US" altLang="zh-CN" dirty="0"/>
              <a:t>places a signal on the </a:t>
            </a:r>
            <a:r>
              <a:rPr lang="en-US" altLang="zh-CN" dirty="0">
                <a:solidFill>
                  <a:srgbClr val="0000FF"/>
                </a:solidFill>
              </a:rPr>
              <a:t>DMA-request wire </a:t>
            </a:r>
            <a:r>
              <a:rPr lang="en-US" altLang="zh-CN" dirty="0"/>
              <a:t>when a word of data is available for transfer. </a:t>
            </a:r>
          </a:p>
          <a:p>
            <a:pPr lvl="1"/>
            <a:r>
              <a:rPr lang="en-US" altLang="zh-CN" dirty="0"/>
              <a:t>This signal causes the </a:t>
            </a:r>
            <a:r>
              <a:rPr lang="en-US" altLang="zh-CN" dirty="0">
                <a:solidFill>
                  <a:srgbClr val="0000FF"/>
                </a:solidFill>
              </a:rPr>
              <a:t>DMA controller </a:t>
            </a:r>
            <a:r>
              <a:rPr lang="en-US" altLang="zh-CN" dirty="0"/>
              <a:t>to </a:t>
            </a:r>
          </a:p>
          <a:p>
            <a:pPr lvl="2"/>
            <a:r>
              <a:rPr lang="en-US" altLang="zh-CN" sz="2400" dirty="0"/>
              <a:t>seize the memory bus</a:t>
            </a:r>
          </a:p>
          <a:p>
            <a:pPr lvl="2"/>
            <a:r>
              <a:rPr lang="en-US" altLang="zh-CN" sz="2400" dirty="0"/>
              <a:t>place the desired address on the memory-address wires</a:t>
            </a:r>
          </a:p>
          <a:p>
            <a:pPr lvl="2"/>
            <a:r>
              <a:rPr lang="en-US" altLang="zh-CN" sz="2400" dirty="0"/>
              <a:t>place a signal on the </a:t>
            </a:r>
            <a:r>
              <a:rPr lang="en-US" altLang="zh-CN" sz="2400" dirty="0">
                <a:solidFill>
                  <a:srgbClr val="0000FF"/>
                </a:solidFill>
              </a:rPr>
              <a:t>DMA-acknowledge wire</a:t>
            </a:r>
            <a:r>
              <a:rPr lang="en-US" altLang="zh-CN" sz="2400" dirty="0"/>
              <a:t>. </a:t>
            </a:r>
          </a:p>
          <a:p>
            <a:pPr lvl="1"/>
            <a:r>
              <a:rPr lang="en-US" altLang="zh-CN" dirty="0"/>
              <a:t>When the </a:t>
            </a:r>
            <a:r>
              <a:rPr lang="en-US" altLang="zh-CN" dirty="0">
                <a:solidFill>
                  <a:srgbClr val="0000FF"/>
                </a:solidFill>
              </a:rPr>
              <a:t>device controller </a:t>
            </a:r>
            <a:r>
              <a:rPr lang="en-US" altLang="zh-CN" dirty="0"/>
              <a:t>receives the DMA-acknowledge signal, it transfers the word of data to memory and removes the DMA-request signal.</a:t>
            </a:r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6092809-B1C3-4349-BFA6-C825C1E91EBF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20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10092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Six Step Process to Perform DMA Transfer</a:t>
            </a:r>
            <a:endParaRPr lang="en-US" altLang="zh-CN" sz="2400" dirty="0"/>
          </a:p>
        </p:txBody>
      </p:sp>
      <p:sp>
        <p:nvSpPr>
          <p:cNvPr id="200733" name="Rectangle 29"/>
          <p:cNvSpPr>
            <a:spLocks noChangeArrowheads="1"/>
          </p:cNvSpPr>
          <p:nvPr/>
        </p:nvSpPr>
        <p:spPr bwMode="auto">
          <a:xfrm>
            <a:off x="4068000" y="1895531"/>
            <a:ext cx="3600000" cy="108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 dirty="0"/>
              <a:t>2. device driver tells disk controller </a:t>
            </a:r>
            <a:br>
              <a:rPr lang="en-US" altLang="zh-CN" sz="1800" b="1" dirty="0"/>
            </a:br>
            <a:r>
              <a:rPr lang="en-US" altLang="zh-CN" sz="1800" b="1" dirty="0"/>
              <a:t>    to transfer C bytes from disk to </a:t>
            </a:r>
            <a:br>
              <a:rPr lang="en-US" altLang="zh-CN" sz="1800" b="1" dirty="0"/>
            </a:br>
            <a:r>
              <a:rPr lang="en-US" altLang="zh-CN" sz="1800" b="1" dirty="0"/>
              <a:t>    buffer at address X</a:t>
            </a:r>
          </a:p>
        </p:txBody>
      </p:sp>
      <p:sp>
        <p:nvSpPr>
          <p:cNvPr id="200707" name="AutoShape 3"/>
          <p:cNvSpPr>
            <a:spLocks noChangeArrowheads="1"/>
          </p:cNvSpPr>
          <p:nvPr/>
        </p:nvSpPr>
        <p:spPr bwMode="auto">
          <a:xfrm rot="-5400000">
            <a:off x="7095495" y="377449"/>
            <a:ext cx="431800" cy="8280400"/>
          </a:xfrm>
          <a:prstGeom prst="can">
            <a:avLst>
              <a:gd name="adj" fmla="val 53889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zh-CN" sz="2000" b="1"/>
              <a:t>PCI bus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5187320" y="3293042"/>
            <a:ext cx="2017712" cy="7207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/>
              <a:t>DMA/bus/interrupt</a:t>
            </a:r>
          </a:p>
          <a:p>
            <a:pPr algn="ctr"/>
            <a:r>
              <a:rPr lang="en-US" altLang="zh-CN" sz="1800" b="1"/>
              <a:t>controller</a:t>
            </a:r>
          </a:p>
        </p:txBody>
      </p:sp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7778120" y="1853825"/>
            <a:ext cx="1009650" cy="5032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/>
              <a:t>CPU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7851145" y="2574549"/>
            <a:ext cx="863600" cy="431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/>
              <a:t>cache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3387096" y="5171700"/>
            <a:ext cx="2173287" cy="3571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/>
              <a:t>IDE disk controller</a:t>
            </a:r>
          </a:p>
        </p:txBody>
      </p:sp>
      <p:sp>
        <p:nvSpPr>
          <p:cNvPr id="200712" name="AutoShape 8"/>
          <p:cNvSpPr>
            <a:spLocks noChangeArrowheads="1"/>
          </p:cNvSpPr>
          <p:nvPr/>
        </p:nvSpPr>
        <p:spPr bwMode="auto">
          <a:xfrm rot="-5400000">
            <a:off x="8067045" y="2574549"/>
            <a:ext cx="431800" cy="2159000"/>
          </a:xfrm>
          <a:prstGeom prst="can">
            <a:avLst>
              <a:gd name="adj" fmla="val 14051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zh-CN" sz="1800" b="1"/>
              <a:t>CPU memory bus</a:t>
            </a:r>
          </a:p>
        </p:txBody>
      </p:sp>
      <p:sp>
        <p:nvSpPr>
          <p:cNvPr id="200713" name="Oval 9"/>
          <p:cNvSpPr>
            <a:spLocks noChangeArrowheads="1"/>
          </p:cNvSpPr>
          <p:nvPr/>
        </p:nvSpPr>
        <p:spPr bwMode="auto">
          <a:xfrm>
            <a:off x="3745870" y="5674936"/>
            <a:ext cx="431800" cy="3571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/>
              <a:t>disk</a:t>
            </a:r>
          </a:p>
        </p:txBody>
      </p:sp>
      <p:sp>
        <p:nvSpPr>
          <p:cNvPr id="200714" name="Oval 10"/>
          <p:cNvSpPr>
            <a:spLocks noChangeArrowheads="1"/>
          </p:cNvSpPr>
          <p:nvPr/>
        </p:nvSpPr>
        <p:spPr bwMode="auto">
          <a:xfrm>
            <a:off x="3745870" y="6176586"/>
            <a:ext cx="431800" cy="3571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/>
              <a:t>disk</a:t>
            </a:r>
          </a:p>
        </p:txBody>
      </p:sp>
      <p:cxnSp>
        <p:nvCxnSpPr>
          <p:cNvPr id="200715" name="AutoShape 11"/>
          <p:cNvCxnSpPr>
            <a:cxnSpLocks noChangeShapeType="1"/>
            <a:stCxn id="200713" idx="4"/>
            <a:endCxn id="200714" idx="0"/>
          </p:cNvCxnSpPr>
          <p:nvPr/>
        </p:nvCxnSpPr>
        <p:spPr bwMode="auto">
          <a:xfrm>
            <a:off x="3961770" y="6032124"/>
            <a:ext cx="0" cy="1444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716" name="Line 12"/>
          <p:cNvSpPr>
            <a:spLocks noChangeShapeType="1"/>
          </p:cNvSpPr>
          <p:nvPr/>
        </p:nvSpPr>
        <p:spPr bwMode="auto">
          <a:xfrm flipV="1">
            <a:off x="3961771" y="5513011"/>
            <a:ext cx="1587" cy="158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7" name="Oval 13"/>
          <p:cNvSpPr>
            <a:spLocks noChangeArrowheads="1"/>
          </p:cNvSpPr>
          <p:nvPr/>
        </p:nvSpPr>
        <p:spPr bwMode="auto">
          <a:xfrm>
            <a:off x="4753932" y="5674936"/>
            <a:ext cx="431800" cy="3571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/>
              <a:t>disk</a:t>
            </a:r>
          </a:p>
        </p:txBody>
      </p:sp>
      <p:sp>
        <p:nvSpPr>
          <p:cNvPr id="200718" name="Oval 14"/>
          <p:cNvSpPr>
            <a:spLocks noChangeArrowheads="1"/>
          </p:cNvSpPr>
          <p:nvPr/>
        </p:nvSpPr>
        <p:spPr bwMode="auto">
          <a:xfrm>
            <a:off x="4753932" y="6176586"/>
            <a:ext cx="431800" cy="35718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800" b="1"/>
              <a:t>disk</a:t>
            </a:r>
          </a:p>
        </p:txBody>
      </p:sp>
      <p:cxnSp>
        <p:nvCxnSpPr>
          <p:cNvPr id="200719" name="AutoShape 15"/>
          <p:cNvCxnSpPr>
            <a:cxnSpLocks noChangeShapeType="1"/>
            <a:stCxn id="200717" idx="4"/>
            <a:endCxn id="200718" idx="0"/>
          </p:cNvCxnSpPr>
          <p:nvPr/>
        </p:nvCxnSpPr>
        <p:spPr bwMode="auto">
          <a:xfrm>
            <a:off x="4969832" y="6032124"/>
            <a:ext cx="0" cy="1444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720" name="Line 16"/>
          <p:cNvSpPr>
            <a:spLocks noChangeShapeType="1"/>
          </p:cNvSpPr>
          <p:nvPr/>
        </p:nvSpPr>
        <p:spPr bwMode="auto">
          <a:xfrm flipV="1">
            <a:off x="4969832" y="5513011"/>
            <a:ext cx="1588" cy="158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0721" name="Group 17"/>
          <p:cNvGrpSpPr>
            <a:grpSpLocks/>
          </p:cNvGrpSpPr>
          <p:nvPr/>
        </p:nvGrpSpPr>
        <p:grpSpPr bwMode="auto">
          <a:xfrm>
            <a:off x="9360858" y="3293687"/>
            <a:ext cx="2017713" cy="720725"/>
            <a:chOff x="4194" y="1525"/>
            <a:chExt cx="1271" cy="454"/>
          </a:xfrm>
        </p:grpSpPr>
        <p:sp>
          <p:nvSpPr>
            <p:cNvPr id="200722" name="Rectangle 18"/>
            <p:cNvSpPr>
              <a:spLocks noChangeArrowheads="1"/>
            </p:cNvSpPr>
            <p:nvPr/>
          </p:nvSpPr>
          <p:spPr bwMode="auto">
            <a:xfrm>
              <a:off x="4194" y="1525"/>
              <a:ext cx="1271" cy="45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800" b="1"/>
                <a:t>memory</a:t>
              </a:r>
            </a:p>
          </p:txBody>
        </p:sp>
        <p:sp>
          <p:nvSpPr>
            <p:cNvPr id="200723" name="Rectangle 19"/>
            <p:cNvSpPr>
              <a:spLocks noChangeArrowheads="1"/>
            </p:cNvSpPr>
            <p:nvPr/>
          </p:nvSpPr>
          <p:spPr bwMode="auto">
            <a:xfrm>
              <a:off x="4921" y="1616"/>
              <a:ext cx="500" cy="27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800" b="1"/>
                <a:t>buffer</a:t>
              </a:r>
            </a:p>
          </p:txBody>
        </p:sp>
      </p:grpSp>
      <p:sp>
        <p:nvSpPr>
          <p:cNvPr id="200724" name="Line 20"/>
          <p:cNvSpPr>
            <a:spLocks noChangeShapeType="1"/>
          </p:cNvSpPr>
          <p:nvPr/>
        </p:nvSpPr>
        <p:spPr bwMode="auto">
          <a:xfrm>
            <a:off x="4466596" y="4517649"/>
            <a:ext cx="2447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25" name="Line 21"/>
          <p:cNvSpPr>
            <a:spLocks noChangeShapeType="1"/>
          </p:cNvSpPr>
          <p:nvPr/>
        </p:nvSpPr>
        <p:spPr bwMode="auto">
          <a:xfrm>
            <a:off x="7851146" y="4517649"/>
            <a:ext cx="2376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00726" name="AutoShape 22"/>
          <p:cNvCxnSpPr>
            <a:cxnSpLocks noChangeShapeType="1"/>
            <a:stCxn id="200724" idx="0"/>
            <a:endCxn id="200711" idx="0"/>
          </p:cNvCxnSpPr>
          <p:nvPr/>
        </p:nvCxnSpPr>
        <p:spPr bwMode="auto">
          <a:xfrm>
            <a:off x="4466596" y="4503361"/>
            <a:ext cx="7937" cy="6683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727" name="Line 23"/>
          <p:cNvSpPr>
            <a:spLocks noChangeShapeType="1"/>
          </p:cNvSpPr>
          <p:nvPr/>
        </p:nvSpPr>
        <p:spPr bwMode="auto">
          <a:xfrm>
            <a:off x="9146545" y="3654049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28" name="Line 24"/>
          <p:cNvSpPr>
            <a:spLocks noChangeShapeType="1"/>
          </p:cNvSpPr>
          <p:nvPr/>
        </p:nvSpPr>
        <p:spPr bwMode="auto">
          <a:xfrm>
            <a:off x="7203445" y="3743414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00729" name="AutoShape 25"/>
          <p:cNvCxnSpPr>
            <a:cxnSpLocks noChangeShapeType="1"/>
            <a:stCxn id="200710" idx="2"/>
            <a:endCxn id="200712" idx="4"/>
          </p:cNvCxnSpPr>
          <p:nvPr/>
        </p:nvCxnSpPr>
        <p:spPr bwMode="auto">
          <a:xfrm>
            <a:off x="8282945" y="3006349"/>
            <a:ext cx="0" cy="431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30" name="AutoShape 26"/>
          <p:cNvCxnSpPr>
            <a:cxnSpLocks noChangeShapeType="1"/>
            <a:stCxn id="200709" idx="2"/>
            <a:endCxn id="200710" idx="0"/>
          </p:cNvCxnSpPr>
          <p:nvPr/>
        </p:nvCxnSpPr>
        <p:spPr bwMode="auto">
          <a:xfrm>
            <a:off x="8282945" y="2357061"/>
            <a:ext cx="0" cy="2174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731" name="Rectangle 27"/>
          <p:cNvSpPr>
            <a:spLocks noChangeArrowheads="1"/>
          </p:cNvSpPr>
          <p:nvPr/>
        </p:nvSpPr>
        <p:spPr bwMode="auto">
          <a:xfrm>
            <a:off x="4068000" y="1088299"/>
            <a:ext cx="360045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 dirty="0"/>
              <a:t>1. device driver is told to transfer </a:t>
            </a:r>
          </a:p>
          <a:p>
            <a:r>
              <a:rPr lang="en-US" altLang="zh-CN" sz="1800" b="1" dirty="0"/>
              <a:t>    disk data to buffer at address X</a:t>
            </a:r>
          </a:p>
        </p:txBody>
      </p:sp>
      <p:sp>
        <p:nvSpPr>
          <p:cNvPr id="200732" name="Text Box 28"/>
          <p:cNvSpPr txBox="1">
            <a:spLocks noChangeArrowheads="1"/>
          </p:cNvSpPr>
          <p:nvPr/>
        </p:nvSpPr>
        <p:spPr bwMode="auto">
          <a:xfrm>
            <a:off x="10227632" y="322225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/>
              <a:t>X</a:t>
            </a:r>
          </a:p>
        </p:txBody>
      </p:sp>
      <p:sp>
        <p:nvSpPr>
          <p:cNvPr id="200734" name="Line 30"/>
          <p:cNvSpPr>
            <a:spLocks noChangeShapeType="1"/>
          </p:cNvSpPr>
          <p:nvPr/>
        </p:nvSpPr>
        <p:spPr bwMode="auto">
          <a:xfrm>
            <a:off x="6195382" y="4014411"/>
            <a:ext cx="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35" name="Rectangle 31"/>
          <p:cNvSpPr>
            <a:spLocks noChangeArrowheads="1"/>
          </p:cNvSpPr>
          <p:nvPr/>
        </p:nvSpPr>
        <p:spPr bwMode="auto">
          <a:xfrm>
            <a:off x="6086800" y="5139190"/>
            <a:ext cx="4105275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 dirty="0"/>
              <a:t>3. disk controller initiates DMA transfer</a:t>
            </a:r>
          </a:p>
        </p:txBody>
      </p:sp>
      <p:sp>
        <p:nvSpPr>
          <p:cNvPr id="200736" name="Rectangle 32"/>
          <p:cNvSpPr>
            <a:spLocks noChangeArrowheads="1"/>
          </p:cNvSpPr>
          <p:nvPr/>
        </p:nvSpPr>
        <p:spPr bwMode="auto">
          <a:xfrm>
            <a:off x="6086800" y="5697500"/>
            <a:ext cx="5184775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 dirty="0"/>
              <a:t>4. disk controller sends each byte to DMA controller</a:t>
            </a:r>
          </a:p>
        </p:txBody>
      </p:sp>
      <p:sp>
        <p:nvSpPr>
          <p:cNvPr id="200737" name="Rectangle 33"/>
          <p:cNvSpPr>
            <a:spLocks noChangeArrowheads="1"/>
          </p:cNvSpPr>
          <p:nvPr/>
        </p:nvSpPr>
        <p:spPr bwMode="auto">
          <a:xfrm>
            <a:off x="396000" y="1898830"/>
            <a:ext cx="3600000" cy="14400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/>
          <a:lstStyle/>
          <a:p>
            <a:r>
              <a:rPr lang="en-US" altLang="zh-CN" sz="1800" b="1" dirty="0"/>
              <a:t>5. DMA controller transfers bytes</a:t>
            </a:r>
            <a:br>
              <a:rPr lang="en-US" altLang="zh-CN" sz="1800" b="1" dirty="0"/>
            </a:br>
            <a:r>
              <a:rPr lang="en-US" altLang="zh-CN" sz="1800" b="1" dirty="0"/>
              <a:t>    to buffer X, increasing memory  </a:t>
            </a:r>
            <a:br>
              <a:rPr lang="en-US" altLang="zh-CN" sz="1800" b="1" dirty="0"/>
            </a:br>
            <a:r>
              <a:rPr lang="en-US" altLang="zh-CN" sz="1800" b="1" dirty="0"/>
              <a:t>    address and decreasing C until</a:t>
            </a:r>
            <a:br>
              <a:rPr lang="en-US" altLang="zh-CN" sz="1800" b="1" dirty="0"/>
            </a:br>
            <a:r>
              <a:rPr lang="en-US" altLang="zh-CN" sz="1800" b="1" dirty="0"/>
              <a:t>    C=0</a:t>
            </a:r>
          </a:p>
        </p:txBody>
      </p:sp>
      <p:sp>
        <p:nvSpPr>
          <p:cNvPr id="200738" name="Rectangle 34"/>
          <p:cNvSpPr>
            <a:spLocks noChangeArrowheads="1"/>
          </p:cNvSpPr>
          <p:nvPr/>
        </p:nvSpPr>
        <p:spPr bwMode="auto">
          <a:xfrm>
            <a:off x="396000" y="3362674"/>
            <a:ext cx="3600000" cy="72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800" b="1" dirty="0"/>
              <a:t>6. when C=0, DMA interrupts CPU</a:t>
            </a:r>
          </a:p>
          <a:p>
            <a:r>
              <a:rPr lang="en-US" altLang="zh-CN" sz="1800" b="1" dirty="0"/>
              <a:t>    to signal transfer completion.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ACFFB9BF-EBFA-3E1F-C763-1DF4FF577E46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21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250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33" grpId="0" animBg="1"/>
      <p:bldP spid="200731" grpId="0" animBg="1"/>
      <p:bldP spid="200735" grpId="0" animBg="1"/>
      <p:bldP spid="200736" grpId="0" animBg="1"/>
      <p:bldP spid="200737" grpId="0"/>
      <p:bldP spid="2007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Memory Access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DMA controller seizes the memory bus, </a:t>
            </a:r>
            <a:r>
              <a:rPr lang="en-US" altLang="zh-CN" dirty="0">
                <a:solidFill>
                  <a:srgbClr val="0000FF"/>
                </a:solidFill>
              </a:rPr>
              <a:t>Cycle stealing</a:t>
            </a:r>
            <a:r>
              <a:rPr lang="zh-CN" altLang="en-US" dirty="0"/>
              <a:t> </a:t>
            </a:r>
            <a:r>
              <a:rPr lang="en-US" altLang="zh-CN" dirty="0"/>
              <a:t>is used to transfer data on the system bus.</a:t>
            </a:r>
          </a:p>
          <a:p>
            <a:pPr lvl="1"/>
            <a:r>
              <a:rPr lang="en-US" altLang="zh-CN" dirty="0"/>
              <a:t>CPU is prevented from accessing main memory.</a:t>
            </a:r>
          </a:p>
          <a:p>
            <a:pPr lvl="1"/>
            <a:r>
              <a:rPr lang="en-US" altLang="zh-CN" dirty="0"/>
              <a:t>CPU can still access data items in its caches.</a:t>
            </a:r>
          </a:p>
          <a:p>
            <a:r>
              <a:rPr lang="en-US" altLang="zh-CN" dirty="0"/>
              <a:t>The instruction cycle  is suspended so data can be transferred.</a:t>
            </a:r>
          </a:p>
          <a:p>
            <a:r>
              <a:rPr lang="en-US" altLang="zh-CN" dirty="0"/>
              <a:t>The CPU pauses one bus cycle.</a:t>
            </a:r>
          </a:p>
          <a:p>
            <a:r>
              <a:rPr lang="en-US" altLang="zh-CN" dirty="0"/>
              <a:t>No interrupts occur</a:t>
            </a:r>
          </a:p>
          <a:p>
            <a:pPr lvl="1"/>
            <a:r>
              <a:rPr lang="en-US" altLang="zh-CN" dirty="0"/>
              <a:t>Do not save context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DVMA (</a:t>
            </a:r>
            <a:r>
              <a:rPr lang="en-US" altLang="zh-CN" dirty="0"/>
              <a:t>direct virtual memory access</a:t>
            </a:r>
            <a:r>
              <a:rPr lang="en-US" altLang="zh-CN" dirty="0">
                <a:solidFill>
                  <a:srgbClr val="0000FF"/>
                </a:solidFill>
              </a:rPr>
              <a:t>) </a:t>
            </a:r>
            <a:r>
              <a:rPr lang="en-US" altLang="zh-CN" dirty="0"/>
              <a:t>can perform a transfer between two </a:t>
            </a:r>
            <a:r>
              <a:rPr lang="en-US" altLang="zh-CN" dirty="0">
                <a:solidFill>
                  <a:srgbClr val="0000FF"/>
                </a:solidFill>
              </a:rPr>
              <a:t>memory-mapped devices </a:t>
            </a:r>
            <a:r>
              <a:rPr lang="en-US" altLang="zh-CN" dirty="0"/>
              <a:t>without the intervention of the CPU or the use of main memory.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1F3A405B-BA31-6C83-31E6-B0657425A8EC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22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3135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0000" y="1088740"/>
            <a:ext cx="11592000" cy="1080120"/>
          </a:xfrm>
        </p:spPr>
        <p:txBody>
          <a:bodyPr/>
          <a:lstStyle/>
          <a:p>
            <a:r>
              <a:rPr lang="en-US" altLang="zh-CN" dirty="0"/>
              <a:t>How does DMA increase system concurrency? </a:t>
            </a:r>
            <a:br>
              <a:rPr lang="en-US" altLang="zh-CN" dirty="0"/>
            </a:br>
            <a:r>
              <a:rPr lang="en-US" altLang="zh-CN" dirty="0"/>
              <a:t>How does it complicate hardware design?</a:t>
            </a:r>
          </a:p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B9DC38-559C-3291-014E-D610A1437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3158970"/>
            <a:ext cx="11592000" cy="3465385"/>
          </a:xfrm>
        </p:spPr>
        <p:txBody>
          <a:bodyPr/>
          <a:lstStyle/>
          <a:p>
            <a:r>
              <a:rPr lang="en-US" altLang="zh-CN" dirty="0"/>
              <a:t>Answer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DMA increases system concurrency by allowing the CPU to perform tasks while the DMA system transfers data via the system and memory busses. </a:t>
            </a:r>
          </a:p>
          <a:p>
            <a:pPr lvl="1"/>
            <a:r>
              <a:rPr lang="en-US" altLang="zh-CN" dirty="0"/>
              <a:t>Hardware design is complicated because the DMA controller must be integrated into the system, and the system must allow the DMA controller to be a bus master. </a:t>
            </a:r>
            <a:br>
              <a:rPr lang="en-US" altLang="zh-CN" dirty="0"/>
            </a:br>
            <a:r>
              <a:rPr lang="en-US" altLang="zh-CN" dirty="0"/>
              <a:t>Cycle stealing may also be necessary to allow the CPU and DMA controller to share use of the memory bus.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altLang="zh-CN" dirty="0"/>
              <a:t>Thinking the following question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2C274D-F6CA-839C-C221-585C9499C938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600" smtClean="0"/>
              <a:pPr algn="r"/>
              <a:t>23</a:t>
            </a:fld>
            <a:endParaRPr lang="en-US" altLang="zh-CN" sz="1600" dirty="0"/>
          </a:p>
        </p:txBody>
      </p:sp>
      <p:sp>
        <p:nvSpPr>
          <p:cNvPr id="6" name="动作按钮: 结束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BDFE11B-9048-2F4C-C1D5-A129E1CC4E5D}"/>
              </a:ext>
            </a:extLst>
          </p:cNvPr>
          <p:cNvSpPr/>
          <p:nvPr/>
        </p:nvSpPr>
        <p:spPr bwMode="auto">
          <a:xfrm>
            <a:off x="11694670" y="6399330"/>
            <a:ext cx="432000" cy="432000"/>
          </a:xfrm>
          <a:prstGeom prst="beve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6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13.3  Application I/O Interface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dirty="0"/>
              <a:t>I/O system calls encapsulate device behaviors in generic classes.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0000FF"/>
                </a:solidFill>
              </a:rPr>
              <a:t>Device-driver layer </a:t>
            </a:r>
            <a:r>
              <a:rPr lang="en-US" altLang="en-US" dirty="0"/>
              <a:t>hides differences among I/O controllers from kernel.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en-US" dirty="0"/>
              <a:t>Each OS has its own I/O subsystem structures and device driver frameworks.</a:t>
            </a:r>
            <a:endParaRPr lang="en-US" altLang="zh-CN" dirty="0"/>
          </a:p>
          <a:p>
            <a:pPr>
              <a:spcBef>
                <a:spcPts val="600"/>
              </a:spcBef>
            </a:pPr>
            <a:r>
              <a:rPr lang="en-US" altLang="zh-CN" dirty="0"/>
              <a:t>Devices vary in many dimensions: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Character-stream or block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Sequential or random-access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Synchronous or asynchronous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Sharable or dedicated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Speed of operation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read-write, read only, or write only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35" y="2708919"/>
            <a:ext cx="5400000" cy="354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7F79F404-F09B-E90F-E8D1-C14317BF8E91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24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0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0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0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0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Characteristics of I/O Devices</a:t>
            </a:r>
            <a:endParaRPr lang="en-US" altLang="zh-CN" sz="3200" dirty="0"/>
          </a:p>
        </p:txBody>
      </p:sp>
      <p:grpSp>
        <p:nvGrpSpPr>
          <p:cNvPr id="215043" name="Group 3"/>
          <p:cNvGrpSpPr>
            <a:grpSpLocks/>
          </p:cNvGrpSpPr>
          <p:nvPr/>
        </p:nvGrpSpPr>
        <p:grpSpPr bwMode="auto">
          <a:xfrm>
            <a:off x="2081950" y="1141531"/>
            <a:ext cx="8064500" cy="504825"/>
            <a:chOff x="295" y="572"/>
            <a:chExt cx="5080" cy="318"/>
          </a:xfrm>
        </p:grpSpPr>
        <p:sp>
          <p:nvSpPr>
            <p:cNvPr id="215044" name="Rectangle 4"/>
            <p:cNvSpPr>
              <a:spLocks noChangeArrowheads="1"/>
            </p:cNvSpPr>
            <p:nvPr/>
          </p:nvSpPr>
          <p:spPr bwMode="auto">
            <a:xfrm>
              <a:off x="1791" y="572"/>
              <a:ext cx="1951" cy="318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variation</a:t>
              </a:r>
            </a:p>
          </p:txBody>
        </p:sp>
        <p:sp>
          <p:nvSpPr>
            <p:cNvPr id="215045" name="Rectangle 5"/>
            <p:cNvSpPr>
              <a:spLocks noChangeArrowheads="1"/>
            </p:cNvSpPr>
            <p:nvPr/>
          </p:nvSpPr>
          <p:spPr bwMode="auto">
            <a:xfrm>
              <a:off x="3742" y="572"/>
              <a:ext cx="1633" cy="318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/>
                <a:t>example</a:t>
              </a:r>
            </a:p>
          </p:txBody>
        </p:sp>
        <p:sp>
          <p:nvSpPr>
            <p:cNvPr id="215046" name="Rectangle 6"/>
            <p:cNvSpPr>
              <a:spLocks noChangeArrowheads="1"/>
            </p:cNvSpPr>
            <p:nvPr/>
          </p:nvSpPr>
          <p:spPr bwMode="auto">
            <a:xfrm>
              <a:off x="295" y="572"/>
              <a:ext cx="1496" cy="318"/>
            </a:xfrm>
            <a:prstGeom prst="rect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dirty="0"/>
                <a:t>aspect</a:t>
              </a:r>
            </a:p>
          </p:txBody>
        </p:sp>
      </p:grpSp>
      <p:grpSp>
        <p:nvGrpSpPr>
          <p:cNvPr id="215047" name="Group 7"/>
          <p:cNvGrpSpPr>
            <a:grpSpLocks/>
          </p:cNvGrpSpPr>
          <p:nvPr/>
        </p:nvGrpSpPr>
        <p:grpSpPr bwMode="auto">
          <a:xfrm>
            <a:off x="2081950" y="1646355"/>
            <a:ext cx="8064500" cy="647700"/>
            <a:chOff x="295" y="890"/>
            <a:chExt cx="5080" cy="408"/>
          </a:xfrm>
        </p:grpSpPr>
        <p:sp>
          <p:nvSpPr>
            <p:cNvPr id="215048" name="Rectangle 8"/>
            <p:cNvSpPr>
              <a:spLocks noChangeArrowheads="1"/>
            </p:cNvSpPr>
            <p:nvPr/>
          </p:nvSpPr>
          <p:spPr bwMode="auto">
            <a:xfrm>
              <a:off x="1791" y="890"/>
              <a:ext cx="1951" cy="40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66700"/>
              <a:r>
                <a:rPr lang="en-US" altLang="zh-CN" sz="2000" b="1"/>
                <a:t>character</a:t>
              </a:r>
            </a:p>
            <a:p>
              <a:pPr marL="266700"/>
              <a:r>
                <a:rPr lang="en-US" altLang="zh-CN" sz="2000" b="1"/>
                <a:t>block</a:t>
              </a:r>
            </a:p>
          </p:txBody>
        </p:sp>
        <p:sp>
          <p:nvSpPr>
            <p:cNvPr id="215049" name="Rectangle 9"/>
            <p:cNvSpPr>
              <a:spLocks noChangeArrowheads="1"/>
            </p:cNvSpPr>
            <p:nvPr/>
          </p:nvSpPr>
          <p:spPr bwMode="auto">
            <a:xfrm>
              <a:off x="3742" y="890"/>
              <a:ext cx="1633" cy="40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66700"/>
              <a:r>
                <a:rPr lang="en-US" altLang="zh-CN" sz="2000" b="1"/>
                <a:t>terminal</a:t>
              </a:r>
            </a:p>
            <a:p>
              <a:pPr marL="266700"/>
              <a:r>
                <a:rPr lang="en-US" altLang="zh-CN" sz="2000" b="1"/>
                <a:t>disk</a:t>
              </a:r>
            </a:p>
          </p:txBody>
        </p:sp>
        <p:sp>
          <p:nvSpPr>
            <p:cNvPr id="215050" name="Rectangle 10"/>
            <p:cNvSpPr>
              <a:spLocks noChangeArrowheads="1"/>
            </p:cNvSpPr>
            <p:nvPr/>
          </p:nvSpPr>
          <p:spPr bwMode="auto">
            <a:xfrm>
              <a:off x="295" y="890"/>
              <a:ext cx="1496" cy="40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171450"/>
              <a:r>
                <a:rPr lang="en-US" altLang="zh-CN" sz="2000" b="1" dirty="0"/>
                <a:t>data-transfer mode</a:t>
              </a:r>
            </a:p>
          </p:txBody>
        </p:sp>
      </p:grpSp>
      <p:grpSp>
        <p:nvGrpSpPr>
          <p:cNvPr id="215051" name="Group 11"/>
          <p:cNvGrpSpPr>
            <a:grpSpLocks/>
          </p:cNvGrpSpPr>
          <p:nvPr/>
        </p:nvGrpSpPr>
        <p:grpSpPr bwMode="auto">
          <a:xfrm>
            <a:off x="2081950" y="2294055"/>
            <a:ext cx="8064500" cy="647700"/>
            <a:chOff x="295" y="1298"/>
            <a:chExt cx="5080" cy="408"/>
          </a:xfrm>
        </p:grpSpPr>
        <p:sp>
          <p:nvSpPr>
            <p:cNvPr id="215052" name="Rectangle 12"/>
            <p:cNvSpPr>
              <a:spLocks noChangeArrowheads="1"/>
            </p:cNvSpPr>
            <p:nvPr/>
          </p:nvSpPr>
          <p:spPr bwMode="auto">
            <a:xfrm>
              <a:off x="1791" y="1298"/>
              <a:ext cx="1951" cy="408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66700"/>
              <a:r>
                <a:rPr lang="en-US" altLang="zh-CN" sz="2000" b="1"/>
                <a:t>sequential</a:t>
              </a:r>
            </a:p>
            <a:p>
              <a:pPr marL="266700"/>
              <a:r>
                <a:rPr lang="en-US" altLang="zh-CN" sz="2000" b="1"/>
                <a:t>random</a:t>
              </a:r>
            </a:p>
          </p:txBody>
        </p:sp>
        <p:sp>
          <p:nvSpPr>
            <p:cNvPr id="215053" name="Rectangle 13"/>
            <p:cNvSpPr>
              <a:spLocks noChangeArrowheads="1"/>
            </p:cNvSpPr>
            <p:nvPr/>
          </p:nvSpPr>
          <p:spPr bwMode="auto">
            <a:xfrm>
              <a:off x="3742" y="1298"/>
              <a:ext cx="1633" cy="408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66700"/>
              <a:r>
                <a:rPr lang="en-US" altLang="zh-CN" sz="2000" b="1"/>
                <a:t>modem</a:t>
              </a:r>
            </a:p>
            <a:p>
              <a:pPr marL="266700"/>
              <a:r>
                <a:rPr lang="en-US" altLang="zh-CN" sz="2000" b="1"/>
                <a:t>CD-ROM</a:t>
              </a:r>
            </a:p>
          </p:txBody>
        </p:sp>
        <p:sp>
          <p:nvSpPr>
            <p:cNvPr id="215054" name="Rectangle 14"/>
            <p:cNvSpPr>
              <a:spLocks noChangeArrowheads="1"/>
            </p:cNvSpPr>
            <p:nvPr/>
          </p:nvSpPr>
          <p:spPr bwMode="auto">
            <a:xfrm>
              <a:off x="295" y="1298"/>
              <a:ext cx="1496" cy="408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171450"/>
              <a:r>
                <a:rPr lang="en-US" altLang="zh-CN" sz="2000" b="1"/>
                <a:t>access method</a:t>
              </a:r>
            </a:p>
          </p:txBody>
        </p:sp>
      </p:grpSp>
      <p:grpSp>
        <p:nvGrpSpPr>
          <p:cNvPr id="215055" name="Group 15"/>
          <p:cNvGrpSpPr>
            <a:grpSpLocks/>
          </p:cNvGrpSpPr>
          <p:nvPr/>
        </p:nvGrpSpPr>
        <p:grpSpPr bwMode="auto">
          <a:xfrm>
            <a:off x="2081950" y="2943343"/>
            <a:ext cx="8064500" cy="647700"/>
            <a:chOff x="295" y="1707"/>
            <a:chExt cx="5080" cy="408"/>
          </a:xfrm>
        </p:grpSpPr>
        <p:sp>
          <p:nvSpPr>
            <p:cNvPr id="215056" name="Rectangle 16"/>
            <p:cNvSpPr>
              <a:spLocks noChangeArrowheads="1"/>
            </p:cNvSpPr>
            <p:nvPr/>
          </p:nvSpPr>
          <p:spPr bwMode="auto">
            <a:xfrm>
              <a:off x="1791" y="1707"/>
              <a:ext cx="1951" cy="40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66700"/>
              <a:r>
                <a:rPr lang="en-US" altLang="zh-CN" sz="2000" b="1" dirty="0"/>
                <a:t>synchronous</a:t>
              </a:r>
            </a:p>
            <a:p>
              <a:pPr marL="266700"/>
              <a:r>
                <a:rPr lang="en-US" altLang="zh-CN" sz="2000" b="1" dirty="0"/>
                <a:t>asynchronous</a:t>
              </a:r>
            </a:p>
          </p:txBody>
        </p:sp>
        <p:sp>
          <p:nvSpPr>
            <p:cNvPr id="215057" name="Rectangle 17"/>
            <p:cNvSpPr>
              <a:spLocks noChangeArrowheads="1"/>
            </p:cNvSpPr>
            <p:nvPr/>
          </p:nvSpPr>
          <p:spPr bwMode="auto">
            <a:xfrm>
              <a:off x="3742" y="1707"/>
              <a:ext cx="1633" cy="40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66700"/>
              <a:r>
                <a:rPr lang="en-US" altLang="zh-CN" sz="2000" b="1"/>
                <a:t>tape</a:t>
              </a:r>
            </a:p>
            <a:p>
              <a:pPr marL="266700"/>
              <a:r>
                <a:rPr lang="en-US" altLang="zh-CN" sz="2000" b="1"/>
                <a:t>keyboard</a:t>
              </a:r>
            </a:p>
          </p:txBody>
        </p:sp>
        <p:sp>
          <p:nvSpPr>
            <p:cNvPr id="215058" name="Rectangle 18"/>
            <p:cNvSpPr>
              <a:spLocks noChangeArrowheads="1"/>
            </p:cNvSpPr>
            <p:nvPr/>
          </p:nvSpPr>
          <p:spPr bwMode="auto">
            <a:xfrm>
              <a:off x="295" y="1707"/>
              <a:ext cx="1496" cy="40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171450"/>
              <a:r>
                <a:rPr lang="en-US" altLang="zh-CN" sz="2000" b="1"/>
                <a:t>transfer schedule</a:t>
              </a:r>
            </a:p>
          </p:txBody>
        </p:sp>
      </p:grpSp>
      <p:grpSp>
        <p:nvGrpSpPr>
          <p:cNvPr id="215059" name="Group 19"/>
          <p:cNvGrpSpPr>
            <a:grpSpLocks/>
          </p:cNvGrpSpPr>
          <p:nvPr/>
        </p:nvGrpSpPr>
        <p:grpSpPr bwMode="auto">
          <a:xfrm>
            <a:off x="2081950" y="3591043"/>
            <a:ext cx="8064500" cy="647700"/>
            <a:chOff x="295" y="2115"/>
            <a:chExt cx="5080" cy="408"/>
          </a:xfrm>
        </p:grpSpPr>
        <p:sp>
          <p:nvSpPr>
            <p:cNvPr id="215060" name="Rectangle 20"/>
            <p:cNvSpPr>
              <a:spLocks noChangeArrowheads="1"/>
            </p:cNvSpPr>
            <p:nvPr/>
          </p:nvSpPr>
          <p:spPr bwMode="auto">
            <a:xfrm>
              <a:off x="1791" y="2115"/>
              <a:ext cx="1951" cy="408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66700"/>
              <a:r>
                <a:rPr lang="en-US" altLang="zh-CN" sz="2000" b="1"/>
                <a:t>dedicated</a:t>
              </a:r>
            </a:p>
            <a:p>
              <a:pPr marL="266700"/>
              <a:r>
                <a:rPr lang="en-US" altLang="zh-CN" sz="2000" b="1"/>
                <a:t>sharable</a:t>
              </a:r>
            </a:p>
          </p:txBody>
        </p:sp>
        <p:sp>
          <p:nvSpPr>
            <p:cNvPr id="215061" name="Rectangle 21"/>
            <p:cNvSpPr>
              <a:spLocks noChangeArrowheads="1"/>
            </p:cNvSpPr>
            <p:nvPr/>
          </p:nvSpPr>
          <p:spPr bwMode="auto">
            <a:xfrm>
              <a:off x="3742" y="2115"/>
              <a:ext cx="1633" cy="408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66700"/>
              <a:r>
                <a:rPr lang="en-US" altLang="zh-CN" sz="2000" b="1"/>
                <a:t>tape</a:t>
              </a:r>
            </a:p>
            <a:p>
              <a:pPr marL="266700"/>
              <a:r>
                <a:rPr lang="en-US" altLang="zh-CN" sz="2000" b="1"/>
                <a:t>keyboard</a:t>
              </a:r>
            </a:p>
          </p:txBody>
        </p:sp>
        <p:sp>
          <p:nvSpPr>
            <p:cNvPr id="215062" name="Rectangle 22"/>
            <p:cNvSpPr>
              <a:spLocks noChangeArrowheads="1"/>
            </p:cNvSpPr>
            <p:nvPr/>
          </p:nvSpPr>
          <p:spPr bwMode="auto">
            <a:xfrm>
              <a:off x="295" y="2115"/>
              <a:ext cx="1496" cy="408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171450"/>
              <a:r>
                <a:rPr lang="en-US" altLang="zh-CN" sz="2000" b="1"/>
                <a:t>sharing</a:t>
              </a:r>
            </a:p>
          </p:txBody>
        </p:sp>
      </p:grpSp>
      <p:grpSp>
        <p:nvGrpSpPr>
          <p:cNvPr id="215063" name="Group 23"/>
          <p:cNvGrpSpPr>
            <a:grpSpLocks/>
          </p:cNvGrpSpPr>
          <p:nvPr/>
        </p:nvGrpSpPr>
        <p:grpSpPr bwMode="auto">
          <a:xfrm>
            <a:off x="2081950" y="4238743"/>
            <a:ext cx="8064500" cy="1223962"/>
            <a:chOff x="295" y="2523"/>
            <a:chExt cx="5080" cy="771"/>
          </a:xfrm>
        </p:grpSpPr>
        <p:sp>
          <p:nvSpPr>
            <p:cNvPr id="215064" name="Rectangle 24"/>
            <p:cNvSpPr>
              <a:spLocks noChangeArrowheads="1"/>
            </p:cNvSpPr>
            <p:nvPr/>
          </p:nvSpPr>
          <p:spPr bwMode="auto">
            <a:xfrm>
              <a:off x="1791" y="2523"/>
              <a:ext cx="1951" cy="77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66700"/>
              <a:r>
                <a:rPr lang="en-US" altLang="zh-CN" sz="2000" b="1"/>
                <a:t>latency</a:t>
              </a:r>
            </a:p>
            <a:p>
              <a:pPr marL="266700"/>
              <a:r>
                <a:rPr lang="en-US" altLang="zh-CN" sz="2000" b="1"/>
                <a:t>seek time</a:t>
              </a:r>
            </a:p>
            <a:p>
              <a:pPr marL="266700"/>
              <a:r>
                <a:rPr lang="en-US" altLang="zh-CN" sz="2000" b="1"/>
                <a:t>transfer rate</a:t>
              </a:r>
            </a:p>
            <a:p>
              <a:pPr marL="266700"/>
              <a:r>
                <a:rPr lang="en-US" altLang="zh-CN" sz="2000" b="1"/>
                <a:t>delay between operations</a:t>
              </a:r>
            </a:p>
          </p:txBody>
        </p:sp>
        <p:sp>
          <p:nvSpPr>
            <p:cNvPr id="215065" name="Rectangle 25"/>
            <p:cNvSpPr>
              <a:spLocks noChangeArrowheads="1"/>
            </p:cNvSpPr>
            <p:nvPr/>
          </p:nvSpPr>
          <p:spPr bwMode="auto">
            <a:xfrm>
              <a:off x="3742" y="2523"/>
              <a:ext cx="1633" cy="77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66700"/>
              <a:r>
                <a:rPr lang="en-US" altLang="zh-CN" sz="2000" b="1"/>
                <a:t> </a:t>
              </a:r>
            </a:p>
          </p:txBody>
        </p:sp>
        <p:sp>
          <p:nvSpPr>
            <p:cNvPr id="215066" name="Rectangle 26"/>
            <p:cNvSpPr>
              <a:spLocks noChangeArrowheads="1"/>
            </p:cNvSpPr>
            <p:nvPr/>
          </p:nvSpPr>
          <p:spPr bwMode="auto">
            <a:xfrm>
              <a:off x="295" y="2523"/>
              <a:ext cx="1496" cy="77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171450"/>
              <a:r>
                <a:rPr lang="en-US" altLang="zh-CN" sz="2000" b="1"/>
                <a:t>device speed</a:t>
              </a:r>
            </a:p>
          </p:txBody>
        </p:sp>
      </p:grpSp>
      <p:grpSp>
        <p:nvGrpSpPr>
          <p:cNvPr id="215067" name="Group 27"/>
          <p:cNvGrpSpPr>
            <a:grpSpLocks/>
          </p:cNvGrpSpPr>
          <p:nvPr/>
        </p:nvGrpSpPr>
        <p:grpSpPr bwMode="auto">
          <a:xfrm>
            <a:off x="2081950" y="5462706"/>
            <a:ext cx="8064500" cy="936625"/>
            <a:chOff x="295" y="3294"/>
            <a:chExt cx="5080" cy="590"/>
          </a:xfrm>
        </p:grpSpPr>
        <p:sp>
          <p:nvSpPr>
            <p:cNvPr id="215068" name="Rectangle 28"/>
            <p:cNvSpPr>
              <a:spLocks noChangeArrowheads="1"/>
            </p:cNvSpPr>
            <p:nvPr/>
          </p:nvSpPr>
          <p:spPr bwMode="auto">
            <a:xfrm>
              <a:off x="1791" y="3294"/>
              <a:ext cx="1951" cy="590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66700"/>
              <a:r>
                <a:rPr lang="en-US" altLang="zh-CN" sz="2000" b="1"/>
                <a:t>read only</a:t>
              </a:r>
            </a:p>
            <a:p>
              <a:pPr marL="266700"/>
              <a:r>
                <a:rPr lang="en-US" altLang="zh-CN" sz="2000" b="1"/>
                <a:t>write only</a:t>
              </a:r>
            </a:p>
            <a:p>
              <a:pPr marL="266700"/>
              <a:r>
                <a:rPr lang="en-US" altLang="zh-CN" sz="2000" b="1"/>
                <a:t>read-write</a:t>
              </a:r>
            </a:p>
          </p:txBody>
        </p:sp>
        <p:sp>
          <p:nvSpPr>
            <p:cNvPr id="215069" name="Rectangle 29"/>
            <p:cNvSpPr>
              <a:spLocks noChangeArrowheads="1"/>
            </p:cNvSpPr>
            <p:nvPr/>
          </p:nvSpPr>
          <p:spPr bwMode="auto">
            <a:xfrm>
              <a:off x="3742" y="3294"/>
              <a:ext cx="1633" cy="590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266700"/>
              <a:r>
                <a:rPr lang="en-US" altLang="zh-CN" sz="2000" b="1"/>
                <a:t>CD-ROM</a:t>
              </a:r>
            </a:p>
            <a:p>
              <a:pPr marL="266700"/>
              <a:r>
                <a:rPr lang="en-US" altLang="zh-CN" sz="2000" b="1"/>
                <a:t>graphics controller</a:t>
              </a:r>
            </a:p>
            <a:p>
              <a:pPr marL="266700"/>
              <a:r>
                <a:rPr lang="en-US" altLang="zh-CN" sz="2000" b="1"/>
                <a:t>disk</a:t>
              </a:r>
            </a:p>
          </p:txBody>
        </p:sp>
        <p:sp>
          <p:nvSpPr>
            <p:cNvPr id="215070" name="Rectangle 30"/>
            <p:cNvSpPr>
              <a:spLocks noChangeArrowheads="1"/>
            </p:cNvSpPr>
            <p:nvPr/>
          </p:nvSpPr>
          <p:spPr bwMode="auto">
            <a:xfrm>
              <a:off x="295" y="3294"/>
              <a:ext cx="1496" cy="590"/>
            </a:xfrm>
            <a:prstGeom prst="rect">
              <a:avLst/>
            </a:prstGeom>
            <a:solidFill>
              <a:srgbClr val="FFFF66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171450"/>
              <a:r>
                <a:rPr lang="en-US" altLang="zh-CN" sz="2000" b="1"/>
                <a:t>I/O direction</a:t>
              </a:r>
            </a:p>
          </p:txBody>
        </p:sp>
      </p:grp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17D8C08E-6883-3635-0470-A08731EEDF4B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25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Characteristics of I/O Devices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dirty="0"/>
              <a:t>Subtleties of devices handled by device drivers.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Broadly I/O devices can be grouped by the OS into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Block I/O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Character- stream I/O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Memory-mapped file access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Network sockets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OS provide special system calls to access a few additional devices, such as time-of-day clock and a timer.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OSs have an </a:t>
            </a:r>
            <a:r>
              <a:rPr lang="en-US" altLang="en-US" dirty="0">
                <a:solidFill>
                  <a:srgbClr val="0000FF"/>
                </a:solidFill>
              </a:rPr>
              <a:t>escape</a:t>
            </a:r>
            <a:r>
              <a:rPr lang="en-US" altLang="en-US" dirty="0"/>
              <a:t> / </a:t>
            </a:r>
            <a:r>
              <a:rPr lang="en-US" altLang="en-US" dirty="0">
                <a:solidFill>
                  <a:srgbClr val="0000FF"/>
                </a:solidFill>
              </a:rPr>
              <a:t>back door</a:t>
            </a:r>
            <a:r>
              <a:rPr lang="en-US" altLang="en-US" dirty="0"/>
              <a:t>, transparently passes arbitrary commands from an application to a device driver.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Unix </a:t>
            </a:r>
            <a:r>
              <a:rPr lang="en-US" altLang="en-US" dirty="0" err="1">
                <a:solidFill>
                  <a:srgbClr val="0000FF"/>
                </a:solidFill>
              </a:rPr>
              <a:t>ioctl</a:t>
            </a:r>
            <a:r>
              <a:rPr lang="en-US" altLang="en-US" dirty="0">
                <a:solidFill>
                  <a:srgbClr val="0000FF"/>
                </a:solidFill>
              </a:rPr>
              <a:t>() </a:t>
            </a:r>
            <a:r>
              <a:rPr lang="en-US" altLang="en-US" dirty="0"/>
              <a:t>call to send arbitrary bits to a device control register and data to device data register.</a:t>
            </a:r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5087F87-7668-3B0F-8C8F-AC243BF723D6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26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20300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and Character Devices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Block devices include disk drives.</a:t>
            </a:r>
          </a:p>
          <a:p>
            <a:pPr lvl="1"/>
            <a:r>
              <a:rPr lang="en-US" altLang="zh-CN" dirty="0"/>
              <a:t>Commands include </a:t>
            </a:r>
            <a:r>
              <a:rPr lang="en-US" altLang="zh-CN" dirty="0">
                <a:solidFill>
                  <a:srgbClr val="0000FF"/>
                </a:solidFill>
              </a:rPr>
              <a:t>read(), write(), seek() </a:t>
            </a:r>
          </a:p>
          <a:p>
            <a:pPr lvl="1"/>
            <a:r>
              <a:rPr lang="en-US" altLang="zh-CN" dirty="0"/>
              <a:t>Raw I/O, direct I/O, or file-system access</a:t>
            </a:r>
          </a:p>
          <a:p>
            <a:pPr lvl="1"/>
            <a:r>
              <a:rPr lang="en-US" altLang="zh-CN" dirty="0"/>
              <a:t>Memory-mapped file access possible</a:t>
            </a:r>
          </a:p>
          <a:p>
            <a:pPr lvl="2"/>
            <a:r>
              <a:rPr lang="en-US" altLang="en-US" dirty="0"/>
              <a:t>File mapped to virtual memory and clusters brought via demand paging</a:t>
            </a:r>
          </a:p>
          <a:p>
            <a:pPr lvl="1"/>
            <a:r>
              <a:rPr lang="en-US" altLang="en-US" dirty="0"/>
              <a:t>DMA</a:t>
            </a:r>
            <a:endParaRPr lang="en-US" altLang="zh-CN" dirty="0"/>
          </a:p>
          <a:p>
            <a:r>
              <a:rPr lang="en-US" altLang="zh-CN" dirty="0"/>
              <a:t>Character devices include keyboards, mice, serial ports</a:t>
            </a:r>
          </a:p>
          <a:p>
            <a:pPr lvl="1"/>
            <a:r>
              <a:rPr lang="en-US" altLang="zh-CN" dirty="0"/>
              <a:t>Commands include </a:t>
            </a:r>
            <a:r>
              <a:rPr lang="en-US" altLang="zh-CN" dirty="0">
                <a:solidFill>
                  <a:srgbClr val="0000FF"/>
                </a:solidFill>
              </a:rPr>
              <a:t>get()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</a:rPr>
              <a:t>put()</a:t>
            </a:r>
          </a:p>
          <a:p>
            <a:pPr lvl="1"/>
            <a:r>
              <a:rPr lang="en-US" altLang="zh-CN" dirty="0"/>
              <a:t>Libraries layered on top allow line editing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62AB58FB-0742-2BE5-4752-F66B6AE7B67E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27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Network Devices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dirty="0"/>
              <a:t>Varying enough from block and character to have own interface.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The</a:t>
            </a:r>
            <a:r>
              <a:rPr lang="en-US" altLang="zh-CN" dirty="0">
                <a:solidFill>
                  <a:srgbClr val="0000FF"/>
                </a:solidFill>
              </a:rPr>
              <a:t> socket</a:t>
            </a:r>
            <a:r>
              <a:rPr lang="en-US" altLang="zh-CN" dirty="0"/>
              <a:t> interface,  Linux, Unix and Windows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Separates network protocol from network operation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Includes </a:t>
            </a:r>
            <a:r>
              <a:rPr lang="en-US" altLang="zh-CN" dirty="0">
                <a:solidFill>
                  <a:srgbClr val="0000FF"/>
                </a:solidFill>
              </a:rPr>
              <a:t>select </a:t>
            </a:r>
            <a:r>
              <a:rPr lang="en-US" altLang="zh-CN" dirty="0"/>
              <a:t>functionality: manages a set of sockets 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The system calls in the </a:t>
            </a:r>
            <a:r>
              <a:rPr lang="en-US" altLang="zh-CN" dirty="0">
                <a:solidFill>
                  <a:srgbClr val="0000FF"/>
                </a:solidFill>
              </a:rPr>
              <a:t>socket interface</a:t>
            </a:r>
            <a:r>
              <a:rPr lang="en-US" altLang="zh-CN" dirty="0"/>
              <a:t> enable an application </a:t>
            </a:r>
          </a:p>
          <a:p>
            <a:pPr lvl="2">
              <a:spcBef>
                <a:spcPts val="600"/>
              </a:spcBef>
            </a:pPr>
            <a:r>
              <a:rPr lang="en-US" altLang="zh-CN" sz="2400" dirty="0"/>
              <a:t>to create a socket</a:t>
            </a:r>
          </a:p>
          <a:p>
            <a:pPr lvl="2">
              <a:spcBef>
                <a:spcPts val="600"/>
              </a:spcBef>
            </a:pPr>
            <a:r>
              <a:rPr lang="en-US" altLang="zh-CN" sz="2400" dirty="0"/>
              <a:t>to connect a local socket to a remote address</a:t>
            </a:r>
          </a:p>
          <a:p>
            <a:pPr lvl="2">
              <a:spcBef>
                <a:spcPts val="600"/>
              </a:spcBef>
            </a:pPr>
            <a:r>
              <a:rPr lang="en-US" altLang="zh-CN" sz="2400" dirty="0"/>
              <a:t>to listen for any remote application to plug into the local socket</a:t>
            </a:r>
          </a:p>
          <a:p>
            <a:pPr lvl="2">
              <a:spcBef>
                <a:spcPts val="600"/>
              </a:spcBef>
            </a:pPr>
            <a:r>
              <a:rPr lang="en-US" altLang="zh-CN" sz="2400" dirty="0"/>
              <a:t>to send and receive packets over the connection</a:t>
            </a:r>
          </a:p>
          <a:p>
            <a:pPr>
              <a:spcBef>
                <a:spcPts val="600"/>
              </a:spcBef>
            </a:pPr>
            <a:r>
              <a:rPr lang="en-US" altLang="zh-CN" dirty="0"/>
              <a:t>Approaches vary widely (pipes, FIFOs, streams, queues, mailboxes)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032B816B-E6C0-5E81-CDDD-04984CB72A97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28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6427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9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9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9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Clocks and Timers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Provide current time, elapsed time, timer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Programmable interval timer </a:t>
            </a:r>
            <a:r>
              <a:rPr lang="en-US" altLang="zh-CN" dirty="0"/>
              <a:t>used for timings, periodic interrupts.</a:t>
            </a:r>
          </a:p>
          <a:p>
            <a:r>
              <a:rPr lang="en-US" altLang="en-US" dirty="0"/>
              <a:t>Normal resolution about 1/60 second.</a:t>
            </a:r>
          </a:p>
          <a:p>
            <a:r>
              <a:rPr lang="en-US" altLang="en-US" dirty="0"/>
              <a:t>Some systems provide higher-resolution timers.</a:t>
            </a:r>
          </a:p>
          <a:p>
            <a:r>
              <a:rPr lang="en-US" altLang="zh-CN" dirty="0" err="1">
                <a:solidFill>
                  <a:srgbClr val="0000FF"/>
                </a:solidFill>
              </a:rPr>
              <a:t>ioctl</a:t>
            </a:r>
            <a:r>
              <a:rPr lang="en-US" altLang="zh-CN" dirty="0"/>
              <a:t> (on UNIX) covers odd aspects of I/O such as clocks and timers.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61AB565A-B883-6BDF-DE13-D144F70FAC02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29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1700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 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/>
              <a:t>13.1    Overview 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/>
              <a:t>13.2    I/O Hardware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/>
              <a:t>13.3    Application I/O Interface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/>
              <a:t>13.4    Kernel I/O Subsystem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/>
              <a:t>13.5    Transforming I/O Requests to Hardware </a:t>
            </a:r>
            <a:br>
              <a:rPr lang="en-US" altLang="zh-CN" dirty="0"/>
            </a:br>
            <a:r>
              <a:rPr lang="en-US" altLang="zh-CN" dirty="0"/>
              <a:t>       Operations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13.6    Streams(*)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13.7    Performance(*)</a:t>
            </a:r>
          </a:p>
          <a:p>
            <a:endParaRPr lang="en-US" altLang="zh-CN" dirty="0"/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62C929AD-0440-E4BC-8649-DDD950FE805F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3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Blocking I/O and </a:t>
            </a:r>
            <a:r>
              <a:rPr lang="en-US" altLang="zh-CN" dirty="0" err="1"/>
              <a:t>Nonblocking</a:t>
            </a:r>
            <a:r>
              <a:rPr lang="en-US" altLang="zh-CN" dirty="0"/>
              <a:t> I/O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Blocking</a:t>
            </a:r>
            <a:r>
              <a:rPr lang="en-US" altLang="zh-CN" dirty="0"/>
              <a:t> - process suspended until I/O completed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Easy to use and understand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Insufficient for some needs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0000FF"/>
                </a:solidFill>
              </a:rPr>
              <a:t>Nonblocking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- I/O call returns as much as available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E.g. User interface, receives keyboard and mouse input while processing and displaying data on the screen.</a:t>
            </a:r>
            <a:br>
              <a:rPr lang="en-US" altLang="zh-CN" dirty="0"/>
            </a:br>
            <a:r>
              <a:rPr lang="en-US" altLang="zh-CN" dirty="0"/>
              <a:t>Video application, reads frames from a file on disk while simultaneously decompressing and displaying the output on the display.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Overlap; Implemented via multi-threading.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Returns quickly with count of bytes read or written.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>
                <a:solidFill>
                  <a:srgbClr val="0000FF"/>
                </a:solidFill>
              </a:rPr>
              <a:t>select() </a:t>
            </a:r>
            <a:r>
              <a:rPr lang="en-US" altLang="en-US" dirty="0"/>
              <a:t>to find if data ready then </a:t>
            </a:r>
            <a:r>
              <a:rPr lang="en-US" altLang="en-US" dirty="0">
                <a:solidFill>
                  <a:srgbClr val="0000FF"/>
                </a:solidFill>
              </a:rPr>
              <a:t>read() </a:t>
            </a:r>
            <a:r>
              <a:rPr lang="en-US" altLang="en-US" dirty="0"/>
              <a:t>or </a:t>
            </a:r>
            <a:r>
              <a:rPr lang="en-US" altLang="en-US" dirty="0">
                <a:solidFill>
                  <a:srgbClr val="0000FF"/>
                </a:solidFill>
              </a:rPr>
              <a:t>write</a:t>
            </a:r>
            <a:r>
              <a:rPr lang="en-US" altLang="en-US" dirty="0"/>
              <a:t>() to transfer.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Asynchronous</a:t>
            </a:r>
            <a:r>
              <a:rPr lang="en-US" altLang="zh-CN" dirty="0"/>
              <a:t> - process runs while I/O executes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Difficult to use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/>
              <a:t>I/O subsystem signals process when I/O completed.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CCCD9BA5-13F1-1449-F5C9-D2FF38BAEA30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30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0481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3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Two I/O Methods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3165965" y="5713088"/>
            <a:ext cx="1939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800" b="1" dirty="0">
                <a:latin typeface="Helvetica" pitchFamily="34" charset="0"/>
              </a:rPr>
              <a:t>Synchronous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6512932" y="5717583"/>
            <a:ext cx="2676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0" lang="en-US" altLang="zh-CN" sz="1800" b="1" dirty="0">
                <a:latin typeface="Helvetica" pitchFamily="34" charset="0"/>
              </a:rPr>
              <a:t>Asynchronous</a:t>
            </a: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38" y="1178751"/>
            <a:ext cx="9595361" cy="415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动作按钮: 结束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7BE7B5F-4862-5B32-9BCE-6E6D0F497781}"/>
              </a:ext>
            </a:extLst>
          </p:cNvPr>
          <p:cNvSpPr/>
          <p:nvPr/>
        </p:nvSpPr>
        <p:spPr bwMode="auto">
          <a:xfrm>
            <a:off x="11694670" y="6399330"/>
            <a:ext cx="432000" cy="432000"/>
          </a:xfrm>
          <a:prstGeom prst="beve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5FD92F-6E8A-D0B4-5AB5-93D198E8B23E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31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13.4  Kernel I/O Subsystem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Services provided by kernel I/O subsystem:</a:t>
            </a:r>
          </a:p>
          <a:p>
            <a:pPr marL="457200" lvl="1" indent="0">
              <a:buNone/>
            </a:pPr>
            <a:r>
              <a:rPr lang="en-US" altLang="zh-CN" dirty="0">
                <a:ea typeface="宋体"/>
              </a:rPr>
              <a:t>① </a:t>
            </a:r>
            <a:r>
              <a:rPr lang="en-US" altLang="zh-CN" dirty="0"/>
              <a:t>Scheduling</a:t>
            </a:r>
          </a:p>
          <a:p>
            <a:pPr marL="457200" lvl="1" indent="0">
              <a:buNone/>
            </a:pPr>
            <a:r>
              <a:rPr lang="en-US" altLang="zh-CN" dirty="0"/>
              <a:t>② Buffering</a:t>
            </a:r>
          </a:p>
          <a:p>
            <a:pPr marL="457200" lvl="1" indent="0">
              <a:buNone/>
            </a:pPr>
            <a:r>
              <a:rPr lang="en-US" altLang="zh-CN" dirty="0"/>
              <a:t>③ Caching</a:t>
            </a:r>
          </a:p>
          <a:p>
            <a:pPr marL="457200" lvl="1" indent="0">
              <a:buNone/>
            </a:pPr>
            <a:r>
              <a:rPr lang="en-US" altLang="zh-CN" dirty="0"/>
              <a:t>④ Spooling</a:t>
            </a:r>
          </a:p>
          <a:p>
            <a:pPr marL="457200" lvl="1" indent="0">
              <a:buNone/>
            </a:pPr>
            <a:r>
              <a:rPr lang="en-US" altLang="zh-CN" dirty="0"/>
              <a:t>⑤ device reservation</a:t>
            </a:r>
          </a:p>
          <a:p>
            <a:pPr marL="457200" lvl="1" indent="0">
              <a:buNone/>
            </a:pPr>
            <a:r>
              <a:rPr lang="en-US" altLang="zh-CN" dirty="0"/>
              <a:t>⑥ error handling</a:t>
            </a:r>
          </a:p>
          <a:p>
            <a:pPr marL="457200" lvl="1" indent="0">
              <a:buNone/>
            </a:pPr>
            <a:r>
              <a:rPr lang="en-US" altLang="zh-CN" dirty="0"/>
              <a:t>⑦ I/O Protection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2464D7B8-41DB-B86E-C77A-78725E34DE72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32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/>
                <a:ea typeface="宋体"/>
              </a:rPr>
              <a:t>① </a:t>
            </a:r>
            <a:r>
              <a:rPr lang="en-US" altLang="zh-CN" dirty="0"/>
              <a:t>I/O Scheduling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Some I/O request ordering via per-device queue</a:t>
            </a:r>
          </a:p>
          <a:p>
            <a:r>
              <a:rPr lang="en-US" altLang="zh-CN" dirty="0"/>
              <a:t>Some OSs try fairness</a:t>
            </a:r>
          </a:p>
        </p:txBody>
      </p:sp>
      <p:pic>
        <p:nvPicPr>
          <p:cNvPr id="286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" t="13696" r="1141" b="13696"/>
          <a:stretch>
            <a:fillRect/>
          </a:stretch>
        </p:blipFill>
        <p:spPr bwMode="auto">
          <a:xfrm>
            <a:off x="875420" y="2214345"/>
            <a:ext cx="7391451" cy="4320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198C2E13-2BEA-E25F-B7FE-992594DF27BD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33</a:t>
            </a:fld>
            <a:endParaRPr lang="en-US" altLang="zh-CN" sz="1400" dirty="0"/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D343DC27-B945-B699-6635-F7F06141D314}"/>
              </a:ext>
            </a:extLst>
          </p:cNvPr>
          <p:cNvSpPr/>
          <p:nvPr/>
        </p:nvSpPr>
        <p:spPr bwMode="auto">
          <a:xfrm>
            <a:off x="8931315" y="3573305"/>
            <a:ext cx="1755195" cy="2826025"/>
          </a:xfrm>
          <a:prstGeom prst="wedgeRectCallout">
            <a:avLst>
              <a:gd name="adj1" fmla="val -83457"/>
              <a:gd name="adj2" fmla="val -787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</a:pPr>
            <a:r>
              <a:rPr kumimoji="1" lang="en-US" altLang="zh-CN" b="1" i="0" u="none" strike="noStrike" cap="none" normalizeH="0" baseline="0" dirty="0">
                <a:ln>
                  <a:noFill/>
                </a:ln>
                <a:effectLst/>
                <a:ea typeface="黑体" pitchFamily="2" charset="-122"/>
                <a:cs typeface="Times New Roman" panose="02020603050405020304" pitchFamily="18" charset="0"/>
              </a:rPr>
              <a:t>FCFS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ea typeface="黑体" pitchFamily="2" charset="-122"/>
                <a:cs typeface="Times New Roman" panose="02020603050405020304" pitchFamily="18" charset="0"/>
              </a:rPr>
              <a:t>SSTF</a:t>
            </a:r>
          </a:p>
          <a:p>
            <a:pPr>
              <a:spcBef>
                <a:spcPts val="600"/>
              </a:spcBef>
            </a:pPr>
            <a:r>
              <a:rPr kumimoji="1" lang="en-US" altLang="zh-CN" b="1" i="0" u="none" strike="noStrike" cap="none" normalizeH="0" baseline="0" dirty="0">
                <a:ln>
                  <a:noFill/>
                </a:ln>
                <a:effectLst/>
                <a:ea typeface="黑体" pitchFamily="2" charset="-122"/>
                <a:cs typeface="Times New Roman" panose="02020603050405020304" pitchFamily="18" charset="0"/>
              </a:rPr>
              <a:t>SCAN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ea typeface="黑体" pitchFamily="2" charset="-122"/>
                <a:cs typeface="Times New Roman" panose="02020603050405020304" pitchFamily="18" charset="0"/>
              </a:rPr>
              <a:t>C-SCAN</a:t>
            </a:r>
          </a:p>
          <a:p>
            <a:pPr>
              <a:spcBef>
                <a:spcPts val="600"/>
              </a:spcBef>
            </a:pPr>
            <a:r>
              <a:rPr kumimoji="1" lang="en-US" altLang="zh-CN" b="1" i="0" u="none" strike="noStrike" cap="none" normalizeH="0" baseline="0" dirty="0">
                <a:ln>
                  <a:noFill/>
                </a:ln>
                <a:effectLst/>
                <a:ea typeface="黑体" pitchFamily="2" charset="-122"/>
                <a:cs typeface="Times New Roman" panose="02020603050405020304" pitchFamily="18" charset="0"/>
              </a:rPr>
              <a:t>LOOK</a:t>
            </a:r>
          </a:p>
          <a:p>
            <a:pPr>
              <a:spcBef>
                <a:spcPts val="600"/>
              </a:spcBef>
            </a:pPr>
            <a:r>
              <a:rPr lang="en-US" altLang="zh-CN" b="1" dirty="0">
                <a:ea typeface="黑体" pitchFamily="2" charset="-122"/>
                <a:cs typeface="Times New Roman" panose="02020603050405020304" pitchFamily="18" charset="0"/>
              </a:rPr>
              <a:t>C-LOOK</a:t>
            </a:r>
            <a:endParaRPr kumimoji="1" lang="zh-CN" altLang="en-US" b="1" i="0" u="none" strike="noStrike" cap="none" normalizeH="0" baseline="0" dirty="0">
              <a:ln>
                <a:noFill/>
              </a:ln>
              <a:effectLst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云形 3">
            <a:extLst>
              <a:ext uri="{FF2B5EF4-FFF2-40B4-BE49-F238E27FC236}">
                <a16:creationId xmlns:a16="http://schemas.microsoft.com/office/drawing/2014/main" id="{00D24064-4679-B0C5-80DC-1EC23BADA1DC}"/>
              </a:ext>
            </a:extLst>
          </p:cNvPr>
          <p:cNvSpPr/>
          <p:nvPr/>
        </p:nvSpPr>
        <p:spPr bwMode="auto">
          <a:xfrm>
            <a:off x="9493877" y="1111243"/>
            <a:ext cx="2385265" cy="900100"/>
          </a:xfrm>
          <a:prstGeom prst="cloud">
            <a:avLst/>
          </a:prstGeom>
          <a:solidFill>
            <a:srgbClr val="00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Priority?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28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  <p:bldP spid="2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② buffering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/>
              <a:t>Buffering - store data in memory while transferring between devices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</a:rPr>
              <a:t>To cope with device speed mismatch</a:t>
            </a:r>
            <a:br>
              <a:rPr lang="en-US" altLang="zh-CN" dirty="0">
                <a:solidFill>
                  <a:srgbClr val="0000FF"/>
                </a:solidFill>
              </a:rPr>
            </a:br>
            <a:r>
              <a:rPr lang="en-US" altLang="zh-CN" dirty="0"/>
              <a:t>e.g. a file is being received via modem for storage on the hard disk.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</a:rPr>
              <a:t>To cope with device transfer size mismatch</a:t>
            </a:r>
            <a:br>
              <a:rPr lang="en-US" altLang="zh-CN" dirty="0"/>
            </a:br>
            <a:r>
              <a:rPr lang="en-US" altLang="zh-CN" dirty="0"/>
              <a:t>e.g. fragmentation and reassembly of message.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</a:rPr>
              <a:t>To maintain “copy semantics”</a:t>
            </a:r>
            <a:br>
              <a:rPr lang="en-US" altLang="zh-CN" dirty="0"/>
            </a:br>
            <a:r>
              <a:rPr lang="en-US" altLang="zh-CN" dirty="0"/>
              <a:t>e.g. an application write a buffer of data to disk.</a:t>
            </a:r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C72292E-3335-4781-82BE-A17DA7EF2F37}"/>
              </a:ext>
            </a:extLst>
          </p:cNvPr>
          <p:cNvSpPr/>
          <p:nvPr/>
        </p:nvSpPr>
        <p:spPr bwMode="auto">
          <a:xfrm>
            <a:off x="406401" y="4734145"/>
            <a:ext cx="11388952" cy="16201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I/O buffering</a:t>
            </a:r>
          </a:p>
          <a:p>
            <a:pPr marL="800100" lvl="1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b="1" dirty="0">
                <a:cs typeface="Times New Roman" panose="02020603050405020304" pitchFamily="18" charset="0"/>
              </a:rPr>
              <a:t>block-oriented, stream-oriented</a:t>
            </a:r>
          </a:p>
          <a:p>
            <a:pPr marL="800100" lvl="1" indent="-342900"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en-US" altLang="zh-CN" b="1" dirty="0">
                <a:cs typeface="Times New Roman" panose="02020603050405020304" pitchFamily="18" charset="0"/>
              </a:rPr>
              <a:t>single buffer, double buffer, circular buffer</a:t>
            </a:r>
            <a:endParaRPr lang="zh-CN" altLang="en-US" b="1" dirty="0">
              <a:cs typeface="Times New Roman" panose="02020603050405020304" pitchFamily="18" charset="0"/>
            </a:endParaRPr>
          </a:p>
          <a:p>
            <a:endParaRPr lang="zh-CN" altLang="en-US" b="1" dirty="0"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11F5B00B-85ED-C952-97D3-2F2D62008A25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34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212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altLang="zh-CN"/>
              <a:t>I</a:t>
            </a:r>
            <a:r>
              <a:rPr lang="en-US" altLang="zh-CN" dirty="0"/>
              <a:t>/O Buffering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Block-oriented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Information is stored in fixed sized blocks.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Transfers are made a block at a time.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Used for disks and tapes.</a:t>
            </a:r>
          </a:p>
          <a:p>
            <a:pPr lvl="1"/>
            <a:r>
              <a:rPr lang="en-US" altLang="zh-CN" dirty="0"/>
              <a:t>User process can process one block of data while next block is read in.</a:t>
            </a:r>
          </a:p>
          <a:p>
            <a:pPr lvl="1"/>
            <a:r>
              <a:rPr lang="en-US" altLang="zh-CN" dirty="0"/>
              <a:t>Swapping can occur since input is taking place in system memory, not user memory</a:t>
            </a:r>
          </a:p>
          <a:p>
            <a:pPr lvl="1"/>
            <a:r>
              <a:rPr lang="en-US" altLang="zh-CN" dirty="0"/>
              <a:t>Operating system keeps track of assignment of system buffers to user processes.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Stream-oriented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Transfer information as a stream of bytes.</a:t>
            </a:r>
          </a:p>
          <a:p>
            <a:pPr lvl="1"/>
            <a:r>
              <a:rPr lang="en-US" altLang="zh-CN" dirty="0"/>
              <a:t>Used a line at time.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Used for terminals, printers, communication ports, mouse, and most other devices that are not secondary storage.</a:t>
            </a:r>
          </a:p>
          <a:p>
            <a:pPr lvl="2"/>
            <a:r>
              <a:rPr lang="en-US" altLang="zh-CN" dirty="0"/>
              <a:t>User input from a terminal is one line at a time with carriage return signaling the end of the line.</a:t>
            </a:r>
          </a:p>
          <a:p>
            <a:pPr lvl="2"/>
            <a:r>
              <a:rPr lang="en-US" altLang="zh-CN" dirty="0"/>
              <a:t>Output to the terminal is one line at a time.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EF0F-0A2B-40B4-A633-9B8CB34856ED}" type="slidenum">
              <a:rPr lang="en-US" altLang="zh-CN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377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9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9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9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9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altLang="zh-CN" dirty="0"/>
              <a:t>Single Buffer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Operating system assigns a buffer in main memory for an I/O request.</a:t>
            </a:r>
          </a:p>
          <a:p>
            <a:r>
              <a:rPr lang="en-US" altLang="zh-CN" dirty="0"/>
              <a:t>Block-oriented</a:t>
            </a:r>
          </a:p>
          <a:p>
            <a:pPr lvl="1"/>
            <a:r>
              <a:rPr lang="en-US" altLang="zh-CN" dirty="0"/>
              <a:t>Input transfers made to buffer</a:t>
            </a:r>
          </a:p>
          <a:p>
            <a:pPr lvl="1"/>
            <a:r>
              <a:rPr lang="en-US" altLang="zh-CN" dirty="0"/>
              <a:t>Block moved to user space when needed</a:t>
            </a:r>
          </a:p>
          <a:p>
            <a:pPr lvl="1"/>
            <a:r>
              <a:rPr lang="en-US" altLang="zh-CN" dirty="0"/>
              <a:t>Another block is moved into the buffer</a:t>
            </a:r>
          </a:p>
          <a:p>
            <a:pPr lvl="2"/>
            <a:r>
              <a:rPr lang="en-US" altLang="zh-CN" dirty="0"/>
              <a:t>Read ahead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EF0F-0A2B-40B4-A633-9B8CB34856ED}" type="slidenum">
              <a:rPr lang="en-US" altLang="zh-CN"/>
              <a:pPr/>
              <a:t>36</a:t>
            </a:fld>
            <a:endParaRPr lang="en-US" altLang="zh-CN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111059F-390C-2836-5687-6CFECBB0B2D6}"/>
              </a:ext>
            </a:extLst>
          </p:cNvPr>
          <p:cNvGrpSpPr/>
          <p:nvPr/>
        </p:nvGrpSpPr>
        <p:grpSpPr>
          <a:xfrm>
            <a:off x="4294139" y="4194085"/>
            <a:ext cx="2111475" cy="1874837"/>
            <a:chOff x="4294139" y="4194085"/>
            <a:chExt cx="2111475" cy="1874837"/>
          </a:xfrm>
        </p:grpSpPr>
        <p:sp>
          <p:nvSpPr>
            <p:cNvPr id="231428" name="Text Box 4"/>
            <p:cNvSpPr txBox="1">
              <a:spLocks noChangeArrowheads="1"/>
            </p:cNvSpPr>
            <p:nvPr/>
          </p:nvSpPr>
          <p:spPr bwMode="auto">
            <a:xfrm>
              <a:off x="4294139" y="4194085"/>
              <a:ext cx="21114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/>
                <a:t>Operating system</a:t>
              </a:r>
            </a:p>
          </p:txBody>
        </p:sp>
        <p:sp>
          <p:nvSpPr>
            <p:cNvPr id="231430" name="AutoShape 6"/>
            <p:cNvSpPr>
              <a:spLocks noChangeArrowheads="1"/>
            </p:cNvSpPr>
            <p:nvPr/>
          </p:nvSpPr>
          <p:spPr bwMode="auto">
            <a:xfrm>
              <a:off x="4367213" y="4737010"/>
              <a:ext cx="1981200" cy="1331912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1432" name="Rectangle 8"/>
            <p:cNvSpPr>
              <a:spLocks noChangeArrowheads="1"/>
            </p:cNvSpPr>
            <p:nvPr/>
          </p:nvSpPr>
          <p:spPr bwMode="auto">
            <a:xfrm>
              <a:off x="4835526" y="5205322"/>
              <a:ext cx="1008063" cy="3238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16EC76C-A743-CDAC-DDCE-9E1E39B22C41}"/>
              </a:ext>
            </a:extLst>
          </p:cNvPr>
          <p:cNvGrpSpPr/>
          <p:nvPr/>
        </p:nvGrpSpPr>
        <p:grpSpPr>
          <a:xfrm>
            <a:off x="7715250" y="4195672"/>
            <a:ext cx="1981200" cy="1873250"/>
            <a:chOff x="7715250" y="4195672"/>
            <a:chExt cx="1981200" cy="1873250"/>
          </a:xfrm>
        </p:grpSpPr>
        <p:sp>
          <p:nvSpPr>
            <p:cNvPr id="231429" name="Text Box 5"/>
            <p:cNvSpPr txBox="1">
              <a:spLocks noChangeArrowheads="1"/>
            </p:cNvSpPr>
            <p:nvPr/>
          </p:nvSpPr>
          <p:spPr bwMode="auto">
            <a:xfrm>
              <a:off x="7918479" y="4195672"/>
              <a:ext cx="156363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/>
                <a:t>User process</a:t>
              </a:r>
            </a:p>
          </p:txBody>
        </p:sp>
        <p:sp>
          <p:nvSpPr>
            <p:cNvPr id="231431" name="AutoShape 7"/>
            <p:cNvSpPr>
              <a:spLocks noChangeArrowheads="1"/>
            </p:cNvSpPr>
            <p:nvPr/>
          </p:nvSpPr>
          <p:spPr bwMode="auto">
            <a:xfrm>
              <a:off x="7715250" y="4737010"/>
              <a:ext cx="1981200" cy="1331912"/>
            </a:xfrm>
            <a:prstGeom prst="roundRect">
              <a:avLst>
                <a:gd name="adj" fmla="val 16667"/>
              </a:avLst>
            </a:prstGeom>
            <a:solidFill>
              <a:srgbClr val="DDDDDD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1433" name="Rectangle 9"/>
            <p:cNvSpPr>
              <a:spLocks noChangeArrowheads="1"/>
            </p:cNvSpPr>
            <p:nvPr/>
          </p:nvSpPr>
          <p:spPr bwMode="auto">
            <a:xfrm>
              <a:off x="8220076" y="5203735"/>
              <a:ext cx="1008063" cy="3238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63897EF-88C2-FCA0-4A4A-627EB7E34E47}"/>
              </a:ext>
            </a:extLst>
          </p:cNvPr>
          <p:cNvGrpSpPr/>
          <p:nvPr/>
        </p:nvGrpSpPr>
        <p:grpSpPr>
          <a:xfrm>
            <a:off x="1966023" y="4951322"/>
            <a:ext cx="2869502" cy="616010"/>
            <a:chOff x="1966023" y="4951322"/>
            <a:chExt cx="2869502" cy="616010"/>
          </a:xfrm>
        </p:grpSpPr>
        <p:sp>
          <p:nvSpPr>
            <p:cNvPr id="231434" name="Text Box 10"/>
            <p:cNvSpPr txBox="1">
              <a:spLocks noChangeArrowheads="1"/>
            </p:cNvSpPr>
            <p:nvPr/>
          </p:nvSpPr>
          <p:spPr bwMode="auto">
            <a:xfrm>
              <a:off x="1966023" y="5167222"/>
              <a:ext cx="130035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/>
                <a:t>I/O device</a:t>
              </a:r>
            </a:p>
          </p:txBody>
        </p:sp>
        <p:cxnSp>
          <p:nvCxnSpPr>
            <p:cNvPr id="231435" name="AutoShape 11"/>
            <p:cNvCxnSpPr>
              <a:cxnSpLocks noChangeShapeType="1"/>
              <a:stCxn id="231434" idx="3"/>
              <a:endCxn id="231432" idx="1"/>
            </p:cNvCxnSpPr>
            <p:nvPr/>
          </p:nvCxnSpPr>
          <p:spPr bwMode="auto">
            <a:xfrm flipV="1">
              <a:off x="3266379" y="5367247"/>
              <a:ext cx="1569146" cy="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437" name="Text Box 13"/>
            <p:cNvSpPr txBox="1">
              <a:spLocks noChangeArrowheads="1"/>
            </p:cNvSpPr>
            <p:nvPr/>
          </p:nvSpPr>
          <p:spPr bwMode="auto">
            <a:xfrm>
              <a:off x="3595847" y="4951322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/>
                <a:t>In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4A98093D-47BF-73BD-E491-7BA2A24F39EF}"/>
              </a:ext>
            </a:extLst>
          </p:cNvPr>
          <p:cNvGrpSpPr/>
          <p:nvPr/>
        </p:nvGrpSpPr>
        <p:grpSpPr>
          <a:xfrm>
            <a:off x="5843589" y="4952910"/>
            <a:ext cx="2376487" cy="414338"/>
            <a:chOff x="5843589" y="4952910"/>
            <a:chExt cx="2376487" cy="414338"/>
          </a:xfrm>
        </p:grpSpPr>
        <p:cxnSp>
          <p:nvCxnSpPr>
            <p:cNvPr id="231436" name="AutoShape 12"/>
            <p:cNvCxnSpPr>
              <a:cxnSpLocks noChangeShapeType="1"/>
              <a:stCxn id="231432" idx="3"/>
              <a:endCxn id="231433" idx="1"/>
            </p:cNvCxnSpPr>
            <p:nvPr/>
          </p:nvCxnSpPr>
          <p:spPr bwMode="auto">
            <a:xfrm flipV="1">
              <a:off x="5843589" y="5365661"/>
              <a:ext cx="2376487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1438" name="Text Box 14"/>
            <p:cNvSpPr txBox="1">
              <a:spLocks noChangeArrowheads="1"/>
            </p:cNvSpPr>
            <p:nvPr/>
          </p:nvSpPr>
          <p:spPr bwMode="auto">
            <a:xfrm>
              <a:off x="6662041" y="4952910"/>
              <a:ext cx="76815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/>
                <a:t>move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81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altLang="zh-CN" dirty="0"/>
              <a:t>Double Buffer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3917207"/>
            <a:ext cx="11556000" cy="2706528"/>
          </a:xfrm>
        </p:spPr>
        <p:txBody>
          <a:bodyPr/>
          <a:lstStyle/>
          <a:p>
            <a:r>
              <a:rPr lang="en-US" altLang="zh-CN" dirty="0"/>
              <a:t>Use two system buffers instead of one</a:t>
            </a:r>
          </a:p>
          <a:p>
            <a:r>
              <a:rPr lang="en-US" altLang="zh-CN" dirty="0"/>
              <a:t>A process can transfer data to or from one buffer while the operating system empties or fills the other buffer</a:t>
            </a: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EF0F-0A2B-40B4-A633-9B8CB34856ED}" type="slidenum">
              <a:rPr lang="en-US" altLang="zh-CN"/>
              <a:pPr/>
              <a:t>37</a:t>
            </a:fld>
            <a:endParaRPr lang="en-US" altLang="zh-CN" dirty="0"/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4302371" y="1239128"/>
            <a:ext cx="2111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/>
              <a:t>Operating system</a:t>
            </a:r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7926711" y="1240715"/>
            <a:ext cx="15636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/>
              <a:t>User process</a:t>
            </a:r>
          </a:p>
        </p:txBody>
      </p:sp>
      <p:sp>
        <p:nvSpPr>
          <p:cNvPr id="235526" name="AutoShape 6"/>
          <p:cNvSpPr>
            <a:spLocks noChangeArrowheads="1"/>
          </p:cNvSpPr>
          <p:nvPr/>
        </p:nvSpPr>
        <p:spPr bwMode="auto">
          <a:xfrm>
            <a:off x="4375445" y="1782053"/>
            <a:ext cx="1981200" cy="13319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5527" name="AutoShape 7"/>
          <p:cNvSpPr>
            <a:spLocks noChangeArrowheads="1"/>
          </p:cNvSpPr>
          <p:nvPr/>
        </p:nvSpPr>
        <p:spPr bwMode="auto">
          <a:xfrm>
            <a:off x="7723482" y="1782053"/>
            <a:ext cx="1981200" cy="13319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4772320" y="2031291"/>
            <a:ext cx="1223962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8228308" y="2248778"/>
            <a:ext cx="1008063" cy="3238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5530" name="Text Box 10"/>
          <p:cNvSpPr txBox="1">
            <a:spLocks noChangeArrowheads="1"/>
          </p:cNvSpPr>
          <p:nvPr/>
        </p:nvSpPr>
        <p:spPr bwMode="auto">
          <a:xfrm>
            <a:off x="1974255" y="2212265"/>
            <a:ext cx="13003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/>
              <a:t>I/O device</a:t>
            </a:r>
          </a:p>
        </p:txBody>
      </p:sp>
      <p:sp>
        <p:nvSpPr>
          <p:cNvPr id="235531" name="Text Box 11"/>
          <p:cNvSpPr txBox="1">
            <a:spLocks noChangeArrowheads="1"/>
          </p:cNvSpPr>
          <p:nvPr/>
        </p:nvSpPr>
        <p:spPr bwMode="auto">
          <a:xfrm>
            <a:off x="3461204" y="1996365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/>
              <a:t>In</a:t>
            </a:r>
          </a:p>
        </p:txBody>
      </p:sp>
      <p:sp>
        <p:nvSpPr>
          <p:cNvPr id="235532" name="Text Box 12"/>
          <p:cNvSpPr txBox="1">
            <a:spLocks noChangeArrowheads="1"/>
          </p:cNvSpPr>
          <p:nvPr/>
        </p:nvSpPr>
        <p:spPr bwMode="auto">
          <a:xfrm>
            <a:off x="6786160" y="1997953"/>
            <a:ext cx="7681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/>
              <a:t>move</a:t>
            </a:r>
          </a:p>
        </p:txBody>
      </p:sp>
      <p:sp>
        <p:nvSpPr>
          <p:cNvPr id="235533" name="Rectangle 13"/>
          <p:cNvSpPr>
            <a:spLocks noChangeArrowheads="1"/>
          </p:cNvSpPr>
          <p:nvPr/>
        </p:nvSpPr>
        <p:spPr bwMode="auto">
          <a:xfrm>
            <a:off x="4772320" y="2571041"/>
            <a:ext cx="1223962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 flipV="1">
            <a:off x="4016670" y="2210678"/>
            <a:ext cx="7556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cxnSp>
        <p:nvCxnSpPr>
          <p:cNvPr id="235535" name="AutoShape 15"/>
          <p:cNvCxnSpPr>
            <a:cxnSpLocks noChangeShapeType="1"/>
            <a:stCxn id="235530" idx="3"/>
            <a:endCxn id="235534" idx="0"/>
          </p:cNvCxnSpPr>
          <p:nvPr/>
        </p:nvCxnSpPr>
        <p:spPr bwMode="auto">
          <a:xfrm>
            <a:off x="3274612" y="2412320"/>
            <a:ext cx="742059" cy="142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536" name="Line 16"/>
          <p:cNvSpPr>
            <a:spLocks noChangeShapeType="1"/>
          </p:cNvSpPr>
          <p:nvPr/>
        </p:nvSpPr>
        <p:spPr bwMode="auto">
          <a:xfrm flipV="1">
            <a:off x="5996283" y="2426578"/>
            <a:ext cx="792163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cxnSp>
        <p:nvCxnSpPr>
          <p:cNvPr id="235537" name="AutoShape 17"/>
          <p:cNvCxnSpPr>
            <a:cxnSpLocks noChangeShapeType="1"/>
            <a:stCxn id="235536" idx="1"/>
            <a:endCxn id="235529" idx="1"/>
          </p:cNvCxnSpPr>
          <p:nvPr/>
        </p:nvCxnSpPr>
        <p:spPr bwMode="auto">
          <a:xfrm flipV="1">
            <a:off x="6788445" y="2410704"/>
            <a:ext cx="1439862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538" name="Arc 18"/>
          <p:cNvSpPr>
            <a:spLocks/>
          </p:cNvSpPr>
          <p:nvPr/>
        </p:nvSpPr>
        <p:spPr bwMode="auto">
          <a:xfrm>
            <a:off x="3943645" y="2174166"/>
            <a:ext cx="323850" cy="3968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5539" name="Arc 19"/>
          <p:cNvSpPr>
            <a:spLocks/>
          </p:cNvSpPr>
          <p:nvPr/>
        </p:nvSpPr>
        <p:spPr bwMode="auto">
          <a:xfrm flipH="1" flipV="1">
            <a:off x="6463008" y="2247191"/>
            <a:ext cx="396875" cy="3968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599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8" y="0"/>
                  <a:pt x="21599" y="9670"/>
                  <a:pt x="21599" y="21599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8" y="0"/>
                  <a:pt x="21599" y="9670"/>
                  <a:pt x="21599" y="21599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145558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altLang="zh-CN" dirty="0"/>
              <a:t>Circular Buffer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3969595"/>
            <a:ext cx="11556000" cy="2654140"/>
          </a:xfrm>
        </p:spPr>
        <p:txBody>
          <a:bodyPr/>
          <a:lstStyle/>
          <a:p>
            <a:r>
              <a:rPr lang="en-US" altLang="zh-CN" dirty="0"/>
              <a:t>More than two buffers are used</a:t>
            </a:r>
          </a:p>
          <a:p>
            <a:r>
              <a:rPr lang="en-US" altLang="zh-CN" dirty="0"/>
              <a:t>Each individual buffer is one unit in a circular buffer</a:t>
            </a:r>
          </a:p>
          <a:p>
            <a:r>
              <a:rPr lang="en-US" altLang="zh-CN" dirty="0"/>
              <a:t>Used when I/O operation must keep up with process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CEF0F-0A2B-40B4-A633-9B8CB34856ED}" type="slidenum">
              <a:rPr lang="en-US" altLang="zh-CN"/>
              <a:pPr/>
              <a:t>38</a:t>
            </a:fld>
            <a:endParaRPr lang="en-US" altLang="zh-CN" dirty="0"/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4294139" y="1239128"/>
            <a:ext cx="21114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/>
              <a:t>Operating system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7918479" y="1240715"/>
            <a:ext cx="15636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/>
              <a:t>User process</a:t>
            </a:r>
          </a:p>
        </p:txBody>
      </p:sp>
      <p:sp>
        <p:nvSpPr>
          <p:cNvPr id="237574" name="AutoShape 6"/>
          <p:cNvSpPr>
            <a:spLocks noChangeArrowheads="1"/>
          </p:cNvSpPr>
          <p:nvPr/>
        </p:nvSpPr>
        <p:spPr bwMode="auto">
          <a:xfrm>
            <a:off x="4367213" y="1782053"/>
            <a:ext cx="1981200" cy="13319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7575" name="AutoShape 7"/>
          <p:cNvSpPr>
            <a:spLocks noChangeArrowheads="1"/>
          </p:cNvSpPr>
          <p:nvPr/>
        </p:nvSpPr>
        <p:spPr bwMode="auto">
          <a:xfrm>
            <a:off x="7715250" y="1782053"/>
            <a:ext cx="1981200" cy="1331912"/>
          </a:xfrm>
          <a:prstGeom prst="roundRect">
            <a:avLst>
              <a:gd name="adj" fmla="val 16667"/>
            </a:avLst>
          </a:prstGeom>
          <a:solidFill>
            <a:srgbClr val="DDDDD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4764088" y="1886828"/>
            <a:ext cx="1223962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8220076" y="2282115"/>
            <a:ext cx="1008063" cy="3238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7578" name="Text Box 10"/>
          <p:cNvSpPr txBox="1">
            <a:spLocks noChangeArrowheads="1"/>
          </p:cNvSpPr>
          <p:nvPr/>
        </p:nvSpPr>
        <p:spPr bwMode="auto">
          <a:xfrm>
            <a:off x="1966023" y="2212265"/>
            <a:ext cx="13003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/>
              <a:t>I/O device</a:t>
            </a:r>
          </a:p>
        </p:txBody>
      </p:sp>
      <p:sp>
        <p:nvSpPr>
          <p:cNvPr id="237579" name="Text Box 11"/>
          <p:cNvSpPr txBox="1">
            <a:spLocks noChangeArrowheads="1"/>
          </p:cNvSpPr>
          <p:nvPr/>
        </p:nvSpPr>
        <p:spPr bwMode="auto">
          <a:xfrm>
            <a:off x="3452972" y="1996365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/>
              <a:t>In</a:t>
            </a:r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6777928" y="1997953"/>
            <a:ext cx="7681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000" b="1"/>
              <a:t>move</a:t>
            </a:r>
          </a:p>
        </p:txBody>
      </p:sp>
      <p:sp>
        <p:nvSpPr>
          <p:cNvPr id="237581" name="Rectangle 13"/>
          <p:cNvSpPr>
            <a:spLocks noChangeArrowheads="1"/>
          </p:cNvSpPr>
          <p:nvPr/>
        </p:nvSpPr>
        <p:spPr bwMode="auto">
          <a:xfrm>
            <a:off x="4764088" y="2825041"/>
            <a:ext cx="1223962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7582" name="Rectangle 14"/>
          <p:cNvSpPr>
            <a:spLocks noChangeArrowheads="1"/>
          </p:cNvSpPr>
          <p:nvPr/>
        </p:nvSpPr>
        <p:spPr bwMode="auto">
          <a:xfrm>
            <a:off x="4764088" y="2174166"/>
            <a:ext cx="1223962" cy="21431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37583" name="Text Box 15"/>
          <p:cNvSpPr txBox="1">
            <a:spLocks noChangeArrowheads="1"/>
          </p:cNvSpPr>
          <p:nvPr/>
        </p:nvSpPr>
        <p:spPr bwMode="auto">
          <a:xfrm>
            <a:off x="5094327" y="2382884"/>
            <a:ext cx="553998" cy="4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pPr algn="ctr"/>
            <a:r>
              <a:rPr lang="en-US" altLang="zh-CN" b="1">
                <a:latin typeface="宋体" pitchFamily="2" charset="-122"/>
              </a:rPr>
              <a:t>…</a:t>
            </a:r>
          </a:p>
        </p:txBody>
      </p:sp>
      <p:grpSp>
        <p:nvGrpSpPr>
          <p:cNvPr id="237584" name="Group 16"/>
          <p:cNvGrpSpPr>
            <a:grpSpLocks/>
          </p:cNvGrpSpPr>
          <p:nvPr/>
        </p:nvGrpSpPr>
        <p:grpSpPr bwMode="auto">
          <a:xfrm>
            <a:off x="4187826" y="2102729"/>
            <a:ext cx="360363" cy="612775"/>
            <a:chOff x="1678" y="2659"/>
            <a:chExt cx="227" cy="386"/>
          </a:xfrm>
        </p:grpSpPr>
        <p:sp>
          <p:nvSpPr>
            <p:cNvPr id="237585" name="Oval 17"/>
            <p:cNvSpPr>
              <a:spLocks noChangeArrowheads="1"/>
            </p:cNvSpPr>
            <p:nvPr/>
          </p:nvSpPr>
          <p:spPr bwMode="auto">
            <a:xfrm>
              <a:off x="1678" y="2659"/>
              <a:ext cx="227" cy="38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7586" name="Arc 18"/>
            <p:cNvSpPr>
              <a:spLocks/>
            </p:cNvSpPr>
            <p:nvPr/>
          </p:nvSpPr>
          <p:spPr bwMode="auto">
            <a:xfrm flipH="1" flipV="1">
              <a:off x="1678" y="2797"/>
              <a:ext cx="204" cy="248"/>
            </a:xfrm>
            <a:custGeom>
              <a:avLst/>
              <a:gdLst>
                <a:gd name="G0" fmla="+- 0 0 0"/>
                <a:gd name="G1" fmla="+- 16657 0 0"/>
                <a:gd name="G2" fmla="+- 21600 0 0"/>
                <a:gd name="T0" fmla="*/ 13752 w 21588"/>
                <a:gd name="T1" fmla="*/ 0 h 16657"/>
                <a:gd name="T2" fmla="*/ 21588 w 21588"/>
                <a:gd name="T3" fmla="*/ 15930 h 16657"/>
                <a:gd name="T4" fmla="*/ 0 w 21588"/>
                <a:gd name="T5" fmla="*/ 16657 h 16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8" h="16657" fill="none" extrusionOk="0">
                  <a:moveTo>
                    <a:pt x="13751" y="0"/>
                  </a:moveTo>
                  <a:cubicBezTo>
                    <a:pt x="18526" y="3941"/>
                    <a:pt x="21379" y="9742"/>
                    <a:pt x="21587" y="15930"/>
                  </a:cubicBezTo>
                </a:path>
                <a:path w="21588" h="16657" stroke="0" extrusionOk="0">
                  <a:moveTo>
                    <a:pt x="13751" y="0"/>
                  </a:moveTo>
                  <a:cubicBezTo>
                    <a:pt x="18526" y="3941"/>
                    <a:pt x="21379" y="9742"/>
                    <a:pt x="21587" y="15930"/>
                  </a:cubicBezTo>
                  <a:lnTo>
                    <a:pt x="0" y="1665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7587" name="Arc 19"/>
            <p:cNvSpPr>
              <a:spLocks/>
            </p:cNvSpPr>
            <p:nvPr/>
          </p:nvSpPr>
          <p:spPr bwMode="auto">
            <a:xfrm>
              <a:off x="1678" y="2659"/>
              <a:ext cx="227" cy="227"/>
            </a:xfrm>
            <a:custGeom>
              <a:avLst/>
              <a:gdLst>
                <a:gd name="G0" fmla="+- 0 0 0"/>
                <a:gd name="G1" fmla="+- 16657 0 0"/>
                <a:gd name="G2" fmla="+- 21600 0 0"/>
                <a:gd name="T0" fmla="*/ 13752 w 21588"/>
                <a:gd name="T1" fmla="*/ 0 h 16657"/>
                <a:gd name="T2" fmla="*/ 21588 w 21588"/>
                <a:gd name="T3" fmla="*/ 15930 h 16657"/>
                <a:gd name="T4" fmla="*/ 0 w 21588"/>
                <a:gd name="T5" fmla="*/ 16657 h 16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8" h="16657" fill="none" extrusionOk="0">
                  <a:moveTo>
                    <a:pt x="13751" y="0"/>
                  </a:moveTo>
                  <a:cubicBezTo>
                    <a:pt x="18526" y="3941"/>
                    <a:pt x="21379" y="9742"/>
                    <a:pt x="21587" y="15930"/>
                  </a:cubicBezTo>
                </a:path>
                <a:path w="21588" h="16657" stroke="0" extrusionOk="0">
                  <a:moveTo>
                    <a:pt x="13751" y="0"/>
                  </a:moveTo>
                  <a:cubicBezTo>
                    <a:pt x="18526" y="3941"/>
                    <a:pt x="21379" y="9742"/>
                    <a:pt x="21587" y="15930"/>
                  </a:cubicBezTo>
                  <a:lnTo>
                    <a:pt x="0" y="1665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grpSp>
        <p:nvGrpSpPr>
          <p:cNvPr id="237588" name="Group 20"/>
          <p:cNvGrpSpPr>
            <a:grpSpLocks/>
          </p:cNvGrpSpPr>
          <p:nvPr/>
        </p:nvGrpSpPr>
        <p:grpSpPr bwMode="auto">
          <a:xfrm>
            <a:off x="6167438" y="2102729"/>
            <a:ext cx="360362" cy="612775"/>
            <a:chOff x="1678" y="2659"/>
            <a:chExt cx="227" cy="386"/>
          </a:xfrm>
        </p:grpSpPr>
        <p:sp>
          <p:nvSpPr>
            <p:cNvPr id="237589" name="Oval 21"/>
            <p:cNvSpPr>
              <a:spLocks noChangeArrowheads="1"/>
            </p:cNvSpPr>
            <p:nvPr/>
          </p:nvSpPr>
          <p:spPr bwMode="auto">
            <a:xfrm>
              <a:off x="1678" y="2659"/>
              <a:ext cx="227" cy="386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7590" name="Arc 22"/>
            <p:cNvSpPr>
              <a:spLocks/>
            </p:cNvSpPr>
            <p:nvPr/>
          </p:nvSpPr>
          <p:spPr bwMode="auto">
            <a:xfrm flipH="1" flipV="1">
              <a:off x="1678" y="2797"/>
              <a:ext cx="204" cy="248"/>
            </a:xfrm>
            <a:custGeom>
              <a:avLst/>
              <a:gdLst>
                <a:gd name="G0" fmla="+- 0 0 0"/>
                <a:gd name="G1" fmla="+- 16657 0 0"/>
                <a:gd name="G2" fmla="+- 21600 0 0"/>
                <a:gd name="T0" fmla="*/ 13752 w 21588"/>
                <a:gd name="T1" fmla="*/ 0 h 16657"/>
                <a:gd name="T2" fmla="*/ 21588 w 21588"/>
                <a:gd name="T3" fmla="*/ 15930 h 16657"/>
                <a:gd name="T4" fmla="*/ 0 w 21588"/>
                <a:gd name="T5" fmla="*/ 16657 h 16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8" h="16657" fill="none" extrusionOk="0">
                  <a:moveTo>
                    <a:pt x="13751" y="0"/>
                  </a:moveTo>
                  <a:cubicBezTo>
                    <a:pt x="18526" y="3941"/>
                    <a:pt x="21379" y="9742"/>
                    <a:pt x="21587" y="15930"/>
                  </a:cubicBezTo>
                </a:path>
                <a:path w="21588" h="16657" stroke="0" extrusionOk="0">
                  <a:moveTo>
                    <a:pt x="13751" y="0"/>
                  </a:moveTo>
                  <a:cubicBezTo>
                    <a:pt x="18526" y="3941"/>
                    <a:pt x="21379" y="9742"/>
                    <a:pt x="21587" y="15930"/>
                  </a:cubicBezTo>
                  <a:lnTo>
                    <a:pt x="0" y="1665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  <p:sp>
          <p:nvSpPr>
            <p:cNvPr id="237591" name="Arc 23"/>
            <p:cNvSpPr>
              <a:spLocks/>
            </p:cNvSpPr>
            <p:nvPr/>
          </p:nvSpPr>
          <p:spPr bwMode="auto">
            <a:xfrm>
              <a:off x="1678" y="2659"/>
              <a:ext cx="227" cy="227"/>
            </a:xfrm>
            <a:custGeom>
              <a:avLst/>
              <a:gdLst>
                <a:gd name="G0" fmla="+- 0 0 0"/>
                <a:gd name="G1" fmla="+- 16657 0 0"/>
                <a:gd name="G2" fmla="+- 21600 0 0"/>
                <a:gd name="T0" fmla="*/ 13752 w 21588"/>
                <a:gd name="T1" fmla="*/ 0 h 16657"/>
                <a:gd name="T2" fmla="*/ 21588 w 21588"/>
                <a:gd name="T3" fmla="*/ 15930 h 16657"/>
                <a:gd name="T4" fmla="*/ 0 w 21588"/>
                <a:gd name="T5" fmla="*/ 16657 h 16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8" h="16657" fill="none" extrusionOk="0">
                  <a:moveTo>
                    <a:pt x="13751" y="0"/>
                  </a:moveTo>
                  <a:cubicBezTo>
                    <a:pt x="18526" y="3941"/>
                    <a:pt x="21379" y="9742"/>
                    <a:pt x="21587" y="15930"/>
                  </a:cubicBezTo>
                </a:path>
                <a:path w="21588" h="16657" stroke="0" extrusionOk="0">
                  <a:moveTo>
                    <a:pt x="13751" y="0"/>
                  </a:moveTo>
                  <a:cubicBezTo>
                    <a:pt x="18526" y="3941"/>
                    <a:pt x="21379" y="9742"/>
                    <a:pt x="21587" y="15930"/>
                  </a:cubicBezTo>
                  <a:lnTo>
                    <a:pt x="0" y="1665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  <p:cxnSp>
        <p:nvCxnSpPr>
          <p:cNvPr id="237592" name="AutoShape 24"/>
          <p:cNvCxnSpPr>
            <a:cxnSpLocks noChangeShapeType="1"/>
            <a:stCxn id="237578" idx="3"/>
            <a:endCxn id="237585" idx="2"/>
          </p:cNvCxnSpPr>
          <p:nvPr/>
        </p:nvCxnSpPr>
        <p:spPr bwMode="auto">
          <a:xfrm flipV="1">
            <a:off x="3266379" y="2409116"/>
            <a:ext cx="921446" cy="32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7593" name="AutoShape 25"/>
          <p:cNvCxnSpPr>
            <a:cxnSpLocks noChangeShapeType="1"/>
            <a:stCxn id="237591" idx="1"/>
            <a:endCxn id="237577" idx="1"/>
          </p:cNvCxnSpPr>
          <p:nvPr/>
        </p:nvCxnSpPr>
        <p:spPr bwMode="auto">
          <a:xfrm flipV="1">
            <a:off x="6527801" y="2444041"/>
            <a:ext cx="169227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08832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③ caching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Caching - fast memory holding copy of data.</a:t>
            </a:r>
          </a:p>
          <a:p>
            <a:r>
              <a:rPr lang="en-US" altLang="zh-CN" dirty="0"/>
              <a:t>Key to performance.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en-US" dirty="0"/>
              <a:t>Always just a copy.</a:t>
            </a:r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difference between a buffer and a cache</a:t>
            </a:r>
          </a:p>
          <a:p>
            <a:pPr lvl="1"/>
            <a:r>
              <a:rPr lang="en-US" altLang="zh-CN" dirty="0"/>
              <a:t>A buffer may hold the only existing copy of a data item.</a:t>
            </a:r>
          </a:p>
          <a:p>
            <a:pPr lvl="1"/>
            <a:r>
              <a:rPr lang="en-US" altLang="zh-CN" dirty="0"/>
              <a:t>A cache just holds a copy on faster storage of an item that resides elsewhere.</a:t>
            </a:r>
          </a:p>
          <a:p>
            <a:r>
              <a:rPr lang="en-US" altLang="zh-CN" dirty="0"/>
              <a:t>Sometimes, a region of memory can be used for both purposes.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925CBFA5-5CD1-6DF0-78F1-D95CE6DF8836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39</a:t>
            </a:fld>
            <a:endParaRPr lang="en-US" altLang="zh-CN" sz="14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C85F48D-5128-06DF-B7DD-E0DB9EFAB39F}"/>
              </a:ext>
            </a:extLst>
          </p:cNvPr>
          <p:cNvSpPr/>
          <p:nvPr/>
        </p:nvSpPr>
        <p:spPr bwMode="auto">
          <a:xfrm>
            <a:off x="830415" y="2213865"/>
            <a:ext cx="6750750" cy="1305145"/>
          </a:xfrm>
          <a:prstGeom prst="roundRect">
            <a:avLst>
              <a:gd name="adj" fmla="val 8118"/>
            </a:avLst>
          </a:prstGeom>
          <a:solidFill>
            <a:srgbClr val="66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First level cache / </a:t>
            </a:r>
            <a:r>
              <a:rPr kumimoji="1" lang="en-US" altLang="zh-CN" sz="2400" b="1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cache on 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chip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：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16KB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，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32KB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Secondary cache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：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128KB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，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256KB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，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512KB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Third level cache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4AACD0-131E-80B2-BA25-58E13C69B7C6}"/>
              </a:ext>
            </a:extLst>
          </p:cNvPr>
          <p:cNvSpPr txBox="1"/>
          <p:nvPr/>
        </p:nvSpPr>
        <p:spPr>
          <a:xfrm>
            <a:off x="7626170" y="2213865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80%</a:t>
            </a:r>
          </a:p>
          <a:p>
            <a:r>
              <a:rPr lang="en-US" altLang="zh-CN" b="1" dirty="0"/>
              <a:t>80%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5433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uiExpand="1" build="p"/>
      <p:bldP spid="2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13.1  Overview 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I/O management is a major component of operating system design and operation.</a:t>
            </a:r>
          </a:p>
          <a:p>
            <a:pPr lvl="1"/>
            <a:r>
              <a:rPr lang="en-US" altLang="en-US" dirty="0"/>
              <a:t>Important aspect of computer operation</a:t>
            </a:r>
          </a:p>
          <a:p>
            <a:pPr lvl="1"/>
            <a:r>
              <a:rPr lang="en-US" altLang="en-US" dirty="0"/>
              <a:t>I/O devices vary greatly</a:t>
            </a:r>
          </a:p>
          <a:p>
            <a:pPr lvl="1"/>
            <a:r>
              <a:rPr lang="en-US" altLang="en-US" dirty="0"/>
              <a:t>Various methods to control them</a:t>
            </a:r>
          </a:p>
          <a:p>
            <a:pPr lvl="1"/>
            <a:r>
              <a:rPr lang="en-US" altLang="en-US" dirty="0"/>
              <a:t>Performance management</a:t>
            </a:r>
          </a:p>
          <a:p>
            <a:pPr lvl="1"/>
            <a:r>
              <a:rPr lang="en-US" altLang="en-US" dirty="0"/>
              <a:t>New types of devices frequent</a:t>
            </a:r>
          </a:p>
          <a:p>
            <a:r>
              <a:rPr kumimoji="0" lang="en-US" altLang="zh-CN" dirty="0"/>
              <a:t>Two trends</a:t>
            </a:r>
          </a:p>
          <a:p>
            <a:pPr lvl="1"/>
            <a:r>
              <a:rPr kumimoji="0" lang="en-US" altLang="zh-CN" dirty="0"/>
              <a:t>Increasing standardization of software and hardware interfaces.</a:t>
            </a:r>
          </a:p>
          <a:p>
            <a:pPr lvl="1"/>
            <a:r>
              <a:rPr kumimoji="0" lang="en-US" altLang="zh-CN" dirty="0"/>
              <a:t>Increasingly broad variety of I/O devices.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2496000" y="5715277"/>
            <a:ext cx="3600000" cy="756000"/>
          </a:xfrm>
          <a:prstGeom prst="roundRect">
            <a:avLst>
              <a:gd name="adj" fmla="val 8892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标准化，统一接口</a:t>
            </a:r>
            <a:endParaRPr lang="en-US" altLang="zh-CN" sz="20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USB</a:t>
            </a: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Universal Serial Bus</a:t>
            </a: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4492CC-5904-F511-9ECD-AA7F21AEBFCE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4</a:t>
            </a:fld>
            <a:endParaRPr lang="en-US" altLang="zh-CN" sz="1400" dirty="0"/>
          </a:p>
        </p:txBody>
      </p:sp>
      <p:sp>
        <p:nvSpPr>
          <p:cNvPr id="3" name="圆角矩形 1">
            <a:extLst>
              <a:ext uri="{FF2B5EF4-FFF2-40B4-BE49-F238E27FC236}">
                <a16:creationId xmlns:a16="http://schemas.microsoft.com/office/drawing/2014/main" id="{14E139F4-DEB1-AD13-331B-76BBD60A8180}"/>
              </a:ext>
            </a:extLst>
          </p:cNvPr>
          <p:cNvSpPr/>
          <p:nvPr/>
        </p:nvSpPr>
        <p:spPr bwMode="auto">
          <a:xfrm>
            <a:off x="6138000" y="5715277"/>
            <a:ext cx="2880000" cy="756000"/>
          </a:xfrm>
          <a:prstGeom prst="roundRect">
            <a:avLst>
              <a:gd name="adj" fmla="val 8892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多样化，统一接口</a:t>
            </a:r>
            <a:endParaRPr lang="en-US" altLang="zh-CN" sz="20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方便用户、制造商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6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6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/>
      <p:bldP spid="2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④ Spooling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4734145"/>
            <a:ext cx="11556000" cy="1890210"/>
          </a:xfrm>
        </p:spPr>
        <p:txBody>
          <a:bodyPr/>
          <a:lstStyle/>
          <a:p>
            <a:r>
              <a:rPr lang="en-US" altLang="zh-CN" dirty="0"/>
              <a:t>Spooling - hold output for a device</a:t>
            </a:r>
          </a:p>
          <a:p>
            <a:pPr lvl="1"/>
            <a:r>
              <a:rPr lang="en-US" altLang="zh-CN" dirty="0"/>
              <a:t>If device can serve only one request at a time,  i.e., Printing</a:t>
            </a:r>
          </a:p>
          <a:p>
            <a:pPr lvl="1"/>
            <a:r>
              <a:rPr lang="en-US" altLang="zh-CN" dirty="0"/>
              <a:t>Each application's output is spooled to a separate disk file.</a:t>
            </a:r>
          </a:p>
          <a:p>
            <a:pPr lvl="1"/>
            <a:r>
              <a:rPr lang="en-US" altLang="zh-CN" dirty="0"/>
              <a:t>The spooling system copies the queued spool files to the printer one at a time. 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EC9D2D7F-5202-F7AF-71AD-05032C4596DC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40</a:t>
            </a:fld>
            <a:endParaRPr lang="en-US" altLang="zh-CN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DBC47D-3F41-8501-8D3B-0E43C4C5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585" y="1043735"/>
            <a:ext cx="7885023" cy="358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⑤ Device reservation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Device reservation(</a:t>
            </a:r>
            <a:r>
              <a:rPr lang="zh-CN" altLang="en-US" dirty="0"/>
              <a:t>预约</a:t>
            </a:r>
            <a:r>
              <a:rPr lang="en-US" altLang="zh-CN" dirty="0"/>
              <a:t>) - provides exclusive access to a device</a:t>
            </a:r>
          </a:p>
          <a:p>
            <a:pPr lvl="1"/>
            <a:r>
              <a:rPr lang="en-US" altLang="zh-CN" dirty="0"/>
              <a:t>System calls for allocation and deallocation</a:t>
            </a:r>
          </a:p>
          <a:p>
            <a:pPr lvl="1"/>
            <a:r>
              <a:rPr lang="en-US" altLang="zh-CN" dirty="0"/>
              <a:t>Watch out for deadlock</a:t>
            </a:r>
          </a:p>
          <a:p>
            <a:pPr lvl="1"/>
            <a:endParaRPr lang="en-US" altLang="zh-CN" dirty="0"/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EC9D2D7F-5202-F7AF-71AD-05032C4596DC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41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33583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/>
                <a:ea typeface="宋体"/>
              </a:rPr>
              <a:t>⑥ </a:t>
            </a:r>
            <a:r>
              <a:rPr lang="en-US" altLang="zh-CN" dirty="0"/>
              <a:t>Error Handling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 can recover from disk read, device unavailable, transient write failures.</a:t>
            </a:r>
          </a:p>
          <a:p>
            <a:pPr lvl="1"/>
            <a:r>
              <a:rPr lang="en-US" altLang="en-US" dirty="0"/>
              <a:t>Retry a read or write, for example</a:t>
            </a:r>
          </a:p>
          <a:p>
            <a:pPr lvl="1"/>
            <a:r>
              <a:rPr lang="en-US" altLang="en-US" dirty="0"/>
              <a:t>Some systems more advanced – Solaris FMA, AIX</a:t>
            </a:r>
          </a:p>
          <a:p>
            <a:pPr lvl="2"/>
            <a:r>
              <a:rPr lang="en-US" altLang="en-US" sz="2400" dirty="0"/>
              <a:t>Track error frequencies</a:t>
            </a:r>
          </a:p>
          <a:p>
            <a:pPr lvl="2"/>
            <a:r>
              <a:rPr lang="en-US" altLang="en-US" sz="2400" dirty="0"/>
              <a:t>stop using device with increasing frequency of retry-able errors</a:t>
            </a:r>
            <a:endParaRPr lang="en-US" altLang="zh-CN" sz="2400" dirty="0"/>
          </a:p>
          <a:p>
            <a:r>
              <a:rPr lang="en-US" altLang="zh-CN" dirty="0"/>
              <a:t>Most return an error number or code when I/O request fails.</a:t>
            </a:r>
            <a:br>
              <a:rPr lang="en-US" altLang="zh-CN" dirty="0"/>
            </a:br>
            <a:r>
              <a:rPr lang="en-US" altLang="zh-CN" dirty="0"/>
              <a:t>(about 100, indicates the general reasons for failure.)</a:t>
            </a:r>
          </a:p>
          <a:p>
            <a:r>
              <a:rPr lang="en-US" altLang="zh-CN" dirty="0"/>
              <a:t>System error logs hold problem reports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FD16205B-FD17-C93D-F2D8-65DB1EBDCAED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42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64093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⑦ I/O Protection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User process may accidentally or purposefully attempt to disrupt normal operation via illegal I/O instructions.</a:t>
            </a:r>
          </a:p>
          <a:p>
            <a:pPr lvl="1"/>
            <a:r>
              <a:rPr lang="en-US" altLang="zh-CN" dirty="0"/>
              <a:t>All I/O instructions defined to be privileged.</a:t>
            </a:r>
          </a:p>
          <a:p>
            <a:pPr lvl="1"/>
            <a:r>
              <a:rPr lang="en-US" altLang="zh-CN" dirty="0"/>
              <a:t>I/O must be performed via system calls.</a:t>
            </a:r>
          </a:p>
          <a:p>
            <a:pPr lvl="1"/>
            <a:r>
              <a:rPr lang="en-US" altLang="zh-CN" dirty="0"/>
              <a:t>Memory-mapped and I/O port memory locations must be protected too.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9FD30E17-2CAA-DCE8-7EB5-EBE5F9DC681B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43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700273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Use of a System Call to Perform I/O</a:t>
            </a:r>
          </a:p>
        </p:txBody>
      </p:sp>
      <p:pic>
        <p:nvPicPr>
          <p:cNvPr id="270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8" t="826" r="18848" b="826"/>
          <a:stretch>
            <a:fillRect/>
          </a:stretch>
        </p:blipFill>
        <p:spPr bwMode="auto">
          <a:xfrm>
            <a:off x="695400" y="1058871"/>
            <a:ext cx="4716202" cy="5400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035" y="1808821"/>
            <a:ext cx="5400000" cy="334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85182AF4-8247-3225-3017-AD1068C0C399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44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3875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Kernel Data Structures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Kernel keeps state information for I/O components, including open file tables, network connections, character device state.</a:t>
            </a:r>
          </a:p>
          <a:p>
            <a:r>
              <a:rPr lang="en-US" altLang="zh-CN" dirty="0"/>
              <a:t>Many complex data structures to track buffers, memory allocation, “dirty” blocks.</a:t>
            </a:r>
          </a:p>
          <a:p>
            <a:r>
              <a:rPr lang="en-US" altLang="zh-CN" dirty="0"/>
              <a:t>Some use object-oriented methods and message passing to implement I/O.</a:t>
            </a:r>
          </a:p>
          <a:p>
            <a:pPr lvl="1"/>
            <a:r>
              <a:rPr lang="en-US" altLang="en-US" dirty="0"/>
              <a:t>Message with I/O information passed from user mode into kernel.</a:t>
            </a:r>
          </a:p>
          <a:p>
            <a:pPr lvl="1"/>
            <a:r>
              <a:rPr lang="en-US" altLang="en-US" dirty="0"/>
              <a:t>Message modified as it flows through to device driver and back to process.</a:t>
            </a:r>
          </a:p>
          <a:p>
            <a:pPr lvl="1"/>
            <a:r>
              <a:rPr lang="en-US" altLang="en-US" dirty="0"/>
              <a:t>compared to shared data structures</a:t>
            </a:r>
            <a:r>
              <a:rPr lang="zh-CN" altLang="en-US" dirty="0"/>
              <a:t>，</a:t>
            </a:r>
            <a:r>
              <a:rPr lang="en-US" altLang="en-US" dirty="0"/>
              <a:t>Pros / cons?</a:t>
            </a:r>
            <a:r>
              <a:rPr lang="zh-CN" altLang="en-US" dirty="0"/>
              <a:t>（利弊？）</a:t>
            </a:r>
            <a:endParaRPr lang="en-US" altLang="zh-CN" dirty="0"/>
          </a:p>
          <a:p>
            <a:pPr lvl="2"/>
            <a:r>
              <a:rPr lang="en-US" altLang="zh-CN" sz="2400" dirty="0"/>
              <a:t>Simplify the structure and design of the IO subsystem, and increase flexibility.</a:t>
            </a:r>
          </a:p>
          <a:p>
            <a:pPr lvl="2"/>
            <a:r>
              <a:rPr lang="en-US" altLang="zh-CN" sz="2400" dirty="0"/>
              <a:t>Increase overhead.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8AE537BE-6527-2E14-A484-74A0209E6154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45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403990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UNIX I/O Kernel Structure</a:t>
            </a:r>
            <a:endParaRPr lang="en-US" altLang="zh-CN" sz="3200"/>
          </a:p>
        </p:txBody>
      </p:sp>
      <p:pic>
        <p:nvPicPr>
          <p:cNvPr id="40" name="Picture 1" descr="1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47" y="1089340"/>
            <a:ext cx="7923400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7ADC27-9D2E-70D9-EF36-0F44E3191015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46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943505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B0DF579-7163-1B21-7B9D-779B81C4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 I/O Subsystem Summary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623D95E-D06A-BCBA-0E44-98DFA29E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i="0" u="none" strike="noStrike" baseline="0" dirty="0"/>
              <a:t>I/O subsystem supervises these procedures</a:t>
            </a:r>
          </a:p>
          <a:p>
            <a:pPr lvl="1"/>
            <a:r>
              <a:rPr lang="en-US" altLang="zh-CN" i="0" u="none" strike="noStrike" baseline="0" dirty="0"/>
              <a:t>Management of the name space for files and devices</a:t>
            </a:r>
          </a:p>
          <a:p>
            <a:pPr lvl="1"/>
            <a:r>
              <a:rPr lang="en-US" altLang="zh-CN" i="0" u="none" strike="noStrike" baseline="0" dirty="0"/>
              <a:t>Access control to files and devices</a:t>
            </a:r>
            <a:endParaRPr lang="en-US" altLang="zh-CN" dirty="0"/>
          </a:p>
          <a:p>
            <a:pPr lvl="1"/>
            <a:r>
              <a:rPr lang="en-US" altLang="zh-CN" i="0" u="none" strike="noStrike" baseline="0" dirty="0"/>
              <a:t>Operation control (for example. a modem cannot seek ())</a:t>
            </a:r>
          </a:p>
          <a:p>
            <a:pPr lvl="1"/>
            <a:r>
              <a:rPr lang="en-US" altLang="zh-CN" i="0" u="none" strike="noStrike" baseline="0" dirty="0"/>
              <a:t>File-system space allocation</a:t>
            </a:r>
          </a:p>
          <a:p>
            <a:pPr lvl="1"/>
            <a:r>
              <a:rPr lang="en-US" altLang="zh-CN" i="0" u="none" strike="noStrike" baseline="0" dirty="0"/>
              <a:t>Device allocation</a:t>
            </a:r>
          </a:p>
          <a:p>
            <a:pPr lvl="1"/>
            <a:r>
              <a:rPr lang="en-US" altLang="zh-CN" i="0" u="none" strike="noStrike" baseline="0" dirty="0"/>
              <a:t>Buffering, caching, and spooling</a:t>
            </a:r>
          </a:p>
          <a:p>
            <a:pPr lvl="1"/>
            <a:r>
              <a:rPr lang="en-US" altLang="zh-CN" i="0" u="none" strike="noStrike" baseline="0" dirty="0"/>
              <a:t>I/O scheduling</a:t>
            </a:r>
          </a:p>
          <a:p>
            <a:pPr lvl="1"/>
            <a:r>
              <a:rPr lang="en-US" altLang="zh-CN" i="0" u="none" strike="noStrike" baseline="0" dirty="0"/>
              <a:t>Device-status monitoring, error handling, and failure recovery</a:t>
            </a:r>
          </a:p>
          <a:p>
            <a:pPr lvl="1"/>
            <a:r>
              <a:rPr lang="en-US" altLang="zh-CN" i="0" u="none" strike="noStrike" baseline="0" dirty="0"/>
              <a:t>Device-driver configuration and initialization</a:t>
            </a:r>
          </a:p>
          <a:p>
            <a:pPr algn="l"/>
            <a:r>
              <a:rPr lang="en-US" altLang="zh-CN" i="0" u="none" strike="noStrike" baseline="0" dirty="0"/>
              <a:t>The upper levels of the I/O subsystem access devices via the uniform interface provided by the device drivers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0C69A3F-63B3-FB9E-6A15-F8E3705AD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6DCD4B-A773-44AB-A5AF-CE3CB9FE704A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6" name="动作按钮: 结束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22594F9-3C5A-A3D2-6F50-56DCBB78F5BD}"/>
              </a:ext>
            </a:extLst>
          </p:cNvPr>
          <p:cNvSpPr/>
          <p:nvPr/>
        </p:nvSpPr>
        <p:spPr bwMode="auto">
          <a:xfrm>
            <a:off x="11694670" y="6399330"/>
            <a:ext cx="432000" cy="432000"/>
          </a:xfrm>
          <a:prstGeom prst="beve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513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13.5  Transforming I/O Requests to Hardware Operations</a:t>
            </a:r>
            <a:endParaRPr lang="zh-CN" alt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043735"/>
            <a:ext cx="8121265" cy="5580000"/>
          </a:xfrm>
        </p:spPr>
        <p:txBody>
          <a:bodyPr/>
          <a:lstStyle/>
          <a:p>
            <a:r>
              <a:rPr lang="en-US" altLang="zh-CN" dirty="0"/>
              <a:t>Consider reading a file from disk for a process: </a:t>
            </a:r>
          </a:p>
          <a:p>
            <a:pPr lvl="1"/>
            <a:r>
              <a:rPr lang="en-US" altLang="zh-CN" dirty="0"/>
              <a:t>Determine device holding file </a:t>
            </a:r>
          </a:p>
          <a:p>
            <a:pPr lvl="1"/>
            <a:r>
              <a:rPr lang="en-US" altLang="zh-CN" dirty="0"/>
              <a:t>Translate name to device representation</a:t>
            </a:r>
          </a:p>
          <a:p>
            <a:pPr lvl="1"/>
            <a:r>
              <a:rPr lang="en-US" altLang="zh-CN" dirty="0"/>
              <a:t>Physically read data from disk into buffer</a:t>
            </a:r>
          </a:p>
          <a:p>
            <a:pPr lvl="1"/>
            <a:r>
              <a:rPr lang="en-US" altLang="zh-CN" dirty="0"/>
              <a:t>Make data available to requesting process</a:t>
            </a:r>
          </a:p>
          <a:p>
            <a:pPr lvl="1"/>
            <a:r>
              <a:rPr lang="en-US" altLang="zh-CN" dirty="0"/>
              <a:t>Return control to process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6565B-11EC-0209-69C0-1A3AED4890C4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48</a:t>
            </a:fld>
            <a:endParaRPr lang="en-US" altLang="zh-CN" sz="14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E0413F8-9E96-771B-246E-C387A601D74F}"/>
              </a:ext>
            </a:extLst>
          </p:cNvPr>
          <p:cNvSpPr/>
          <p:nvPr/>
        </p:nvSpPr>
        <p:spPr bwMode="auto">
          <a:xfrm>
            <a:off x="8076220" y="1669417"/>
            <a:ext cx="3574510" cy="2839703"/>
          </a:xfrm>
          <a:prstGeom prst="roundRect">
            <a:avLst>
              <a:gd name="adj" fmla="val 4961"/>
            </a:avLst>
          </a:prstGeom>
          <a:solidFill>
            <a:srgbClr val="66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open(filename, …)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ea typeface="黑体" pitchFamily="2" charset="-122"/>
              </a:rPr>
              <a:t>Layered File System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system open-file 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ea typeface="黑体" pitchFamily="2" charset="-122"/>
              </a:rPr>
              <a:t>    file-id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ea typeface="黑体" pitchFamily="2" charset="-122"/>
              </a:rPr>
              <a:t>process open-file table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b="1" dirty="0"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read(</a:t>
            </a:r>
            <a:r>
              <a:rPr kumimoji="1" lang="en-US" altLang="zh-CN" sz="2400" b="1" i="0" u="none" strike="noStrike" cap="none" normalizeH="0" baseline="0" dirty="0" err="1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fp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rPr>
              <a:t>, …)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 Cycle of An I/O Request</a:t>
            </a:r>
            <a:endParaRPr lang="zh-CN" altLang="en-US" dirty="0"/>
          </a:p>
        </p:txBody>
      </p:sp>
      <p:sp>
        <p:nvSpPr>
          <p:cNvPr id="249859" name="AutoShape 3"/>
          <p:cNvSpPr>
            <a:spLocks noChangeArrowheads="1"/>
          </p:cNvSpPr>
          <p:nvPr/>
        </p:nvSpPr>
        <p:spPr bwMode="auto">
          <a:xfrm>
            <a:off x="1188000" y="915380"/>
            <a:ext cx="3600000" cy="533400"/>
          </a:xfrm>
          <a:prstGeom prst="flowChart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CN" sz="1800" b="1" dirty="0"/>
              <a:t>Request I/O</a:t>
            </a:r>
          </a:p>
        </p:txBody>
      </p:sp>
      <p:sp>
        <p:nvSpPr>
          <p:cNvPr id="249860" name="AutoShape 4"/>
          <p:cNvSpPr>
            <a:spLocks noChangeArrowheads="1"/>
          </p:cNvSpPr>
          <p:nvPr/>
        </p:nvSpPr>
        <p:spPr bwMode="auto">
          <a:xfrm>
            <a:off x="1188000" y="2082890"/>
            <a:ext cx="3600000" cy="762000"/>
          </a:xfrm>
          <a:prstGeom prst="flowChartDecision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CN" sz="1800" b="1" dirty="0"/>
              <a:t>Can already</a:t>
            </a:r>
          </a:p>
          <a:p>
            <a:pPr algn="ctr">
              <a:lnSpc>
                <a:spcPct val="80000"/>
              </a:lnSpc>
            </a:pPr>
            <a:r>
              <a:rPr lang="en-US" altLang="zh-CN" sz="1800" b="1" dirty="0"/>
              <a:t>satisfy request?</a:t>
            </a:r>
          </a:p>
        </p:txBody>
      </p:sp>
      <p:sp>
        <p:nvSpPr>
          <p:cNvPr id="249861" name="AutoShape 5"/>
          <p:cNvSpPr>
            <a:spLocks noChangeArrowheads="1"/>
          </p:cNvSpPr>
          <p:nvPr/>
        </p:nvSpPr>
        <p:spPr bwMode="auto">
          <a:xfrm>
            <a:off x="1188000" y="3073490"/>
            <a:ext cx="3600000" cy="609600"/>
          </a:xfrm>
          <a:prstGeom prst="flowChart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zh-CN" sz="1800" b="1" dirty="0"/>
              <a:t>Send request to device driver,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 block process if appropriate</a:t>
            </a:r>
          </a:p>
        </p:txBody>
      </p:sp>
      <p:sp>
        <p:nvSpPr>
          <p:cNvPr id="249862" name="AutoShape 6"/>
          <p:cNvSpPr>
            <a:spLocks noChangeArrowheads="1"/>
          </p:cNvSpPr>
          <p:nvPr/>
        </p:nvSpPr>
        <p:spPr bwMode="auto">
          <a:xfrm>
            <a:off x="1188000" y="3911690"/>
            <a:ext cx="3600000" cy="1100138"/>
          </a:xfrm>
          <a:prstGeom prst="flowChart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zh-CN" sz="1800" b="1" dirty="0"/>
              <a:t>process request, </a:t>
            </a:r>
            <a:br>
              <a:rPr lang="en-US" altLang="zh-CN" sz="1800" b="1" dirty="0"/>
            </a:br>
            <a:r>
              <a:rPr lang="en-US" altLang="zh-CN" sz="1800" b="1" dirty="0"/>
              <a:t>issue commands to controller, </a:t>
            </a:r>
            <a:br>
              <a:rPr lang="en-US" altLang="zh-CN" sz="1800" b="1" dirty="0"/>
            </a:br>
            <a:r>
              <a:rPr lang="en-US" altLang="zh-CN" sz="1800" b="1" dirty="0"/>
              <a:t>configure controller</a:t>
            </a:r>
            <a:r>
              <a:rPr lang="zh-CN" altLang="en-US" sz="1800" b="1" dirty="0"/>
              <a:t>，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/>
              <a:t>to block until interrupted</a:t>
            </a:r>
          </a:p>
        </p:txBody>
      </p:sp>
      <p:sp>
        <p:nvSpPr>
          <p:cNvPr id="249863" name="AutoShape 7"/>
          <p:cNvSpPr>
            <a:spLocks noChangeArrowheads="1"/>
          </p:cNvSpPr>
          <p:nvPr/>
        </p:nvSpPr>
        <p:spPr bwMode="auto">
          <a:xfrm>
            <a:off x="1188000" y="6172200"/>
            <a:ext cx="3600000" cy="533400"/>
          </a:xfrm>
          <a:prstGeom prst="flowChart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CN" sz="1800" b="1" dirty="0"/>
              <a:t>Monitor device, interrupt</a:t>
            </a:r>
          </a:p>
          <a:p>
            <a:pPr algn="ctr">
              <a:lnSpc>
                <a:spcPct val="80000"/>
              </a:lnSpc>
            </a:pPr>
            <a:r>
              <a:rPr lang="en-US" altLang="zh-CN" sz="1800" b="1" dirty="0"/>
              <a:t>when I/O completed</a:t>
            </a:r>
          </a:p>
        </p:txBody>
      </p:sp>
      <p:sp>
        <p:nvSpPr>
          <p:cNvPr id="249864" name="AutoShape 8"/>
          <p:cNvSpPr>
            <a:spLocks noChangeArrowheads="1"/>
          </p:cNvSpPr>
          <p:nvPr/>
        </p:nvSpPr>
        <p:spPr bwMode="auto">
          <a:xfrm>
            <a:off x="7491555" y="915380"/>
            <a:ext cx="3600000" cy="533400"/>
          </a:xfrm>
          <a:prstGeom prst="flowChart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1800" b="1" dirty="0"/>
              <a:t>I/O completed, input data</a:t>
            </a:r>
          </a:p>
          <a:p>
            <a:pPr algn="ctr">
              <a:lnSpc>
                <a:spcPct val="70000"/>
              </a:lnSpc>
            </a:pPr>
            <a:r>
              <a:rPr lang="en-US" altLang="zh-CN" sz="1800" b="1" dirty="0"/>
              <a:t>available, or output completed</a:t>
            </a:r>
          </a:p>
        </p:txBody>
      </p:sp>
      <p:sp>
        <p:nvSpPr>
          <p:cNvPr id="249865" name="AutoShape 9"/>
          <p:cNvSpPr>
            <a:spLocks noChangeArrowheads="1"/>
          </p:cNvSpPr>
          <p:nvPr/>
        </p:nvSpPr>
        <p:spPr bwMode="auto">
          <a:xfrm>
            <a:off x="7491555" y="2082890"/>
            <a:ext cx="3600000" cy="762000"/>
          </a:xfrm>
          <a:prstGeom prst="flowChart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altLang="zh-CN" sz="1800" b="1" dirty="0"/>
              <a:t>Transfer data (if appropriate)</a:t>
            </a:r>
          </a:p>
          <a:p>
            <a:pPr>
              <a:lnSpc>
                <a:spcPct val="70000"/>
              </a:lnSpc>
            </a:pPr>
            <a:r>
              <a:rPr lang="en-US" altLang="zh-CN" sz="1800" b="1" dirty="0"/>
              <a:t> to process, </a:t>
            </a:r>
            <a:br>
              <a:rPr lang="en-US" altLang="zh-CN" sz="1800" b="1" dirty="0"/>
            </a:br>
            <a:r>
              <a:rPr lang="en-US" altLang="zh-CN" sz="1800" b="1" dirty="0"/>
              <a:t>return completion or error code</a:t>
            </a:r>
          </a:p>
        </p:txBody>
      </p:sp>
      <p:sp>
        <p:nvSpPr>
          <p:cNvPr id="249866" name="AutoShape 10"/>
          <p:cNvSpPr>
            <a:spLocks noChangeArrowheads="1"/>
          </p:cNvSpPr>
          <p:nvPr/>
        </p:nvSpPr>
        <p:spPr bwMode="auto">
          <a:xfrm>
            <a:off x="7491555" y="3699031"/>
            <a:ext cx="3600000" cy="841375"/>
          </a:xfrm>
          <a:prstGeom prst="flowChart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altLang="zh-CN" sz="1800" b="1" dirty="0"/>
              <a:t>Determine which I/O completed,</a:t>
            </a:r>
          </a:p>
          <a:p>
            <a:pPr>
              <a:lnSpc>
                <a:spcPct val="70000"/>
              </a:lnSpc>
            </a:pPr>
            <a:r>
              <a:rPr lang="en-US" altLang="zh-CN" sz="1800" b="1" dirty="0"/>
              <a:t>indicate state change to</a:t>
            </a:r>
          </a:p>
          <a:p>
            <a:pPr>
              <a:lnSpc>
                <a:spcPct val="70000"/>
              </a:lnSpc>
            </a:pPr>
            <a:r>
              <a:rPr lang="en-US" altLang="zh-CN" sz="1800" b="1" dirty="0"/>
              <a:t>I/O subsystem</a:t>
            </a:r>
          </a:p>
        </p:txBody>
      </p:sp>
      <p:sp>
        <p:nvSpPr>
          <p:cNvPr id="249867" name="AutoShape 11"/>
          <p:cNvSpPr>
            <a:spLocks noChangeArrowheads="1"/>
          </p:cNvSpPr>
          <p:nvPr/>
        </p:nvSpPr>
        <p:spPr bwMode="auto">
          <a:xfrm>
            <a:off x="7491555" y="4779150"/>
            <a:ext cx="3600000" cy="865188"/>
          </a:xfrm>
          <a:prstGeom prst="flowChart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70000"/>
              </a:lnSpc>
            </a:pPr>
            <a:r>
              <a:rPr lang="en-US" altLang="zh-CN" sz="1800" b="1"/>
              <a:t>Receive interrupt, store data in</a:t>
            </a:r>
          </a:p>
          <a:p>
            <a:pPr>
              <a:lnSpc>
                <a:spcPct val="70000"/>
              </a:lnSpc>
            </a:pPr>
            <a:r>
              <a:rPr lang="en-US" altLang="zh-CN" sz="1800" b="1"/>
              <a:t>device-driver buffer if input,</a:t>
            </a:r>
          </a:p>
          <a:p>
            <a:pPr>
              <a:lnSpc>
                <a:spcPct val="70000"/>
              </a:lnSpc>
            </a:pPr>
            <a:r>
              <a:rPr lang="en-US" altLang="zh-CN" sz="1800" b="1"/>
              <a:t>signal to unblock device driver</a:t>
            </a:r>
          </a:p>
        </p:txBody>
      </p:sp>
      <p:sp>
        <p:nvSpPr>
          <p:cNvPr id="249868" name="AutoShape 12"/>
          <p:cNvSpPr>
            <a:spLocks noChangeArrowheads="1"/>
          </p:cNvSpPr>
          <p:nvPr/>
        </p:nvSpPr>
        <p:spPr bwMode="auto">
          <a:xfrm>
            <a:off x="7491555" y="6172200"/>
            <a:ext cx="3600000" cy="533400"/>
          </a:xfrm>
          <a:prstGeom prst="flowChartProcess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CN" sz="1600" b="1" dirty="0"/>
              <a:t>I/O completed, generate interrupt</a:t>
            </a:r>
          </a:p>
        </p:txBody>
      </p:sp>
      <p:sp>
        <p:nvSpPr>
          <p:cNvPr id="249869" name="Text Box 13"/>
          <p:cNvSpPr txBox="1">
            <a:spLocks noChangeArrowheads="1"/>
          </p:cNvSpPr>
          <p:nvPr/>
        </p:nvSpPr>
        <p:spPr bwMode="auto">
          <a:xfrm>
            <a:off x="2262935" y="1587558"/>
            <a:ext cx="1447800" cy="27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1800" b="1" dirty="0"/>
              <a:t>system call</a:t>
            </a:r>
          </a:p>
        </p:txBody>
      </p:sp>
      <p:sp>
        <p:nvSpPr>
          <p:cNvPr id="249870" name="Text Box 14"/>
          <p:cNvSpPr txBox="1">
            <a:spLocks noChangeArrowheads="1"/>
          </p:cNvSpPr>
          <p:nvPr/>
        </p:nvSpPr>
        <p:spPr bwMode="auto">
          <a:xfrm>
            <a:off x="1190455" y="5442948"/>
            <a:ext cx="3600000" cy="29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zh-CN" sz="1800" b="1" dirty="0"/>
              <a:t>device controller commands</a:t>
            </a:r>
          </a:p>
        </p:txBody>
      </p:sp>
      <p:sp>
        <p:nvSpPr>
          <p:cNvPr id="249871" name="Text Box 15"/>
          <p:cNvSpPr txBox="1">
            <a:spLocks noChangeArrowheads="1"/>
          </p:cNvSpPr>
          <p:nvPr/>
        </p:nvSpPr>
        <p:spPr bwMode="auto">
          <a:xfrm>
            <a:off x="7491555" y="1691290"/>
            <a:ext cx="3600000" cy="27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sz="1800" b="1" dirty="0"/>
              <a:t>return from system call</a:t>
            </a:r>
          </a:p>
        </p:txBody>
      </p:sp>
      <p:sp>
        <p:nvSpPr>
          <p:cNvPr id="249872" name="Text Box 16"/>
          <p:cNvSpPr txBox="1">
            <a:spLocks noChangeArrowheads="1"/>
          </p:cNvSpPr>
          <p:nvPr/>
        </p:nvSpPr>
        <p:spPr bwMode="auto">
          <a:xfrm>
            <a:off x="7491555" y="5769260"/>
            <a:ext cx="3600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00" b="1" dirty="0"/>
              <a:t>interrupt</a:t>
            </a:r>
          </a:p>
        </p:txBody>
      </p:sp>
      <p:sp>
        <p:nvSpPr>
          <p:cNvPr id="249873" name="Text Box 17"/>
          <p:cNvSpPr txBox="1">
            <a:spLocks noChangeArrowheads="1"/>
          </p:cNvSpPr>
          <p:nvPr/>
        </p:nvSpPr>
        <p:spPr bwMode="auto">
          <a:xfrm>
            <a:off x="5413375" y="956655"/>
            <a:ext cx="13843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00" b="1"/>
              <a:t>user process</a:t>
            </a:r>
          </a:p>
        </p:txBody>
      </p:sp>
      <p:sp>
        <p:nvSpPr>
          <p:cNvPr id="249874" name="Text Box 18"/>
          <p:cNvSpPr txBox="1">
            <a:spLocks noChangeArrowheads="1"/>
          </p:cNvSpPr>
          <p:nvPr/>
        </p:nvSpPr>
        <p:spPr bwMode="auto">
          <a:xfrm>
            <a:off x="4974810" y="1989943"/>
            <a:ext cx="2332691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00" b="1" dirty="0"/>
              <a:t>kernel  I/O subsystem</a:t>
            </a:r>
          </a:p>
        </p:txBody>
      </p:sp>
      <p:sp>
        <p:nvSpPr>
          <p:cNvPr id="249875" name="Text Box 19"/>
          <p:cNvSpPr txBox="1">
            <a:spLocks noChangeArrowheads="1"/>
          </p:cNvSpPr>
          <p:nvPr/>
        </p:nvSpPr>
        <p:spPr bwMode="auto">
          <a:xfrm>
            <a:off x="4788000" y="3175734"/>
            <a:ext cx="2664000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00" b="1" dirty="0"/>
              <a:t>kernel I/O subsystem</a:t>
            </a:r>
          </a:p>
        </p:txBody>
      </p:sp>
      <p:sp>
        <p:nvSpPr>
          <p:cNvPr id="249876" name="Text Box 20"/>
          <p:cNvSpPr txBox="1">
            <a:spLocks noChangeArrowheads="1"/>
          </p:cNvSpPr>
          <p:nvPr/>
        </p:nvSpPr>
        <p:spPr bwMode="auto">
          <a:xfrm>
            <a:off x="5295900" y="4057740"/>
            <a:ext cx="14605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00" b="1" dirty="0"/>
              <a:t>device driver</a:t>
            </a:r>
          </a:p>
        </p:txBody>
      </p:sp>
      <p:sp>
        <p:nvSpPr>
          <p:cNvPr id="249877" name="Text Box 21"/>
          <p:cNvSpPr txBox="1">
            <a:spLocks noChangeArrowheads="1"/>
          </p:cNvSpPr>
          <p:nvPr/>
        </p:nvSpPr>
        <p:spPr bwMode="auto">
          <a:xfrm>
            <a:off x="5141913" y="5004175"/>
            <a:ext cx="19050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00" b="1" dirty="0"/>
              <a:t>interrupt handler</a:t>
            </a:r>
          </a:p>
        </p:txBody>
      </p:sp>
      <p:sp>
        <p:nvSpPr>
          <p:cNvPr id="249878" name="Text Box 22"/>
          <p:cNvSpPr txBox="1">
            <a:spLocks noChangeArrowheads="1"/>
          </p:cNvSpPr>
          <p:nvPr/>
        </p:nvSpPr>
        <p:spPr bwMode="auto">
          <a:xfrm>
            <a:off x="5260975" y="6096000"/>
            <a:ext cx="181610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00" b="1"/>
              <a:t>device controller</a:t>
            </a:r>
          </a:p>
        </p:txBody>
      </p:sp>
      <p:cxnSp>
        <p:nvCxnSpPr>
          <p:cNvPr id="249879" name="AutoShape 23"/>
          <p:cNvCxnSpPr>
            <a:cxnSpLocks noChangeShapeType="1"/>
            <a:stCxn id="249869" idx="2"/>
            <a:endCxn id="249860" idx="0"/>
          </p:cNvCxnSpPr>
          <p:nvPr/>
        </p:nvCxnSpPr>
        <p:spPr bwMode="auto">
          <a:xfrm>
            <a:off x="2986835" y="1858658"/>
            <a:ext cx="1165" cy="22423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880" name="AutoShape 24"/>
          <p:cNvCxnSpPr>
            <a:cxnSpLocks noChangeShapeType="1"/>
            <a:stCxn id="249859" idx="2"/>
            <a:endCxn id="249869" idx="0"/>
          </p:cNvCxnSpPr>
          <p:nvPr/>
        </p:nvCxnSpPr>
        <p:spPr bwMode="auto">
          <a:xfrm flipH="1">
            <a:off x="2986835" y="1448780"/>
            <a:ext cx="1165" cy="1387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881" name="AutoShape 25"/>
          <p:cNvCxnSpPr>
            <a:cxnSpLocks noChangeShapeType="1"/>
            <a:stCxn id="249860" idx="2"/>
            <a:endCxn id="249861" idx="0"/>
          </p:cNvCxnSpPr>
          <p:nvPr/>
        </p:nvCxnSpPr>
        <p:spPr bwMode="auto">
          <a:xfrm>
            <a:off x="2988000" y="284489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9882" name="Text Box 26"/>
          <p:cNvSpPr txBox="1">
            <a:spLocks noChangeArrowheads="1"/>
          </p:cNvSpPr>
          <p:nvPr/>
        </p:nvSpPr>
        <p:spPr bwMode="auto">
          <a:xfrm>
            <a:off x="3429000" y="2768690"/>
            <a:ext cx="4635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00" b="1"/>
              <a:t>No</a:t>
            </a:r>
          </a:p>
        </p:txBody>
      </p:sp>
      <p:cxnSp>
        <p:nvCxnSpPr>
          <p:cNvPr id="249883" name="AutoShape 27"/>
          <p:cNvCxnSpPr>
            <a:cxnSpLocks noChangeShapeType="1"/>
            <a:stCxn id="249861" idx="2"/>
            <a:endCxn id="249862" idx="0"/>
          </p:cNvCxnSpPr>
          <p:nvPr/>
        </p:nvCxnSpPr>
        <p:spPr bwMode="auto">
          <a:xfrm>
            <a:off x="2988000" y="3683090"/>
            <a:ext cx="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884" name="AutoShape 28"/>
          <p:cNvCxnSpPr>
            <a:cxnSpLocks noChangeShapeType="1"/>
            <a:stCxn id="249862" idx="2"/>
            <a:endCxn id="249870" idx="0"/>
          </p:cNvCxnSpPr>
          <p:nvPr/>
        </p:nvCxnSpPr>
        <p:spPr bwMode="auto">
          <a:xfrm>
            <a:off x="2988000" y="5011828"/>
            <a:ext cx="2455" cy="4311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885" name="AutoShape 29"/>
          <p:cNvCxnSpPr>
            <a:cxnSpLocks noChangeShapeType="1"/>
            <a:stCxn id="249870" idx="2"/>
            <a:endCxn id="249863" idx="0"/>
          </p:cNvCxnSpPr>
          <p:nvPr/>
        </p:nvCxnSpPr>
        <p:spPr bwMode="auto">
          <a:xfrm flipH="1">
            <a:off x="2988000" y="5734823"/>
            <a:ext cx="2455" cy="43737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886" name="AutoShape 30"/>
          <p:cNvCxnSpPr>
            <a:cxnSpLocks noChangeShapeType="1"/>
            <a:stCxn id="249863" idx="3"/>
            <a:endCxn id="249868" idx="1"/>
          </p:cNvCxnSpPr>
          <p:nvPr/>
        </p:nvCxnSpPr>
        <p:spPr bwMode="auto">
          <a:xfrm>
            <a:off x="4788000" y="6438900"/>
            <a:ext cx="270355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887" name="AutoShape 31"/>
          <p:cNvCxnSpPr>
            <a:cxnSpLocks noChangeShapeType="1"/>
            <a:stCxn id="249872" idx="2"/>
            <a:endCxn id="249868" idx="0"/>
          </p:cNvCxnSpPr>
          <p:nvPr/>
        </p:nvCxnSpPr>
        <p:spPr bwMode="auto">
          <a:xfrm>
            <a:off x="9291555" y="6080410"/>
            <a:ext cx="0" cy="917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888" name="AutoShape 32"/>
          <p:cNvCxnSpPr>
            <a:cxnSpLocks noChangeShapeType="1"/>
            <a:stCxn id="249872" idx="0"/>
            <a:endCxn id="249867" idx="2"/>
          </p:cNvCxnSpPr>
          <p:nvPr/>
        </p:nvCxnSpPr>
        <p:spPr bwMode="auto">
          <a:xfrm flipV="1">
            <a:off x="9291555" y="5644338"/>
            <a:ext cx="0" cy="12492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889" name="AutoShape 33"/>
          <p:cNvCxnSpPr>
            <a:cxnSpLocks noChangeShapeType="1"/>
            <a:stCxn id="249867" idx="0"/>
            <a:endCxn id="249866" idx="2"/>
          </p:cNvCxnSpPr>
          <p:nvPr/>
        </p:nvCxnSpPr>
        <p:spPr bwMode="auto">
          <a:xfrm flipV="1">
            <a:off x="9291555" y="4540406"/>
            <a:ext cx="0" cy="23874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890" name="AutoShape 34"/>
          <p:cNvCxnSpPr>
            <a:cxnSpLocks noChangeShapeType="1"/>
            <a:stCxn id="249866" idx="0"/>
            <a:endCxn id="249865" idx="2"/>
          </p:cNvCxnSpPr>
          <p:nvPr/>
        </p:nvCxnSpPr>
        <p:spPr bwMode="auto">
          <a:xfrm flipV="1">
            <a:off x="9291555" y="2844890"/>
            <a:ext cx="0" cy="85414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891" name="AutoShape 35"/>
          <p:cNvCxnSpPr>
            <a:cxnSpLocks noChangeShapeType="1"/>
            <a:stCxn id="249865" idx="0"/>
            <a:endCxn id="249871" idx="2"/>
          </p:cNvCxnSpPr>
          <p:nvPr/>
        </p:nvCxnSpPr>
        <p:spPr bwMode="auto">
          <a:xfrm flipV="1">
            <a:off x="9291555" y="1962390"/>
            <a:ext cx="0" cy="120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892" name="AutoShape 36"/>
          <p:cNvCxnSpPr>
            <a:cxnSpLocks noChangeShapeType="1"/>
            <a:stCxn id="249871" idx="0"/>
            <a:endCxn id="249864" idx="2"/>
          </p:cNvCxnSpPr>
          <p:nvPr/>
        </p:nvCxnSpPr>
        <p:spPr bwMode="auto">
          <a:xfrm flipV="1">
            <a:off x="9291555" y="1448780"/>
            <a:ext cx="0" cy="2425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893" name="AutoShape 37"/>
          <p:cNvCxnSpPr>
            <a:cxnSpLocks noChangeShapeType="1"/>
            <a:stCxn id="249860" idx="3"/>
            <a:endCxn id="249865" idx="1"/>
          </p:cNvCxnSpPr>
          <p:nvPr/>
        </p:nvCxnSpPr>
        <p:spPr bwMode="auto">
          <a:xfrm>
            <a:off x="4788000" y="2463890"/>
            <a:ext cx="270355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9894" name="Text Box 38"/>
          <p:cNvSpPr txBox="1">
            <a:spLocks noChangeArrowheads="1"/>
          </p:cNvSpPr>
          <p:nvPr/>
        </p:nvSpPr>
        <p:spPr bwMode="auto">
          <a:xfrm>
            <a:off x="5147948" y="2532349"/>
            <a:ext cx="518154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zh-CN" sz="1800" b="1"/>
              <a:t>Yes</a:t>
            </a:r>
          </a:p>
        </p:txBody>
      </p:sp>
      <p:sp>
        <p:nvSpPr>
          <p:cNvPr id="3" name="动作按钮: 结束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79A3A8B-FBA2-EF8E-B1FF-6490133A0A76}"/>
              </a:ext>
            </a:extLst>
          </p:cNvPr>
          <p:cNvSpPr/>
          <p:nvPr/>
        </p:nvSpPr>
        <p:spPr bwMode="auto">
          <a:xfrm>
            <a:off x="11694670" y="6399330"/>
            <a:ext cx="432000" cy="432000"/>
          </a:xfrm>
          <a:prstGeom prst="beve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BAE0354-A2FF-DD62-D009-B946490CB362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49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4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4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4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4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4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4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4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4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4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4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animBg="1"/>
      <p:bldP spid="249860" grpId="0" animBg="1"/>
      <p:bldP spid="249861" grpId="0" animBg="1"/>
      <p:bldP spid="249862" grpId="0" animBg="1"/>
      <p:bldP spid="249863" grpId="0" animBg="1"/>
      <p:bldP spid="249864" grpId="0" animBg="1"/>
      <p:bldP spid="249865" grpId="0" animBg="1"/>
      <p:bldP spid="249866" grpId="0" animBg="1"/>
      <p:bldP spid="249867" grpId="0" animBg="1"/>
      <p:bldP spid="249868" grpId="0" animBg="1"/>
      <p:bldP spid="249869" grpId="0"/>
      <p:bldP spid="249870" grpId="0"/>
      <p:bldP spid="249871" grpId="0"/>
      <p:bldP spid="249872" grpId="0"/>
      <p:bldP spid="249873" grpId="0"/>
      <p:bldP spid="249874" grpId="0"/>
      <p:bldP spid="249875" grpId="0"/>
      <p:bldP spid="249876" grpId="0"/>
      <p:bldP spid="249877" grpId="0"/>
      <p:bldP spid="249878" grpId="0"/>
      <p:bldP spid="249882" grpId="0"/>
      <p:bldP spid="249894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Overview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dirty="0"/>
              <a:t>The basic I/O hardware elements accommodate a wide variety of I/O devices.</a:t>
            </a:r>
          </a:p>
          <a:p>
            <a:pPr lvl="1"/>
            <a:r>
              <a:rPr lang="en-US" altLang="en-US" dirty="0"/>
              <a:t>Ports, busses, device controllers connect to various devices.</a:t>
            </a:r>
          </a:p>
          <a:p>
            <a:r>
              <a:rPr kumimoji="0" lang="en-US" altLang="zh-CN" dirty="0"/>
              <a:t>To encapsulate the details and oddities of different devices, the kernel is structured to use </a:t>
            </a:r>
            <a:r>
              <a:rPr kumimoji="0" lang="en-US" altLang="zh-CN" dirty="0">
                <a:solidFill>
                  <a:srgbClr val="0000FF"/>
                </a:solidFill>
              </a:rPr>
              <a:t>device-driver modules</a:t>
            </a:r>
            <a:r>
              <a:rPr kumimoji="0" lang="en-US" altLang="zh-CN" dirty="0"/>
              <a:t>. </a:t>
            </a:r>
          </a:p>
          <a:p>
            <a:r>
              <a:rPr kumimoji="0" lang="en-US" altLang="zh-CN" dirty="0"/>
              <a:t>The </a:t>
            </a:r>
            <a:r>
              <a:rPr kumimoji="0" lang="en-US" altLang="zh-CN" dirty="0">
                <a:solidFill>
                  <a:srgbClr val="0000FF"/>
                </a:solidFill>
              </a:rPr>
              <a:t>device drivers</a:t>
            </a:r>
            <a:r>
              <a:rPr kumimoji="0" lang="en-US" altLang="zh-CN" dirty="0"/>
              <a:t> present a uniform device access interface to the I/O subsystem.</a:t>
            </a:r>
          </a:p>
          <a:p>
            <a:pPr lvl="1"/>
            <a:r>
              <a:rPr kumimoji="0" lang="en-US" altLang="zh-CN" dirty="0"/>
              <a:t>much as system calls provide a standard interface between the application and the operating system.</a:t>
            </a:r>
          </a:p>
        </p:txBody>
      </p:sp>
      <p:sp>
        <p:nvSpPr>
          <p:cNvPr id="7" name="圆角矩形 6"/>
          <p:cNvSpPr/>
          <p:nvPr/>
        </p:nvSpPr>
        <p:spPr bwMode="auto">
          <a:xfrm>
            <a:off x="3258000" y="5413762"/>
            <a:ext cx="2880000" cy="756000"/>
          </a:xfrm>
          <a:prstGeom prst="roundRect">
            <a:avLst>
              <a:gd name="adj" fmla="val 16723"/>
            </a:avLst>
          </a:prstGeom>
          <a:solidFill>
            <a:srgbClr val="00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接口，</a:t>
            </a:r>
            <a:endParaRPr lang="en-US" altLang="zh-CN" sz="2000" b="1" dirty="0"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ea typeface="楷体" panose="02010609060101010101" pitchFamily="49" charset="-122"/>
                <a:cs typeface="Times New Roman" panose="02020603050405020304" pitchFamily="18" charset="0"/>
              </a:rPr>
              <a:t>安全访问，资源保护</a:t>
            </a:r>
          </a:p>
        </p:txBody>
      </p:sp>
      <p:sp>
        <p:nvSpPr>
          <p:cNvPr id="9" name="动作按钮: 结束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9776A88-2FF9-4C18-8554-8C6D85716C41}"/>
              </a:ext>
            </a:extLst>
          </p:cNvPr>
          <p:cNvSpPr/>
          <p:nvPr/>
        </p:nvSpPr>
        <p:spPr bwMode="auto">
          <a:xfrm>
            <a:off x="11736000" y="6410871"/>
            <a:ext cx="432000" cy="432000"/>
          </a:xfrm>
          <a:prstGeom prst="beve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3F5E2F8C-1982-DE30-881F-1118E885C940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5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71765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13.6  STREAMS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STREAM</a:t>
            </a:r>
            <a:r>
              <a:rPr lang="en-US" altLang="zh-CN" dirty="0"/>
              <a:t> – a full-duplex communication channel between a user-level process and a device </a:t>
            </a:r>
            <a:r>
              <a:rPr lang="en-US" altLang="en-US" dirty="0"/>
              <a:t>in Unix System V and beyond.</a:t>
            </a:r>
            <a:endParaRPr lang="en-US" altLang="zh-CN" dirty="0"/>
          </a:p>
          <a:p>
            <a:r>
              <a:rPr lang="en-US" altLang="zh-CN" dirty="0"/>
              <a:t>STREAM structure:</a:t>
            </a:r>
          </a:p>
          <a:p>
            <a:r>
              <a:rPr lang="en-US" altLang="zh-CN" dirty="0"/>
              <a:t>Message passing is used to communicate between queues.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Flow control </a:t>
            </a:r>
            <a:r>
              <a:rPr lang="en-US" altLang="en-US" dirty="0"/>
              <a:t>option to indicate available or busy.</a:t>
            </a:r>
          </a:p>
          <a:p>
            <a:r>
              <a:rPr lang="en-US" altLang="en-US" dirty="0"/>
              <a:t>Asynchronous internally, synchronous where user process communicates with stream head.</a:t>
            </a:r>
            <a:endParaRPr lang="en-US" altLang="zh-CN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4E6A59-86B6-D812-0A57-A3154A4021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91107" y="1628801"/>
            <a:ext cx="5637367" cy="4005444"/>
          </a:xfrm>
        </p:spPr>
      </p:pic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00B8E1DE-6D2C-D9D7-94FD-17F5A76C45A8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50</a:t>
            </a:fld>
            <a:endParaRPr lang="en-US" altLang="zh-CN" sz="1400" dirty="0"/>
          </a:p>
        </p:txBody>
      </p:sp>
      <p:sp>
        <p:nvSpPr>
          <p:cNvPr id="6" name="动作按钮: 结束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C7405C0-3BBF-F594-16EE-7B0CD3B2898D}"/>
              </a:ext>
            </a:extLst>
          </p:cNvPr>
          <p:cNvSpPr/>
          <p:nvPr/>
        </p:nvSpPr>
        <p:spPr bwMode="auto">
          <a:xfrm>
            <a:off x="11694670" y="6399330"/>
            <a:ext cx="432000" cy="432000"/>
          </a:xfrm>
          <a:prstGeom prst="beve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uiExpand="1" build="p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13.7  Performance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I/O is a major factor in system performance:</a:t>
            </a:r>
          </a:p>
          <a:p>
            <a:pPr lvl="1"/>
            <a:r>
              <a:rPr lang="en-US" altLang="zh-CN" dirty="0"/>
              <a:t>Demands CPU to execute device driver, kernel I/O code</a:t>
            </a:r>
          </a:p>
          <a:p>
            <a:pPr lvl="1"/>
            <a:r>
              <a:rPr lang="en-US" altLang="zh-CN" dirty="0"/>
              <a:t>Context switches due to interrupts</a:t>
            </a:r>
          </a:p>
          <a:p>
            <a:pPr lvl="1"/>
            <a:r>
              <a:rPr lang="en-US" altLang="zh-CN" dirty="0"/>
              <a:t>Data copying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Network traffic especially stressful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08638133-8353-E12B-0B0D-57A43A47C4A4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51</a:t>
            </a:fld>
            <a:endParaRPr lang="en-US" altLang="zh-CN" sz="1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ADF926B-1B4F-8229-6D34-1196D58B3D83}"/>
              </a:ext>
            </a:extLst>
          </p:cNvPr>
          <p:cNvGrpSpPr/>
          <p:nvPr/>
        </p:nvGrpSpPr>
        <p:grpSpPr>
          <a:xfrm>
            <a:off x="920425" y="3168000"/>
            <a:ext cx="9803913" cy="765085"/>
            <a:chOff x="920425" y="3168000"/>
            <a:chExt cx="9803913" cy="76508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BDFEB6A-0D63-73AA-A514-7FF04BD9E7B5}"/>
                </a:ext>
              </a:extLst>
            </p:cNvPr>
            <p:cNvSpPr/>
            <p:nvPr/>
          </p:nvSpPr>
          <p:spPr bwMode="auto">
            <a:xfrm>
              <a:off x="920425" y="3168000"/>
              <a:ext cx="1305145" cy="7650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黑体" pitchFamily="2" charset="-122"/>
                </a:rPr>
                <a:t>device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78BD7FB-95D5-D9EB-965F-225078727F70}"/>
                </a:ext>
              </a:extLst>
            </p:cNvPr>
            <p:cNvSpPr/>
            <p:nvPr/>
          </p:nvSpPr>
          <p:spPr bwMode="auto">
            <a:xfrm>
              <a:off x="3090795" y="3168000"/>
              <a:ext cx="1655055" cy="7650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黑体" pitchFamily="2" charset="-122"/>
                </a:rPr>
                <a:t>Device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>
                  <a:ea typeface="黑体" pitchFamily="2" charset="-122"/>
                </a:rPr>
                <a:t>controller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09153B1-501C-DD48-3CA3-0A0B7D3B458F}"/>
                </a:ext>
              </a:extLst>
            </p:cNvPr>
            <p:cNvSpPr/>
            <p:nvPr/>
          </p:nvSpPr>
          <p:spPr bwMode="auto">
            <a:xfrm>
              <a:off x="5645950" y="3168000"/>
              <a:ext cx="1655055" cy="7650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黑体" pitchFamily="2" charset="-122"/>
                </a:rPr>
                <a:t>Kernel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>
                  <a:ea typeface="黑体" pitchFamily="2" charset="-122"/>
                </a:rPr>
                <a:t>buffer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F07452-A33C-FE32-935F-E89F32D2571D}"/>
                </a:ext>
              </a:extLst>
            </p:cNvPr>
            <p:cNvSpPr/>
            <p:nvPr/>
          </p:nvSpPr>
          <p:spPr bwMode="auto">
            <a:xfrm>
              <a:off x="8211235" y="3168000"/>
              <a:ext cx="2513103" cy="76508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黑体" pitchFamily="2" charset="-122"/>
                </a:rPr>
                <a:t>process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b="1" dirty="0">
                  <a:ea typeface="黑体" pitchFamily="2" charset="-122"/>
                </a:rPr>
                <a:t>Memory space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7" name="箭头: 左右 6">
              <a:extLst>
                <a:ext uri="{FF2B5EF4-FFF2-40B4-BE49-F238E27FC236}">
                  <a16:creationId xmlns:a16="http://schemas.microsoft.com/office/drawing/2014/main" id="{3A2F938C-0BE5-74B7-34F2-781BF9127444}"/>
                </a:ext>
              </a:extLst>
            </p:cNvPr>
            <p:cNvSpPr/>
            <p:nvPr/>
          </p:nvSpPr>
          <p:spPr bwMode="auto">
            <a:xfrm>
              <a:off x="2225570" y="3420000"/>
              <a:ext cx="865225" cy="270030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8" name="箭头: 左右 7">
              <a:extLst>
                <a:ext uri="{FF2B5EF4-FFF2-40B4-BE49-F238E27FC236}">
                  <a16:creationId xmlns:a16="http://schemas.microsoft.com/office/drawing/2014/main" id="{A41A7893-26AC-FD6E-1CAE-3B1DAB564C12}"/>
                </a:ext>
              </a:extLst>
            </p:cNvPr>
            <p:cNvSpPr/>
            <p:nvPr/>
          </p:nvSpPr>
          <p:spPr bwMode="auto">
            <a:xfrm>
              <a:off x="4754503" y="3420000"/>
              <a:ext cx="865225" cy="270030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  <p:sp>
          <p:nvSpPr>
            <p:cNvPr id="9" name="箭头: 左右 8">
              <a:extLst>
                <a:ext uri="{FF2B5EF4-FFF2-40B4-BE49-F238E27FC236}">
                  <a16:creationId xmlns:a16="http://schemas.microsoft.com/office/drawing/2014/main" id="{5E1D2BF1-1291-E3AA-B1C8-AB8B0CAC0388}"/>
                </a:ext>
              </a:extLst>
            </p:cNvPr>
            <p:cNvSpPr/>
            <p:nvPr/>
          </p:nvSpPr>
          <p:spPr bwMode="auto">
            <a:xfrm>
              <a:off x="7311135" y="3420000"/>
              <a:ext cx="865225" cy="270030"/>
            </a:xfrm>
            <a:prstGeom prst="left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6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Intercomputer</a:t>
            </a:r>
            <a:r>
              <a:rPr lang="en-US" altLang="zh-CN" dirty="0"/>
              <a:t> Communications</a:t>
            </a:r>
            <a:endParaRPr lang="zh-CN" altLang="en-US" dirty="0"/>
          </a:p>
        </p:txBody>
      </p:sp>
      <p:grpSp>
        <p:nvGrpSpPr>
          <p:cNvPr id="258050" name="Group 2"/>
          <p:cNvGrpSpPr>
            <a:grpSpLocks/>
          </p:cNvGrpSpPr>
          <p:nvPr/>
        </p:nvGrpSpPr>
        <p:grpSpPr bwMode="auto">
          <a:xfrm>
            <a:off x="7298940" y="818711"/>
            <a:ext cx="3657600" cy="5940425"/>
            <a:chOff x="3312" y="454"/>
            <a:chExt cx="2304" cy="3742"/>
          </a:xfrm>
        </p:grpSpPr>
        <p:sp>
          <p:nvSpPr>
            <p:cNvPr id="258051" name="Rectangle 3"/>
            <p:cNvSpPr>
              <a:spLocks noChangeArrowheads="1"/>
            </p:cNvSpPr>
            <p:nvPr/>
          </p:nvSpPr>
          <p:spPr bwMode="auto">
            <a:xfrm>
              <a:off x="3312" y="454"/>
              <a:ext cx="2304" cy="37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52" name="Text Box 4"/>
            <p:cNvSpPr txBox="1">
              <a:spLocks noChangeArrowheads="1"/>
            </p:cNvSpPr>
            <p:nvPr/>
          </p:nvSpPr>
          <p:spPr bwMode="auto">
            <a:xfrm>
              <a:off x="3974" y="3984"/>
              <a:ext cx="10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 dirty="0"/>
                <a:t>receiving system</a:t>
              </a:r>
            </a:p>
          </p:txBody>
        </p:sp>
      </p:grpSp>
      <p:grpSp>
        <p:nvGrpSpPr>
          <p:cNvPr id="258053" name="Group 5"/>
          <p:cNvGrpSpPr>
            <a:grpSpLocks/>
          </p:cNvGrpSpPr>
          <p:nvPr/>
        </p:nvGrpSpPr>
        <p:grpSpPr bwMode="auto">
          <a:xfrm>
            <a:off x="1358280" y="819266"/>
            <a:ext cx="3657600" cy="5953125"/>
            <a:chOff x="192" y="474"/>
            <a:chExt cx="2304" cy="3750"/>
          </a:xfrm>
        </p:grpSpPr>
        <p:sp>
          <p:nvSpPr>
            <p:cNvPr id="258054" name="Rectangle 6"/>
            <p:cNvSpPr>
              <a:spLocks noChangeArrowheads="1"/>
            </p:cNvSpPr>
            <p:nvPr/>
          </p:nvSpPr>
          <p:spPr bwMode="auto">
            <a:xfrm>
              <a:off x="192" y="474"/>
              <a:ext cx="2304" cy="375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55" name="Text Box 7"/>
            <p:cNvSpPr txBox="1">
              <a:spLocks noChangeArrowheads="1"/>
            </p:cNvSpPr>
            <p:nvPr/>
          </p:nvSpPr>
          <p:spPr bwMode="auto">
            <a:xfrm>
              <a:off x="874" y="4004"/>
              <a:ext cx="9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1600" b="1" dirty="0"/>
                <a:t>sending system</a:t>
              </a:r>
            </a:p>
          </p:txBody>
        </p:sp>
      </p:grpSp>
      <p:sp>
        <p:nvSpPr>
          <p:cNvPr id="258057" name="AutoShape 9"/>
          <p:cNvSpPr>
            <a:spLocks noChangeArrowheads="1"/>
          </p:cNvSpPr>
          <p:nvPr/>
        </p:nvSpPr>
        <p:spPr bwMode="auto">
          <a:xfrm>
            <a:off x="5089140" y="3564015"/>
            <a:ext cx="2133600" cy="780919"/>
          </a:xfrm>
          <a:prstGeom prst="leftRightArrow">
            <a:avLst>
              <a:gd name="adj1" fmla="val 50000"/>
              <a:gd name="adj2" fmla="val 42500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 dirty="0"/>
              <a:t>network</a:t>
            </a:r>
          </a:p>
        </p:txBody>
      </p:sp>
      <p:sp>
        <p:nvSpPr>
          <p:cNvPr id="258058" name="Oval 10"/>
          <p:cNvSpPr>
            <a:spLocks noChangeArrowheads="1"/>
          </p:cNvSpPr>
          <p:nvPr/>
        </p:nvSpPr>
        <p:spPr bwMode="auto">
          <a:xfrm>
            <a:off x="1434480" y="908485"/>
            <a:ext cx="1295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 dirty="0"/>
              <a:t>character</a:t>
            </a:r>
          </a:p>
          <a:p>
            <a:pPr algn="ctr">
              <a:lnSpc>
                <a:spcPct val="70000"/>
              </a:lnSpc>
            </a:pPr>
            <a:r>
              <a:rPr lang="en-US" altLang="zh-CN" sz="2000" b="1" dirty="0"/>
              <a:t>typed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1434480" y="2181865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/>
              <a:t>interrupt</a:t>
            </a:r>
          </a:p>
          <a:p>
            <a:pPr algn="ctr">
              <a:lnSpc>
                <a:spcPct val="70000"/>
              </a:lnSpc>
            </a:pPr>
            <a:r>
              <a:rPr lang="en-US" altLang="zh-CN" sz="2000" b="1"/>
              <a:t>generated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1434480" y="3220555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/>
              <a:t>interrupt</a:t>
            </a:r>
          </a:p>
          <a:p>
            <a:pPr algn="ctr">
              <a:lnSpc>
                <a:spcPct val="70000"/>
              </a:lnSpc>
            </a:pPr>
            <a:r>
              <a:rPr lang="en-US" altLang="zh-CN" sz="2000" b="1"/>
              <a:t>handled</a:t>
            </a:r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1434480" y="3982555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/>
              <a:t>device</a:t>
            </a:r>
          </a:p>
          <a:p>
            <a:pPr algn="ctr">
              <a:lnSpc>
                <a:spcPct val="70000"/>
              </a:lnSpc>
            </a:pPr>
            <a:r>
              <a:rPr lang="en-US" altLang="zh-CN" sz="2000" b="1"/>
              <a:t>driver</a:t>
            </a:r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1434480" y="4643900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/>
              <a:t>kernel</a:t>
            </a:r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1434480" y="582035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/>
              <a:t>user</a:t>
            </a:r>
          </a:p>
          <a:p>
            <a:pPr algn="ctr">
              <a:lnSpc>
                <a:spcPct val="70000"/>
              </a:lnSpc>
            </a:pPr>
            <a:r>
              <a:rPr lang="en-US" altLang="zh-CN" sz="2000" b="1"/>
              <a:t>process</a:t>
            </a:r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3644280" y="908485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 dirty="0"/>
              <a:t>system call</a:t>
            </a:r>
          </a:p>
          <a:p>
            <a:pPr algn="ctr">
              <a:lnSpc>
                <a:spcPct val="70000"/>
              </a:lnSpc>
            </a:pPr>
            <a:r>
              <a:rPr lang="en-US" altLang="zh-CN" sz="2000" b="1" dirty="0"/>
              <a:t>completes</a:t>
            </a:r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3644280" y="2181865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/>
              <a:t>interrupt</a:t>
            </a:r>
          </a:p>
          <a:p>
            <a:pPr algn="ctr">
              <a:lnSpc>
                <a:spcPct val="70000"/>
              </a:lnSpc>
            </a:pPr>
            <a:r>
              <a:rPr lang="en-US" altLang="zh-CN" sz="2000" b="1"/>
              <a:t>handled</a:t>
            </a:r>
          </a:p>
        </p:txBody>
      </p:sp>
      <p:sp>
        <p:nvSpPr>
          <p:cNvPr id="258066" name="Rectangle 18"/>
          <p:cNvSpPr>
            <a:spLocks noChangeArrowheads="1"/>
          </p:cNvSpPr>
          <p:nvPr/>
        </p:nvSpPr>
        <p:spPr bwMode="auto">
          <a:xfrm>
            <a:off x="3644280" y="3220555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/>
              <a:t>interrupt</a:t>
            </a:r>
          </a:p>
          <a:p>
            <a:pPr algn="ctr">
              <a:lnSpc>
                <a:spcPct val="70000"/>
              </a:lnSpc>
            </a:pPr>
            <a:r>
              <a:rPr lang="en-US" altLang="zh-CN" sz="2000" b="1"/>
              <a:t>generated</a:t>
            </a:r>
          </a:p>
        </p:txBody>
      </p:sp>
      <p:sp>
        <p:nvSpPr>
          <p:cNvPr id="258067" name="Rectangle 19"/>
          <p:cNvSpPr>
            <a:spLocks noChangeArrowheads="1"/>
          </p:cNvSpPr>
          <p:nvPr/>
        </p:nvSpPr>
        <p:spPr bwMode="auto">
          <a:xfrm>
            <a:off x="3644280" y="3982555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/>
              <a:t>network</a:t>
            </a:r>
          </a:p>
          <a:p>
            <a:pPr algn="ctr">
              <a:lnSpc>
                <a:spcPct val="70000"/>
              </a:lnSpc>
            </a:pPr>
            <a:r>
              <a:rPr lang="en-US" altLang="zh-CN" sz="2000" b="1"/>
              <a:t>adapter</a:t>
            </a:r>
          </a:p>
        </p:txBody>
      </p:sp>
      <p:sp>
        <p:nvSpPr>
          <p:cNvPr id="258068" name="Rectangle 20"/>
          <p:cNvSpPr>
            <a:spLocks noChangeArrowheads="1"/>
          </p:cNvSpPr>
          <p:nvPr/>
        </p:nvSpPr>
        <p:spPr bwMode="auto">
          <a:xfrm>
            <a:off x="3644280" y="4744555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/>
              <a:t>device</a:t>
            </a:r>
          </a:p>
          <a:p>
            <a:pPr algn="ctr">
              <a:lnSpc>
                <a:spcPct val="70000"/>
              </a:lnSpc>
            </a:pPr>
            <a:r>
              <a:rPr lang="en-US" altLang="zh-CN" sz="2000" b="1"/>
              <a:t>driver</a:t>
            </a:r>
          </a:p>
        </p:txBody>
      </p:sp>
      <p:sp>
        <p:nvSpPr>
          <p:cNvPr id="258069" name="Rectangle 21"/>
          <p:cNvSpPr>
            <a:spLocks noChangeArrowheads="1"/>
          </p:cNvSpPr>
          <p:nvPr/>
        </p:nvSpPr>
        <p:spPr bwMode="auto">
          <a:xfrm>
            <a:off x="3644280" y="582035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/>
              <a:t>kernel</a:t>
            </a:r>
          </a:p>
        </p:txBody>
      </p:sp>
      <p:cxnSp>
        <p:nvCxnSpPr>
          <p:cNvPr id="258070" name="AutoShape 22"/>
          <p:cNvCxnSpPr>
            <a:cxnSpLocks noChangeShapeType="1"/>
            <a:stCxn id="258058" idx="4"/>
            <a:endCxn id="258059" idx="0"/>
          </p:cNvCxnSpPr>
          <p:nvPr/>
        </p:nvCxnSpPr>
        <p:spPr bwMode="auto">
          <a:xfrm>
            <a:off x="2082180" y="1441885"/>
            <a:ext cx="0" cy="739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071" name="AutoShape 23"/>
          <p:cNvCxnSpPr>
            <a:cxnSpLocks noChangeShapeType="1"/>
            <a:stCxn id="258059" idx="2"/>
            <a:endCxn id="258060" idx="0"/>
          </p:cNvCxnSpPr>
          <p:nvPr/>
        </p:nvCxnSpPr>
        <p:spPr bwMode="auto">
          <a:xfrm>
            <a:off x="2082180" y="2715265"/>
            <a:ext cx="0" cy="5052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072" name="AutoShape 24"/>
          <p:cNvCxnSpPr>
            <a:cxnSpLocks noChangeShapeType="1"/>
            <a:stCxn id="258060" idx="2"/>
            <a:endCxn id="258061" idx="0"/>
          </p:cNvCxnSpPr>
          <p:nvPr/>
        </p:nvCxnSpPr>
        <p:spPr bwMode="auto">
          <a:xfrm>
            <a:off x="2082180" y="375395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073" name="AutoShape 25"/>
          <p:cNvCxnSpPr>
            <a:cxnSpLocks noChangeShapeType="1"/>
            <a:stCxn id="258061" idx="2"/>
            <a:endCxn id="258062" idx="0"/>
          </p:cNvCxnSpPr>
          <p:nvPr/>
        </p:nvCxnSpPr>
        <p:spPr bwMode="auto">
          <a:xfrm>
            <a:off x="2082180" y="4515956"/>
            <a:ext cx="0" cy="1279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074" name="AutoShape 26"/>
          <p:cNvCxnSpPr>
            <a:cxnSpLocks noChangeShapeType="1"/>
            <a:stCxn id="258062" idx="2"/>
            <a:endCxn id="258063" idx="0"/>
          </p:cNvCxnSpPr>
          <p:nvPr/>
        </p:nvCxnSpPr>
        <p:spPr bwMode="auto">
          <a:xfrm>
            <a:off x="2082180" y="5024900"/>
            <a:ext cx="0" cy="79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075" name="AutoShape 27"/>
          <p:cNvCxnSpPr>
            <a:cxnSpLocks noChangeShapeType="1"/>
            <a:stCxn id="258063" idx="3"/>
            <a:endCxn id="258069" idx="1"/>
          </p:cNvCxnSpPr>
          <p:nvPr/>
        </p:nvCxnSpPr>
        <p:spPr bwMode="auto">
          <a:xfrm>
            <a:off x="2729880" y="6087050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076" name="AutoShape 28"/>
          <p:cNvCxnSpPr>
            <a:cxnSpLocks noChangeShapeType="1"/>
            <a:stCxn id="258069" idx="0"/>
            <a:endCxn id="258068" idx="2"/>
          </p:cNvCxnSpPr>
          <p:nvPr/>
        </p:nvCxnSpPr>
        <p:spPr bwMode="auto">
          <a:xfrm flipV="1">
            <a:off x="4291980" y="5277956"/>
            <a:ext cx="0" cy="5423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077" name="AutoShape 29"/>
          <p:cNvCxnSpPr>
            <a:cxnSpLocks noChangeShapeType="1"/>
            <a:stCxn id="258068" idx="0"/>
            <a:endCxn id="258067" idx="2"/>
          </p:cNvCxnSpPr>
          <p:nvPr/>
        </p:nvCxnSpPr>
        <p:spPr bwMode="auto">
          <a:xfrm flipV="1">
            <a:off x="4291980" y="451595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078" name="AutoShape 30"/>
          <p:cNvCxnSpPr>
            <a:cxnSpLocks noChangeShapeType="1"/>
            <a:stCxn id="258067" idx="0"/>
            <a:endCxn id="258066" idx="2"/>
          </p:cNvCxnSpPr>
          <p:nvPr/>
        </p:nvCxnSpPr>
        <p:spPr bwMode="auto">
          <a:xfrm flipV="1">
            <a:off x="4291980" y="375395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079" name="AutoShape 31"/>
          <p:cNvCxnSpPr>
            <a:cxnSpLocks noChangeShapeType="1"/>
            <a:stCxn id="258066" idx="0"/>
            <a:endCxn id="258065" idx="2"/>
          </p:cNvCxnSpPr>
          <p:nvPr/>
        </p:nvCxnSpPr>
        <p:spPr bwMode="auto">
          <a:xfrm flipV="1">
            <a:off x="4291980" y="2715265"/>
            <a:ext cx="0" cy="5052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080" name="AutoShape 32"/>
          <p:cNvCxnSpPr>
            <a:cxnSpLocks noChangeShapeType="1"/>
            <a:stCxn id="258065" idx="0"/>
            <a:endCxn id="258064" idx="2"/>
          </p:cNvCxnSpPr>
          <p:nvPr/>
        </p:nvCxnSpPr>
        <p:spPr bwMode="auto">
          <a:xfrm flipV="1">
            <a:off x="4291980" y="1441885"/>
            <a:ext cx="0" cy="739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8081" name="Text Box 33"/>
          <p:cNvSpPr txBox="1">
            <a:spLocks noChangeArrowheads="1"/>
          </p:cNvSpPr>
          <p:nvPr/>
        </p:nvSpPr>
        <p:spPr bwMode="auto">
          <a:xfrm rot="10800000" flipH="1">
            <a:off x="1737276" y="1564148"/>
            <a:ext cx="677108" cy="5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en-US" altLang="zh-CN" sz="1600" b="1" dirty="0"/>
              <a:t>hard-</a:t>
            </a:r>
          </a:p>
          <a:p>
            <a:pPr algn="ctr"/>
            <a:r>
              <a:rPr lang="en-US" altLang="zh-CN" sz="1600" b="1" dirty="0"/>
              <a:t>ware</a:t>
            </a:r>
          </a:p>
        </p:txBody>
      </p:sp>
      <p:sp>
        <p:nvSpPr>
          <p:cNvPr id="258082" name="Text Box 34"/>
          <p:cNvSpPr txBox="1">
            <a:spLocks noChangeArrowheads="1"/>
          </p:cNvSpPr>
          <p:nvPr/>
        </p:nvSpPr>
        <p:spPr bwMode="auto">
          <a:xfrm rot="10800000" flipH="1">
            <a:off x="1737276" y="2708136"/>
            <a:ext cx="677108" cy="50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en-US" altLang="zh-CN" sz="1600" b="1"/>
              <a:t>state</a:t>
            </a:r>
          </a:p>
          <a:p>
            <a:pPr algn="ctr"/>
            <a:r>
              <a:rPr lang="en-US" altLang="zh-CN" sz="1600" b="1"/>
              <a:t>save</a:t>
            </a:r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 rot="10800000" flipH="1">
            <a:off x="1735689" y="5040316"/>
            <a:ext cx="677108" cy="73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en-US" altLang="zh-CN" sz="1600" b="1" dirty="0"/>
              <a:t>context</a:t>
            </a:r>
          </a:p>
          <a:p>
            <a:pPr algn="ctr"/>
            <a:r>
              <a:rPr lang="en-US" altLang="zh-CN" sz="1600" b="1" dirty="0"/>
              <a:t>switch</a:t>
            </a:r>
          </a:p>
        </p:txBody>
      </p:sp>
      <p:sp>
        <p:nvSpPr>
          <p:cNvPr id="258084" name="Text Box 36"/>
          <p:cNvSpPr txBox="1">
            <a:spLocks noChangeArrowheads="1"/>
          </p:cNvSpPr>
          <p:nvPr/>
        </p:nvSpPr>
        <p:spPr bwMode="auto">
          <a:xfrm rot="16200000" flipH="1">
            <a:off x="2819158" y="5689334"/>
            <a:ext cx="677108" cy="73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en-US" altLang="zh-CN" sz="1600" b="1"/>
              <a:t>context</a:t>
            </a:r>
          </a:p>
          <a:p>
            <a:pPr algn="ctr"/>
            <a:r>
              <a:rPr lang="en-US" altLang="zh-CN" sz="1600" b="1"/>
              <a:t>switch</a:t>
            </a:r>
          </a:p>
        </p:txBody>
      </p:sp>
      <p:sp>
        <p:nvSpPr>
          <p:cNvPr id="258085" name="Text Box 37"/>
          <p:cNvSpPr txBox="1">
            <a:spLocks noChangeArrowheads="1"/>
          </p:cNvSpPr>
          <p:nvPr/>
        </p:nvSpPr>
        <p:spPr bwMode="auto">
          <a:xfrm rot="10800000" flipH="1">
            <a:off x="3921151" y="1467443"/>
            <a:ext cx="706732" cy="73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600" b="1" dirty="0"/>
              <a:t>context</a:t>
            </a:r>
          </a:p>
          <a:p>
            <a:pPr algn="ctr">
              <a:lnSpc>
                <a:spcPct val="110000"/>
              </a:lnSpc>
            </a:pPr>
            <a:r>
              <a:rPr lang="en-US" altLang="zh-CN" sz="1600" b="1" dirty="0"/>
              <a:t>switch</a:t>
            </a:r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 rot="10800000" flipH="1">
            <a:off x="3923264" y="2708136"/>
            <a:ext cx="677108" cy="50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en-US" altLang="zh-CN" sz="1600" b="1" dirty="0"/>
              <a:t>state</a:t>
            </a:r>
          </a:p>
          <a:p>
            <a:pPr algn="ctr"/>
            <a:r>
              <a:rPr lang="en-US" altLang="zh-CN" sz="1600" b="1" dirty="0"/>
              <a:t>save</a:t>
            </a:r>
          </a:p>
        </p:txBody>
      </p:sp>
      <p:sp>
        <p:nvSpPr>
          <p:cNvPr id="258087" name="Oval 39"/>
          <p:cNvSpPr>
            <a:spLocks noChangeArrowheads="1"/>
          </p:cNvSpPr>
          <p:nvPr/>
        </p:nvSpPr>
        <p:spPr bwMode="auto">
          <a:xfrm>
            <a:off x="7375140" y="880375"/>
            <a:ext cx="12954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 dirty="0"/>
              <a:t>network</a:t>
            </a:r>
          </a:p>
          <a:p>
            <a:pPr algn="ctr">
              <a:lnSpc>
                <a:spcPct val="70000"/>
              </a:lnSpc>
            </a:pPr>
            <a:r>
              <a:rPr lang="en-US" altLang="zh-CN" sz="2000" b="1" dirty="0"/>
              <a:t>packet</a:t>
            </a:r>
          </a:p>
          <a:p>
            <a:pPr algn="ctr">
              <a:lnSpc>
                <a:spcPct val="70000"/>
              </a:lnSpc>
            </a:pPr>
            <a:r>
              <a:rPr lang="en-US" altLang="zh-CN" sz="2000" b="1" dirty="0"/>
              <a:t>received</a:t>
            </a:r>
          </a:p>
        </p:txBody>
      </p:sp>
      <p:sp>
        <p:nvSpPr>
          <p:cNvPr id="258088" name="Rectangle 40"/>
          <p:cNvSpPr>
            <a:spLocks noChangeArrowheads="1"/>
          </p:cNvSpPr>
          <p:nvPr/>
        </p:nvSpPr>
        <p:spPr bwMode="auto">
          <a:xfrm>
            <a:off x="7375140" y="2265295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/>
              <a:t>network</a:t>
            </a:r>
          </a:p>
          <a:p>
            <a:pPr algn="ctr">
              <a:lnSpc>
                <a:spcPct val="70000"/>
              </a:lnSpc>
            </a:pPr>
            <a:r>
              <a:rPr lang="en-US" altLang="zh-CN" sz="2000" b="1"/>
              <a:t>adapter</a:t>
            </a:r>
          </a:p>
        </p:txBody>
      </p:sp>
      <p:sp>
        <p:nvSpPr>
          <p:cNvPr id="258089" name="Rectangle 41"/>
          <p:cNvSpPr>
            <a:spLocks noChangeArrowheads="1"/>
          </p:cNvSpPr>
          <p:nvPr/>
        </p:nvSpPr>
        <p:spPr bwMode="auto">
          <a:xfrm>
            <a:off x="7375140" y="303038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/>
              <a:t>interrupt</a:t>
            </a:r>
          </a:p>
          <a:p>
            <a:pPr algn="ctr">
              <a:lnSpc>
                <a:spcPct val="70000"/>
              </a:lnSpc>
            </a:pPr>
            <a:r>
              <a:rPr lang="en-US" altLang="zh-CN" sz="2000" b="1"/>
              <a:t>generated</a:t>
            </a:r>
          </a:p>
        </p:txBody>
      </p:sp>
      <p:sp>
        <p:nvSpPr>
          <p:cNvPr id="258090" name="Rectangle 42"/>
          <p:cNvSpPr>
            <a:spLocks noChangeArrowheads="1"/>
          </p:cNvSpPr>
          <p:nvPr/>
        </p:nvSpPr>
        <p:spPr bwMode="auto">
          <a:xfrm>
            <a:off x="7375140" y="409628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/>
              <a:t>device</a:t>
            </a:r>
          </a:p>
          <a:p>
            <a:pPr algn="ctr">
              <a:lnSpc>
                <a:spcPct val="70000"/>
              </a:lnSpc>
            </a:pPr>
            <a:r>
              <a:rPr lang="en-US" altLang="zh-CN" sz="2000" b="1"/>
              <a:t>driver</a:t>
            </a:r>
          </a:p>
        </p:txBody>
      </p:sp>
      <p:sp>
        <p:nvSpPr>
          <p:cNvPr id="258091" name="Rectangle 43"/>
          <p:cNvSpPr>
            <a:spLocks noChangeArrowheads="1"/>
          </p:cNvSpPr>
          <p:nvPr/>
        </p:nvSpPr>
        <p:spPr bwMode="auto">
          <a:xfrm>
            <a:off x="7375140" y="4782080"/>
            <a:ext cx="1295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/>
              <a:t>kernel</a:t>
            </a:r>
          </a:p>
        </p:txBody>
      </p:sp>
      <p:sp>
        <p:nvSpPr>
          <p:cNvPr id="258092" name="Rectangle 44"/>
          <p:cNvSpPr>
            <a:spLocks noChangeArrowheads="1"/>
          </p:cNvSpPr>
          <p:nvPr/>
        </p:nvSpPr>
        <p:spPr bwMode="auto">
          <a:xfrm>
            <a:off x="7375140" y="5885495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 dirty="0"/>
              <a:t>network</a:t>
            </a:r>
          </a:p>
          <a:p>
            <a:pPr algn="ctr">
              <a:lnSpc>
                <a:spcPct val="70000"/>
              </a:lnSpc>
            </a:pPr>
            <a:r>
              <a:rPr lang="en-US" altLang="zh-CN" sz="2000" b="1" dirty="0"/>
              <a:t>daemon</a:t>
            </a:r>
          </a:p>
        </p:txBody>
      </p:sp>
      <p:sp>
        <p:nvSpPr>
          <p:cNvPr id="258093" name="Rectangle 45"/>
          <p:cNvSpPr>
            <a:spLocks noChangeArrowheads="1"/>
          </p:cNvSpPr>
          <p:nvPr/>
        </p:nvSpPr>
        <p:spPr bwMode="auto">
          <a:xfrm>
            <a:off x="9584940" y="4564695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/>
              <a:t>network</a:t>
            </a:r>
          </a:p>
          <a:p>
            <a:pPr algn="ctr">
              <a:lnSpc>
                <a:spcPct val="70000"/>
              </a:lnSpc>
            </a:pPr>
            <a:r>
              <a:rPr lang="en-US" altLang="zh-CN" sz="2000" b="1"/>
              <a:t>subdaemon</a:t>
            </a:r>
          </a:p>
        </p:txBody>
      </p:sp>
      <p:sp>
        <p:nvSpPr>
          <p:cNvPr id="258094" name="Rectangle 46"/>
          <p:cNvSpPr>
            <a:spLocks noChangeArrowheads="1"/>
          </p:cNvSpPr>
          <p:nvPr/>
        </p:nvSpPr>
        <p:spPr bwMode="auto">
          <a:xfrm>
            <a:off x="9584940" y="5885495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altLang="zh-CN" sz="2000" b="1"/>
              <a:t>kernel</a:t>
            </a:r>
          </a:p>
        </p:txBody>
      </p:sp>
      <p:cxnSp>
        <p:nvCxnSpPr>
          <p:cNvPr id="258095" name="AutoShape 47"/>
          <p:cNvCxnSpPr>
            <a:cxnSpLocks noChangeShapeType="1"/>
            <a:stCxn id="258087" idx="4"/>
            <a:endCxn id="258088" idx="0"/>
          </p:cNvCxnSpPr>
          <p:nvPr/>
        </p:nvCxnSpPr>
        <p:spPr bwMode="auto">
          <a:xfrm>
            <a:off x="8022840" y="1718575"/>
            <a:ext cx="0" cy="546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096" name="AutoShape 48"/>
          <p:cNvCxnSpPr>
            <a:cxnSpLocks noChangeShapeType="1"/>
            <a:stCxn id="258088" idx="2"/>
            <a:endCxn id="258089" idx="0"/>
          </p:cNvCxnSpPr>
          <p:nvPr/>
        </p:nvCxnSpPr>
        <p:spPr bwMode="auto">
          <a:xfrm>
            <a:off x="8022840" y="2798696"/>
            <a:ext cx="0" cy="2316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097" name="AutoShape 49"/>
          <p:cNvCxnSpPr>
            <a:cxnSpLocks noChangeShapeType="1"/>
            <a:stCxn id="258089" idx="2"/>
            <a:endCxn id="258090" idx="0"/>
          </p:cNvCxnSpPr>
          <p:nvPr/>
        </p:nvCxnSpPr>
        <p:spPr bwMode="auto">
          <a:xfrm>
            <a:off x="8022840" y="3563780"/>
            <a:ext cx="0" cy="532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098" name="AutoShape 50"/>
          <p:cNvCxnSpPr>
            <a:cxnSpLocks noChangeShapeType="1"/>
            <a:stCxn id="258090" idx="2"/>
            <a:endCxn id="258091" idx="0"/>
          </p:cNvCxnSpPr>
          <p:nvPr/>
        </p:nvCxnSpPr>
        <p:spPr bwMode="auto">
          <a:xfrm>
            <a:off x="8022840" y="46296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099" name="AutoShape 51"/>
          <p:cNvCxnSpPr>
            <a:cxnSpLocks noChangeShapeType="1"/>
            <a:stCxn id="258091" idx="2"/>
            <a:endCxn id="258092" idx="0"/>
          </p:cNvCxnSpPr>
          <p:nvPr/>
        </p:nvCxnSpPr>
        <p:spPr bwMode="auto">
          <a:xfrm>
            <a:off x="8022840" y="5163081"/>
            <a:ext cx="0" cy="7224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100" name="AutoShape 52"/>
          <p:cNvCxnSpPr>
            <a:cxnSpLocks noChangeShapeType="1"/>
            <a:stCxn id="258092" idx="3"/>
            <a:endCxn id="258094" idx="1"/>
          </p:cNvCxnSpPr>
          <p:nvPr/>
        </p:nvCxnSpPr>
        <p:spPr bwMode="auto">
          <a:xfrm>
            <a:off x="8670540" y="6152195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101" name="AutoShape 53"/>
          <p:cNvCxnSpPr>
            <a:cxnSpLocks noChangeShapeType="1"/>
            <a:stCxn id="258094" idx="0"/>
            <a:endCxn id="258093" idx="2"/>
          </p:cNvCxnSpPr>
          <p:nvPr/>
        </p:nvCxnSpPr>
        <p:spPr bwMode="auto">
          <a:xfrm flipV="1">
            <a:off x="10232640" y="5098095"/>
            <a:ext cx="0" cy="787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8102" name="Text Box 54"/>
          <p:cNvSpPr txBox="1">
            <a:spLocks noChangeArrowheads="1"/>
          </p:cNvSpPr>
          <p:nvPr/>
        </p:nvSpPr>
        <p:spPr bwMode="auto">
          <a:xfrm rot="10800000" flipH="1">
            <a:off x="7677936" y="1678284"/>
            <a:ext cx="677108" cy="5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en-US" altLang="zh-CN" sz="1600" b="1" dirty="0"/>
              <a:t>hard-</a:t>
            </a:r>
          </a:p>
          <a:p>
            <a:pPr algn="ctr"/>
            <a:r>
              <a:rPr lang="en-US" altLang="zh-CN" sz="1600" b="1" dirty="0"/>
              <a:t>ware</a:t>
            </a:r>
          </a:p>
        </p:txBody>
      </p:sp>
      <p:sp>
        <p:nvSpPr>
          <p:cNvPr id="258103" name="Text Box 55"/>
          <p:cNvSpPr txBox="1">
            <a:spLocks noChangeArrowheads="1"/>
          </p:cNvSpPr>
          <p:nvPr/>
        </p:nvSpPr>
        <p:spPr bwMode="auto">
          <a:xfrm rot="10800000" flipH="1">
            <a:off x="7677936" y="3580778"/>
            <a:ext cx="677108" cy="50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en-US" altLang="zh-CN" sz="1600" b="1"/>
              <a:t>state</a:t>
            </a:r>
          </a:p>
          <a:p>
            <a:pPr algn="ctr"/>
            <a:r>
              <a:rPr lang="en-US" altLang="zh-CN" sz="1600" b="1"/>
              <a:t>save</a:t>
            </a:r>
          </a:p>
        </p:txBody>
      </p:sp>
      <p:sp>
        <p:nvSpPr>
          <p:cNvPr id="258104" name="Text Box 56"/>
          <p:cNvSpPr txBox="1">
            <a:spLocks noChangeArrowheads="1"/>
          </p:cNvSpPr>
          <p:nvPr/>
        </p:nvSpPr>
        <p:spPr bwMode="auto">
          <a:xfrm rot="10800000" flipH="1">
            <a:off x="7677936" y="5154450"/>
            <a:ext cx="677108" cy="73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en-US" altLang="zh-CN" sz="1600" b="1" dirty="0"/>
              <a:t>context</a:t>
            </a:r>
          </a:p>
          <a:p>
            <a:pPr algn="ctr"/>
            <a:r>
              <a:rPr lang="en-US" altLang="zh-CN" sz="1600" b="1" dirty="0"/>
              <a:t>switch</a:t>
            </a:r>
          </a:p>
        </p:txBody>
      </p:sp>
      <p:sp>
        <p:nvSpPr>
          <p:cNvPr id="258105" name="Text Box 57"/>
          <p:cNvSpPr txBox="1">
            <a:spLocks noChangeArrowheads="1"/>
          </p:cNvSpPr>
          <p:nvPr/>
        </p:nvSpPr>
        <p:spPr bwMode="auto">
          <a:xfrm rot="16200000" flipH="1">
            <a:off x="8759818" y="5754479"/>
            <a:ext cx="677108" cy="73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en-US" altLang="zh-CN" sz="1600" b="1"/>
              <a:t>context</a:t>
            </a:r>
          </a:p>
          <a:p>
            <a:pPr algn="ctr"/>
            <a:r>
              <a:rPr lang="en-US" altLang="zh-CN" sz="1600" b="1"/>
              <a:t>switch</a:t>
            </a:r>
          </a:p>
        </p:txBody>
      </p:sp>
      <p:sp>
        <p:nvSpPr>
          <p:cNvPr id="258106" name="Text Box 58"/>
          <p:cNvSpPr txBox="1">
            <a:spLocks noChangeArrowheads="1"/>
          </p:cNvSpPr>
          <p:nvPr/>
        </p:nvSpPr>
        <p:spPr bwMode="auto">
          <a:xfrm rot="10800000" flipH="1">
            <a:off x="9900436" y="5147261"/>
            <a:ext cx="677108" cy="731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>
            <a:spAutoFit/>
          </a:bodyPr>
          <a:lstStyle/>
          <a:p>
            <a:pPr algn="ctr"/>
            <a:r>
              <a:rPr lang="en-US" altLang="zh-CN" sz="1600" b="1"/>
              <a:t>context</a:t>
            </a:r>
          </a:p>
          <a:p>
            <a:pPr algn="ctr"/>
            <a:r>
              <a:rPr lang="en-US" altLang="zh-CN" sz="1600" b="1"/>
              <a:t>switch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02CEF9-E58F-57C8-37EB-21D7BFE333D2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52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8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5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5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5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5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5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5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5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5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5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5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5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25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2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25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25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25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25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25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5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25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25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5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5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7" grpId="0" animBg="1"/>
      <p:bldP spid="258058" grpId="0" animBg="1"/>
      <p:bldP spid="258059" grpId="0" animBg="1"/>
      <p:bldP spid="258060" grpId="0" animBg="1"/>
      <p:bldP spid="258061" grpId="0" animBg="1"/>
      <p:bldP spid="258062" grpId="0" animBg="1"/>
      <p:bldP spid="258063" grpId="0" animBg="1"/>
      <p:bldP spid="258064" grpId="0" animBg="1"/>
      <p:bldP spid="258065" grpId="0" animBg="1"/>
      <p:bldP spid="258066" grpId="0" animBg="1"/>
      <p:bldP spid="258067" grpId="0" animBg="1"/>
      <p:bldP spid="258068" grpId="0" animBg="1"/>
      <p:bldP spid="258069" grpId="0" animBg="1"/>
      <p:bldP spid="258081" grpId="0"/>
      <p:bldP spid="258082" grpId="0"/>
      <p:bldP spid="258083" grpId="0"/>
      <p:bldP spid="258084" grpId="0"/>
      <p:bldP spid="258085" grpId="0"/>
      <p:bldP spid="258086" grpId="0"/>
      <p:bldP spid="258087" grpId="0" animBg="1"/>
      <p:bldP spid="258088" grpId="0" animBg="1"/>
      <p:bldP spid="258089" grpId="0" animBg="1"/>
      <p:bldP spid="258090" grpId="0" animBg="1"/>
      <p:bldP spid="258091" grpId="0" animBg="1"/>
      <p:bldP spid="258092" grpId="0" animBg="1"/>
      <p:bldP spid="258093" grpId="0" animBg="1"/>
      <p:bldP spid="258094" grpId="0" animBg="1"/>
      <p:bldP spid="258102" grpId="0"/>
      <p:bldP spid="258103" grpId="0"/>
      <p:bldP spid="258104" grpId="0"/>
      <p:bldP spid="258105" grpId="0"/>
      <p:bldP spid="25810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Improving Performance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 number of context switches</a:t>
            </a:r>
          </a:p>
          <a:p>
            <a:r>
              <a:rPr lang="en-US" altLang="zh-CN" dirty="0"/>
              <a:t>Reduce data copying </a:t>
            </a:r>
          </a:p>
          <a:p>
            <a:r>
              <a:rPr lang="en-US" altLang="zh-CN" dirty="0"/>
              <a:t>Reduce interrupts by using large transfers, smart controllers, polling </a:t>
            </a:r>
          </a:p>
          <a:p>
            <a:r>
              <a:rPr lang="en-US" altLang="zh-CN" dirty="0"/>
              <a:t>Use DMA</a:t>
            </a:r>
          </a:p>
          <a:p>
            <a:r>
              <a:rPr lang="en-US" altLang="en-US" dirty="0"/>
              <a:t>Use smarter hardware devices</a:t>
            </a:r>
            <a:endParaRPr lang="en-US" altLang="zh-CN" dirty="0"/>
          </a:p>
          <a:p>
            <a:r>
              <a:rPr lang="en-US" altLang="zh-CN" dirty="0"/>
              <a:t>Balance CPU, memory, bus, and I/O performance for highest throughput.</a:t>
            </a:r>
          </a:p>
          <a:p>
            <a:r>
              <a:rPr lang="en-US" altLang="en-US" dirty="0"/>
              <a:t>Move user-mode processes / daemons to kernel threads.</a:t>
            </a:r>
          </a:p>
          <a:p>
            <a:endParaRPr lang="en-US" altLang="zh-CN" dirty="0"/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4663D032-B631-E2A0-9FE7-E8359671B822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53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Device-Functionality Progression</a:t>
            </a:r>
            <a:endParaRPr lang="en-US" altLang="zh-CN" sz="3200" dirty="0"/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5146056" y="1313765"/>
            <a:ext cx="4191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new algorithm</a:t>
            </a:r>
          </a:p>
        </p:txBody>
      </p:sp>
      <p:grpSp>
        <p:nvGrpSpPr>
          <p:cNvPr id="262148" name="Group 4"/>
          <p:cNvGrpSpPr>
            <a:grpSpLocks/>
          </p:cNvGrpSpPr>
          <p:nvPr/>
        </p:nvGrpSpPr>
        <p:grpSpPr bwMode="auto">
          <a:xfrm>
            <a:off x="4396251" y="2609165"/>
            <a:ext cx="5663970" cy="3429000"/>
            <a:chOff x="2352" y="1872"/>
            <a:chExt cx="2640" cy="1680"/>
          </a:xfrm>
        </p:grpSpPr>
        <p:sp>
          <p:nvSpPr>
            <p:cNvPr id="262149" name="Rectangle 5"/>
            <p:cNvSpPr>
              <a:spLocks noChangeArrowheads="1"/>
            </p:cNvSpPr>
            <p:nvPr/>
          </p:nvSpPr>
          <p:spPr bwMode="auto">
            <a:xfrm>
              <a:off x="2352" y="1872"/>
              <a:ext cx="2640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 dirty="0"/>
                <a:t>application code</a:t>
              </a:r>
            </a:p>
          </p:txBody>
        </p:sp>
        <p:sp>
          <p:nvSpPr>
            <p:cNvPr id="262150" name="Rectangle 6"/>
            <p:cNvSpPr>
              <a:spLocks noChangeArrowheads="1"/>
            </p:cNvSpPr>
            <p:nvPr/>
          </p:nvSpPr>
          <p:spPr bwMode="auto">
            <a:xfrm>
              <a:off x="2352" y="2208"/>
              <a:ext cx="2640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kernel code</a:t>
              </a:r>
            </a:p>
          </p:txBody>
        </p:sp>
        <p:sp>
          <p:nvSpPr>
            <p:cNvPr id="262151" name="Rectangle 7"/>
            <p:cNvSpPr>
              <a:spLocks noChangeArrowheads="1"/>
            </p:cNvSpPr>
            <p:nvPr/>
          </p:nvSpPr>
          <p:spPr bwMode="auto">
            <a:xfrm>
              <a:off x="2352" y="2544"/>
              <a:ext cx="2640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device-driver code</a:t>
              </a:r>
            </a:p>
          </p:txBody>
        </p:sp>
        <p:sp>
          <p:nvSpPr>
            <p:cNvPr id="262152" name="Rectangle 8"/>
            <p:cNvSpPr>
              <a:spLocks noChangeArrowheads="1"/>
            </p:cNvSpPr>
            <p:nvPr/>
          </p:nvSpPr>
          <p:spPr bwMode="auto">
            <a:xfrm>
              <a:off x="2352" y="2880"/>
              <a:ext cx="2640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device-controller code (hardware)</a:t>
              </a:r>
            </a:p>
          </p:txBody>
        </p:sp>
        <p:sp>
          <p:nvSpPr>
            <p:cNvPr id="262153" name="Rectangle 9"/>
            <p:cNvSpPr>
              <a:spLocks noChangeArrowheads="1"/>
            </p:cNvSpPr>
            <p:nvPr/>
          </p:nvSpPr>
          <p:spPr bwMode="auto">
            <a:xfrm>
              <a:off x="2352" y="3216"/>
              <a:ext cx="2640" cy="336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device code (hardware)</a:t>
              </a:r>
            </a:p>
          </p:txBody>
        </p:sp>
      </p:grpSp>
      <p:sp>
        <p:nvSpPr>
          <p:cNvPr id="262154" name="AutoShape 10"/>
          <p:cNvSpPr>
            <a:spLocks noChangeArrowheads="1"/>
          </p:cNvSpPr>
          <p:nvPr/>
        </p:nvSpPr>
        <p:spPr bwMode="auto">
          <a:xfrm>
            <a:off x="6958451" y="1923365"/>
            <a:ext cx="533400" cy="685800"/>
          </a:xfrm>
          <a:prstGeom prst="down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155" name="AutoShape 11"/>
          <p:cNvSpPr>
            <a:spLocks noChangeArrowheads="1"/>
          </p:cNvSpPr>
          <p:nvPr/>
        </p:nvSpPr>
        <p:spPr bwMode="auto">
          <a:xfrm rot="-10800000">
            <a:off x="10101545" y="2592000"/>
            <a:ext cx="900000" cy="3429000"/>
          </a:xfrm>
          <a:prstGeom prst="downArrow">
            <a:avLst>
              <a:gd name="adj1" fmla="val 57917"/>
              <a:gd name="adj2" fmla="val 51688"/>
            </a:avLst>
          </a:prstGeom>
          <a:gradFill rotWithShape="0">
            <a:gsLst>
              <a:gs pos="0">
                <a:srgbClr val="DDDDDD">
                  <a:gamma/>
                  <a:shade val="46275"/>
                  <a:invGamma/>
                </a:srgbClr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zh-CN" sz="2000" b="1" dirty="0"/>
              <a:t>Increased flexibility</a:t>
            </a:r>
          </a:p>
        </p:txBody>
      </p:sp>
      <p:sp>
        <p:nvSpPr>
          <p:cNvPr id="262156" name="AutoShape 12"/>
          <p:cNvSpPr>
            <a:spLocks noChangeArrowheads="1"/>
          </p:cNvSpPr>
          <p:nvPr/>
        </p:nvSpPr>
        <p:spPr bwMode="auto">
          <a:xfrm rot="-10800000">
            <a:off x="3440804" y="2592000"/>
            <a:ext cx="900000" cy="3429000"/>
          </a:xfrm>
          <a:prstGeom prst="upArrow">
            <a:avLst>
              <a:gd name="adj1" fmla="val 70370"/>
              <a:gd name="adj2" fmla="val 47222"/>
            </a:avLst>
          </a:prstGeom>
          <a:gradFill rotWithShape="0">
            <a:gsLst>
              <a:gs pos="0">
                <a:srgbClr val="DDDDDD"/>
              </a:gs>
              <a:gs pos="100000">
                <a:srgbClr val="DDDDDD">
                  <a:gamma/>
                  <a:shade val="5607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zh-CN" sz="2000" b="1" dirty="0"/>
              <a:t>increased abstraction</a:t>
            </a:r>
          </a:p>
        </p:txBody>
      </p:sp>
      <p:sp>
        <p:nvSpPr>
          <p:cNvPr id="262157" name="AutoShape 13"/>
          <p:cNvSpPr>
            <a:spLocks noChangeArrowheads="1"/>
          </p:cNvSpPr>
          <p:nvPr/>
        </p:nvSpPr>
        <p:spPr bwMode="auto">
          <a:xfrm rot="-10800000">
            <a:off x="2495601" y="2592000"/>
            <a:ext cx="900000" cy="3429000"/>
          </a:xfrm>
          <a:prstGeom prst="upArrow">
            <a:avLst>
              <a:gd name="adj1" fmla="val 61574"/>
              <a:gd name="adj2" fmla="val 47222"/>
            </a:avLst>
          </a:prstGeom>
          <a:gradFill rotWithShape="0">
            <a:gsLst>
              <a:gs pos="0">
                <a:srgbClr val="DDDDDD"/>
              </a:gs>
              <a:gs pos="100000">
                <a:srgbClr val="DDDDDD">
                  <a:gamma/>
                  <a:shade val="5607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zh-CN" sz="1800" b="1" dirty="0"/>
              <a:t>increased development cost</a:t>
            </a:r>
          </a:p>
        </p:txBody>
      </p:sp>
      <p:sp>
        <p:nvSpPr>
          <p:cNvPr id="262158" name="AutoShape 14"/>
          <p:cNvSpPr>
            <a:spLocks noChangeArrowheads="1"/>
          </p:cNvSpPr>
          <p:nvPr/>
        </p:nvSpPr>
        <p:spPr bwMode="auto">
          <a:xfrm rot="-10800000">
            <a:off x="1550497" y="2592000"/>
            <a:ext cx="900000" cy="3429000"/>
          </a:xfrm>
          <a:prstGeom prst="upArrow">
            <a:avLst>
              <a:gd name="adj1" fmla="val 65741"/>
              <a:gd name="adj2" fmla="val 46727"/>
            </a:avLst>
          </a:prstGeom>
          <a:gradFill rotWithShape="0">
            <a:gsLst>
              <a:gs pos="0">
                <a:srgbClr val="DDDDDD"/>
              </a:gs>
              <a:gs pos="100000">
                <a:srgbClr val="DDDDDD">
                  <a:gamma/>
                  <a:shade val="5607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zh-CN" sz="2000" b="1" dirty="0"/>
              <a:t>increased efficiency</a:t>
            </a:r>
          </a:p>
        </p:txBody>
      </p:sp>
      <p:sp>
        <p:nvSpPr>
          <p:cNvPr id="262159" name="AutoShape 15"/>
          <p:cNvSpPr>
            <a:spLocks noChangeArrowheads="1"/>
          </p:cNvSpPr>
          <p:nvPr/>
        </p:nvSpPr>
        <p:spPr bwMode="auto">
          <a:xfrm rot="-10800000">
            <a:off x="605391" y="2592000"/>
            <a:ext cx="900000" cy="3429000"/>
          </a:xfrm>
          <a:prstGeom prst="upArrow">
            <a:avLst>
              <a:gd name="adj1" fmla="val 65741"/>
              <a:gd name="adj2" fmla="val 47454"/>
            </a:avLst>
          </a:prstGeom>
          <a:gradFill rotWithShape="0">
            <a:gsLst>
              <a:gs pos="0">
                <a:srgbClr val="DDDDDD"/>
              </a:gs>
              <a:gs pos="100000">
                <a:srgbClr val="DDDDDD">
                  <a:gamma/>
                  <a:shade val="56078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zh-CN" sz="1800" b="1" dirty="0"/>
              <a:t>increased time (generations)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91D7B3-EE90-E74C-B35D-B51F1940D2A9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54</a:t>
            </a:fld>
            <a:endParaRPr lang="en-US" altLang="zh-CN" sz="1400" dirty="0"/>
          </a:p>
        </p:txBody>
      </p:sp>
      <p:sp>
        <p:nvSpPr>
          <p:cNvPr id="2" name="动作按钮: 结束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A8E3A45-C394-C164-1827-E9E6769DF461}"/>
              </a:ext>
            </a:extLst>
          </p:cNvPr>
          <p:cNvSpPr/>
          <p:nvPr/>
        </p:nvSpPr>
        <p:spPr bwMode="auto">
          <a:xfrm>
            <a:off x="11694670" y="6399330"/>
            <a:ext cx="432000" cy="432000"/>
          </a:xfrm>
          <a:prstGeom prst="beve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黑体" pitchFamily="2" charset="-122"/>
                <a:cs typeface="+mn-cs"/>
              </a:defRPr>
            </a:lvl9pPr>
          </a:lstStyle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279A9C70-42A8-DF1D-2382-DEFEFA441AEF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600" smtClean="0"/>
              <a:pPr algn="r"/>
              <a:t>55</a:t>
            </a:fld>
            <a:endParaRPr lang="en-US" altLang="zh-CN" sz="1600" dirty="0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课后作业及研究性学习</a:t>
            </a:r>
            <a:endParaRPr lang="en-US" altLang="zh-CN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I/O</a:t>
            </a:r>
            <a:r>
              <a:rPr lang="zh-CN" altLang="en-US" dirty="0"/>
              <a:t>技术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I/O</a:t>
            </a:r>
            <a:r>
              <a:rPr lang="zh-CN" altLang="en-US" dirty="0"/>
              <a:t>请求的处理过程</a:t>
            </a:r>
            <a:endParaRPr lang="en-US" altLang="zh-CN" dirty="0"/>
          </a:p>
          <a:p>
            <a:r>
              <a:rPr lang="zh-CN" altLang="en-US" dirty="0"/>
              <a:t>研究性学习</a:t>
            </a:r>
            <a:endParaRPr lang="en-US" altLang="zh-CN" dirty="0"/>
          </a:p>
          <a:p>
            <a:pPr lvl="1"/>
            <a:r>
              <a:rPr lang="zh-CN" altLang="en-US" dirty="0"/>
              <a:t>分析比较使用数组</a:t>
            </a:r>
            <a:r>
              <a:rPr lang="en-US" altLang="zh-CN" dirty="0"/>
              <a:t>/</a:t>
            </a:r>
            <a:r>
              <a:rPr lang="zh-CN" altLang="en-US" dirty="0"/>
              <a:t>链表实现队列</a:t>
            </a:r>
            <a:r>
              <a:rPr lang="en-US" altLang="zh-CN" dirty="0"/>
              <a:t>/</a:t>
            </a:r>
            <a:r>
              <a:rPr lang="zh-CN" altLang="en-US" dirty="0"/>
              <a:t>堆栈的方法</a:t>
            </a:r>
            <a:endParaRPr lang="en-US" altLang="zh-CN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586028D0-7906-439B-903E-A49798A8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090" y="5959270"/>
            <a:ext cx="3457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13.2  I/O Hardware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600" dirty="0"/>
              <a:t>Incredible variety of I/O devices, the general categories: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Storage (disks, tapes)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Transmission (network connections, Bluetooth)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Human-interface (screen, keyboard, mouse, audio in and out, </a:t>
            </a:r>
            <a:r>
              <a:rPr lang="en-US" altLang="zh-CN" dirty="0"/>
              <a:t>camera</a:t>
            </a:r>
            <a:r>
              <a:rPr lang="en-US" altLang="en-US" dirty="0"/>
              <a:t>)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600" dirty="0"/>
              <a:t>Common concepts--</a:t>
            </a:r>
            <a:r>
              <a:rPr lang="en-US" altLang="en-US" sz="2600" dirty="0"/>
              <a:t> signals from I/O devices interface with computer.</a:t>
            </a:r>
            <a:endParaRPr lang="en-US" altLang="zh-CN" sz="26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Port</a:t>
            </a:r>
            <a:r>
              <a:rPr lang="en-US" altLang="zh-CN" dirty="0"/>
              <a:t> : connection point for device, e.g. serial port.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Bus</a:t>
            </a:r>
            <a:r>
              <a:rPr lang="en-US" altLang="zh-CN" dirty="0"/>
              <a:t>: a set of wires and a rigidly defined protocol that specifies a set of messages that can be sent on the wires (</a:t>
            </a:r>
            <a:r>
              <a:rPr lang="en-US" altLang="zh-CN" dirty="0">
                <a:solidFill>
                  <a:srgbClr val="0000FF"/>
                </a:solidFill>
              </a:rPr>
              <a:t>daisy chain </a:t>
            </a:r>
            <a:r>
              <a:rPr lang="en-US" altLang="zh-CN" dirty="0"/>
              <a:t>or shared direct access).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0000FF"/>
                </a:solidFill>
              </a:rPr>
              <a:t>PCI </a:t>
            </a:r>
            <a:r>
              <a:rPr lang="en-US" altLang="en-US" sz="2400" dirty="0"/>
              <a:t>bus, common in PCs and servers, PCI Express (</a:t>
            </a:r>
            <a:r>
              <a:rPr lang="en-US" altLang="en-US" sz="2400" dirty="0" err="1">
                <a:solidFill>
                  <a:srgbClr val="0000FF"/>
                </a:solidFill>
              </a:rPr>
              <a:t>PCIe</a:t>
            </a:r>
            <a:r>
              <a:rPr lang="en-US" altLang="en-US" sz="2400" dirty="0"/>
              <a:t>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altLang="en-US" sz="2400" dirty="0">
                <a:solidFill>
                  <a:srgbClr val="0000FF"/>
                </a:solidFill>
              </a:rPr>
              <a:t>expansion bus </a:t>
            </a:r>
            <a:r>
              <a:rPr lang="en-US" altLang="en-US" sz="2400" dirty="0"/>
              <a:t>connects relatively slow devices.</a:t>
            </a:r>
            <a:endParaRPr lang="en-US" altLang="zh-CN" sz="24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Controller</a:t>
            </a:r>
            <a:r>
              <a:rPr lang="en-US" altLang="zh-CN" dirty="0"/>
              <a:t> </a:t>
            </a:r>
            <a:r>
              <a:rPr lang="en-US" altLang="en-US" dirty="0"/>
              <a:t>(</a:t>
            </a:r>
            <a:r>
              <a:rPr lang="en-US" altLang="en-US" dirty="0">
                <a:solidFill>
                  <a:srgbClr val="0000FF"/>
                </a:solidFill>
              </a:rPr>
              <a:t>host adapter</a:t>
            </a:r>
            <a:r>
              <a:rPr lang="en-US" altLang="en-US" dirty="0"/>
              <a:t>)</a:t>
            </a:r>
            <a:r>
              <a:rPr lang="en-US" altLang="zh-CN" dirty="0"/>
              <a:t>: a collection of electronics that can operate a port, a bus, or a device.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altLang="en-US" sz="2400" dirty="0"/>
              <a:t>Sometimes integrated,  </a:t>
            </a:r>
            <a:r>
              <a:rPr lang="en-US" altLang="zh-CN" sz="2400" dirty="0"/>
              <a:t>Serial-port controller</a:t>
            </a:r>
            <a:endParaRPr lang="en-US" altLang="en-US" sz="2400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altLang="en-US" sz="2400" dirty="0"/>
              <a:t>Sometimes separate circuit board,</a:t>
            </a:r>
            <a:r>
              <a:rPr lang="en-US" altLang="zh-CN" sz="2400" dirty="0"/>
              <a:t> SCSI bus controller</a:t>
            </a:r>
            <a:endParaRPr lang="en-US" altLang="en-US" sz="2400" dirty="0"/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processor, microcode, private memory, etc.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altLang="en-US" sz="2400" dirty="0"/>
              <a:t>Built-in controller, hard disk controller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Microcode, processor,</a:t>
            </a:r>
          </a:p>
          <a:p>
            <a:pPr lvl="3">
              <a:lnSpc>
                <a:spcPct val="110000"/>
              </a:lnSpc>
              <a:spcBef>
                <a:spcPts val="0"/>
              </a:spcBef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 block processing, prefetching, buffering, catching, etc.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8D41668D-E942-1902-1C01-43080D4673C2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6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2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2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2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2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2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565" y="984247"/>
            <a:ext cx="7920000" cy="5595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3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Typical PC Bus Structure</a:t>
            </a:r>
            <a:endParaRPr lang="en-US" altLang="zh-CN" sz="3200" dirty="0"/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9AA91274-E4E1-A75A-B2DF-E6CFB9F99762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7</a:t>
            </a:fld>
            <a:endParaRPr lang="en-US" altLang="zh-CN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I/O Hardware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Processor give commands and data to a controller to accomplish an I/O transfer. </a:t>
            </a:r>
          </a:p>
          <a:p>
            <a:r>
              <a:rPr lang="en-US" altLang="en-US" dirty="0"/>
              <a:t>I/O instructions control devices.</a:t>
            </a:r>
          </a:p>
          <a:p>
            <a:r>
              <a:rPr lang="en-US" altLang="en-US" dirty="0"/>
              <a:t>Controller usually have </a:t>
            </a:r>
            <a:r>
              <a:rPr lang="en-US" altLang="en-US" dirty="0">
                <a:solidFill>
                  <a:srgbClr val="0000FF"/>
                </a:solidFill>
              </a:rPr>
              <a:t>registers</a:t>
            </a:r>
            <a:r>
              <a:rPr lang="en-US" altLang="en-US" dirty="0"/>
              <a:t>, where device driver places commands, addresses, and data to write, or read data from registers after command execution.</a:t>
            </a:r>
          </a:p>
          <a:p>
            <a:pPr lvl="1"/>
            <a:r>
              <a:rPr lang="en-US" altLang="en-US" dirty="0"/>
              <a:t>Data-in register, data-out register, status register, control register</a:t>
            </a:r>
          </a:p>
          <a:p>
            <a:r>
              <a:rPr lang="en-US" altLang="en-US" dirty="0"/>
              <a:t>Devices have addresses, used by</a:t>
            </a:r>
          </a:p>
          <a:p>
            <a:pPr lvl="1"/>
            <a:r>
              <a:rPr lang="en-US" altLang="en-US" dirty="0"/>
              <a:t>Direct I/O instructions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</a:rPr>
              <a:t>Memory-mapped I/O</a:t>
            </a:r>
          </a:p>
          <a:p>
            <a:pPr lvl="2"/>
            <a:r>
              <a:rPr lang="en-US" altLang="en-US" sz="2400" dirty="0">
                <a:solidFill>
                  <a:srgbClr val="000000"/>
                </a:solidFill>
              </a:rPr>
              <a:t>Device data and command registers mapped to processor address space</a:t>
            </a:r>
          </a:p>
          <a:p>
            <a:pPr lvl="2"/>
            <a:r>
              <a:rPr lang="en-US" altLang="en-US" sz="2400" dirty="0">
                <a:solidFill>
                  <a:srgbClr val="000000"/>
                </a:solidFill>
              </a:rPr>
              <a:t>Especially for large address spaces (graphics </a:t>
            </a:r>
            <a:r>
              <a:rPr lang="en-US" altLang="zh-CN" sz="2400" dirty="0">
                <a:solidFill>
                  <a:srgbClr val="000000"/>
                </a:solidFill>
              </a:rPr>
              <a:t>controller</a:t>
            </a:r>
            <a:r>
              <a:rPr lang="en-US" altLang="en-US" sz="2400" dirty="0">
                <a:solidFill>
                  <a:srgbClr val="000000"/>
                </a:solidFill>
              </a:rPr>
              <a:t>)</a:t>
            </a:r>
            <a:endParaRPr lang="zh-CN" altLang="en-US" sz="2400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D45489F-42BA-44DE-985A-3EC50A45EB7D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8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168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Device I/O Port Locations on PCs (partial)</a:t>
            </a:r>
            <a:endParaRPr lang="zh-CN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35" y="1133744"/>
            <a:ext cx="8566372" cy="54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129FC-21CF-476C-7DE2-306CAA6C5283}"/>
              </a:ext>
            </a:extLst>
          </p:cNvPr>
          <p:cNvSpPr>
            <a:spLocks noGrp="1"/>
          </p:cNvSpPr>
          <p:nvPr/>
        </p:nvSpPr>
        <p:spPr>
          <a:xfrm>
            <a:off x="11110670" y="6475763"/>
            <a:ext cx="1016000" cy="328612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/>
            <a:fld id="{26E19405-0B69-404D-A87A-3993F6C55939}" type="slidenum">
              <a:rPr lang="en-US" altLang="zh-CN" sz="1400" smtClean="0"/>
              <a:pPr algn="r"/>
              <a:t>9</a:t>
            </a:fld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51483320"/>
      </p:ext>
    </p:extLst>
  </p:cSld>
  <p:clrMapOvr>
    <a:masterClrMapping/>
  </p:clrMapOvr>
</p:sld>
</file>

<file path=ppt/theme/theme1.xml><?xml version="1.0" encoding="utf-8"?>
<a:theme xmlns:a="http://schemas.openxmlformats.org/drawingml/2006/main" name="3_领带型模板">
  <a:themeElements>
    <a:clrScheme name="领带型模板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领带型模板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领带型模板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领带型模板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领带型模板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3624</TotalTime>
  <Words>4011</Words>
  <Application>Microsoft Office PowerPoint</Application>
  <PresentationFormat>宽屏</PresentationFormat>
  <Paragraphs>719</Paragraphs>
  <Slides>55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Monotype Sorts</vt:lpstr>
      <vt:lpstr>ＭＳ Ｐゴシック</vt:lpstr>
      <vt:lpstr>黑体</vt:lpstr>
      <vt:lpstr>楷体</vt:lpstr>
      <vt:lpstr>宋体</vt:lpstr>
      <vt:lpstr>Arial</vt:lpstr>
      <vt:lpstr>Helvetica</vt:lpstr>
      <vt:lpstr>Times New Roman</vt:lpstr>
      <vt:lpstr>Wingdings</vt:lpstr>
      <vt:lpstr>3_领带型模板</vt:lpstr>
      <vt:lpstr>剪辑</vt:lpstr>
      <vt:lpstr>Chapter 13   I/O Systems</vt:lpstr>
      <vt:lpstr>教学内容、目标与要求</vt:lpstr>
      <vt:lpstr>Contents </vt:lpstr>
      <vt:lpstr>13.1  Overview </vt:lpstr>
      <vt:lpstr>Overview</vt:lpstr>
      <vt:lpstr>13.2  I/O Hardware</vt:lpstr>
      <vt:lpstr>A Typical PC Bus Structure</vt:lpstr>
      <vt:lpstr>I/O Hardware</vt:lpstr>
      <vt:lpstr>Device I/O Port Locations on PCs (partial)</vt:lpstr>
      <vt:lpstr>I/O port </vt:lpstr>
      <vt:lpstr>Techniques for Performing I/O</vt:lpstr>
      <vt:lpstr>Polling</vt:lpstr>
      <vt:lpstr>Thinking the following question</vt:lpstr>
      <vt:lpstr>Answer:</vt:lpstr>
      <vt:lpstr>Interrupts</vt:lpstr>
      <vt:lpstr>Interrupt-Driven I/O Cycle</vt:lpstr>
      <vt:lpstr>Interrupts</vt:lpstr>
      <vt:lpstr>Interrupts</vt:lpstr>
      <vt:lpstr>Direct Memory Access</vt:lpstr>
      <vt:lpstr>Direct Memory Access</vt:lpstr>
      <vt:lpstr>Six Step Process to Perform DMA Transfer</vt:lpstr>
      <vt:lpstr>Direct Memory Access</vt:lpstr>
      <vt:lpstr>Thinking the following question</vt:lpstr>
      <vt:lpstr>13.3  Application I/O Interface</vt:lpstr>
      <vt:lpstr>Characteristics of I/O Devices</vt:lpstr>
      <vt:lpstr>Characteristics of I/O Devices</vt:lpstr>
      <vt:lpstr>Block and Character Devices</vt:lpstr>
      <vt:lpstr>Network Devices</vt:lpstr>
      <vt:lpstr>Clocks and Timers</vt:lpstr>
      <vt:lpstr>Blocking I/O and Nonblocking I/O</vt:lpstr>
      <vt:lpstr>Two I/O Methods</vt:lpstr>
      <vt:lpstr>13.4  Kernel I/O Subsystem</vt:lpstr>
      <vt:lpstr>① I/O Scheduling</vt:lpstr>
      <vt:lpstr>② buffering</vt:lpstr>
      <vt:lpstr>I/O Buffering</vt:lpstr>
      <vt:lpstr>Single Buffer</vt:lpstr>
      <vt:lpstr>Double Buffer</vt:lpstr>
      <vt:lpstr>Circular Buffer</vt:lpstr>
      <vt:lpstr>③ caching</vt:lpstr>
      <vt:lpstr>④ Spooling</vt:lpstr>
      <vt:lpstr>⑤ Device reservation</vt:lpstr>
      <vt:lpstr>⑥ Error Handling</vt:lpstr>
      <vt:lpstr>⑦ I/O Protection</vt:lpstr>
      <vt:lpstr>Use of a System Call to Perform I/O</vt:lpstr>
      <vt:lpstr>Kernel Data Structures</vt:lpstr>
      <vt:lpstr>UNIX I/O Kernel Structure</vt:lpstr>
      <vt:lpstr>Kernel I/O Subsystem Summary </vt:lpstr>
      <vt:lpstr>13.5  Transforming I/O Requests to Hardware Operations</vt:lpstr>
      <vt:lpstr>Life Cycle of An I/O Request</vt:lpstr>
      <vt:lpstr>13.6  STREAMS</vt:lpstr>
      <vt:lpstr>13.7  Performance</vt:lpstr>
      <vt:lpstr>Intercomputer Communications</vt:lpstr>
      <vt:lpstr>Improving Performance</vt:lpstr>
      <vt:lpstr>Device-Functionality Progression</vt:lpstr>
      <vt:lpstr>课后作业及研究性学习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 systems</dc:title>
  <dc:creator>Li Wensheng</dc:creator>
  <cp:lastModifiedBy>wensheng li</cp:lastModifiedBy>
  <cp:revision>444</cp:revision>
  <cp:lastPrinted>2002-07-19T08:01:10Z</cp:lastPrinted>
  <dcterms:created xsi:type="dcterms:W3CDTF">2002-06-11T01:14:55Z</dcterms:created>
  <dcterms:modified xsi:type="dcterms:W3CDTF">2024-09-03T08:15:33Z</dcterms:modified>
</cp:coreProperties>
</file>