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60" r:id="rId5"/>
    <p:sldId id="265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6" r:id="rId18"/>
    <p:sldId id="267" r:id="rId19"/>
    <p:sldId id="268" r:id="rId20"/>
    <p:sldId id="269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48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3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6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919A6-33EB-49BD-A62F-1FA56B9F9712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9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9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钻石金字塔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7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探测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格</a:t>
            </a:r>
            <a:endParaRPr lang="en-US" altLang="zh-CN" sz="2800" dirty="0"/>
          </a:p>
          <a:p>
            <a:pPr algn="ctr"/>
            <a:r>
              <a:rPr lang="en-US" altLang="zh-CN" sz="2800" dirty="0" smtClean="0"/>
              <a:t>809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99" y="331473"/>
            <a:ext cx="5228670" cy="52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探</a:t>
            </a:r>
            <a:r>
              <a:rPr lang="zh-CN" altLang="en-US" sz="2800" dirty="0" smtClean="0"/>
              <a:t>测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格</a:t>
            </a:r>
            <a:endParaRPr lang="en-US" altLang="zh-CN" sz="2800" dirty="0"/>
          </a:p>
          <a:p>
            <a:pPr algn="ctr"/>
            <a:r>
              <a:rPr lang="en-US" altLang="zh-CN" sz="2800" dirty="0" smtClean="0"/>
              <a:t>1311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0" y="394524"/>
            <a:ext cx="5114188" cy="50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探测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格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863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75" y="350278"/>
            <a:ext cx="4995518" cy="50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探测</a:t>
            </a:r>
            <a:r>
              <a:rPr lang="en-US" altLang="zh-CN" sz="2800" dirty="0" smtClean="0"/>
              <a:t>34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1049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54" y="302223"/>
            <a:ext cx="5220760" cy="52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探测</a:t>
            </a:r>
            <a:r>
              <a:rPr lang="en-US" altLang="zh-CN" sz="2800" dirty="0" smtClean="0"/>
              <a:t>40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1208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63" y="464454"/>
            <a:ext cx="4959141" cy="49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探测</a:t>
            </a:r>
            <a:r>
              <a:rPr lang="en-US" altLang="zh-CN" sz="2800" dirty="0" smtClean="0"/>
              <a:t>52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1131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42" y="431394"/>
            <a:ext cx="4896584" cy="488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探测</a:t>
            </a:r>
            <a:r>
              <a:rPr lang="en-US" altLang="zh-CN" sz="2800" dirty="0" smtClean="0"/>
              <a:t>72</a:t>
            </a:r>
            <a:r>
              <a:rPr lang="zh-CN" altLang="en-US" sz="2800" dirty="0" smtClean="0"/>
              <a:t>格</a:t>
            </a:r>
            <a:r>
              <a:rPr lang="en-US" altLang="zh-CN" sz="2800" dirty="0" smtClean="0"/>
              <a:t>1311</a:t>
            </a:r>
            <a:endParaRPr lang="zh-CN" altLang="en-US" sz="28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174" y="575807"/>
            <a:ext cx="5029320" cy="494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6" y="2405610"/>
            <a:ext cx="3622387" cy="3329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0206" y="3384755"/>
            <a:ext cx="3207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在探测</a:t>
            </a:r>
            <a:r>
              <a:rPr lang="en-US" altLang="zh-CN" dirty="0" smtClean="0"/>
              <a:t>25</a:t>
            </a:r>
            <a:r>
              <a:rPr lang="zh-CN" altLang="en-US" dirty="0" smtClean="0"/>
              <a:t>格的情况下就能达到</a:t>
            </a:r>
            <a:r>
              <a:rPr lang="zh-CN" altLang="en-US" dirty="0"/>
              <a:t>最</a:t>
            </a:r>
            <a:r>
              <a:rPr lang="zh-CN" altLang="en-US" dirty="0" smtClean="0"/>
              <a:t>高收益的</a:t>
            </a:r>
            <a:r>
              <a:rPr lang="en-US" altLang="zh-CN" dirty="0" smtClean="0"/>
              <a:t>90%</a:t>
            </a:r>
            <a:r>
              <a:rPr lang="zh-CN" altLang="en-US" dirty="0" smtClean="0"/>
              <a:t>，而此时的运算量只有最佳所需运算量的</a:t>
            </a:r>
            <a:r>
              <a:rPr lang="en-US" altLang="zh-CN" dirty="0" smtClean="0"/>
              <a:t>25%</a:t>
            </a:r>
            <a:r>
              <a:rPr lang="zh-CN" altLang="en-US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76450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探测</a:t>
            </a:r>
            <a:r>
              <a:rPr lang="zh-CN" altLang="en-US" dirty="0" smtClean="0"/>
              <a:t>范围</a:t>
            </a:r>
            <a:r>
              <a:rPr lang="en-US" altLang="zh-CN" dirty="0" smtClean="0"/>
              <a:t>(</a:t>
            </a:r>
            <a:r>
              <a:rPr lang="zh-CN" altLang="en-US" dirty="0" smtClean="0"/>
              <a:t>及时修正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67843"/>
            <a:ext cx="3650966" cy="33080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70206" y="3384755"/>
            <a:ext cx="3207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及</a:t>
            </a:r>
            <a:r>
              <a:rPr lang="zh-CN" altLang="en-US" dirty="0" smtClean="0"/>
              <a:t>时修正可以避免陷入局部最优的问题并使曲线更加平稳，但是需要更多的运算量，在探测距离超过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格时运算量就比最初的方式多了。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6887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925" y="427417"/>
            <a:ext cx="7543800" cy="1207008"/>
          </a:xfrm>
        </p:spPr>
        <p:txBody>
          <a:bodyPr/>
          <a:lstStyle/>
          <a:p>
            <a:r>
              <a:rPr lang="zh-CN" altLang="en-US" dirty="0" smtClean="0"/>
              <a:t>地图蒙版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63" y="1030921"/>
            <a:ext cx="3622387" cy="33008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5" y="2105194"/>
            <a:ext cx="1767550" cy="174387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06" y="2105194"/>
            <a:ext cx="1747832" cy="174387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85" y="3849072"/>
            <a:ext cx="1776683" cy="1768715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226" y="3866060"/>
            <a:ext cx="1759599" cy="175172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264036" y="4331794"/>
            <a:ext cx="31139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68825" y="4331794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地图完整程度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70176" y="5026227"/>
            <a:ext cx="3207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只需要原地图</a:t>
            </a:r>
            <a:r>
              <a:rPr lang="en-US" altLang="zh-CN" dirty="0" smtClean="0"/>
              <a:t>5%</a:t>
            </a:r>
            <a:r>
              <a:rPr lang="zh-CN" altLang="en-US" dirty="0" smtClean="0"/>
              <a:t>的信息就能规划出收益为最高收益</a:t>
            </a:r>
            <a:r>
              <a:rPr lang="en-US" altLang="zh-CN" dirty="0" smtClean="0"/>
              <a:t>83%</a:t>
            </a:r>
            <a:r>
              <a:rPr lang="zh-CN" altLang="en-US" dirty="0" smtClean="0"/>
              <a:t>的路径。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97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9" y="536299"/>
            <a:ext cx="7349009" cy="815621"/>
          </a:xfrm>
        </p:spPr>
        <p:txBody>
          <a:bodyPr/>
          <a:lstStyle/>
          <a:p>
            <a:r>
              <a:rPr lang="zh-CN" altLang="en-US" dirty="0" smtClean="0"/>
              <a:t>蒙图版的</a:t>
            </a:r>
            <a:r>
              <a:rPr lang="zh-CN" altLang="en-US" dirty="0" smtClean="0"/>
              <a:t>版本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32984" y="2807335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5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41957" y="3198363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8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0105" y="3198363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6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14835" y="3589390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2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32984" y="3589390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7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51133" y="3589390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23808" y="3980418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41957" y="3980418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x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60105" y="3980418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y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78254" y="3980418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2702" y="4371445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420850" y="4371445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38999" y="4371445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57148" y="4371445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00" dirty="0">
                <a:solidFill>
                  <a:srgbClr val="003548"/>
                </a:solidFill>
              </a:rPr>
              <a:t>?</a:t>
            </a:r>
            <a:endParaRPr lang="zh-CN" altLang="en-US" sz="2100" dirty="0">
              <a:solidFill>
                <a:srgbClr val="003548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75297" y="4371445"/>
            <a:ext cx="818149" cy="391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100" dirty="0">
                <a:solidFill>
                  <a:srgbClr val="003548"/>
                </a:solidFill>
              </a:rPr>
              <a:t>？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53300" y="3072033"/>
            <a:ext cx="192506" cy="23461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47285" y="3481107"/>
            <a:ext cx="204536" cy="24664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89189" y="1892078"/>
            <a:ext cx="3655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矿工并不事先知道金字塔的钻石分布。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但是他可以估计面前两个方块内的钻石数，或者租用探测器来获得面</a:t>
            </a:r>
            <a:r>
              <a:rPr lang="zh-CN" altLang="en-US" sz="2000" dirty="0" smtClean="0"/>
              <a:t>前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步</a:t>
            </a:r>
            <a:r>
              <a:rPr lang="zh-CN" altLang="en-US" sz="2000" dirty="0"/>
              <a:t>内钻石的分布。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又或者，假设他有一张残破的地图。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这些情况下的信息量和矿工的收益有怎样的关系呢？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059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639" y="1234621"/>
            <a:ext cx="3684101" cy="2699992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02386" y="388808"/>
            <a:ext cx="7543800" cy="1207008"/>
          </a:xfrm>
        </p:spPr>
        <p:txBody>
          <a:bodyPr/>
          <a:lstStyle/>
          <a:p>
            <a:r>
              <a:rPr lang="zh-CN" altLang="en-US" dirty="0"/>
              <a:t>单个矿产范围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6" y="2241242"/>
            <a:ext cx="1598207" cy="156652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29" y="2241242"/>
            <a:ext cx="1611064" cy="1593242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76" y="3934613"/>
            <a:ext cx="1598207" cy="1601823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60" y="3918329"/>
            <a:ext cx="1654633" cy="1618107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6261545" y="3690843"/>
            <a:ext cx="2011754" cy="361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23578" y="3270514"/>
            <a:ext cx="973393" cy="664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977258">
            <a:off x="6787810" y="3867511"/>
            <a:ext cx="115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探测范围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33205">
            <a:off x="4613821" y="3576119"/>
            <a:ext cx="112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单</a:t>
            </a:r>
            <a:r>
              <a:rPr lang="zh-CN" altLang="en-US" dirty="0" smtClean="0">
                <a:solidFill>
                  <a:schemeClr val="accent1"/>
                </a:solidFill>
              </a:rPr>
              <a:t>点大小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0514" y="4780426"/>
            <a:ext cx="375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</a:t>
            </a:r>
            <a:r>
              <a:rPr lang="zh-CN" altLang="en-US" dirty="0" smtClean="0"/>
              <a:t>比探测范围，单点大小为主导因素，因为即使很小的探测距离也能被大点的边缘“吸引”到中央。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9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71901" y="2322443"/>
            <a:ext cx="1708484" cy="227685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350" dirty="0"/>
              <a:t>FIN</a:t>
            </a:r>
            <a:endParaRPr lang="zh-CN" altLang="en-US" sz="10350" dirty="0"/>
          </a:p>
        </p:txBody>
      </p:sp>
    </p:spTree>
    <p:extLst>
      <p:ext uri="{BB962C8B-B14F-4D97-AF65-F5344CB8AC3E}">
        <p14:creationId xmlns:p14="http://schemas.microsoft.com/office/powerpoint/2010/main" val="38846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62471"/>
            <a:ext cx="7543800" cy="1207008"/>
          </a:xfrm>
        </p:spPr>
        <p:txBody>
          <a:bodyPr/>
          <a:lstStyle/>
          <a:p>
            <a:r>
              <a:rPr lang="zh-CN" altLang="en-US" dirty="0"/>
              <a:t>可视化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021185"/>
            <a:ext cx="7543800" cy="3038094"/>
          </a:xfrm>
        </p:spPr>
        <p:txBody>
          <a:bodyPr>
            <a:normAutofit/>
          </a:bodyPr>
          <a:lstStyle/>
          <a:p>
            <a:r>
              <a:rPr lang="en-US" altLang="zh-CN" sz="2100" dirty="0"/>
              <a:t>Python – </a:t>
            </a:r>
            <a:r>
              <a:rPr lang="en-US" altLang="zh-CN" sz="2100" dirty="0" err="1"/>
              <a:t>matplotlib</a:t>
            </a:r>
            <a:r>
              <a:rPr lang="en-US" altLang="zh-CN" sz="2100" dirty="0"/>
              <a:t> – </a:t>
            </a:r>
            <a:r>
              <a:rPr lang="en-US" altLang="zh-CN" sz="2100" dirty="0" err="1"/>
              <a:t>numpy</a:t>
            </a:r>
            <a:r>
              <a:rPr lang="zh-CN" altLang="en-US" sz="2100" dirty="0"/>
              <a:t> </a:t>
            </a:r>
            <a:r>
              <a:rPr lang="en-US" altLang="zh-CN" sz="2100" dirty="0"/>
              <a:t>– </a:t>
            </a:r>
            <a:r>
              <a:rPr lang="en-US" altLang="zh-CN" sz="2100" dirty="0" err="1"/>
              <a:t>jupyter</a:t>
            </a:r>
            <a:r>
              <a:rPr lang="en-US" altLang="zh-CN" sz="2100" dirty="0"/>
              <a:t> notebook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9188" y="5566502"/>
            <a:ext cx="992901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4095" y="5512359"/>
            <a:ext cx="1149097" cy="577081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07" y="3051684"/>
            <a:ext cx="2531926" cy="2514818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12" y="3051684"/>
            <a:ext cx="2604173" cy="26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8" y="488540"/>
            <a:ext cx="7543800" cy="1207008"/>
          </a:xfrm>
        </p:spPr>
        <p:txBody>
          <a:bodyPr/>
          <a:lstStyle/>
          <a:p>
            <a:r>
              <a:rPr lang="zh-CN" altLang="en-US" dirty="0" smtClean="0"/>
              <a:t>数据生成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模拟矿产分布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33455" y="2985093"/>
            <a:ext cx="39680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随机钻石集中点</a:t>
            </a:r>
            <a:r>
              <a:rPr lang="en-US" altLang="zh-CN" sz="2400" dirty="0"/>
              <a:t>(1-100)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随机钻石分布位置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随机钻石储量</a:t>
            </a:r>
            <a:endParaRPr lang="en-US" altLang="zh-CN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zh-CN" altLang="en-US" sz="2400" dirty="0"/>
              <a:t>二维正态分布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04" y="2187361"/>
            <a:ext cx="3671227" cy="36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24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38391" y="557046"/>
            <a:ext cx="6313724" cy="64652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相关变量</a:t>
            </a:r>
            <a:endParaRPr lang="zh-CN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82623" y="1680411"/>
            <a:ext cx="4309009" cy="4469667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环境因素</a:t>
            </a:r>
            <a:endParaRPr lang="en-US" altLang="zh-CN" sz="2400" dirty="0"/>
          </a:p>
          <a:p>
            <a:pPr lvl="1"/>
            <a:r>
              <a:rPr lang="zh-CN" altLang="en-US" sz="2400" dirty="0"/>
              <a:t>全随机</a:t>
            </a:r>
            <a:r>
              <a:rPr lang="en-US" altLang="zh-CN" sz="2400" dirty="0"/>
              <a:t>(meaningless)</a:t>
            </a:r>
          </a:p>
          <a:p>
            <a:pPr lvl="1"/>
            <a:r>
              <a:rPr lang="zh-CN" altLang="en-US" sz="2400" dirty="0"/>
              <a:t>正态模拟</a:t>
            </a:r>
            <a:endParaRPr lang="en-US" altLang="zh-CN" sz="2400" dirty="0"/>
          </a:p>
          <a:p>
            <a:pPr lvl="2"/>
            <a:r>
              <a:rPr lang="zh-CN" altLang="en-US" sz="2000" dirty="0"/>
              <a:t>矿产密度</a:t>
            </a:r>
            <a:r>
              <a:rPr lang="en-US" altLang="zh-CN" sz="2000" dirty="0"/>
              <a:t>(</a:t>
            </a:r>
            <a:r>
              <a:rPr lang="zh-CN" altLang="en-US" sz="2000" dirty="0"/>
              <a:t>逼近随机</a:t>
            </a:r>
            <a:r>
              <a:rPr lang="en-US" altLang="zh-CN" sz="2000" dirty="0"/>
              <a:t>)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单个矿产范围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矿工因素</a:t>
            </a:r>
            <a:endParaRPr lang="en-US" altLang="zh-CN" sz="2400" dirty="0"/>
          </a:p>
          <a:p>
            <a:pPr lvl="1"/>
            <a:r>
              <a:rPr lang="zh-CN" altLang="en-US" sz="2400" dirty="0"/>
              <a:t>直接挖</a:t>
            </a:r>
            <a:r>
              <a:rPr lang="en-US" altLang="zh-CN" sz="2400" dirty="0"/>
              <a:t>(</a:t>
            </a:r>
            <a:r>
              <a:rPr lang="zh-CN" altLang="en-US" sz="2400" dirty="0"/>
              <a:t>探测范围</a:t>
            </a:r>
            <a:r>
              <a:rPr lang="en-US" altLang="zh-CN" sz="2400" dirty="0"/>
              <a:t>=1)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地图</a:t>
            </a:r>
            <a:r>
              <a:rPr lang="en-US" altLang="zh-CN" sz="2400" dirty="0">
                <a:solidFill>
                  <a:srgbClr val="FF0000"/>
                </a:solidFill>
              </a:rPr>
              <a:t>(mask)</a:t>
            </a:r>
          </a:p>
          <a:p>
            <a:pPr lvl="1"/>
            <a:r>
              <a:rPr lang="zh-CN" altLang="en-US" sz="2400" dirty="0"/>
              <a:t>探测器</a:t>
            </a:r>
            <a:endParaRPr lang="en-US" altLang="zh-CN" sz="2400" dirty="0"/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探测范围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是否及时修正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 flipV="1">
            <a:off x="4454013" y="4269658"/>
            <a:ext cx="1452716" cy="1157748"/>
          </a:xfrm>
          <a:prstGeom prst="bentConnector3">
            <a:avLst>
              <a:gd name="adj1" fmla="val -4644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76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Contents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探测范</a:t>
            </a:r>
            <a:r>
              <a:rPr lang="zh-CN" altLang="en-US" sz="3200" dirty="0" smtClean="0"/>
              <a:t>围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是否修正</a:t>
            </a:r>
            <a:endParaRPr lang="en-US" altLang="zh-CN" sz="3200" dirty="0" smtClean="0"/>
          </a:p>
          <a:p>
            <a:r>
              <a:rPr lang="zh-CN" altLang="en-US" sz="3200" dirty="0" smtClean="0"/>
              <a:t>地图蒙版</a:t>
            </a:r>
            <a:endParaRPr lang="en-US" altLang="zh-CN" sz="3200" dirty="0" smtClean="0"/>
          </a:p>
          <a:p>
            <a:r>
              <a:rPr lang="zh-CN" altLang="en-US" sz="3200" dirty="0" smtClean="0"/>
              <a:t>单个矿产大小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12502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427" y="298011"/>
            <a:ext cx="5325180" cy="52902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1504" y="5825612"/>
            <a:ext cx="105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地图</a:t>
            </a:r>
          </a:p>
        </p:txBody>
      </p:sp>
    </p:spTree>
    <p:extLst>
      <p:ext uri="{BB962C8B-B14F-4D97-AF65-F5344CB8AC3E}">
        <p14:creationId xmlns:p14="http://schemas.microsoft.com/office/powerpoint/2010/main" val="448811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标准答案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1311</a:t>
            </a:r>
            <a:endParaRPr lang="zh-CN" altLang="en-US" sz="2800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880" y="287967"/>
            <a:ext cx="5071908" cy="50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9392" y="5729750"/>
            <a:ext cx="2204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普通矿工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/>
              <a:t>882</a:t>
            </a:r>
            <a:endParaRPr lang="zh-CN" altLang="en-US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6" y="309351"/>
            <a:ext cx="5211175" cy="51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792</TotalTime>
  <Words>343</Words>
  <Application>Microsoft Office PowerPoint</Application>
  <PresentationFormat>全屏显示(4:3)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方正姚体</vt:lpstr>
      <vt:lpstr>Arial</vt:lpstr>
      <vt:lpstr>Rockwell</vt:lpstr>
      <vt:lpstr>Rockwell Condensed</vt:lpstr>
      <vt:lpstr>Wingdings</vt:lpstr>
      <vt:lpstr>Wood Type</vt:lpstr>
      <vt:lpstr>钻石金字塔</vt:lpstr>
      <vt:lpstr>蒙图版的版本</vt:lpstr>
      <vt:lpstr>可视化</vt:lpstr>
      <vt:lpstr>数据生成——模拟矿产分布</vt:lpstr>
      <vt:lpstr>相关变量</vt:lpstr>
      <vt:lpstr>Contents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探测范围</vt:lpstr>
      <vt:lpstr>探测范围(及时修正)</vt:lpstr>
      <vt:lpstr>地图蒙版</vt:lpstr>
      <vt:lpstr>单个矿产范围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钻石金字塔</dc:title>
  <dc:creator>刘思尧</dc:creator>
  <cp:lastModifiedBy>Windows 用户</cp:lastModifiedBy>
  <cp:revision>40</cp:revision>
  <dcterms:created xsi:type="dcterms:W3CDTF">2017-11-08T11:57:50Z</dcterms:created>
  <dcterms:modified xsi:type="dcterms:W3CDTF">2019-11-20T00:50:21Z</dcterms:modified>
</cp:coreProperties>
</file>