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82" r:id="rId3"/>
    <p:sldId id="283" r:id="rId4"/>
    <p:sldId id="291" r:id="rId5"/>
    <p:sldId id="284" r:id="rId6"/>
    <p:sldId id="290" r:id="rId7"/>
    <p:sldId id="286" r:id="rId8"/>
    <p:sldId id="288" r:id="rId9"/>
    <p:sldId id="280" r:id="rId10"/>
  </p:sldIdLst>
  <p:sldSz cx="12192000" cy="6858000"/>
  <p:notesSz cx="6858000" cy="9144000"/>
  <p:embeddedFontLst>
    <p:embeddedFont>
      <p:font typeface="AR BERKLEY" panose="02010600030101010101" charset="0"/>
      <p:regular r:id="rId12"/>
    </p:embeddedFont>
    <p:embeddedFont>
      <p:font typeface="Bell MT" panose="02020503060305020303" pitchFamily="18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  <p:embeddedFont>
      <p:font typeface="Webdings" panose="05030102010509060703" pitchFamily="18" charset="2"/>
      <p:regular r:id="rId23"/>
    </p:embeddedFont>
    <p:embeddedFont>
      <p:font typeface="楷体" panose="02010609060101010101" pitchFamily="49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ED1"/>
    <a:srgbClr val="C2DAF0"/>
    <a:srgbClr val="9DC3E6"/>
    <a:srgbClr val="FFCCCC"/>
    <a:srgbClr val="FFFFFF"/>
    <a:srgbClr val="D1A898"/>
    <a:srgbClr val="DAB5AD"/>
    <a:srgbClr val="E4D8C8"/>
    <a:srgbClr val="C4E6F5"/>
    <a:srgbClr val="AA8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5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2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9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88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opco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7dafe503274279d5d2f28429199a69fee084b3d64fb-wzkPf0_fw65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5720" y="-10795"/>
            <a:ext cx="12268835" cy="6899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03575" y="1609725"/>
            <a:ext cx="569468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楷体" charset="0"/>
                <a:ea typeface="楷体" charset="0"/>
                <a:sym typeface="+mn-ea"/>
              </a:rPr>
              <a:t>算法设计与分析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楷体" charset="0"/>
              <a:ea typeface="楷体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51835" y="2417445"/>
            <a:ext cx="5671185" cy="0"/>
          </a:xfrm>
          <a:prstGeom prst="line">
            <a:avLst/>
          </a:prstGeom>
          <a:ln w="41275" cmpd="sng">
            <a:solidFill>
              <a:srgbClr val="73748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71445" y="2595245"/>
            <a:ext cx="683577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x-none" sz="2400" b="1" dirty="0">
                <a:solidFill>
                  <a:srgbClr val="705F57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Algorithm Design and Analysis</a:t>
            </a:r>
            <a:endParaRPr lang="en-US" altLang="x-none" sz="2400" b="1" dirty="0">
              <a:solidFill>
                <a:srgbClr val="705F5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/>
        </p:nvSpPr>
        <p:spPr>
          <a:xfrm>
            <a:off x="2773680" y="3749040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1" dirty="0">
              <a:latin typeface="Times New Roman" charset="0"/>
              <a:ea typeface="楷体" charset="0"/>
            </a:endParaRPr>
          </a:p>
          <a:p>
            <a:r>
              <a:rPr kumimoji="0" lang="en-US" altLang="x-none" sz="2400" b="1" dirty="0">
                <a:solidFill>
                  <a:srgbClr val="705F57"/>
                </a:solidFill>
                <a:latin typeface="Times New Roman" charset="0"/>
                <a:ea typeface="楷体" charset="0"/>
              </a:rPr>
              <a:t>主讲教师： 王晓茹 </a:t>
            </a:r>
          </a:p>
          <a:p>
            <a:r>
              <a:rPr kumimoji="0" lang="en-US" altLang="x-none" sz="2400" b="1" dirty="0">
                <a:solidFill>
                  <a:srgbClr val="705F57"/>
                </a:solidFill>
                <a:latin typeface="Times New Roman" charset="0"/>
                <a:ea typeface="楷体" charset="0"/>
              </a:rPr>
              <a:t>       Instructor:  Wang, Xiaoru</a:t>
            </a:r>
          </a:p>
          <a:p>
            <a:endParaRPr lang="en-US" altLang="zh-CN" sz="2400" b="1" dirty="0">
              <a:latin typeface="Times New Roman" charset="0"/>
              <a:ea typeface="楷体" charset="0"/>
            </a:endParaRPr>
          </a:p>
          <a:p>
            <a:r>
              <a:rPr lang="en-US" altLang="zh-CN" sz="2400" b="1" dirty="0">
                <a:latin typeface="Times New Roman" charset="0"/>
                <a:ea typeface="楷体" charset="0"/>
              </a:rPr>
              <a:t>          </a:t>
            </a:r>
            <a:endParaRPr lang="en-US" altLang="zh-CN" b="1" u="sng" dirty="0">
              <a:solidFill>
                <a:schemeClr val="hlink"/>
              </a:solidFill>
              <a:latin typeface="Times New Roman" charset="0"/>
              <a:ea typeface="楷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39624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Wingdings" pitchFamily="2" charset="2"/>
              </a:rPr>
              <a:t>  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3200" b="1" dirty="0">
                <a:ea typeface="楷体_GB2312" pitchFamily="49" charset="-122"/>
                <a:sym typeface="Symbol" pitchFamily="18" charset="2"/>
              </a:rPr>
              <a:t>推荐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(Text Book)</a:t>
            </a:r>
          </a:p>
        </p:txBody>
      </p:sp>
      <p:pic>
        <p:nvPicPr>
          <p:cNvPr id="3083" name="Picture 11" descr="E:\MyDoc\yue\book_DS_en\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26" y="4149080"/>
            <a:ext cx="2007426" cy="252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69" y="1124744"/>
            <a:ext cx="1724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138944"/>
            <a:ext cx="2156249" cy="241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124744"/>
            <a:ext cx="2142644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0" y="4149080"/>
            <a:ext cx="1791825" cy="2389100"/>
          </a:xfrm>
          <a:prstGeom prst="rect">
            <a:avLst/>
          </a:prstGeom>
        </p:spPr>
      </p:pic>
      <p:pic>
        <p:nvPicPr>
          <p:cNvPr id="3" name="图片 2" descr="1dc06e763f0a5287b14058453eaa150442bbe13829bc6-oMverP_fw658"/>
          <p:cNvPicPr>
            <a:picLocks noChangeAspect="1"/>
          </p:cNvPicPr>
          <p:nvPr/>
        </p:nvPicPr>
        <p:blipFill>
          <a:blip r:embed="rId7"/>
          <a:srcRect l="23486" t="10827" r="20155" b="46477"/>
          <a:stretch>
            <a:fillRect/>
          </a:stretch>
        </p:blipFill>
        <p:spPr>
          <a:xfrm>
            <a:off x="4937760" y="3930015"/>
            <a:ext cx="2062480" cy="277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692785"/>
            <a:ext cx="8127365" cy="106934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  <a:latin typeface="楷体" charset="0"/>
                <a:ea typeface="楷体" charset="0"/>
              </a:rPr>
              <a:t>推荐三本书</a:t>
            </a:r>
            <a:r>
              <a:rPr lang="en-US" altLang="zh-CN" b="1" dirty="0">
                <a:solidFill>
                  <a:schemeClr val="tx1"/>
                </a:solidFill>
                <a:latin typeface="楷体" charset="0"/>
                <a:ea typeface="楷体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楷体" charset="0"/>
                <a:ea typeface="楷体" charset="0"/>
              </a:rPr>
              <a:t>只需从中选一本看！ 不可贪婪 切忌！</a:t>
            </a:r>
          </a:p>
        </p:txBody>
      </p:sp>
      <p:pic>
        <p:nvPicPr>
          <p:cNvPr id="24580" name="Picture 4" descr="250_250_3147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70892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7396332_200_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70892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il_fi" descr="01300000022507119194790066877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572" y="2708920"/>
            <a:ext cx="1905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dc06e763f0a5287b14058453eaa150442bbe13829bc6-oMverP_fw658"/>
          <p:cNvPicPr>
            <a:picLocks noChangeAspect="1"/>
          </p:cNvPicPr>
          <p:nvPr/>
        </p:nvPicPr>
        <p:blipFill>
          <a:blip r:embed="rId5"/>
          <a:srcRect l="54565" t="10024" r="31639" b="81679"/>
          <a:stretch>
            <a:fillRect/>
          </a:stretch>
        </p:blipFill>
        <p:spPr>
          <a:xfrm>
            <a:off x="1361440" y="722630"/>
            <a:ext cx="781050" cy="834390"/>
          </a:xfrm>
          <a:prstGeom prst="rect">
            <a:avLst/>
          </a:prstGeom>
          <a:effectLst>
            <a:reflection stA="45000" endPos="54000" dir="5400000" sy="-100000" algn="bl" rotWithShape="0"/>
          </a:effectLst>
        </p:spPr>
      </p:pic>
      <p:pic>
        <p:nvPicPr>
          <p:cNvPr id="2" name="图片 1" descr="57dafe503274279d5d2f28429199a69fee084b3d64fb-wzkPf0_fw658"/>
          <p:cNvPicPr>
            <a:picLocks noChangeAspect="1"/>
          </p:cNvPicPr>
          <p:nvPr/>
        </p:nvPicPr>
        <p:blipFill>
          <a:blip r:embed="rId6"/>
          <a:srcRect l="-207" t="75380" r="207" b="5706"/>
          <a:stretch>
            <a:fillRect/>
          </a:stretch>
        </p:blipFill>
        <p:spPr>
          <a:xfrm>
            <a:off x="-12065" y="5591175"/>
            <a:ext cx="12268835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58175" cy="9144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我们的码上平台</a:t>
            </a:r>
            <a:endParaRPr lang="en-US" altLang="zh-CN" sz="4000" dirty="0"/>
          </a:p>
        </p:txBody>
      </p:sp>
      <p:pic>
        <p:nvPicPr>
          <p:cNvPr id="5" name="图片 4" descr="1dc06e763f0a5287b14058453eaa150442bbe13829bc6-oMverP_fw658"/>
          <p:cNvPicPr>
            <a:picLocks noChangeAspect="1"/>
          </p:cNvPicPr>
          <p:nvPr/>
        </p:nvPicPr>
        <p:blipFill>
          <a:blip r:embed="rId2"/>
          <a:srcRect l="54565" t="10024" r="31639" b="81679"/>
          <a:stretch>
            <a:fillRect/>
          </a:stretch>
        </p:blipFill>
        <p:spPr>
          <a:xfrm>
            <a:off x="782320" y="6350"/>
            <a:ext cx="781050" cy="834390"/>
          </a:xfrm>
          <a:prstGeom prst="rect">
            <a:avLst/>
          </a:prstGeom>
          <a:effectLst>
            <a:reflection stA="45000" endPos="54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102CCB-8C10-4B91-85B1-D1FD2299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7" y="1566172"/>
            <a:ext cx="12192000" cy="39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58175" cy="9144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推荐一个网站 </a:t>
            </a:r>
            <a:r>
              <a:rPr lang="en-US" altLang="zh-CN" sz="4000" dirty="0">
                <a:hlinkClick r:id="rId2"/>
              </a:rPr>
              <a:t>www.topcoder.com</a:t>
            </a:r>
            <a:endParaRPr lang="en-US" altLang="zh-CN" sz="40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23925"/>
            <a:ext cx="78486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1dc06e763f0a5287b14058453eaa150442bbe13829bc6-oMverP_fw658"/>
          <p:cNvPicPr>
            <a:picLocks noChangeAspect="1"/>
          </p:cNvPicPr>
          <p:nvPr/>
        </p:nvPicPr>
        <p:blipFill>
          <a:blip r:embed="rId4"/>
          <a:srcRect l="54565" t="10024" r="31639" b="81679"/>
          <a:stretch>
            <a:fillRect/>
          </a:stretch>
        </p:blipFill>
        <p:spPr>
          <a:xfrm>
            <a:off x="782320" y="6350"/>
            <a:ext cx="781050" cy="834390"/>
          </a:xfrm>
          <a:prstGeom prst="rect">
            <a:avLst/>
          </a:prstGeom>
          <a:effectLst>
            <a:reflection stA="45000" endPos="54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MH_Text_1"/>
          <p:cNvSpPr txBox="1">
            <a:spLocks noChangeArrowheads="1"/>
          </p:cNvSpPr>
          <p:nvPr/>
        </p:nvSpPr>
        <p:spPr bwMode="auto">
          <a:xfrm>
            <a:off x="1929765" y="3147695"/>
            <a:ext cx="8111490" cy="211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胡乱做</a:t>
            </a:r>
            <a:r>
              <a:rPr lang="en-US" altLang="zh-CN" sz="2000" b="1" dirty="0">
                <a:latin typeface="Times New Roman" charset="0"/>
                <a:ea typeface="楷体" charset="0"/>
                <a:sym typeface="+mn-ea"/>
              </a:rPr>
              <a:t>N</a:t>
            </a: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道题不如好好的做</a:t>
            </a:r>
            <a:r>
              <a:rPr lang="en-US" altLang="zh-CN" sz="2000" b="1" dirty="0">
                <a:latin typeface="Times New Roman" charset="0"/>
                <a:ea typeface="楷体" charset="0"/>
                <a:sym typeface="+mn-ea"/>
              </a:rPr>
              <a:t>1</a:t>
            </a:r>
            <a:r>
              <a:rPr lang="zh-CN" altLang="en-US" sz="2400" b="1" dirty="0">
                <a:latin typeface="Times New Roman" charset="0"/>
                <a:ea typeface="楷体" charset="0"/>
                <a:sym typeface="+mn-ea"/>
              </a:rPr>
              <a:t>道题！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charset="0"/>
                <a:ea typeface="楷体" charset="0"/>
                <a:sym typeface="+mn-ea"/>
              </a:rPr>
              <a:t>不要在纸上写代码，没用的；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Times New Roman" charset="0"/>
                <a:ea typeface="楷体" charset="0"/>
                <a:sym typeface="+mn-ea"/>
              </a:rPr>
              <a:t>上机调试是学习算法的唯一</a:t>
            </a:r>
            <a:r>
              <a:rPr lang="zh-CN" altLang="en-US" sz="2400" b="1" dirty="0">
                <a:solidFill>
                  <a:schemeClr val="hlink"/>
                </a:solidFill>
                <a:latin typeface="Times New Roman" charset="0"/>
                <a:ea typeface="楷体" charset="0"/>
                <a:sym typeface="+mn-ea"/>
              </a:rPr>
              <a:t>出路，切忌！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不要想当然，算法的性能还是要推导</a:t>
            </a:r>
            <a:r>
              <a:rPr lang="zh-CN" altLang="en-US" sz="2400" b="1" dirty="0">
                <a:latin typeface="Times New Roman" charset="0"/>
                <a:ea typeface="楷体" charset="0"/>
                <a:sym typeface="+mn-ea"/>
              </a:rPr>
              <a:t>的！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算法是计算机的灵魂</a:t>
            </a:r>
            <a:r>
              <a:rPr lang="en-US" altLang="zh-CN" sz="2000" b="1" dirty="0">
                <a:latin typeface="Times New Roman" charset="0"/>
                <a:ea typeface="楷体" charset="0"/>
                <a:sym typeface="+mn-ea"/>
              </a:rPr>
              <a:t>,</a:t>
            </a: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是人类智慧的</a:t>
            </a:r>
            <a:r>
              <a:rPr lang="zh-CN" altLang="en-US" sz="2400" b="1" dirty="0">
                <a:latin typeface="Times New Roman" charset="0"/>
                <a:ea typeface="楷体" charset="0"/>
                <a:sym typeface="+mn-ea"/>
              </a:rPr>
              <a:t>缩影！</a:t>
            </a: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只有当你爱上她</a:t>
            </a:r>
            <a:r>
              <a:rPr lang="en-US" altLang="zh-CN" sz="2000" b="1" dirty="0">
                <a:latin typeface="Times New Roman" charset="0"/>
                <a:ea typeface="楷体" charset="0"/>
                <a:sym typeface="+mn-ea"/>
              </a:rPr>
              <a:t>,</a:t>
            </a:r>
            <a:r>
              <a:rPr lang="zh-CN" altLang="en-US" sz="2000" b="1" dirty="0">
                <a:latin typeface="Times New Roman" charset="0"/>
                <a:ea typeface="楷体" charset="0"/>
                <a:sym typeface="+mn-ea"/>
              </a:rPr>
              <a:t>你才会觉得她美！</a:t>
            </a:r>
            <a:endParaRPr lang="zh-CN" altLang="en-US" sz="2000" b="1" dirty="0">
              <a:solidFill>
                <a:srgbClr val="404040"/>
              </a:solidFill>
              <a:latin typeface="Times New Roman" charset="0"/>
              <a:ea typeface="楷体" charset="0"/>
              <a:sym typeface="+mn-ea"/>
            </a:endParaRPr>
          </a:p>
        </p:txBody>
      </p:sp>
      <p:pic>
        <p:nvPicPr>
          <p:cNvPr id="5" name="图片 4" descr="1dc06e763f0a5287b14058453eaa150442bbe13829bc6-oMverP_fw658"/>
          <p:cNvPicPr>
            <a:picLocks noChangeAspect="1"/>
          </p:cNvPicPr>
          <p:nvPr/>
        </p:nvPicPr>
        <p:blipFill>
          <a:blip r:embed="rId2"/>
          <a:srcRect l="54565" t="10024" r="31639" b="81679"/>
          <a:stretch>
            <a:fillRect/>
          </a:stretch>
        </p:blipFill>
        <p:spPr>
          <a:xfrm>
            <a:off x="767080" y="311150"/>
            <a:ext cx="781050" cy="834390"/>
          </a:xfrm>
          <a:prstGeom prst="rect">
            <a:avLst/>
          </a:prstGeom>
          <a:effectLst>
            <a:reflection stA="45000" endPos="54000" dir="5400000" sy="-100000" algn="bl" rotWithShape="0"/>
          </a:effectLst>
        </p:spPr>
      </p:pic>
      <p:sp>
        <p:nvSpPr>
          <p:cNvPr id="6" name="文本框 5"/>
          <p:cNvSpPr txBox="1"/>
          <p:nvPr/>
        </p:nvSpPr>
        <p:spPr>
          <a:xfrm>
            <a:off x="1673225" y="570865"/>
            <a:ext cx="1841500" cy="518160"/>
          </a:xfrm>
          <a:prstGeom prst="rect">
            <a:avLst/>
          </a:prstGeom>
          <a:noFill/>
          <a:effectLst>
            <a:reflection stA="45000" endPos="68000" dist="177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楷体" charset="0"/>
                <a:ea typeface="楷体" charset="0"/>
              </a:rPr>
              <a:t>一些建议</a:t>
            </a:r>
          </a:p>
        </p:txBody>
      </p:sp>
      <p:pic>
        <p:nvPicPr>
          <p:cNvPr id="4" name="图片 3" descr="1dc06e763f0a5287b14058453eaa150442bbe13829bc6-oMverP_fw658"/>
          <p:cNvPicPr>
            <a:picLocks noChangeAspect="1"/>
          </p:cNvPicPr>
          <p:nvPr/>
        </p:nvPicPr>
        <p:blipFill>
          <a:blip r:embed="rId2"/>
          <a:srcRect l="23486" t="10827" r="20155" b="46477"/>
          <a:stretch>
            <a:fillRect/>
          </a:stretch>
        </p:blipFill>
        <p:spPr>
          <a:xfrm>
            <a:off x="10586085" y="4844415"/>
            <a:ext cx="1109980" cy="1494155"/>
          </a:xfrm>
          <a:prstGeom prst="rect">
            <a:avLst/>
          </a:prstGeom>
        </p:spPr>
      </p:pic>
      <p:pic>
        <p:nvPicPr>
          <p:cNvPr id="9" name="图片 8" descr="57dafe503274279d5d2f28429199a69fee084b3d64fb-wzkPf0_fw658"/>
          <p:cNvPicPr>
            <a:picLocks noChangeAspect="1"/>
          </p:cNvPicPr>
          <p:nvPr/>
        </p:nvPicPr>
        <p:blipFill>
          <a:blip r:embed="rId3"/>
          <a:srcRect l="59174" t="74054" r="10595"/>
          <a:stretch>
            <a:fillRect/>
          </a:stretch>
        </p:blipFill>
        <p:spPr>
          <a:xfrm>
            <a:off x="4535805" y="1699260"/>
            <a:ext cx="2718435" cy="13119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65955" y="1276350"/>
            <a:ext cx="2844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charset="0"/>
                <a:ea typeface="楷体" charset="0"/>
                <a:sym typeface="+mn-ea"/>
              </a:rPr>
              <a:t>算法之美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8" name="Group 12"/>
          <p:cNvGrpSpPr/>
          <p:nvPr/>
        </p:nvGrpSpPr>
        <p:grpSpPr bwMode="auto">
          <a:xfrm>
            <a:off x="1828800" y="533400"/>
            <a:ext cx="8305800" cy="3517900"/>
            <a:chOff x="192" y="336"/>
            <a:chExt cx="5232" cy="2216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1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49" charset="-122"/>
                  <a:sym typeface="Webdings" pitchFamily="18" charset="2"/>
                </a:rPr>
                <a:t>             </a:t>
              </a:r>
              <a:r>
                <a:rPr lang="zh-CN" altLang="en-US" sz="3200" b="1" dirty="0">
                  <a:ea typeface="楷体_GB2312" pitchFamily="49" charset="-122"/>
                  <a:sym typeface="Webdings" pitchFamily="18" charset="2"/>
                </a:rPr>
                <a:t>课程评分方法 </a:t>
              </a:r>
              <a:r>
                <a:rPr lang="en-US" altLang="zh-CN" sz="2800" b="1" dirty="0">
                  <a:ea typeface="楷体_GB2312" pitchFamily="49" charset="-122"/>
                  <a:sym typeface="Webdings" pitchFamily="18" charset="2"/>
                </a:rPr>
                <a:t>(Grading Policies)</a:t>
              </a:r>
            </a:p>
            <a:p>
              <a:pPr>
                <a:spcBef>
                  <a:spcPct val="50000"/>
                </a:spcBef>
              </a:pPr>
              <a:endParaRPr lang="en-US" altLang="zh-CN" sz="2800" b="1" dirty="0">
                <a:ea typeface="楷体_GB2312" pitchFamily="49" charset="-122"/>
                <a:sym typeface="Webdings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ea typeface="楷体_GB2312" pitchFamily="49" charset="-122"/>
                  <a:sym typeface="Webdings" pitchFamily="18" charset="2"/>
                </a:rPr>
                <a:t>  </a:t>
              </a:r>
              <a:r>
                <a:rPr lang="en-US" altLang="zh-CN" sz="2800" b="1" dirty="0">
                  <a:ea typeface="楷体_GB2312" pitchFamily="49" charset="-122"/>
                  <a:sym typeface="Wingdings" pitchFamily="2" charset="2"/>
                </a:rPr>
                <a:t> Lecture Grade (60) = Final Exam (60)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ea typeface="楷体_GB2312" pitchFamily="49" charset="-122"/>
                  <a:sym typeface="Wingdings" pitchFamily="2" charset="2"/>
                </a:rPr>
                <a:t>                 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ea typeface="楷体_GB2312" pitchFamily="49" charset="-122"/>
                  <a:sym typeface="Wingdings" pitchFamily="2" charset="2"/>
                </a:rPr>
                <a:t>   Laboratory Grade (40) =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9" name="Object 3"/>
                <p:cNvSpPr txBox="1"/>
                <p:nvPr/>
              </p:nvSpPr>
              <p:spPr bwMode="auto">
                <a:xfrm>
                  <a:off x="3013" y="1902"/>
                  <a:ext cx="1711" cy="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 = 1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Lab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(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99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3" y="1902"/>
                  <a:ext cx="1711" cy="6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102" name="Object 6"/>
                <p:cNvGraphicFramePr>
                  <a:graphicFrameLocks noChangeAspect="1"/>
                </p:cNvGraphicFramePr>
                <p:nvPr/>
              </p:nvGraphicFramePr>
              <p:xfrm>
                <a:off x="432" y="336"/>
                <a:ext cx="459" cy="6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52" name="剪辑" r:id="rId4" imgW="2522855" imgH="3603625" progId="MS_ClipArt_Gallery.2">
                        <p:embed/>
                      </p:oleObj>
                    </mc:Choice>
                    <mc:Fallback>
                      <p:oleObj name="剪辑" r:id="rId4" imgW="2522855" imgH="3603625" progId="MS_ClipArt_Gallery.2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336"/>
                              <a:ext cx="459" cy="6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102" name="Object 6"/>
                <p:cNvGraphicFramePr>
                  <a:graphicFrameLocks noChangeAspect="1"/>
                </p:cNvGraphicFramePr>
                <p:nvPr/>
              </p:nvGraphicFramePr>
              <p:xfrm>
                <a:off x="432" y="336"/>
                <a:ext cx="459" cy="6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52" name="剪辑" r:id="rId4" imgW="2522855" imgH="3603625" progId="MS_ClipArt_Gallery.2">
                        <p:embed/>
                      </p:oleObj>
                    </mc:Choice>
                    <mc:Fallback>
                      <p:oleObj name="剪辑" r:id="rId4" imgW="2522855" imgH="3603625" progId="MS_ClipArt_Gallery.2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336"/>
                              <a:ext cx="459" cy="6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" name="图片 1" descr="57dafe503274279d5d2f28429199a69fee084b3d64fb-wzkPf0_fw658"/>
          <p:cNvPicPr>
            <a:picLocks noChangeAspect="1"/>
          </p:cNvPicPr>
          <p:nvPr/>
        </p:nvPicPr>
        <p:blipFill>
          <a:blip r:embed="rId6"/>
          <a:srcRect l="-207" t="75380" r="207" b="5706"/>
          <a:stretch>
            <a:fillRect/>
          </a:stretch>
        </p:blipFill>
        <p:spPr>
          <a:xfrm>
            <a:off x="-12065" y="5591175"/>
            <a:ext cx="1226883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Group 8"/>
          <p:cNvGrpSpPr/>
          <p:nvPr/>
        </p:nvGrpSpPr>
        <p:grpSpPr bwMode="auto">
          <a:xfrm>
            <a:off x="2286000" y="381000"/>
            <a:ext cx="8477075" cy="2560638"/>
            <a:chOff x="384" y="192"/>
            <a:chExt cx="4896" cy="1613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384" y="192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剪辑" r:id="rId3" imgW="47929165" imgH="3187065" progId="MS_ClipArt_Gallery.2">
                    <p:embed/>
                  </p:oleObj>
                </mc:Choice>
                <mc:Fallback>
                  <p:oleObj name="剪辑" r:id="rId3" imgW="47929165" imgH="3187065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1248" y="384"/>
              <a:ext cx="40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楷体_GB2312" pitchFamily="49" charset="-122"/>
                </a:rPr>
                <a:t>实验 </a:t>
              </a:r>
              <a:r>
                <a:rPr lang="en-US" altLang="zh-CN" sz="2800" b="1">
                  <a:ea typeface="楷体_GB2312" pitchFamily="49" charset="-122"/>
                </a:rPr>
                <a:t>(Laboratory Projects)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84" y="816"/>
              <a:ext cx="480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9255" indent="-38925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9755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dirty="0">
                  <a:sym typeface="Webdings" pitchFamily="18" charset="2"/>
                </a:rPr>
                <a:t> </a:t>
              </a:r>
              <a:r>
                <a:rPr lang="zh-CN" altLang="en-US" b="1" dirty="0">
                  <a:ea typeface="楷体_GB2312" pitchFamily="49" charset="-122"/>
                  <a:sym typeface="Webdings" pitchFamily="18" charset="2"/>
                </a:rPr>
                <a:t>共 </a:t>
              </a:r>
              <a:r>
                <a:rPr lang="en-US" altLang="zh-CN" b="1" dirty="0">
                  <a:ea typeface="楷体_GB2312" pitchFamily="49" charset="-122"/>
                  <a:sym typeface="Webdings" pitchFamily="18" charset="2"/>
                </a:rPr>
                <a:t>6 </a:t>
              </a:r>
              <a:r>
                <a:rPr lang="zh-CN" altLang="en-US" b="1" dirty="0">
                  <a:ea typeface="楷体_GB2312" pitchFamily="49" charset="-122"/>
                  <a:sym typeface="Webdings" pitchFamily="18" charset="2"/>
                </a:rPr>
                <a:t>次；迟交罚扣为 </a:t>
              </a:r>
              <a:r>
                <a:rPr lang="en-US" altLang="zh-CN" b="1" dirty="0">
                  <a:ea typeface="楷体_GB2312" pitchFamily="49" charset="-122"/>
                  <a:sym typeface="Webdings" pitchFamily="18" charset="2"/>
                </a:rPr>
                <a:t>10% 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  <a:sym typeface="Webdings" pitchFamily="18" charset="2"/>
                </a:rPr>
                <a:t>/day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  <a:sym typeface="Webdings" pitchFamily="18" charset="2"/>
                </a:rPr>
                <a:t>；抄袭者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  <a:sym typeface="Webdings" pitchFamily="18" charset="2"/>
                </a:rPr>
                <a:t>0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  <a:sym typeface="Webdings" pitchFamily="18" charset="2"/>
                </a:rPr>
                <a:t>分；</a:t>
              </a:r>
            </a:p>
            <a:p>
              <a:pPr>
                <a:spcBef>
                  <a:spcPct val="50000"/>
                </a:spcBef>
                <a:buFont typeface="Webdings" panose="05030102010509060703" pitchFamily="18" charset="2"/>
                <a:buChar char="Í"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  <a:sym typeface="Webdings" pitchFamily="18" charset="2"/>
                </a:rPr>
                <a:t>通过教学云平台提交，请在</a:t>
              </a:r>
              <a:r>
                <a:rPr lang="zh-CN" altLang="en-US" b="1" dirty="0">
                  <a:ea typeface="楷体_GB2312" pitchFamily="49" charset="-122"/>
                  <a:sym typeface="Webdings" pitchFamily="18" charset="2"/>
                </a:rPr>
                <a:t>邮件标题写明“班级</a:t>
              </a:r>
              <a:r>
                <a:rPr lang="en-US" altLang="zh-CN" b="1" dirty="0">
                  <a:ea typeface="楷体_GB2312" pitchFamily="49" charset="-122"/>
                  <a:sym typeface="Webdings" pitchFamily="18" charset="2"/>
                </a:rPr>
                <a:t>+</a:t>
              </a:r>
              <a:r>
                <a:rPr lang="zh-CN" altLang="en-US" b="1" dirty="0">
                  <a:ea typeface="楷体_GB2312" pitchFamily="49" charset="-122"/>
                  <a:sym typeface="Webdings" pitchFamily="18" charset="2"/>
                </a:rPr>
                <a:t>学号</a:t>
              </a:r>
              <a:r>
                <a:rPr lang="en-US" altLang="zh-CN" b="1" dirty="0">
                  <a:ea typeface="楷体_GB2312" pitchFamily="49" charset="-122"/>
                  <a:sym typeface="Webdings" pitchFamily="18" charset="2"/>
                </a:rPr>
                <a:t>”</a:t>
              </a:r>
              <a:r>
                <a:rPr lang="zh-CN" altLang="en-US" b="1" dirty="0">
                  <a:ea typeface="楷体_GB2312" pitchFamily="49" charset="-122"/>
                  <a:sym typeface="Webdings" pitchFamily="18" charset="2"/>
                </a:rPr>
                <a:t>。</a:t>
              </a:r>
              <a:endParaRPr lang="en-US" altLang="zh-CN" b="1" dirty="0">
                <a:ea typeface="楷体_GB2312" pitchFamily="49" charset="-122"/>
                <a:sym typeface="Webdings" pitchFamily="18" charset="2"/>
              </a:endParaRPr>
            </a:p>
            <a:p>
              <a:pPr>
                <a:spcBef>
                  <a:spcPct val="50000"/>
                </a:spcBef>
                <a:buFont typeface="Webdings" panose="05030102010509060703" pitchFamily="18" charset="2"/>
                <a:buChar char="Í"/>
              </a:pPr>
              <a:r>
                <a:rPr lang="zh-CN" altLang="en-US" sz="2400" b="1" dirty="0">
                  <a:ea typeface="楷体_GB2312" pitchFamily="49" charset="-122"/>
                  <a:sym typeface="Wingdings" pitchFamily="2" charset="2"/>
                </a:rPr>
                <a:t>每</a:t>
              </a:r>
              <a:r>
                <a:rPr lang="en-US" altLang="zh-CN" sz="2400" b="1" dirty="0">
                  <a:ea typeface="楷体_GB2312" pitchFamily="49" charset="-122"/>
                  <a:sym typeface="Wingdings" pitchFamily="2" charset="2"/>
                </a:rPr>
                <a:t>2</a:t>
              </a:r>
              <a:r>
                <a:rPr lang="zh-CN" altLang="en-US" sz="2400" b="1" dirty="0">
                  <a:ea typeface="楷体_GB2312" pitchFamily="49" charset="-122"/>
                  <a:sym typeface="Wingdings" pitchFamily="2" charset="2"/>
                </a:rPr>
                <a:t>周收一次；迟交罚扣 </a:t>
              </a:r>
              <a:r>
                <a:rPr lang="en-US" altLang="zh-CN" sz="2400" b="1" dirty="0">
                  <a:ea typeface="楷体_GB2312" pitchFamily="49" charset="-122"/>
                  <a:sym typeface="Wingdings" pitchFamily="2" charset="2"/>
                </a:rPr>
                <a:t>(late penalty) </a:t>
              </a:r>
              <a:r>
                <a:rPr lang="zh-CN" altLang="en-US" sz="2400" b="1" dirty="0">
                  <a:ea typeface="楷体_GB2312" pitchFamily="49" charset="-122"/>
                  <a:sym typeface="Wingdings" pitchFamily="2" charset="2"/>
                </a:rPr>
                <a:t>为</a:t>
              </a:r>
              <a:r>
                <a:rPr lang="en-US" altLang="zh-CN" sz="2400" b="1" dirty="0">
                  <a:ea typeface="楷体_GB2312" pitchFamily="49" charset="-122"/>
                  <a:sym typeface="Wingdings" pitchFamily="2" charset="2"/>
                </a:rPr>
                <a:t>2 pts/</a:t>
              </a:r>
              <a:r>
                <a:rPr lang="en-US" altLang="zh-CN" sz="2400" b="1" dirty="0" err="1">
                  <a:ea typeface="楷体_GB2312" pitchFamily="49" charset="-122"/>
                  <a:sym typeface="Wingdings" pitchFamily="2" charset="2"/>
                </a:rPr>
                <a:t>wk</a:t>
              </a:r>
              <a:r>
                <a:rPr lang="zh-CN" altLang="en-US" sz="2400" b="1" dirty="0">
                  <a:ea typeface="楷体_GB2312" pitchFamily="49" charset="-122"/>
                  <a:sym typeface="Wingdings" pitchFamily="2" charset="2"/>
                </a:rPr>
                <a:t>；</a:t>
              </a:r>
            </a:p>
          </p:txBody>
        </p:sp>
      </p:grp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286000" y="3975100"/>
            <a:ext cx="7010400" cy="140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-635"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-635"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-635"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-635"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-635"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-635" fontAlgn="base">
              <a:spcBef>
                <a:spcPct val="0"/>
              </a:spcBef>
              <a:spcAft>
                <a:spcPct val="0"/>
              </a:spcAft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-635" fontAlgn="base">
              <a:spcBef>
                <a:spcPct val="0"/>
              </a:spcBef>
              <a:spcAft>
                <a:spcPct val="0"/>
              </a:spcAft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-635" fontAlgn="base">
              <a:spcBef>
                <a:spcPct val="0"/>
              </a:spcBef>
              <a:spcAft>
                <a:spcPct val="0"/>
              </a:spcAft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-635" fontAlgn="base">
              <a:spcBef>
                <a:spcPct val="0"/>
              </a:spcBef>
              <a:spcAft>
                <a:spcPct val="0"/>
              </a:spcAft>
              <a:tabLst>
                <a:tab pos="351917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chemeClr val="hlink"/>
                </a:solidFill>
                <a:ea typeface="楷体_GB2312" pitchFamily="49" charset="-122"/>
                <a:sym typeface="Wingdings" pitchFamily="2" charset="2"/>
              </a:rPr>
              <a:t></a:t>
            </a:r>
            <a:r>
              <a:rPr lang="en-US" altLang="zh-CN" sz="2800" b="1" dirty="0">
                <a:ea typeface="楷体_GB2312" pitchFamily="49" charset="-122"/>
                <a:sym typeface="Wingdings" pitchFamily="2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助教（</a:t>
            </a:r>
            <a:r>
              <a:rPr lang="en-US" altLang="zh-CN" sz="2800" b="1" dirty="0">
                <a:ea typeface="楷体_GB2312" pitchFamily="49" charset="-122"/>
              </a:rPr>
              <a:t>Teaching Assistant</a:t>
            </a:r>
            <a:r>
              <a:rPr lang="zh-CN" altLang="en-US" sz="2800" b="1" dirty="0">
                <a:ea typeface="楷体_GB2312" pitchFamily="49" charset="-122"/>
              </a:rPr>
              <a:t>）：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Wingdings" pitchFamily="2" charset="2"/>
              </a:rPr>
              <a:t>   </a:t>
            </a:r>
          </a:p>
        </p:txBody>
      </p:sp>
      <p:pic>
        <p:nvPicPr>
          <p:cNvPr id="2" name="图片 1" descr="57dafe503274279d5d2f28429199a69fee084b3d64fb-wzkPf0_fw658"/>
          <p:cNvPicPr>
            <a:picLocks noChangeAspect="1"/>
          </p:cNvPicPr>
          <p:nvPr/>
        </p:nvPicPr>
        <p:blipFill>
          <a:blip r:embed="rId5"/>
          <a:srcRect l="-207" t="75380" r="207" b="5706"/>
          <a:stretch>
            <a:fillRect/>
          </a:stretch>
        </p:blipFill>
        <p:spPr>
          <a:xfrm>
            <a:off x="-12065" y="5591175"/>
            <a:ext cx="1226883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73195" y="3907790"/>
            <a:ext cx="4208145" cy="504825"/>
          </a:xfrm>
          <a:prstGeom prst="rect">
            <a:avLst/>
          </a:prstGeom>
          <a:solidFill>
            <a:srgbClr val="9DC3E6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07094"/>
                </a:solidFill>
                <a:effectLst/>
                <a:uLnTx/>
                <a:uFillTx/>
                <a:latin typeface="AR BERKLEY" charset="0"/>
                <a:ea typeface="微软雅黑" charset="0"/>
                <a:cs typeface="+mn-cs"/>
              </a:rPr>
              <a:t>Thank you for listening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207094"/>
                </a:solidFill>
                <a:effectLst/>
                <a:uLnTx/>
                <a:uFillTx/>
                <a:latin typeface="Bell MT" pitchFamily="18" charset="0"/>
                <a:ea typeface="Gungsuh" pitchFamily="18" charset="-127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207094"/>
              </a:solidFill>
              <a:effectLst/>
              <a:uLnTx/>
              <a:uFillTx/>
              <a:latin typeface="Bell MT" pitchFamily="18" charset="0"/>
              <a:ea typeface="Gungsuh" pitchFamily="18" charset="-127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265" y="3804920"/>
            <a:ext cx="501650" cy="7143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017645" y="3803015"/>
            <a:ext cx="104775" cy="104775"/>
          </a:xfrm>
          <a:custGeom>
            <a:avLst/>
            <a:gdLst>
              <a:gd name="connsiteX0" fmla="*/ 0 w 119063"/>
              <a:gd name="connsiteY0" fmla="*/ 121443 h 121443"/>
              <a:gd name="connsiteX1" fmla="*/ 119063 w 119063"/>
              <a:gd name="connsiteY1" fmla="*/ 121443 h 121443"/>
              <a:gd name="connsiteX2" fmla="*/ 0 w 119063"/>
              <a:gd name="connsiteY2" fmla="*/ 0 h 121443"/>
              <a:gd name="connsiteX3" fmla="*/ 0 w 119063"/>
              <a:gd name="connsiteY3" fmla="*/ 121443 h 12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121443">
                <a:moveTo>
                  <a:pt x="0" y="121443"/>
                </a:moveTo>
                <a:lnTo>
                  <a:pt x="119063" y="121443"/>
                </a:lnTo>
                <a:lnTo>
                  <a:pt x="0" y="0"/>
                </a:lnTo>
                <a:lnTo>
                  <a:pt x="0" y="121443"/>
                </a:lnTo>
                <a:close/>
              </a:path>
            </a:pathLst>
          </a:custGeom>
          <a:solidFill>
            <a:srgbClr val="2E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017645" y="4412615"/>
            <a:ext cx="104775" cy="106680"/>
          </a:xfrm>
          <a:custGeom>
            <a:avLst/>
            <a:gdLst>
              <a:gd name="connsiteX0" fmla="*/ 0 w 119063"/>
              <a:gd name="connsiteY0" fmla="*/ 121443 h 121443"/>
              <a:gd name="connsiteX1" fmla="*/ 119063 w 119063"/>
              <a:gd name="connsiteY1" fmla="*/ 121443 h 121443"/>
              <a:gd name="connsiteX2" fmla="*/ 0 w 119063"/>
              <a:gd name="connsiteY2" fmla="*/ 0 h 121443"/>
              <a:gd name="connsiteX3" fmla="*/ 0 w 119063"/>
              <a:gd name="connsiteY3" fmla="*/ 121443 h 12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121443">
                <a:moveTo>
                  <a:pt x="0" y="121443"/>
                </a:moveTo>
                <a:lnTo>
                  <a:pt x="119063" y="121443"/>
                </a:lnTo>
                <a:lnTo>
                  <a:pt x="0" y="0"/>
                </a:lnTo>
                <a:lnTo>
                  <a:pt x="0" y="121443"/>
                </a:lnTo>
                <a:close/>
              </a:path>
            </a:pathLst>
          </a:custGeom>
          <a:solidFill>
            <a:srgbClr val="2E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8133715" y="3804920"/>
            <a:ext cx="500380" cy="7143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8028940" y="3803015"/>
            <a:ext cx="104775" cy="104775"/>
          </a:xfrm>
          <a:custGeom>
            <a:avLst/>
            <a:gdLst>
              <a:gd name="connsiteX0" fmla="*/ 0 w 119063"/>
              <a:gd name="connsiteY0" fmla="*/ 121443 h 121443"/>
              <a:gd name="connsiteX1" fmla="*/ 119063 w 119063"/>
              <a:gd name="connsiteY1" fmla="*/ 121443 h 121443"/>
              <a:gd name="connsiteX2" fmla="*/ 0 w 119063"/>
              <a:gd name="connsiteY2" fmla="*/ 0 h 121443"/>
              <a:gd name="connsiteX3" fmla="*/ 0 w 119063"/>
              <a:gd name="connsiteY3" fmla="*/ 121443 h 12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121443">
                <a:moveTo>
                  <a:pt x="0" y="121443"/>
                </a:moveTo>
                <a:lnTo>
                  <a:pt x="119063" y="121443"/>
                </a:lnTo>
                <a:lnTo>
                  <a:pt x="0" y="0"/>
                </a:lnTo>
                <a:lnTo>
                  <a:pt x="0" y="121443"/>
                </a:lnTo>
                <a:close/>
              </a:path>
            </a:pathLst>
          </a:custGeom>
          <a:solidFill>
            <a:srgbClr val="2E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8028940" y="4412615"/>
            <a:ext cx="104775" cy="106680"/>
          </a:xfrm>
          <a:custGeom>
            <a:avLst/>
            <a:gdLst>
              <a:gd name="connsiteX0" fmla="*/ 0 w 119063"/>
              <a:gd name="connsiteY0" fmla="*/ 121443 h 121443"/>
              <a:gd name="connsiteX1" fmla="*/ 119063 w 119063"/>
              <a:gd name="connsiteY1" fmla="*/ 121443 h 121443"/>
              <a:gd name="connsiteX2" fmla="*/ 0 w 119063"/>
              <a:gd name="connsiteY2" fmla="*/ 0 h 121443"/>
              <a:gd name="connsiteX3" fmla="*/ 0 w 119063"/>
              <a:gd name="connsiteY3" fmla="*/ 121443 h 12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121443">
                <a:moveTo>
                  <a:pt x="0" y="121443"/>
                </a:moveTo>
                <a:lnTo>
                  <a:pt x="119063" y="121443"/>
                </a:lnTo>
                <a:lnTo>
                  <a:pt x="0" y="0"/>
                </a:lnTo>
                <a:lnTo>
                  <a:pt x="0" y="121443"/>
                </a:lnTo>
                <a:close/>
              </a:path>
            </a:pathLst>
          </a:custGeom>
          <a:solidFill>
            <a:srgbClr val="2E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1dc06e763f0a5287b14058453eaa150442bbe13829bc6-oMverP_fw658"/>
          <p:cNvPicPr>
            <a:picLocks noChangeAspect="1"/>
          </p:cNvPicPr>
          <p:nvPr/>
        </p:nvPicPr>
        <p:blipFill>
          <a:blip r:embed="rId3"/>
          <a:srcRect l="23486" t="9804" r="20155" b="46477"/>
          <a:stretch>
            <a:fillRect/>
          </a:stretch>
        </p:blipFill>
        <p:spPr>
          <a:xfrm>
            <a:off x="3114357" y="1092544"/>
            <a:ext cx="1717675" cy="2367915"/>
          </a:xfrm>
          <a:prstGeom prst="rect">
            <a:avLst/>
          </a:prstGeom>
        </p:spPr>
      </p:pic>
      <p:pic>
        <p:nvPicPr>
          <p:cNvPr id="7" name="图片 6" descr="57dafe503274279d5d2f28429199a69fee084b3d64fb-wzkPf0_fw658"/>
          <p:cNvPicPr>
            <a:picLocks noChangeAspect="1"/>
          </p:cNvPicPr>
          <p:nvPr/>
        </p:nvPicPr>
        <p:blipFill>
          <a:blip r:embed="rId4"/>
          <a:srcRect l="-838" t="81160" r="838" b="-74"/>
          <a:stretch>
            <a:fillRect/>
          </a:stretch>
        </p:blipFill>
        <p:spPr>
          <a:xfrm>
            <a:off x="-149225" y="5604510"/>
            <a:ext cx="12345035" cy="1304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4957A5-7852-4FED-AE93-8078C4D873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0" y="104775"/>
            <a:ext cx="2722853" cy="3803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251</Words>
  <Application>Microsoft Office PowerPoint</Application>
  <PresentationFormat>宽屏</PresentationFormat>
  <Paragraphs>35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Calibri</vt:lpstr>
      <vt:lpstr>Webdings</vt:lpstr>
      <vt:lpstr>AR BERKLEY</vt:lpstr>
      <vt:lpstr>Arial</vt:lpstr>
      <vt:lpstr>Cambria Math</vt:lpstr>
      <vt:lpstr>楷体_GB2312</vt:lpstr>
      <vt:lpstr>Times New Roman</vt:lpstr>
      <vt:lpstr>楷体</vt:lpstr>
      <vt:lpstr>Bell MT</vt:lpstr>
      <vt:lpstr>Calibri Light</vt:lpstr>
      <vt:lpstr>微软雅黑</vt:lpstr>
      <vt:lpstr>Office 主题</vt:lpstr>
      <vt:lpstr>剪辑</vt:lpstr>
      <vt:lpstr>PowerPoint 演示文稿</vt:lpstr>
      <vt:lpstr>PowerPoint 演示文稿</vt:lpstr>
      <vt:lpstr> 推荐三本书, 只需从中选一本看！ 不可贪婪 切忌！</vt:lpstr>
      <vt:lpstr>我们的码上平台</vt:lpstr>
      <vt:lpstr>推荐一个网站 www.topcoder.com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hp1</dc:creator>
  <cp:lastModifiedBy>yyxxyy</cp:lastModifiedBy>
  <cp:revision>21</cp:revision>
  <dcterms:created xsi:type="dcterms:W3CDTF">2015-11-16T13:15:00Z</dcterms:created>
  <dcterms:modified xsi:type="dcterms:W3CDTF">2024-09-12T13:55:16Z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